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303" r:id="rId3"/>
    <p:sldId id="305" r:id="rId4"/>
    <p:sldId id="265" r:id="rId5"/>
    <p:sldId id="306" r:id="rId6"/>
    <p:sldId id="307" r:id="rId7"/>
    <p:sldId id="308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9" autoAdjust="0"/>
    <p:restoredTop sz="86380" autoAdjust="0"/>
  </p:normalViewPr>
  <p:slideViewPr>
    <p:cSldViewPr>
      <p:cViewPr varScale="1">
        <p:scale>
          <a:sx n="66" d="100"/>
          <a:sy n="66" d="100"/>
        </p:scale>
        <p:origin x="-178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13/2/2023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13/2/2023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13/2/2023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13/2/2023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13/2/2023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- Τίτλος"/>
          <p:cNvSpPr>
            <a:spLocks noGrp="1"/>
          </p:cNvSpPr>
          <p:nvPr>
            <p:ph type="ctrTitle"/>
          </p:nvPr>
        </p:nvSpPr>
        <p:spPr>
          <a:xfrm>
            <a:off x="285720" y="0"/>
            <a:ext cx="7272334" cy="714380"/>
          </a:xfrm>
        </p:spPr>
        <p:txBody>
          <a:bodyPr>
            <a:normAutofit/>
          </a:bodyPr>
          <a:lstStyle/>
          <a:p>
            <a:r>
              <a:rPr lang="el-GR" sz="1800" b="1" dirty="0" smtClean="0">
                <a:solidFill>
                  <a:srgbClr val="0000CC"/>
                </a:solidFill>
              </a:rPr>
              <a:t>3</a:t>
            </a:r>
            <a:r>
              <a:rPr lang="el-GR" sz="1800" b="1" baseline="30000" dirty="0" smtClean="0">
                <a:solidFill>
                  <a:srgbClr val="0000CC"/>
                </a:solidFill>
              </a:rPr>
              <a:t>ος</a:t>
            </a:r>
            <a:r>
              <a:rPr lang="el-GR" sz="1800" b="1" dirty="0" smtClean="0">
                <a:solidFill>
                  <a:srgbClr val="0000CC"/>
                </a:solidFill>
              </a:rPr>
              <a:t>   νόμος του  Νεύτωνα  </a:t>
            </a:r>
            <a:r>
              <a:rPr lang="el-GR" sz="1800" b="1" dirty="0" smtClean="0">
                <a:solidFill>
                  <a:srgbClr val="0000CC"/>
                </a:solidFill>
              </a:rPr>
              <a:t>- Νόμος δράσης   -  αντίδρασης</a:t>
            </a:r>
            <a:r>
              <a:rPr lang="en-US" sz="1800" b="1" dirty="0" smtClean="0">
                <a:solidFill>
                  <a:srgbClr val="0000CC"/>
                </a:solidFill>
              </a:rPr>
              <a:t/>
            </a:r>
            <a:br>
              <a:rPr lang="en-US" sz="1800" b="1" dirty="0" smtClean="0">
                <a:solidFill>
                  <a:srgbClr val="0000CC"/>
                </a:solidFill>
              </a:rPr>
            </a:br>
            <a:endParaRPr lang="en-US" sz="1800" b="1" dirty="0">
              <a:solidFill>
                <a:srgbClr val="0000CC"/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1928794" y="5127981"/>
            <a:ext cx="1857388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TextBox"/>
          <p:cNvSpPr txBox="1"/>
          <p:nvPr/>
        </p:nvSpPr>
        <p:spPr>
          <a:xfrm>
            <a:off x="2000232" y="5699485"/>
            <a:ext cx="785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b="1" dirty="0" smtClean="0"/>
              <a:t>Α</a:t>
            </a:r>
            <a:endParaRPr lang="en-US" sz="6000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3786182" y="5127981"/>
            <a:ext cx="1857388" cy="14287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4857752" y="5770923"/>
            <a:ext cx="785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b="1" dirty="0" smtClean="0"/>
              <a:t>Β</a:t>
            </a:r>
            <a:endParaRPr lang="en-US" sz="6000" b="1" dirty="0"/>
          </a:p>
        </p:txBody>
      </p:sp>
      <p:cxnSp>
        <p:nvCxnSpPr>
          <p:cNvPr id="17" name="16 - Ευθύγραμμο βέλος σύνδεσης"/>
          <p:cNvCxnSpPr/>
          <p:nvPr/>
        </p:nvCxnSpPr>
        <p:spPr>
          <a:xfrm>
            <a:off x="4643438" y="5770923"/>
            <a:ext cx="1928826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 rot="10800000">
            <a:off x="1071538" y="5770923"/>
            <a:ext cx="1928826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4643438" y="5270857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l-GR" sz="2400" b="1" baseline="-25000" dirty="0" smtClean="0"/>
              <a:t> </a:t>
            </a:r>
            <a:endParaRPr lang="en-US" sz="2400" b="1" baseline="-25000" dirty="0"/>
          </a:p>
        </p:txBody>
      </p:sp>
      <p:sp>
        <p:nvSpPr>
          <p:cNvPr id="24" name="23 - TextBox"/>
          <p:cNvSpPr txBox="1"/>
          <p:nvPr/>
        </p:nvSpPr>
        <p:spPr>
          <a:xfrm>
            <a:off x="2000232" y="5270857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r>
              <a:rPr lang="el-GR" sz="2400" b="1" dirty="0" smtClean="0"/>
              <a:t>΄</a:t>
            </a:r>
            <a:r>
              <a:rPr lang="el-GR" sz="2400" b="1" baseline="-25000" dirty="0" smtClean="0"/>
              <a:t> </a:t>
            </a:r>
            <a:endParaRPr lang="en-US" sz="2400" b="1" baseline="-25000" dirty="0"/>
          </a:p>
        </p:txBody>
      </p:sp>
      <p:sp>
        <p:nvSpPr>
          <p:cNvPr id="20" name="19 - Ορθογώνιο"/>
          <p:cNvSpPr/>
          <p:nvPr/>
        </p:nvSpPr>
        <p:spPr>
          <a:xfrm>
            <a:off x="0" y="500042"/>
            <a:ext cx="90011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Αν ένα σώμα Α ασκεί μία δύναμη F </a:t>
            </a:r>
            <a:r>
              <a:rPr lang="el-GR" dirty="0" smtClean="0"/>
              <a:t>(δράση) </a:t>
            </a:r>
            <a:r>
              <a:rPr lang="el-GR" dirty="0" smtClean="0"/>
              <a:t>σε ένα σώμα </a:t>
            </a:r>
            <a:r>
              <a:rPr lang="el-GR" dirty="0" smtClean="0"/>
              <a:t>Β,  </a:t>
            </a:r>
            <a:r>
              <a:rPr lang="el-GR" dirty="0" smtClean="0"/>
              <a:t>τότε και το σώμα Β  </a:t>
            </a:r>
            <a:r>
              <a:rPr lang="el-GR" dirty="0" smtClean="0"/>
              <a:t>ασκεί  </a:t>
            </a:r>
            <a:r>
              <a:rPr lang="el-GR" dirty="0" smtClean="0"/>
              <a:t>μία δύναμη </a:t>
            </a:r>
            <a:r>
              <a:rPr lang="el-GR" dirty="0" smtClean="0"/>
              <a:t>F’ (  αντίδραση) </a:t>
            </a:r>
            <a:r>
              <a:rPr lang="el-GR" dirty="0" smtClean="0"/>
              <a:t>στο σώμα </a:t>
            </a:r>
            <a:r>
              <a:rPr lang="el-GR" dirty="0" smtClean="0"/>
              <a:t>Α και ισχύει:</a:t>
            </a:r>
            <a:endParaRPr lang="el-GR" dirty="0"/>
          </a:p>
        </p:txBody>
      </p:sp>
      <p:sp>
        <p:nvSpPr>
          <p:cNvPr id="21" name="20 - Ορθογώνιο"/>
          <p:cNvSpPr/>
          <p:nvPr/>
        </p:nvSpPr>
        <p:spPr>
          <a:xfrm>
            <a:off x="642910" y="1428736"/>
            <a:ext cx="72866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1.  0ι δυνάμεις  F και F΄  </a:t>
            </a:r>
            <a:r>
              <a:rPr lang="el-GR" b="1" u="sng" dirty="0" smtClean="0"/>
              <a:t>έχουν ίσα μέτρα </a:t>
            </a:r>
            <a:r>
              <a:rPr lang="el-GR" dirty="0" smtClean="0"/>
              <a:t>(π.χ. αν F είναι 5Ν τότε και η F’ θα είναι επίσης 5Ν</a:t>
            </a:r>
            <a:r>
              <a:rPr lang="el-GR" dirty="0" smtClean="0"/>
              <a:t>)     </a:t>
            </a:r>
            <a:r>
              <a:rPr lang="el-GR" dirty="0" smtClean="0"/>
              <a:t>F </a:t>
            </a:r>
            <a:r>
              <a:rPr lang="el-GR" dirty="0" smtClean="0"/>
              <a:t>= </a:t>
            </a:r>
            <a:r>
              <a:rPr lang="el-GR" dirty="0" smtClean="0"/>
              <a:t>F΄ </a:t>
            </a:r>
            <a:endParaRPr lang="el-GR" dirty="0"/>
          </a:p>
        </p:txBody>
      </p:sp>
      <p:sp>
        <p:nvSpPr>
          <p:cNvPr id="22" name="21 - Ορθογώνιο"/>
          <p:cNvSpPr/>
          <p:nvPr/>
        </p:nvSpPr>
        <p:spPr>
          <a:xfrm>
            <a:off x="642910" y="2143116"/>
            <a:ext cx="7358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2. </a:t>
            </a:r>
            <a:r>
              <a:rPr lang="el-GR" dirty="0" smtClean="0"/>
              <a:t> 0ι δυνάμεις  F και F΄  έχουν </a:t>
            </a:r>
            <a:r>
              <a:rPr lang="el-GR" b="1" dirty="0" smtClean="0"/>
              <a:t>ίδια διεύθυνση και αντίθετη φορά </a:t>
            </a:r>
            <a:r>
              <a:rPr lang="el-GR" dirty="0" smtClean="0"/>
              <a:t>(όπως φαίνεται και στο παρακάτω </a:t>
            </a:r>
            <a:r>
              <a:rPr lang="el-GR" dirty="0" smtClean="0"/>
              <a:t>σχήμα)</a:t>
            </a:r>
            <a:endParaRPr lang="el-GR" dirty="0"/>
          </a:p>
        </p:txBody>
      </p:sp>
      <p:sp>
        <p:nvSpPr>
          <p:cNvPr id="27" name="26 - Ορθογώνιο"/>
          <p:cNvSpPr/>
          <p:nvPr/>
        </p:nvSpPr>
        <p:spPr>
          <a:xfrm>
            <a:off x="642910" y="3000372"/>
            <a:ext cx="7500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3. </a:t>
            </a:r>
            <a:r>
              <a:rPr lang="el-GR" dirty="0" smtClean="0"/>
              <a:t> 0ι δυνάμεις  F και F΄ </a:t>
            </a:r>
            <a:r>
              <a:rPr lang="el-GR" u="sng" dirty="0" smtClean="0"/>
              <a:t>ασκούνται σε διαφορετικά σώματα </a:t>
            </a:r>
            <a:r>
              <a:rPr lang="el-GR" dirty="0" smtClean="0"/>
              <a:t>άρα δεν </a:t>
            </a:r>
            <a:r>
              <a:rPr lang="el-GR" dirty="0" smtClean="0"/>
              <a:t>μπορώ </a:t>
            </a:r>
            <a:r>
              <a:rPr lang="el-GR" dirty="0" smtClean="0"/>
              <a:t>να βρω την συνολική δύναμη αυτών των δύο δυνάμεων</a:t>
            </a:r>
            <a:endParaRPr lang="el-GR" dirty="0"/>
          </a:p>
        </p:txBody>
      </p:sp>
      <p:sp>
        <p:nvSpPr>
          <p:cNvPr id="28" name="27 - Ορθογώνιο"/>
          <p:cNvSpPr/>
          <p:nvPr/>
        </p:nvSpPr>
        <p:spPr>
          <a:xfrm>
            <a:off x="642910" y="4071942"/>
            <a:ext cx="7358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4. </a:t>
            </a:r>
            <a:r>
              <a:rPr lang="el-GR" dirty="0" smtClean="0"/>
              <a:t>Δ</a:t>
            </a:r>
            <a:r>
              <a:rPr lang="el-GR" dirty="0" smtClean="0"/>
              <a:t>εν </a:t>
            </a:r>
            <a:r>
              <a:rPr lang="el-GR" dirty="0" smtClean="0"/>
              <a:t>έχει σημασία </a:t>
            </a:r>
            <a:r>
              <a:rPr lang="el-GR" dirty="0" smtClean="0"/>
              <a:t>ποια  δύναμη θα πω δράση   και </a:t>
            </a:r>
            <a:r>
              <a:rPr lang="el-GR" dirty="0" smtClean="0"/>
              <a:t>ποια αντίδραση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7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- Τίτλος"/>
          <p:cNvSpPr>
            <a:spLocks noGrp="1"/>
          </p:cNvSpPr>
          <p:nvPr>
            <p:ph type="ctrTitle"/>
          </p:nvPr>
        </p:nvSpPr>
        <p:spPr>
          <a:xfrm>
            <a:off x="500034" y="285728"/>
            <a:ext cx="7272334" cy="714380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00CC"/>
                </a:solidFill>
              </a:rPr>
              <a:t>3</a:t>
            </a:r>
            <a:r>
              <a:rPr lang="el-GR" b="1" baseline="30000" dirty="0" smtClean="0">
                <a:solidFill>
                  <a:srgbClr val="0000CC"/>
                </a:solidFill>
              </a:rPr>
              <a:t>ος</a:t>
            </a:r>
            <a:r>
              <a:rPr lang="el-GR" b="1" dirty="0" smtClean="0">
                <a:solidFill>
                  <a:srgbClr val="0000CC"/>
                </a:solidFill>
              </a:rPr>
              <a:t>  νόμος του  Νεύτωνα  </a:t>
            </a:r>
            <a:endParaRPr lang="en-US" b="1" dirty="0">
              <a:solidFill>
                <a:srgbClr val="0000CC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85860"/>
            <a:ext cx="7929618" cy="53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- Τίτλος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7272334" cy="714380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00CC"/>
                </a:solidFill>
              </a:rPr>
              <a:t>3</a:t>
            </a:r>
            <a:r>
              <a:rPr lang="el-GR" b="1" baseline="30000" dirty="0" smtClean="0">
                <a:solidFill>
                  <a:srgbClr val="0000CC"/>
                </a:solidFill>
              </a:rPr>
              <a:t>ος</a:t>
            </a:r>
            <a:r>
              <a:rPr lang="el-GR" b="1" dirty="0" smtClean="0">
                <a:solidFill>
                  <a:srgbClr val="0000CC"/>
                </a:solidFill>
              </a:rPr>
              <a:t>   νόμος του  Νεύτωνα  </a:t>
            </a:r>
            <a:endParaRPr lang="en-US" b="1" dirty="0">
              <a:solidFill>
                <a:srgbClr val="0000CC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928670"/>
            <a:ext cx="8790141" cy="592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214422"/>
            <a:ext cx="7453331" cy="5387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 - Τίτλος"/>
          <p:cNvSpPr>
            <a:spLocks noGrp="1"/>
          </p:cNvSpPr>
          <p:nvPr>
            <p:ph type="ctrTitle"/>
          </p:nvPr>
        </p:nvSpPr>
        <p:spPr>
          <a:xfrm>
            <a:off x="500034" y="285728"/>
            <a:ext cx="7272334" cy="714380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00CC"/>
                </a:solidFill>
              </a:rPr>
              <a:t>3</a:t>
            </a:r>
            <a:r>
              <a:rPr lang="el-GR" b="1" baseline="30000" dirty="0" smtClean="0">
                <a:solidFill>
                  <a:srgbClr val="0000CC"/>
                </a:solidFill>
              </a:rPr>
              <a:t>ος</a:t>
            </a:r>
            <a:r>
              <a:rPr lang="el-GR" b="1" dirty="0" smtClean="0">
                <a:solidFill>
                  <a:srgbClr val="0000CC"/>
                </a:solidFill>
              </a:rPr>
              <a:t>  νόμος του  Νεύτωνα  </a:t>
            </a:r>
            <a:endParaRPr lang="en-US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1 - Τίτλος"/>
          <p:cNvSpPr>
            <a:spLocks noGrp="1"/>
          </p:cNvSpPr>
          <p:nvPr>
            <p:ph type="ctrTitle"/>
          </p:nvPr>
        </p:nvSpPr>
        <p:spPr>
          <a:xfrm>
            <a:off x="500034" y="285728"/>
            <a:ext cx="7272334" cy="714380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00CC"/>
                </a:solidFill>
              </a:rPr>
              <a:t>3</a:t>
            </a:r>
            <a:r>
              <a:rPr lang="el-GR" b="1" baseline="30000" dirty="0" smtClean="0">
                <a:solidFill>
                  <a:srgbClr val="0000CC"/>
                </a:solidFill>
              </a:rPr>
              <a:t>ος</a:t>
            </a:r>
            <a:r>
              <a:rPr lang="el-GR" b="1" dirty="0" smtClean="0">
                <a:solidFill>
                  <a:srgbClr val="0000CC"/>
                </a:solidFill>
              </a:rPr>
              <a:t>  νόμος του  Νεύτωνα  </a:t>
            </a:r>
            <a:endParaRPr lang="en-US" b="1" dirty="0">
              <a:solidFill>
                <a:srgbClr val="0000CC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85860"/>
            <a:ext cx="3214710" cy="5207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1214414" y="5357826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πάτωμα</a:t>
            </a:r>
            <a:endParaRPr lang="el-GR" b="1" dirty="0"/>
          </a:p>
        </p:txBody>
      </p:sp>
      <p:sp>
        <p:nvSpPr>
          <p:cNvPr id="7" name="6 - Ορθογώνιο"/>
          <p:cNvSpPr/>
          <p:nvPr/>
        </p:nvSpPr>
        <p:spPr>
          <a:xfrm>
            <a:off x="4000496" y="1928802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000" dirty="0" smtClean="0"/>
              <a:t>Το παιδί δέχεται από το πάτωμα μία δύναμη F</a:t>
            </a:r>
            <a:r>
              <a:rPr lang="el-GR" sz="2000" baseline="-25000" dirty="0" smtClean="0"/>
              <a:t>1</a:t>
            </a:r>
            <a:r>
              <a:rPr lang="el-GR" sz="2000" dirty="0" smtClean="0"/>
              <a:t> </a:t>
            </a:r>
            <a:r>
              <a:rPr lang="el-GR" sz="2000" dirty="0" smtClean="0"/>
              <a:t>όμως,  </a:t>
            </a:r>
            <a:r>
              <a:rPr lang="el-GR" sz="2000" dirty="0" smtClean="0"/>
              <a:t>λόγω του τρίτου νόμου του </a:t>
            </a:r>
            <a:r>
              <a:rPr lang="el-GR" sz="2000" dirty="0" smtClean="0"/>
              <a:t>Νεύτωνα,  </a:t>
            </a:r>
            <a:r>
              <a:rPr lang="el-GR" sz="2000" dirty="0" smtClean="0"/>
              <a:t>και το παιδί θα ασκεί μία </a:t>
            </a:r>
            <a:r>
              <a:rPr lang="el-GR" sz="2000" dirty="0" smtClean="0"/>
              <a:t>δύναμη F’</a:t>
            </a:r>
            <a:r>
              <a:rPr lang="el-GR" sz="2000" baseline="-25000" dirty="0" smtClean="0"/>
              <a:t>1</a:t>
            </a:r>
            <a:r>
              <a:rPr lang="el-GR" sz="2000" dirty="0" smtClean="0"/>
              <a:t> </a:t>
            </a:r>
            <a:r>
              <a:rPr lang="el-GR" sz="2000" dirty="0" smtClean="0"/>
              <a:t>στο πάτωμα </a:t>
            </a:r>
            <a:r>
              <a:rPr lang="el-GR" sz="2000" dirty="0" smtClean="0"/>
              <a:t>.  Άρα οι  </a:t>
            </a:r>
            <a:r>
              <a:rPr lang="el-GR" sz="2000" b="1" dirty="0" smtClean="0"/>
              <a:t>δυνάμεις </a:t>
            </a:r>
            <a:r>
              <a:rPr lang="el-GR" sz="2000" b="1" dirty="0" smtClean="0"/>
              <a:t>F</a:t>
            </a:r>
            <a:r>
              <a:rPr lang="el-GR" sz="2000" b="1" baseline="-25000" dirty="0" smtClean="0"/>
              <a:t>1</a:t>
            </a:r>
            <a:r>
              <a:rPr lang="el-GR" sz="2000" b="1" dirty="0" smtClean="0"/>
              <a:t> </a:t>
            </a:r>
            <a:r>
              <a:rPr lang="el-GR" sz="2000" b="1" dirty="0" smtClean="0"/>
              <a:t>και F’</a:t>
            </a:r>
            <a:r>
              <a:rPr lang="el-GR" sz="2000" b="1" baseline="-25000" dirty="0" smtClean="0"/>
              <a:t>1 </a:t>
            </a:r>
            <a:r>
              <a:rPr lang="el-GR" sz="2000" b="1" dirty="0" smtClean="0"/>
              <a:t>ένα </a:t>
            </a:r>
            <a:r>
              <a:rPr lang="el-GR" sz="2000" b="1" dirty="0" smtClean="0"/>
              <a:t>είναι ένα ζεύγος </a:t>
            </a:r>
            <a:r>
              <a:rPr lang="el-GR" sz="2000" b="1" dirty="0" smtClean="0"/>
              <a:t>δράσης-αντίδρασης.</a:t>
            </a:r>
          </a:p>
          <a:p>
            <a:endParaRPr lang="el-GR" sz="2000" dirty="0" smtClean="0"/>
          </a:p>
          <a:p>
            <a:r>
              <a:rPr lang="el-GR" sz="2000" dirty="0" smtClean="0"/>
              <a:t> Επίσης ζεύγος δράσης-αντίδρασης είναι και οι δυνάμεις </a:t>
            </a:r>
            <a:r>
              <a:rPr lang="el-GR" sz="2000" dirty="0" smtClean="0"/>
              <a:t>F</a:t>
            </a:r>
            <a:r>
              <a:rPr lang="el-GR" sz="2000" baseline="-25000" dirty="0" smtClean="0"/>
              <a:t>2</a:t>
            </a:r>
            <a:r>
              <a:rPr lang="el-GR" sz="2000" dirty="0" smtClean="0"/>
              <a:t> </a:t>
            </a:r>
            <a:r>
              <a:rPr lang="el-GR" sz="2000" dirty="0" smtClean="0"/>
              <a:t>και </a:t>
            </a:r>
            <a:r>
              <a:rPr lang="el-GR" sz="2000" dirty="0" smtClean="0"/>
              <a:t>F’</a:t>
            </a:r>
            <a:r>
              <a:rPr lang="el-GR" sz="2000" baseline="-25000" dirty="0" smtClean="0"/>
              <a:t>2 </a:t>
            </a:r>
            <a:r>
              <a:rPr lang="el-GR" sz="2000" dirty="0" smtClean="0"/>
              <a:t>που </a:t>
            </a:r>
            <a:r>
              <a:rPr lang="el-GR" sz="2000" dirty="0" smtClean="0"/>
              <a:t>φαίνονται στην εικόνα</a:t>
            </a:r>
          </a:p>
          <a:p>
            <a:r>
              <a:rPr lang="el-GR" sz="2000" dirty="0" smtClean="0"/>
              <a:t/>
            </a:r>
            <a:br>
              <a:rPr lang="el-GR" sz="2000" dirty="0" smtClean="0"/>
            </a:b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1 - Τίτλος"/>
          <p:cNvSpPr>
            <a:spLocks noGrp="1"/>
          </p:cNvSpPr>
          <p:nvPr>
            <p:ph type="ctrTitle"/>
          </p:nvPr>
        </p:nvSpPr>
        <p:spPr>
          <a:xfrm>
            <a:off x="500034" y="0"/>
            <a:ext cx="7272334" cy="714380"/>
          </a:xfrm>
        </p:spPr>
        <p:txBody>
          <a:bodyPr>
            <a:normAutofit/>
          </a:bodyPr>
          <a:lstStyle/>
          <a:p>
            <a:r>
              <a:rPr lang="el-GR" sz="2400" b="1" dirty="0" smtClean="0">
                <a:solidFill>
                  <a:srgbClr val="0000CC"/>
                </a:solidFill>
              </a:rPr>
              <a:t>3</a:t>
            </a:r>
            <a:r>
              <a:rPr lang="el-GR" sz="2400" b="1" baseline="30000" dirty="0" smtClean="0">
                <a:solidFill>
                  <a:srgbClr val="0000CC"/>
                </a:solidFill>
              </a:rPr>
              <a:t>ος</a:t>
            </a:r>
            <a:r>
              <a:rPr lang="el-GR" sz="2400" b="1" dirty="0" smtClean="0">
                <a:solidFill>
                  <a:srgbClr val="0000CC"/>
                </a:solidFill>
              </a:rPr>
              <a:t>  νόμος του  Νεύτωνα  </a:t>
            </a:r>
            <a:endParaRPr lang="en-US" sz="2400" b="1" dirty="0">
              <a:solidFill>
                <a:srgbClr val="0000CC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1214414" y="5357826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πάτωμα</a:t>
            </a:r>
            <a:endParaRPr lang="el-GR" b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496"/>
            <a:ext cx="4636825" cy="3625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8 - Ευθύγραμμο βέλος σύνδεσης"/>
          <p:cNvCxnSpPr/>
          <p:nvPr/>
        </p:nvCxnSpPr>
        <p:spPr>
          <a:xfrm rot="16200000" flipH="1">
            <a:off x="1857356" y="5143512"/>
            <a:ext cx="857258" cy="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/>
          <p:cNvCxnSpPr/>
          <p:nvPr/>
        </p:nvCxnSpPr>
        <p:spPr>
          <a:xfrm rot="5400000" flipH="1" flipV="1">
            <a:off x="1634749" y="3437292"/>
            <a:ext cx="1304057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Ορθογώνιο"/>
          <p:cNvSpPr/>
          <p:nvPr/>
        </p:nvSpPr>
        <p:spPr>
          <a:xfrm>
            <a:off x="2643174" y="1000108"/>
            <a:ext cx="6072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Έ</a:t>
            </a:r>
            <a:r>
              <a:rPr lang="el-GR" b="1" dirty="0" smtClean="0">
                <a:solidFill>
                  <a:srgbClr val="FF0000"/>
                </a:solidFill>
              </a:rPr>
              <a:t>να </a:t>
            </a:r>
            <a:r>
              <a:rPr lang="el-GR" b="1" dirty="0" smtClean="0">
                <a:solidFill>
                  <a:srgbClr val="FF0000"/>
                </a:solidFill>
              </a:rPr>
              <a:t>ζεύγος </a:t>
            </a:r>
            <a:r>
              <a:rPr lang="el-GR" b="1" dirty="0" smtClean="0">
                <a:solidFill>
                  <a:srgbClr val="FF0000"/>
                </a:solidFill>
              </a:rPr>
              <a:t>δράσης-αντίδρασης  είναι οι δυνάμεις  F</a:t>
            </a:r>
            <a:r>
              <a:rPr lang="el-GR" b="1" baseline="-25000" dirty="0" smtClean="0">
                <a:solidFill>
                  <a:srgbClr val="FF0000"/>
                </a:solidFill>
              </a:rPr>
              <a:t>Ν </a:t>
            </a:r>
            <a:r>
              <a:rPr lang="el-GR" b="1" dirty="0" smtClean="0">
                <a:solidFill>
                  <a:srgbClr val="FF0000"/>
                </a:solidFill>
              </a:rPr>
              <a:t> και </a:t>
            </a:r>
            <a:r>
              <a:rPr lang="el-GR" b="1" dirty="0" smtClean="0">
                <a:solidFill>
                  <a:srgbClr val="FF0000"/>
                </a:solidFill>
              </a:rPr>
              <a:t>F’</a:t>
            </a:r>
            <a:r>
              <a:rPr lang="el-GR" b="1" baseline="-25000" dirty="0" smtClean="0">
                <a:solidFill>
                  <a:srgbClr val="FF0000"/>
                </a:solidFill>
              </a:rPr>
              <a:t>Ν</a:t>
            </a:r>
            <a:endParaRPr lang="el-GR" dirty="0" smtClean="0">
              <a:solidFill>
                <a:srgbClr val="FF0000"/>
              </a:solidFill>
            </a:endParaRPr>
          </a:p>
          <a:p>
            <a:r>
              <a:rPr lang="el-GR" b="1" dirty="0" smtClean="0">
                <a:solidFill>
                  <a:srgbClr val="FF0000"/>
                </a:solidFill>
              </a:rPr>
              <a:t> 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19" name="18 - Ορθογώνιο"/>
          <p:cNvSpPr/>
          <p:nvPr/>
        </p:nvSpPr>
        <p:spPr>
          <a:xfrm>
            <a:off x="2071670" y="2428868"/>
            <a:ext cx="4443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F</a:t>
            </a:r>
            <a:r>
              <a:rPr lang="el-GR" b="1" baseline="-25000" dirty="0" smtClean="0">
                <a:solidFill>
                  <a:srgbClr val="FF0000"/>
                </a:solidFill>
              </a:rPr>
              <a:t>Ν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20" name="19 - Ορθογώνιο"/>
          <p:cNvSpPr/>
          <p:nvPr/>
        </p:nvSpPr>
        <p:spPr>
          <a:xfrm>
            <a:off x="2071670" y="5500702"/>
            <a:ext cx="451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F’</a:t>
            </a:r>
            <a:r>
              <a:rPr lang="el-GR" b="1" baseline="-25000" dirty="0" smtClean="0">
                <a:solidFill>
                  <a:srgbClr val="FF0000"/>
                </a:solidFill>
              </a:rPr>
              <a:t>Ν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2786050" y="1428736"/>
            <a:ext cx="5697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F</a:t>
            </a:r>
            <a:r>
              <a:rPr lang="el-GR" b="1" baseline="-25000" dirty="0" smtClean="0">
                <a:solidFill>
                  <a:srgbClr val="FF0000"/>
                </a:solidFill>
              </a:rPr>
              <a:t>Ν 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είναι η δύναμη που δέχεται το βιβλίο από το </a:t>
            </a:r>
            <a:r>
              <a:rPr lang="el-GR" b="1" dirty="0" smtClean="0">
                <a:solidFill>
                  <a:srgbClr val="FF0000"/>
                </a:solidFill>
              </a:rPr>
              <a:t>τ</a:t>
            </a:r>
            <a:r>
              <a:rPr lang="el-GR" b="1" dirty="0" smtClean="0">
                <a:solidFill>
                  <a:srgbClr val="FF0000"/>
                </a:solidFill>
              </a:rPr>
              <a:t>ραπέζι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22" name="21 - Ορθογώνιο"/>
          <p:cNvSpPr/>
          <p:nvPr/>
        </p:nvSpPr>
        <p:spPr>
          <a:xfrm>
            <a:off x="2786050" y="1928802"/>
            <a:ext cx="56491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F’</a:t>
            </a:r>
            <a:r>
              <a:rPr lang="el-GR" b="1" baseline="-25000" dirty="0" smtClean="0">
                <a:solidFill>
                  <a:srgbClr val="FF0000"/>
                </a:solidFill>
              </a:rPr>
              <a:t>Ν </a:t>
            </a:r>
            <a:r>
              <a:rPr lang="el-GR" b="1" dirty="0" smtClean="0">
                <a:solidFill>
                  <a:srgbClr val="FF0000"/>
                </a:solidFill>
              </a:rPr>
              <a:t> είναι η δύναμη που δέχεται το τραπέζι από το βιβλίο</a:t>
            </a:r>
            <a:endParaRPr lang="el-GR" dirty="0">
              <a:solidFill>
                <a:srgbClr val="FF0000"/>
              </a:solidFill>
            </a:endParaRPr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 rot="5400000">
            <a:off x="1504926" y="4567248"/>
            <a:ext cx="1285886" cy="952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Ορθογώνιο"/>
          <p:cNvSpPr/>
          <p:nvPr/>
        </p:nvSpPr>
        <p:spPr>
          <a:xfrm>
            <a:off x="1786920" y="5000636"/>
            <a:ext cx="356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w</a:t>
            </a:r>
            <a:endParaRPr lang="el-GR" dirty="0"/>
          </a:p>
        </p:txBody>
      </p:sp>
      <p:cxnSp>
        <p:nvCxnSpPr>
          <p:cNvPr id="27" name="26 - Ευθύγραμμο βέλος σύνδεσης"/>
          <p:cNvCxnSpPr/>
          <p:nvPr/>
        </p:nvCxnSpPr>
        <p:spPr>
          <a:xfrm rot="16200000" flipV="1">
            <a:off x="1040580" y="6246016"/>
            <a:ext cx="1214446" cy="952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Ορθογώνιο"/>
          <p:cNvSpPr/>
          <p:nvPr/>
        </p:nvSpPr>
        <p:spPr>
          <a:xfrm>
            <a:off x="1643042" y="5929330"/>
            <a:ext cx="4222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w’</a:t>
            </a:r>
            <a:endParaRPr lang="el-GR" dirty="0"/>
          </a:p>
        </p:txBody>
      </p:sp>
      <p:sp>
        <p:nvSpPr>
          <p:cNvPr id="30" name="29 - Ορθογώνιο"/>
          <p:cNvSpPr/>
          <p:nvPr/>
        </p:nvSpPr>
        <p:spPr>
          <a:xfrm>
            <a:off x="4786282" y="3286124"/>
            <a:ext cx="43577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Έ</a:t>
            </a:r>
            <a:r>
              <a:rPr lang="el-GR" b="1" dirty="0" smtClean="0"/>
              <a:t>να </a:t>
            </a:r>
            <a:r>
              <a:rPr lang="el-GR" b="1" dirty="0" smtClean="0"/>
              <a:t>ζεύγος </a:t>
            </a:r>
            <a:r>
              <a:rPr lang="el-GR" b="1" dirty="0" smtClean="0"/>
              <a:t>δράσης-αντίδρασης  είναι οι δυνάμεις  </a:t>
            </a:r>
            <a:r>
              <a:rPr lang="en-US" b="1" dirty="0" smtClean="0"/>
              <a:t>w</a:t>
            </a:r>
            <a:r>
              <a:rPr lang="el-GR" b="1" baseline="-25000" dirty="0" smtClean="0"/>
              <a:t> </a:t>
            </a:r>
            <a:r>
              <a:rPr lang="el-GR" b="1" dirty="0" smtClean="0"/>
              <a:t> και </a:t>
            </a:r>
            <a:r>
              <a:rPr lang="en-US" b="1" dirty="0" smtClean="0"/>
              <a:t>w</a:t>
            </a:r>
            <a:r>
              <a:rPr lang="el-GR" b="1" dirty="0" smtClean="0"/>
              <a:t>’</a:t>
            </a:r>
            <a:r>
              <a:rPr lang="en-US" b="1" baseline="-25000" dirty="0" smtClean="0"/>
              <a:t> </a:t>
            </a:r>
            <a:endParaRPr lang="el-GR" dirty="0" smtClean="0"/>
          </a:p>
          <a:p>
            <a:r>
              <a:rPr lang="el-GR" b="1" dirty="0" smtClean="0"/>
              <a:t> </a:t>
            </a:r>
            <a:endParaRPr lang="el-GR" dirty="0"/>
          </a:p>
        </p:txBody>
      </p:sp>
      <p:sp>
        <p:nvSpPr>
          <p:cNvPr id="31" name="30 - Ορθογώνιο"/>
          <p:cNvSpPr/>
          <p:nvPr/>
        </p:nvSpPr>
        <p:spPr>
          <a:xfrm>
            <a:off x="4857752" y="4143380"/>
            <a:ext cx="40887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w</a:t>
            </a:r>
            <a:r>
              <a:rPr lang="el-GR" b="1" dirty="0" smtClean="0"/>
              <a:t> </a:t>
            </a:r>
            <a:r>
              <a:rPr lang="en-US" b="1" dirty="0" smtClean="0"/>
              <a:t> </a:t>
            </a:r>
            <a:r>
              <a:rPr lang="el-GR" b="1" dirty="0" smtClean="0"/>
              <a:t>είναι η βαρυτική δύναμη που δέχεται το βιβλίο από την γη</a:t>
            </a:r>
            <a:endParaRPr lang="el-GR" dirty="0"/>
          </a:p>
        </p:txBody>
      </p:sp>
      <p:sp>
        <p:nvSpPr>
          <p:cNvPr id="32" name="31 - Ορθογώνιο"/>
          <p:cNvSpPr/>
          <p:nvPr/>
        </p:nvSpPr>
        <p:spPr>
          <a:xfrm>
            <a:off x="4857752" y="5000636"/>
            <a:ext cx="40540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w’ </a:t>
            </a:r>
            <a:r>
              <a:rPr lang="el-GR" b="1" dirty="0" smtClean="0"/>
              <a:t>είναι η βαρυτική δύναμη που δέχεται η γη από το τραπέζι.</a:t>
            </a:r>
            <a:endParaRPr lang="el-GR" dirty="0"/>
          </a:p>
        </p:txBody>
      </p:sp>
      <p:sp>
        <p:nvSpPr>
          <p:cNvPr id="33" name="32 - TextBox"/>
          <p:cNvSpPr txBox="1"/>
          <p:nvPr/>
        </p:nvSpPr>
        <p:spPr>
          <a:xfrm>
            <a:off x="5572100" y="5934670"/>
            <a:ext cx="3571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γη βέβαια δεν κινείται, από τη βαρυτική δύναμη του βιβλίου.  γιατί έχει μεγάλη μάζα - αδράνεια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6" grpId="0"/>
      <p:bldP spid="29" grpId="0"/>
      <p:bldP spid="30" grpId="0"/>
      <p:bldP spid="31" grpId="0"/>
      <p:bldP spid="32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857220"/>
            <a:ext cx="8075815" cy="6000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1716</TotalTime>
  <Words>210</Words>
  <PresentationFormat>Προβολή στην οθόνη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3ος   νόμος του  Νεύτωνα  - Νόμος δράσης   -  αντίδρασης </vt:lpstr>
      <vt:lpstr>3ος  νόμος του  Νεύτωνα  </vt:lpstr>
      <vt:lpstr>3ος   νόμος του  Νεύτωνα  </vt:lpstr>
      <vt:lpstr>3ος  νόμος του  Νεύτωνα  </vt:lpstr>
      <vt:lpstr>3ος  νόμος του  Νεύτωνα  </vt:lpstr>
      <vt:lpstr>3ος  νόμος του  Νεύτωνα  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hp pc</cp:lastModifiedBy>
  <cp:revision>336</cp:revision>
  <dcterms:created xsi:type="dcterms:W3CDTF">2020-04-07T16:42:53Z</dcterms:created>
  <dcterms:modified xsi:type="dcterms:W3CDTF">2023-02-13T18:03:02Z</dcterms:modified>
</cp:coreProperties>
</file>