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6" r:id="rId3"/>
    <p:sldId id="288" r:id="rId4"/>
    <p:sldId id="289" r:id="rId5"/>
    <p:sldId id="290" r:id="rId6"/>
    <p:sldId id="295" r:id="rId7"/>
    <p:sldId id="296" r:id="rId8"/>
    <p:sldId id="297" r:id="rId9"/>
    <p:sldId id="298" r:id="rId10"/>
    <p:sldId id="299" r:id="rId11"/>
    <p:sldId id="308" r:id="rId12"/>
    <p:sldId id="309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χιλιοστόμετρο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χιλιοστό)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464344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00958" y="4643446"/>
            <a:ext cx="357190" cy="28575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358082" y="428625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1 τετραγωνικού χιλιοστόμετρου, είναι μικρότερο, από αυτό το τετράγωνο που φαίνεται στην εικόνα</a:t>
            </a:r>
            <a:endParaRPr lang="en-US" sz="1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2285992"/>
            <a:ext cx="2525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ή τετραγωνικό χιλιοστό)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2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928926" y="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Εμβαδόν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14282" y="571480"/>
            <a:ext cx="2950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>
                <a:solidFill>
                  <a:srgbClr val="0070C0"/>
                </a:solidFill>
              </a:rPr>
              <a:t>Μονάδες </a:t>
            </a:r>
            <a:r>
              <a:rPr lang="el-GR" sz="1600" b="1" dirty="0" smtClean="0">
                <a:solidFill>
                  <a:srgbClr val="0070C0"/>
                </a:solidFill>
              </a:rPr>
              <a:t>  μέτρησης   εμβαδού :</a:t>
            </a:r>
            <a:endParaRPr lang="el-GR" sz="1600" b="1" dirty="0">
              <a:solidFill>
                <a:srgbClr val="0070C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928926" y="2000239"/>
            <a:ext cx="185738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m</a:t>
            </a:r>
            <a:r>
              <a:rPr lang="el-GR" baseline="30000" dirty="0" smtClean="0"/>
              <a:t>2</a:t>
            </a:r>
          </a:p>
          <a:p>
            <a:pPr algn="ctr"/>
            <a:r>
              <a:rPr lang="el-GR" dirty="0" smtClean="0"/>
              <a:t>Τετραγωνικά μέτρα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928926" y="4429132"/>
            <a:ext cx="178595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cm</a:t>
            </a:r>
            <a:r>
              <a:rPr lang="el-GR" baseline="30000" dirty="0" smtClean="0"/>
              <a:t> 2</a:t>
            </a:r>
            <a:r>
              <a:rPr lang="en-US" dirty="0" smtClean="0"/>
              <a:t> </a:t>
            </a:r>
          </a:p>
          <a:p>
            <a:pPr algn="ctr"/>
            <a:r>
              <a:rPr lang="el-GR" dirty="0" smtClean="0"/>
              <a:t>Τετραγωνικά   εκατοστά</a:t>
            </a:r>
            <a:endParaRPr lang="en-US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928926" y="5715015"/>
            <a:ext cx="164307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mm</a:t>
            </a:r>
            <a:r>
              <a:rPr lang="el-GR" baseline="30000" dirty="0" smtClean="0"/>
              <a:t> 2</a:t>
            </a:r>
            <a:endParaRPr lang="en-US" dirty="0" smtClean="0"/>
          </a:p>
          <a:p>
            <a:pPr algn="ctr"/>
            <a:r>
              <a:rPr lang="el-GR" dirty="0" smtClean="0"/>
              <a:t>Τετραγωνικά   χιλιοστά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928926" y="3214685"/>
            <a:ext cx="185738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</a:t>
            </a:r>
            <a:r>
              <a:rPr lang="el-GR" baseline="30000" dirty="0" smtClean="0"/>
              <a:t> 2</a:t>
            </a:r>
            <a:endParaRPr lang="el-GR" dirty="0" smtClean="0"/>
          </a:p>
          <a:p>
            <a:pPr algn="ctr"/>
            <a:r>
              <a:rPr lang="el-GR" dirty="0" smtClean="0"/>
              <a:t>Τετραγωνικά  δέκατα</a:t>
            </a:r>
            <a:endParaRPr lang="el-GR" dirty="0"/>
          </a:p>
        </p:txBody>
      </p:sp>
      <p:sp>
        <p:nvSpPr>
          <p:cNvPr id="15" name="14 - Τόξο"/>
          <p:cNvSpPr/>
          <p:nvPr/>
        </p:nvSpPr>
        <p:spPr>
          <a:xfrm rot="12714216">
            <a:off x="2581250" y="2937068"/>
            <a:ext cx="1643074" cy="185738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Τόξο"/>
          <p:cNvSpPr/>
          <p:nvPr/>
        </p:nvSpPr>
        <p:spPr>
          <a:xfrm rot="12935449">
            <a:off x="2530133" y="4695969"/>
            <a:ext cx="1643074" cy="185738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όξο"/>
          <p:cNvSpPr/>
          <p:nvPr/>
        </p:nvSpPr>
        <p:spPr>
          <a:xfrm rot="12714216">
            <a:off x="2807131" y="1590105"/>
            <a:ext cx="1110597" cy="1748960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TextBox"/>
          <p:cNvSpPr txBox="1"/>
          <p:nvPr/>
        </p:nvSpPr>
        <p:spPr>
          <a:xfrm>
            <a:off x="1857356" y="392906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2000232" y="56435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000232" y="257174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5143504" y="4000503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</a:t>
            </a:r>
            <a:r>
              <a:rPr lang="en-US" dirty="0" smtClean="0"/>
              <a:t>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5143504" y="5357825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1</a:t>
            </a:r>
            <a:r>
              <a:rPr lang="el-GR" dirty="0" smtClean="0"/>
              <a:t>0</a:t>
            </a:r>
            <a:r>
              <a:rPr lang="en-US" dirty="0" smtClean="0"/>
              <a:t>0  </a:t>
            </a:r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5072066" y="2571743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</a:t>
            </a:r>
            <a:r>
              <a:rPr lang="en-US" dirty="0" smtClean="0"/>
              <a:t>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6" name="25 - Τόξο"/>
          <p:cNvSpPr/>
          <p:nvPr/>
        </p:nvSpPr>
        <p:spPr>
          <a:xfrm rot="2135539">
            <a:off x="3315959" y="5090969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7" name="26 - Τόξο"/>
          <p:cNvSpPr/>
          <p:nvPr/>
        </p:nvSpPr>
        <p:spPr>
          <a:xfrm rot="2135539">
            <a:off x="3458835" y="2233447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8" name="27 - Τόξο"/>
          <p:cNvSpPr/>
          <p:nvPr/>
        </p:nvSpPr>
        <p:spPr>
          <a:xfrm rot="2135539">
            <a:off x="3951313" y="3759492"/>
            <a:ext cx="1097540" cy="1410719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30 - Τόξο"/>
          <p:cNvSpPr/>
          <p:nvPr/>
        </p:nvSpPr>
        <p:spPr>
          <a:xfrm rot="13365312">
            <a:off x="2506567" y="2273280"/>
            <a:ext cx="2461217" cy="4770222"/>
          </a:xfrm>
          <a:prstGeom prst="arc">
            <a:avLst>
              <a:gd name="adj1" fmla="val 14871253"/>
              <a:gd name="adj2" fmla="val 288642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TextBox"/>
          <p:cNvSpPr txBox="1"/>
          <p:nvPr/>
        </p:nvSpPr>
        <p:spPr>
          <a:xfrm>
            <a:off x="928662" y="57150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r>
              <a:rPr lang="el-GR" dirty="0" smtClean="0"/>
              <a:t>.000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33" name="32 - Τόξο"/>
          <p:cNvSpPr/>
          <p:nvPr/>
        </p:nvSpPr>
        <p:spPr>
          <a:xfrm rot="2135539">
            <a:off x="2211555" y="2232739"/>
            <a:ext cx="3289407" cy="5464330"/>
          </a:xfrm>
          <a:prstGeom prst="arc">
            <a:avLst>
              <a:gd name="adj1" fmla="val 14940541"/>
              <a:gd name="adj2" fmla="val 1313306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6215074" y="378619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1</a:t>
            </a:r>
            <a:r>
              <a:rPr lang="el-GR" dirty="0" smtClean="0"/>
              <a:t>.0</a:t>
            </a:r>
            <a:r>
              <a:rPr lang="en-US" dirty="0" smtClean="0"/>
              <a:t>00</a:t>
            </a:r>
            <a:r>
              <a:rPr lang="el-GR" dirty="0" smtClean="0"/>
              <a:t>.</a:t>
            </a:r>
            <a:r>
              <a:rPr lang="en-US" dirty="0" smtClean="0"/>
              <a:t>0</a:t>
            </a:r>
            <a:r>
              <a:rPr lang="el-GR" dirty="0" smtClean="0"/>
              <a:t>00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5925" y="142852"/>
            <a:ext cx="23780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/>
      <p:bldP spid="20" grpId="0"/>
      <p:bldP spid="21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31" grpId="0" animBg="1"/>
      <p:bldP spid="32" grpId="0"/>
      <p:bldP spid="33" grpId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7000892" y="2428869"/>
            <a:ext cx="72766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 m</a:t>
            </a:r>
            <a:r>
              <a:rPr lang="el-GR" sz="1400" baseline="30000" dirty="0" smtClean="0">
                <a:solidFill>
                  <a:srgbClr val="FF0000"/>
                </a:solidFill>
              </a:rPr>
              <a:t> 2</a:t>
            </a:r>
            <a:endParaRPr lang="el-GR" sz="1400" b="1" dirty="0" smtClean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7000892" y="4000505"/>
            <a:ext cx="79022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cm</a:t>
            </a:r>
            <a:r>
              <a:rPr lang="el-GR" sz="1400" baseline="30000" dirty="0" smtClean="0">
                <a:solidFill>
                  <a:srgbClr val="FF0000"/>
                </a:solidFill>
              </a:rPr>
              <a:t> 2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072330" y="5072075"/>
            <a:ext cx="740839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mm</a:t>
            </a:r>
            <a:r>
              <a:rPr lang="el-GR" sz="1400" baseline="30000" dirty="0" smtClean="0">
                <a:solidFill>
                  <a:srgbClr val="FF0000"/>
                </a:solidFill>
              </a:rPr>
              <a:t> 2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7000892" y="3214687"/>
            <a:ext cx="839617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dm</a:t>
            </a:r>
            <a:r>
              <a:rPr lang="el-GR" sz="1400" baseline="30000" dirty="0" smtClean="0">
                <a:solidFill>
                  <a:srgbClr val="FF0000"/>
                </a:solidFill>
              </a:rPr>
              <a:t> 2</a:t>
            </a:r>
            <a:endParaRPr lang="el-GR" sz="1400" b="1" dirty="0" smtClean="0">
              <a:solidFill>
                <a:srgbClr val="FF0000"/>
              </a:solidFill>
            </a:endParaRPr>
          </a:p>
        </p:txBody>
      </p:sp>
      <p:sp>
        <p:nvSpPr>
          <p:cNvPr id="15" name="14 - Τόξο"/>
          <p:cNvSpPr/>
          <p:nvPr/>
        </p:nvSpPr>
        <p:spPr>
          <a:xfrm rot="12714216">
            <a:off x="6926251" y="3057081"/>
            <a:ext cx="860922" cy="1315344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>
              <a:solidFill>
                <a:srgbClr val="FF0000"/>
              </a:solidFill>
            </a:endParaRPr>
          </a:p>
        </p:txBody>
      </p:sp>
      <p:sp>
        <p:nvSpPr>
          <p:cNvPr id="16" name="15 - Τόξο"/>
          <p:cNvSpPr/>
          <p:nvPr/>
        </p:nvSpPr>
        <p:spPr>
          <a:xfrm rot="12935449">
            <a:off x="6847075" y="3900117"/>
            <a:ext cx="1135952" cy="1554490"/>
          </a:xfrm>
          <a:prstGeom prst="arc">
            <a:avLst>
              <a:gd name="adj1" fmla="val 15729745"/>
              <a:gd name="adj2" fmla="val 0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17" name="16 - Τόξο"/>
          <p:cNvSpPr/>
          <p:nvPr/>
        </p:nvSpPr>
        <p:spPr>
          <a:xfrm rot="12714216">
            <a:off x="6920675" y="2155866"/>
            <a:ext cx="719696" cy="1403261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215074" y="3857628"/>
            <a:ext cx="757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x 10</a:t>
            </a:r>
            <a:r>
              <a:rPr lang="el-GR" sz="1400" b="1" dirty="0" smtClean="0">
                <a:solidFill>
                  <a:srgbClr val="FF0000"/>
                </a:solidFill>
              </a:rPr>
              <a:t>0</a:t>
            </a:r>
            <a:r>
              <a:rPr lang="en-US" sz="1400" b="1" dirty="0" smtClean="0">
                <a:solidFill>
                  <a:srgbClr val="FF0000"/>
                </a:solidFill>
              </a:rPr>
              <a:t>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072198" y="4786323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x 100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6215074" y="3000373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x 10</a:t>
            </a:r>
            <a:r>
              <a:rPr lang="el-GR" sz="1400" b="1" dirty="0" smtClean="0">
                <a:solidFill>
                  <a:srgbClr val="FF0000"/>
                </a:solidFill>
              </a:rPr>
              <a:t>0</a:t>
            </a:r>
            <a:r>
              <a:rPr lang="en-US" sz="1400" b="1" dirty="0" smtClean="0">
                <a:solidFill>
                  <a:srgbClr val="FF0000"/>
                </a:solidFill>
              </a:rPr>
              <a:t>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8001024" y="3714753"/>
            <a:ext cx="543282" cy="30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: </a:t>
            </a:r>
            <a:r>
              <a:rPr lang="en-US" sz="1400" b="1" dirty="0" smtClean="0">
                <a:solidFill>
                  <a:srgbClr val="FF0000"/>
                </a:solidFill>
              </a:rPr>
              <a:t>100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8072462" y="4643447"/>
            <a:ext cx="543282" cy="30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:</a:t>
            </a:r>
            <a:r>
              <a:rPr lang="en-US" sz="1400" b="1" dirty="0" smtClean="0">
                <a:solidFill>
                  <a:srgbClr val="FF0000"/>
                </a:solidFill>
              </a:rPr>
              <a:t> 100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8072462" y="2928935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: </a:t>
            </a:r>
            <a:r>
              <a:rPr lang="en-US" sz="1400" b="1" dirty="0" smtClean="0">
                <a:solidFill>
                  <a:srgbClr val="FF0000"/>
                </a:solidFill>
              </a:rPr>
              <a:t>100  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6" name="25 - Τόξο"/>
          <p:cNvSpPr/>
          <p:nvPr/>
        </p:nvSpPr>
        <p:spPr>
          <a:xfrm rot="2135539">
            <a:off x="6963357" y="4245742"/>
            <a:ext cx="1058931" cy="1438353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7" name="26 - Τόξο"/>
          <p:cNvSpPr/>
          <p:nvPr/>
        </p:nvSpPr>
        <p:spPr>
          <a:xfrm rot="2135539">
            <a:off x="6968995" y="2574048"/>
            <a:ext cx="1063926" cy="995526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8" name="27 - Τόξο"/>
          <p:cNvSpPr/>
          <p:nvPr/>
        </p:nvSpPr>
        <p:spPr>
          <a:xfrm rot="2135539">
            <a:off x="7202156" y="3396653"/>
            <a:ext cx="758793" cy="1180662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214282" y="150017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>
                <a:solidFill>
                  <a:srgbClr val="FF0000"/>
                </a:solidFill>
              </a:rPr>
              <a:t>cm</a:t>
            </a:r>
            <a:r>
              <a:rPr lang="el-GR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=…………. m</a:t>
            </a:r>
            <a:r>
              <a:rPr lang="el-GR" sz="2400" baseline="30000" dirty="0" smtClean="0">
                <a:solidFill>
                  <a:srgbClr val="FF0000"/>
                </a:solidFill>
              </a:rPr>
              <a:t> 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57158" y="64291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λυμένη</a:t>
            </a:r>
            <a:endParaRPr lang="el-GR" sz="24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0" y="1071546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τα παρακάτω κενά:</a:t>
            </a:r>
            <a:endParaRPr lang="el-GR" dirty="0"/>
          </a:p>
        </p:txBody>
      </p:sp>
      <p:sp>
        <p:nvSpPr>
          <p:cNvPr id="39" name="38 - TextBox"/>
          <p:cNvSpPr txBox="1"/>
          <p:nvPr/>
        </p:nvSpPr>
        <p:spPr>
          <a:xfrm>
            <a:off x="1785918" y="250030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</a:t>
            </a:r>
            <a:endParaRPr lang="el-GR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500034" y="342900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>
                <a:solidFill>
                  <a:srgbClr val="FF0000"/>
                </a:solidFill>
              </a:rPr>
              <a:t>cm</a:t>
            </a:r>
            <a:r>
              <a:rPr lang="el-GR" sz="2400" baseline="30000" dirty="0" smtClean="0">
                <a:solidFill>
                  <a:srgbClr val="FF0000"/>
                </a:solidFill>
              </a:rPr>
              <a:t> 2</a:t>
            </a:r>
            <a:r>
              <a:rPr lang="en-US" sz="2400" dirty="0" smtClean="0">
                <a:solidFill>
                  <a:srgbClr val="FF0000"/>
                </a:solidFill>
              </a:rPr>
              <a:t> =</a:t>
            </a:r>
            <a:r>
              <a:rPr lang="el-GR" sz="2400" dirty="0" smtClean="0">
                <a:solidFill>
                  <a:srgbClr val="FF0000"/>
                </a:solidFill>
              </a:rPr>
              <a:t>  7:100</a:t>
            </a:r>
            <a:r>
              <a:rPr lang="en-US" sz="2400" dirty="0" smtClean="0">
                <a:solidFill>
                  <a:srgbClr val="FF0000"/>
                </a:solidFill>
              </a:rPr>
              <a:t>00</a:t>
            </a:r>
            <a:r>
              <a:rPr lang="el-GR" sz="2400" dirty="0" smtClean="0">
                <a:solidFill>
                  <a:srgbClr val="FF0000"/>
                </a:solidFill>
              </a:rPr>
              <a:t>  = 0,0</a:t>
            </a:r>
            <a:r>
              <a:rPr lang="en-US" sz="2400" dirty="0" smtClean="0">
                <a:solidFill>
                  <a:srgbClr val="FF0000"/>
                </a:solidFill>
              </a:rPr>
              <a:t>00</a:t>
            </a:r>
            <a:r>
              <a:rPr lang="el-GR" sz="2400" dirty="0" smtClean="0">
                <a:solidFill>
                  <a:srgbClr val="FF0000"/>
                </a:solidFill>
              </a:rPr>
              <a:t>7 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r>
              <a:rPr lang="el-GR" sz="2400" baseline="30000" dirty="0" smtClean="0">
                <a:solidFill>
                  <a:srgbClr val="FF0000"/>
                </a:solidFill>
              </a:rPr>
              <a:t> 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2" name="41 - Τόξο"/>
          <p:cNvSpPr/>
          <p:nvPr/>
        </p:nvSpPr>
        <p:spPr>
          <a:xfrm rot="2135539">
            <a:off x="6612399" y="2534694"/>
            <a:ext cx="1743032" cy="2002927"/>
          </a:xfrm>
          <a:prstGeom prst="arc">
            <a:avLst>
              <a:gd name="adj1" fmla="val 14108459"/>
              <a:gd name="adj2" fmla="val 1582447"/>
            </a:avLst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8215338" y="3286124"/>
            <a:ext cx="928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 1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000  </a:t>
            </a: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57166"/>
            <a:ext cx="23780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34 - TextBox"/>
          <p:cNvSpPr txBox="1"/>
          <p:nvPr/>
        </p:nvSpPr>
        <p:spPr>
          <a:xfrm>
            <a:off x="2928926" y="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Εμβαδόν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 animBg="1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Ένα σημείο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2428860" y="1857364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2786050" y="1857364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643438" y="1928802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σημείο δεν έχει καθόλου  διαστάσεις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428596" y="450057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Γραμμές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786050" y="4786322"/>
            <a:ext cx="2571768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Ελεύθερη σχεδίαση"/>
          <p:cNvSpPr/>
          <p:nvPr/>
        </p:nvSpPr>
        <p:spPr>
          <a:xfrm>
            <a:off x="1012874" y="5723206"/>
            <a:ext cx="3108960" cy="325902"/>
          </a:xfrm>
          <a:custGeom>
            <a:avLst/>
            <a:gdLst>
              <a:gd name="connsiteX0" fmla="*/ 0 w 3108960"/>
              <a:gd name="connsiteY0" fmla="*/ 325902 h 325902"/>
              <a:gd name="connsiteX1" fmla="*/ 309489 w 3108960"/>
              <a:gd name="connsiteY1" fmla="*/ 2345 h 325902"/>
              <a:gd name="connsiteX2" fmla="*/ 647114 w 3108960"/>
              <a:gd name="connsiteY2" fmla="*/ 311834 h 325902"/>
              <a:gd name="connsiteX3" fmla="*/ 2025748 w 3108960"/>
              <a:gd name="connsiteY3" fmla="*/ 86751 h 325902"/>
              <a:gd name="connsiteX4" fmla="*/ 3108960 w 3108960"/>
              <a:gd name="connsiteY4" fmla="*/ 283699 h 325902"/>
              <a:gd name="connsiteX5" fmla="*/ 3108960 w 3108960"/>
              <a:gd name="connsiteY5" fmla="*/ 283699 h 32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08960" h="325902">
                <a:moveTo>
                  <a:pt x="0" y="325902"/>
                </a:moveTo>
                <a:cubicBezTo>
                  <a:pt x="100818" y="165296"/>
                  <a:pt x="201637" y="4690"/>
                  <a:pt x="309489" y="2345"/>
                </a:cubicBezTo>
                <a:cubicBezTo>
                  <a:pt x="417341" y="0"/>
                  <a:pt x="361071" y="297766"/>
                  <a:pt x="647114" y="311834"/>
                </a:cubicBezTo>
                <a:cubicBezTo>
                  <a:pt x="933157" y="325902"/>
                  <a:pt x="1615440" y="91440"/>
                  <a:pt x="2025748" y="86751"/>
                </a:cubicBezTo>
                <a:cubicBezTo>
                  <a:pt x="2436056" y="82062"/>
                  <a:pt x="3108960" y="283699"/>
                  <a:pt x="3108960" y="283699"/>
                </a:cubicBezTo>
                <a:lnTo>
                  <a:pt x="3108960" y="28369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5286380" y="6027003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γραμμές έχουν </a:t>
            </a:r>
            <a:r>
              <a:rPr lang="el-GR" sz="2400" u="sng" dirty="0" smtClean="0"/>
              <a:t>μονό μια διάσταση το μήκος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35729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Επίπεδα  - 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6286512" y="3929066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485776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επιφάνειες έχουν </a:t>
            </a:r>
            <a:r>
              <a:rPr lang="el-GR" sz="2400" u="sng" dirty="0" smtClean="0"/>
              <a:t>δύο διαστάσεις το  μήκος  και το πλάτος</a:t>
            </a:r>
            <a:endParaRPr lang="en-US" sz="2400" u="sng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786314" y="121442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286512" y="307181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 rot="16200000">
            <a:off x="3659826" y="21265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6536545" y="382190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715140" y="4643446"/>
            <a:ext cx="2143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000" b="1" u="sng" dirty="0" smtClean="0">
                <a:solidFill>
                  <a:schemeClr val="accent1">
                    <a:lumMod val="75000"/>
                  </a:schemeClr>
                </a:solidFill>
              </a:rPr>
              <a:t>στερεά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 έχουν τρεις διαστάσεις: μήκος , πλάτος  ύψος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428596" y="1285860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</a:t>
            </a:r>
            <a:r>
              <a:rPr lang="el-GR" sz="2000" b="1" u="sng" dirty="0" smtClean="0">
                <a:solidFill>
                  <a:schemeClr val="accent1">
                    <a:lumMod val="75000"/>
                  </a:schemeClr>
                </a:solidFill>
              </a:rPr>
              <a:t>στερεά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 έχουν τρεις διαστάσεις: μήκος , πλάτος,  ύψος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428868"/>
            <a:ext cx="4995889" cy="385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28585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Εμβαδόν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2071678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Εμβαδόν</a:t>
            </a:r>
            <a:r>
              <a:rPr lang="el-GR" sz="2400" dirty="0" smtClean="0"/>
              <a:t> μιας  επιφάνειας είναι ένας </a:t>
            </a:r>
            <a:r>
              <a:rPr lang="el-GR" sz="2400" u="sng" dirty="0" smtClean="0"/>
              <a:t>αριθμός</a:t>
            </a:r>
            <a:r>
              <a:rPr lang="el-GR" sz="2400" dirty="0" smtClean="0"/>
              <a:t> που δείχνει </a:t>
            </a:r>
            <a:r>
              <a:rPr lang="el-GR" sz="2400" u="sng" dirty="0" smtClean="0"/>
              <a:t>πόσο χώρο «πιάνει» μια </a:t>
            </a:r>
            <a:r>
              <a:rPr lang="el-GR" sz="2400" dirty="0" smtClean="0"/>
              <a:t> </a:t>
            </a:r>
            <a:r>
              <a:rPr lang="el-GR" sz="2400" u="sng" dirty="0" smtClean="0"/>
              <a:t>επιφάνεια </a:t>
            </a:r>
            <a:endParaRPr lang="en-US" sz="2400" u="sng" dirty="0"/>
          </a:p>
        </p:txBody>
      </p:sp>
      <p:sp>
        <p:nvSpPr>
          <p:cNvPr id="4" name="3 - TextBox"/>
          <p:cNvSpPr txBox="1"/>
          <p:nvPr/>
        </p:nvSpPr>
        <p:spPr>
          <a:xfrm>
            <a:off x="785786" y="4572008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:  η σελίδα του βιβλίου … είναι μια επιφάνεια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625" y="4022725"/>
            <a:ext cx="40163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 rot="19733606">
            <a:off x="5714617" y="4818199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Μια σελίδα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3786182" y="2571744"/>
            <a:ext cx="492922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114298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307181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709831" y="435769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357950" y="221455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286116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1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119336"/>
            <a:ext cx="3286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</a:t>
            </a:r>
            <a:r>
              <a:rPr lang="en-US" sz="1400" dirty="0" smtClean="0"/>
              <a:t>1 </a:t>
            </a:r>
            <a:r>
              <a:rPr lang="el-GR" sz="1400" dirty="0" smtClean="0"/>
              <a:t>τετραγωνικού μέτρου, είναι πολύ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/>
      <p:bldP spid="17" grpId="0"/>
      <p:bldP spid="18" grpId="0"/>
      <p:bldP spid="19" grpId="0"/>
      <p:bldP spid="2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dm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δεκατόμετρο (ή δέκατο)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δεκατόμετρο)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514351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57884" y="4643446"/>
            <a:ext cx="2000264" cy="171451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357950" y="414338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286380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64370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</a:t>
            </a:r>
            <a:r>
              <a:rPr lang="en-US" sz="1400" dirty="0" smtClean="0"/>
              <a:t> 1</a:t>
            </a:r>
            <a:r>
              <a:rPr lang="el-GR" sz="1400" dirty="0" smtClean="0"/>
              <a:t> τετραγωνικού δεκατόμετρου , είναι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285852" y="14285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1571612"/>
            <a:ext cx="6000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smtClean="0">
                <a:solidFill>
                  <a:srgbClr val="FF0000"/>
                </a:solidFill>
              </a:rPr>
              <a:t>τετραγωνικό  εκατοστό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l-GR" sz="2400" dirty="0" smtClean="0">
                <a:solidFill>
                  <a:srgbClr val="FF0000"/>
                </a:solidFill>
              </a:rPr>
              <a:t>ή τετραγωνικό εκατοστόμετρο)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60007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358082" y="5929330"/>
            <a:ext cx="500066" cy="42862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215206" y="550070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500826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423</Words>
  <PresentationFormat>Προβολή στην οθόνη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201</cp:revision>
  <dcterms:created xsi:type="dcterms:W3CDTF">2020-04-07T16:42:53Z</dcterms:created>
  <dcterms:modified xsi:type="dcterms:W3CDTF">2024-03-10T12:12:09Z</dcterms:modified>
</cp:coreProperties>
</file>