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02" r:id="rId3"/>
    <p:sldId id="305" r:id="rId4"/>
    <p:sldId id="306" r:id="rId5"/>
    <p:sldId id="307" r:id="rId6"/>
    <p:sldId id="308" r:id="rId7"/>
    <p:sldId id="345" r:id="rId8"/>
    <p:sldId id="348" r:id="rId9"/>
    <p:sldId id="344" r:id="rId10"/>
    <p:sldId id="309" r:id="rId11"/>
    <p:sldId id="310" r:id="rId12"/>
    <p:sldId id="346" r:id="rId13"/>
    <p:sldId id="347" r:id="rId14"/>
    <p:sldId id="312" r:id="rId15"/>
    <p:sldId id="313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D102F-A3DB-4B36-9077-9EABE5BB9DA8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3BC40-C451-4765-AE2E-4B237A438A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407373">
            <a:off x="1109912" y="4689239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571472" y="171448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Μπορεί </a:t>
            </a:r>
            <a:r>
              <a:rPr lang="el-GR" sz="2400" dirty="0" smtClean="0"/>
              <a:t>το </a:t>
            </a:r>
            <a:r>
              <a:rPr lang="el-GR" sz="2400" u="sng" dirty="0" smtClean="0"/>
              <a:t>σώμα</a:t>
            </a:r>
            <a:r>
              <a:rPr lang="el-GR" sz="2400" dirty="0" smtClean="0"/>
              <a:t> που δέχεται την δύναμη να </a:t>
            </a:r>
            <a:r>
              <a:rPr lang="el-GR" sz="2400" u="sng" dirty="0" smtClean="0"/>
              <a:t>παραμορφωθεί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Όταν ασκείται δύναμη σε ένα  σώμα τότε :</a:t>
            </a:r>
          </a:p>
        </p:txBody>
      </p:sp>
      <p:sp>
        <p:nvSpPr>
          <p:cNvPr id="30" name="29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643314"/>
            <a:ext cx="3929058" cy="266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86512" y="57150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2853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35729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Τύπος – εξίσωση για την  πίεση: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10800000" flipH="1">
            <a:off x="5929321" y="5641989"/>
            <a:ext cx="63817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>
            <a:stCxn id="21" idx="3"/>
          </p:cNvCxnSpPr>
          <p:nvPr/>
        </p:nvCxnSpPr>
        <p:spPr>
          <a:xfrm>
            <a:off x="2322548" y="4895174"/>
            <a:ext cx="3678212" cy="748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5400000" flipH="1" flipV="1">
            <a:off x="714348" y="3571876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1071538" y="271462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πίεση</a:t>
            </a:r>
            <a:endParaRPr lang="en-US" dirty="0"/>
          </a:p>
        </p:txBody>
      </p:sp>
      <p:sp>
        <p:nvSpPr>
          <p:cNvPr id="19" name="18 - TextBox"/>
          <p:cNvSpPr txBox="1"/>
          <p:nvPr/>
        </p:nvSpPr>
        <p:spPr>
          <a:xfrm>
            <a:off x="857224" y="421481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 =</a:t>
            </a:r>
            <a:endParaRPr lang="en-US" sz="36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1857356" y="457200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baseline="300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1785918" y="3929066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643042" y="457200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5805090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endParaRPr lang="en-US" sz="16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2000232" y="4214818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κ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9" grpId="0"/>
      <p:bldP spid="21" grpId="0"/>
      <p:bldP spid="23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4071934" y="1714488"/>
            <a:ext cx="207170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>
            <a:endCxn id="29" idx="1"/>
          </p:cNvCxnSpPr>
          <p:nvPr/>
        </p:nvCxnSpPr>
        <p:spPr>
          <a:xfrm flipV="1">
            <a:off x="4214810" y="3819227"/>
            <a:ext cx="2357454" cy="38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6286512" y="714356"/>
            <a:ext cx="257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Δύναμη</a:t>
            </a:r>
            <a:r>
              <a:rPr lang="el-GR" dirty="0" smtClean="0"/>
              <a:t> που ασκείται  κάθετα  στην επιφάνεια επαφής των δύο  σωμάτων (π.χ.  10 Ν)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6572264" y="3357562"/>
            <a:ext cx="257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Εμβαδόν  </a:t>
            </a:r>
            <a:r>
              <a:rPr lang="el-GR" dirty="0" smtClean="0"/>
              <a:t>της επιφάνειας επαφής των δύο  σωμάτων (π.χ. 2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dirty="0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906" y="4643446"/>
            <a:ext cx="2916094" cy="195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37 - TextBox"/>
          <p:cNvSpPr txBox="1"/>
          <p:nvPr/>
        </p:nvSpPr>
        <p:spPr>
          <a:xfrm>
            <a:off x="8072462" y="5857892"/>
            <a:ext cx="15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rot="16200000" flipH="1">
            <a:off x="7667298" y="6048742"/>
            <a:ext cx="480678" cy="989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flipV="1">
            <a:off x="7143768" y="6202918"/>
            <a:ext cx="1428760" cy="22647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>
            <a:off x="4071934" y="4000504"/>
            <a:ext cx="3571900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321468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 =</a:t>
            </a:r>
            <a:endParaRPr lang="en-US" sz="36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3714744" y="3571876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baseline="300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3643306" y="2928934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3500430" y="3571876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3857620" y="3214686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κ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4131238"/>
            <a:ext cx="3467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8072462" y="63458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16200000" flipH="1">
            <a:off x="7644628" y="6346610"/>
            <a:ext cx="57150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flipV="1">
            <a:off x="6929454" y="5988626"/>
            <a:ext cx="1643074" cy="28575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214282" y="857232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μονάδα μέτρησης της πίεσης είναι: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1571604" y="250030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l-GR" sz="2400" dirty="0" smtClean="0"/>
              <a:t>α   = </a:t>
            </a:r>
            <a:r>
              <a:rPr lang="el-GR" sz="2400" dirty="0" err="1" smtClean="0"/>
              <a:t>πασκάλ</a:t>
            </a:r>
            <a:endParaRPr lang="en-US" sz="24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857224" y="4857760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 η πίεση που ασκούν τα χιονοπέδιλα της εικόνας στο χιόνι είναι 700Ρα  (=700 </a:t>
            </a:r>
            <a:r>
              <a:rPr lang="el-GR" sz="2400" dirty="0" err="1" smtClean="0"/>
              <a:t>πασκάλ</a:t>
            </a:r>
            <a:r>
              <a:rPr lang="el-GR" sz="2400" dirty="0" smtClean="0"/>
              <a:t>)</a:t>
            </a:r>
            <a:endParaRPr lang="en-US" sz="2400" dirty="0" smtClean="0"/>
          </a:p>
        </p:txBody>
      </p:sp>
      <p:sp>
        <p:nvSpPr>
          <p:cNvPr id="18" name="17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4131238"/>
            <a:ext cx="3467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8072462" y="63458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16200000" flipH="1">
            <a:off x="7644628" y="6346610"/>
            <a:ext cx="57150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flipV="1">
            <a:off x="6929454" y="5988626"/>
            <a:ext cx="1643074" cy="28575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71448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Σύμφωνα  με τον τύπο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14282" y="2571744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dirty="0" err="1" smtClean="0"/>
              <a:t>πασκάλ</a:t>
            </a:r>
            <a:r>
              <a:rPr lang="el-GR" sz="2400" dirty="0" smtClean="0"/>
              <a:t> (Ρα) θα είναι: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500034" y="339596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1142976" y="3610277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071538" y="3253087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1071538" y="3681715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285720" y="4714884"/>
            <a:ext cx="114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l-GR" sz="2400" b="1" dirty="0" smtClean="0"/>
              <a:t>α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1071538" y="4538971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071538" y="4967599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1000100" y="5000636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1214414" y="3357562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endParaRPr lang="en-US" sz="1600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3071802" y="171448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3714744" y="192880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3643306" y="157161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3643306" y="200024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3786182" y="1676087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3" grpId="0"/>
      <p:bldP spid="27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9691" y="4143380"/>
            <a:ext cx="2084309" cy="17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56" name="55 - TextBox"/>
          <p:cNvSpPr txBox="1"/>
          <p:nvPr/>
        </p:nvSpPr>
        <p:spPr>
          <a:xfrm>
            <a:off x="7786710" y="428625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16200000" flipH="1">
            <a:off x="7785916" y="4429926"/>
            <a:ext cx="57150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929330"/>
            <a:ext cx="916270" cy="638612"/>
          </a:xfrm>
          <a:prstGeom prst="rect">
            <a:avLst/>
          </a:prstGeom>
          <a:noFill/>
        </p:spPr>
      </p:pic>
      <p:cxnSp>
        <p:nvCxnSpPr>
          <p:cNvPr id="22" name="21 - Ευθεία γραμμή σύνδεσης"/>
          <p:cNvCxnSpPr/>
          <p:nvPr/>
        </p:nvCxnSpPr>
        <p:spPr>
          <a:xfrm>
            <a:off x="7858148" y="4714884"/>
            <a:ext cx="500066" cy="7143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57158" y="121442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>
                <a:solidFill>
                  <a:srgbClr val="FF0000"/>
                </a:solidFill>
              </a:rPr>
              <a:t>πίεση</a:t>
            </a:r>
            <a:r>
              <a:rPr lang="el-GR" sz="2400" dirty="0" smtClean="0"/>
              <a:t> που ασκείται σε μια  επιφάνεια  γίνεται  </a:t>
            </a:r>
            <a:r>
              <a:rPr lang="el-GR" sz="2400" b="1" dirty="0" smtClean="0">
                <a:solidFill>
                  <a:srgbClr val="FF0000"/>
                </a:solidFill>
              </a:rPr>
              <a:t>μεγάλη</a:t>
            </a:r>
            <a:r>
              <a:rPr lang="el-GR" sz="2400" dirty="0" smtClean="0"/>
              <a:t>  όταν :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500034" y="2500306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Η </a:t>
            </a:r>
            <a:r>
              <a:rPr lang="el-GR" sz="2400" u="sng" dirty="0" smtClean="0"/>
              <a:t>δύναμη</a:t>
            </a:r>
            <a:r>
              <a:rPr lang="el-GR" sz="2400" dirty="0" smtClean="0"/>
              <a:t> που ασκείται  στην  επιφάνεια είναι  </a:t>
            </a:r>
            <a:r>
              <a:rPr lang="el-GR" sz="2400" u="sng" dirty="0" smtClean="0"/>
              <a:t>μεγάλη.</a:t>
            </a:r>
            <a:endParaRPr lang="en-US" sz="2400" u="sng" dirty="0"/>
          </a:p>
        </p:txBody>
      </p:sp>
      <p:sp>
        <p:nvSpPr>
          <p:cNvPr id="20" name="19 - TextBox"/>
          <p:cNvSpPr txBox="1"/>
          <p:nvPr/>
        </p:nvSpPr>
        <p:spPr>
          <a:xfrm>
            <a:off x="500034" y="4214818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Το </a:t>
            </a:r>
            <a:r>
              <a:rPr lang="el-GR" sz="2400" u="sng" dirty="0" smtClean="0"/>
              <a:t>εμβαδόν</a:t>
            </a:r>
            <a:r>
              <a:rPr lang="el-GR" sz="2400" dirty="0" smtClean="0"/>
              <a:t> της επιφάνειας στην οποία  ασκείται  η δύναμη είναι  </a:t>
            </a:r>
            <a:r>
              <a:rPr lang="el-GR" sz="2400" u="sng" dirty="0" smtClean="0"/>
              <a:t>μικρό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00010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>
                <a:solidFill>
                  <a:srgbClr val="FF0000"/>
                </a:solidFill>
              </a:rPr>
              <a:t>πίεση</a:t>
            </a:r>
            <a:r>
              <a:rPr lang="el-GR" sz="2400" dirty="0" smtClean="0"/>
              <a:t> που ασκείται σε μια  επιφάνεια  γίνεται  </a:t>
            </a:r>
            <a:r>
              <a:rPr lang="el-GR" sz="2400" b="1" dirty="0" smtClean="0">
                <a:solidFill>
                  <a:srgbClr val="FF0000"/>
                </a:solidFill>
              </a:rPr>
              <a:t>μικρή </a:t>
            </a:r>
            <a:r>
              <a:rPr lang="el-GR" sz="2400" dirty="0" smtClean="0"/>
              <a:t>όταν :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428596" y="1928802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Η </a:t>
            </a:r>
            <a:r>
              <a:rPr lang="el-GR" sz="2400" u="sng" dirty="0" smtClean="0"/>
              <a:t>δύναμη</a:t>
            </a:r>
            <a:r>
              <a:rPr lang="el-GR" sz="2400" dirty="0" smtClean="0"/>
              <a:t> που ασκείται  στην  επιφάνεια είναι  </a:t>
            </a:r>
            <a:r>
              <a:rPr lang="el-GR" sz="2400" u="sng" dirty="0" smtClean="0"/>
              <a:t>μικρή.</a:t>
            </a:r>
            <a:endParaRPr lang="en-US" sz="2400" u="sng" dirty="0"/>
          </a:p>
        </p:txBody>
      </p:sp>
      <p:sp>
        <p:nvSpPr>
          <p:cNvPr id="20" name="19 - TextBox"/>
          <p:cNvSpPr txBox="1"/>
          <p:nvPr/>
        </p:nvSpPr>
        <p:spPr>
          <a:xfrm>
            <a:off x="285720" y="3714752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Το </a:t>
            </a:r>
            <a:r>
              <a:rPr lang="el-GR" sz="2400" u="sng" dirty="0" smtClean="0"/>
              <a:t>εμβαδόν</a:t>
            </a:r>
            <a:r>
              <a:rPr lang="el-GR" sz="2400" dirty="0" smtClean="0"/>
              <a:t>  της επιφάνειας στην οποία  ασκείται  η δύναμη είναι  </a:t>
            </a:r>
            <a:r>
              <a:rPr lang="el-GR" sz="2400" u="sng" dirty="0" smtClean="0"/>
              <a:t>μεγάλο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4131238"/>
            <a:ext cx="3467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TextBox"/>
          <p:cNvSpPr txBox="1"/>
          <p:nvPr/>
        </p:nvSpPr>
        <p:spPr>
          <a:xfrm>
            <a:off x="8072462" y="63458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7644628" y="6346610"/>
            <a:ext cx="57150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flipV="1">
            <a:off x="6929454" y="5988626"/>
            <a:ext cx="1643074" cy="28575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1209400" y="46646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714348" y="62865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1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5286380" y="64886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2</a:t>
            </a:r>
            <a:endParaRPr lang="en-US" dirty="0"/>
          </a:p>
        </p:txBody>
      </p:sp>
      <p:sp>
        <p:nvSpPr>
          <p:cNvPr id="51" name="50 - TextBox"/>
          <p:cNvSpPr txBox="1"/>
          <p:nvPr/>
        </p:nvSpPr>
        <p:spPr>
          <a:xfrm>
            <a:off x="2786050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500960" y="585709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857356" y="55721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= 50N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86512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F=50N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99974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857364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Εικόνα 1</a:t>
            </a:r>
            <a:r>
              <a:rPr lang="el-GR" sz="2400" dirty="0" smtClean="0"/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Μία </a:t>
            </a:r>
            <a:r>
              <a:rPr lang="el-GR" sz="2400" b="1" dirty="0" smtClean="0">
                <a:solidFill>
                  <a:srgbClr val="FF0000"/>
                </a:solidFill>
              </a:rPr>
              <a:t>πινέζα</a:t>
            </a:r>
            <a:r>
              <a:rPr lang="el-GR" sz="2400" dirty="0" smtClean="0"/>
              <a:t> ασκεί μια δύναμη </a:t>
            </a:r>
            <a:r>
              <a:rPr lang="en-US" sz="2400" dirty="0" smtClean="0"/>
              <a:t>F </a:t>
            </a:r>
            <a:r>
              <a:rPr lang="el-GR" sz="2400" dirty="0" smtClean="0"/>
              <a:t>πάνω στο  ξύλο. Έστω </a:t>
            </a:r>
            <a:r>
              <a:rPr lang="en-US" sz="2400" u="sng" dirty="0" smtClean="0"/>
              <a:t>F = 50N</a:t>
            </a:r>
            <a:endParaRPr lang="en-US" sz="2400" u="sng" dirty="0"/>
          </a:p>
        </p:txBody>
      </p:sp>
      <p:sp>
        <p:nvSpPr>
          <p:cNvPr id="60" name="59 - TextBox"/>
          <p:cNvSpPr txBox="1"/>
          <p:nvPr/>
        </p:nvSpPr>
        <p:spPr>
          <a:xfrm>
            <a:off x="4857752" y="1714488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Εικόνα </a:t>
            </a:r>
            <a:r>
              <a:rPr lang="en-US" sz="2400" u="sng" dirty="0" smtClean="0"/>
              <a:t>2</a:t>
            </a:r>
            <a:r>
              <a:rPr lang="el-GR" sz="2400" dirty="0" smtClean="0"/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Ένας </a:t>
            </a:r>
            <a:r>
              <a:rPr lang="el-GR" sz="2400" b="1" dirty="0" smtClean="0">
                <a:solidFill>
                  <a:srgbClr val="FF0000"/>
                </a:solidFill>
              </a:rPr>
              <a:t>κύλινδρος</a:t>
            </a:r>
            <a:r>
              <a:rPr lang="el-GR" sz="2400" dirty="0" smtClean="0"/>
              <a:t> ασκεί μια δύναμη </a:t>
            </a:r>
            <a:r>
              <a:rPr lang="en-US" sz="2400" dirty="0" smtClean="0"/>
              <a:t>F </a:t>
            </a:r>
            <a:r>
              <a:rPr lang="el-GR" sz="2400" dirty="0" smtClean="0"/>
              <a:t>πάνω στο  ξύλο. </a:t>
            </a:r>
          </a:p>
          <a:p>
            <a:r>
              <a:rPr lang="el-GR" sz="2400" dirty="0" smtClean="0"/>
              <a:t>Έστω </a:t>
            </a:r>
            <a:r>
              <a:rPr lang="en-US" sz="2400" u="sng" dirty="0" smtClean="0"/>
              <a:t>F = 50N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9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1209400" y="46646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714348" y="62865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1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5286380" y="64886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2</a:t>
            </a:r>
            <a:endParaRPr lang="en-US" dirty="0"/>
          </a:p>
        </p:txBody>
      </p:sp>
      <p:sp>
        <p:nvSpPr>
          <p:cNvPr id="51" name="50 - TextBox"/>
          <p:cNvSpPr txBox="1"/>
          <p:nvPr/>
        </p:nvSpPr>
        <p:spPr>
          <a:xfrm>
            <a:off x="2786050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500960" y="592853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857356" y="55721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86512" y="557214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2853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14282" y="1928802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Που πιστεύετε ότι θα παραμορφωθεί  (τρυπήσει) πιο εύκολα το ξύλο;</a:t>
            </a:r>
          </a:p>
          <a:p>
            <a:r>
              <a:rPr lang="el-GR" sz="2400" dirty="0" smtClean="0"/>
              <a:t>  Με την πινέζα   ή  με το κύλινδρο;   </a:t>
            </a:r>
          </a:p>
          <a:p>
            <a:r>
              <a:rPr lang="el-GR" sz="2400" dirty="0" smtClean="0"/>
              <a:t>(και τα δύο ασκούν την ίδια δύναμη </a:t>
            </a:r>
            <a:r>
              <a:rPr lang="en-US" sz="2400" dirty="0" smtClean="0"/>
              <a:t>F = 50N, </a:t>
            </a:r>
            <a:r>
              <a:rPr lang="el-GR" sz="2400" dirty="0" smtClean="0"/>
              <a:t>στο ξύλο)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578836" y="46434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500034" y="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858914" y="48075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214282" y="57624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507266" y="59293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363862" y="64294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1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4857752" y="64886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2</a:t>
            </a:r>
            <a:endParaRPr lang="en-US" dirty="0"/>
          </a:p>
        </p:txBody>
      </p:sp>
      <p:sp>
        <p:nvSpPr>
          <p:cNvPr id="51" name="50 - TextBox"/>
          <p:cNvSpPr txBox="1"/>
          <p:nvPr/>
        </p:nvSpPr>
        <p:spPr>
          <a:xfrm>
            <a:off x="2435564" y="60722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6721844" y="62744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143770" y="607141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506870" y="57150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5929322" y="550070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572926" y="621428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785926"/>
            <a:ext cx="1433520" cy="138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- Έλλειψη"/>
          <p:cNvSpPr/>
          <p:nvPr/>
        </p:nvSpPr>
        <p:spPr>
          <a:xfrm flipV="1">
            <a:off x="1000100" y="2143116"/>
            <a:ext cx="285752" cy="457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1214414" y="1071546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2714612" y="857232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Επιφάνεια</a:t>
            </a:r>
            <a:r>
              <a:rPr lang="el-GR" sz="2000" dirty="0" smtClean="0"/>
              <a:t> </a:t>
            </a:r>
            <a:r>
              <a:rPr lang="el-GR" sz="2000" dirty="0" smtClean="0"/>
              <a:t>επαφής  της  </a:t>
            </a:r>
            <a:r>
              <a:rPr lang="el-GR" sz="2000" dirty="0" smtClean="0"/>
              <a:t>πινέζας που εφάπτεται (ακουμπάει)  στο ξύλο</a:t>
            </a:r>
            <a:endParaRPr lang="en-US" sz="2000" u="sng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7" y="2643182"/>
            <a:ext cx="113201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- Έλλειψη"/>
          <p:cNvSpPr/>
          <p:nvPr/>
        </p:nvSpPr>
        <p:spPr>
          <a:xfrm flipV="1">
            <a:off x="6072198" y="3000372"/>
            <a:ext cx="1000132" cy="457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Ευθύγραμμο βέλος σύνδεσης"/>
          <p:cNvCxnSpPr>
            <a:stCxn id="28" idx="0"/>
          </p:cNvCxnSpPr>
          <p:nvPr/>
        </p:nvCxnSpPr>
        <p:spPr>
          <a:xfrm rot="5400000" flipH="1" flipV="1">
            <a:off x="6370809" y="2201695"/>
            <a:ext cx="1045851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6500794" y="928670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Επιφάνεια επαφής</a:t>
            </a:r>
            <a:r>
              <a:rPr lang="el-GR" sz="2000" dirty="0" smtClean="0"/>
              <a:t> κυλίνδρου </a:t>
            </a:r>
            <a:r>
              <a:rPr lang="el-GR" sz="2000" dirty="0" smtClean="0"/>
              <a:t>που εφάπτεται (ακουμπάει)  στο ξύλο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28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1209400" y="46646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714348" y="62865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1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5286380" y="64886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2</a:t>
            </a:r>
            <a:endParaRPr lang="en-US" dirty="0"/>
          </a:p>
        </p:txBody>
      </p:sp>
      <p:sp>
        <p:nvSpPr>
          <p:cNvPr id="51" name="50 - TextBox"/>
          <p:cNvSpPr txBox="1"/>
          <p:nvPr/>
        </p:nvSpPr>
        <p:spPr>
          <a:xfrm>
            <a:off x="2786050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500960" y="585709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857356" y="55721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429388" y="57245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99974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14282" y="2071678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Τελικά η πινέζα θα παραμορφώσει το </a:t>
            </a:r>
            <a:r>
              <a:rPr lang="el-GR" sz="2400" dirty="0" err="1" smtClean="0"/>
              <a:t>ξύλο….γιατί</a:t>
            </a:r>
            <a:r>
              <a:rPr lang="el-GR" sz="2400" dirty="0" smtClean="0"/>
              <a:t> η επιφάνεια επαφής της πινέζας  με το ξύλο  είναι </a:t>
            </a:r>
            <a:r>
              <a:rPr lang="el-GR" sz="2400" dirty="0" err="1" smtClean="0"/>
              <a:t>πολύ……μικρή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1209400" y="46646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2786050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500960" y="535703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857356" y="55721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86512" y="521495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35703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714348" y="1500174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Έτσι στην φυσική ορίζουμε  ένα  </a:t>
            </a:r>
            <a:r>
              <a:rPr lang="el-GR" sz="2400" b="1" u="sng" dirty="0" smtClean="0">
                <a:solidFill>
                  <a:srgbClr val="FF0000"/>
                </a:solidFill>
              </a:rPr>
              <a:t>φυσικό μέγεθος  που λέγεται  πίεση….. </a:t>
            </a:r>
            <a:r>
              <a:rPr lang="el-GR" sz="2400" dirty="0" smtClean="0"/>
              <a:t>…η πίεση μετρά τις παραμορφώσεις  σε ένα σώμα…..</a:t>
            </a:r>
          </a:p>
          <a:p>
            <a:endParaRPr lang="el-GR" sz="2400" dirty="0" smtClean="0"/>
          </a:p>
          <a:p>
            <a:r>
              <a:rPr lang="el-GR" sz="2400" dirty="0" smtClean="0"/>
              <a:t>η πίεση όπως είδαμε θα εξαρτάται  από την </a:t>
            </a:r>
            <a:r>
              <a:rPr lang="el-GR" sz="2400" u="sng" dirty="0" smtClean="0"/>
              <a:t>δύναμη</a:t>
            </a:r>
            <a:r>
              <a:rPr lang="el-GR" sz="2400" dirty="0" smtClean="0"/>
              <a:t>  που ασκείται  στο σώμα  αλλά και από </a:t>
            </a:r>
            <a:r>
              <a:rPr lang="el-GR" sz="2400" u="sng" dirty="0" smtClean="0"/>
              <a:t>την κοινή επιφάνεια </a:t>
            </a:r>
            <a:r>
              <a:rPr lang="en-US" sz="2400" u="sng" dirty="0" smtClean="0"/>
              <a:t>( </a:t>
            </a:r>
            <a:r>
              <a:rPr lang="el-GR" sz="2400" u="sng" dirty="0" smtClean="0"/>
              <a:t>= επιφάνεια επαφής)</a:t>
            </a:r>
            <a:r>
              <a:rPr lang="el-GR" sz="2400" u="sng" dirty="0" smtClean="0"/>
              <a:t> </a:t>
            </a:r>
            <a:r>
              <a:rPr lang="el-GR" sz="2400" dirty="0" smtClean="0"/>
              <a:t>των </a:t>
            </a:r>
            <a:r>
              <a:rPr lang="el-GR" sz="2400" dirty="0" smtClean="0"/>
              <a:t>δύο σωμάτων που είναι  σε επαφή…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15074" y="57150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2853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071546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Γενικά, </a:t>
            </a:r>
            <a:r>
              <a:rPr lang="el-GR" sz="2400" u="sng" dirty="0" smtClean="0"/>
              <a:t>η πίεση εμφανίζεται </a:t>
            </a:r>
            <a:r>
              <a:rPr lang="el-GR" sz="2400" dirty="0" smtClean="0"/>
              <a:t>όταν δύο σώματα (στερεά, υγρά ή αέρια) βρίσκονται σε επαφή , και το ένα σώμα ασκεί δύναμη στο άλλο. </a:t>
            </a:r>
            <a:endParaRPr lang="el-GR" sz="2400" dirty="0" smtClean="0"/>
          </a:p>
          <a:p>
            <a:r>
              <a:rPr lang="el-GR" sz="2400" dirty="0" smtClean="0"/>
              <a:t>Αυτή  </a:t>
            </a:r>
            <a:r>
              <a:rPr lang="el-GR" sz="2400" dirty="0" smtClean="0"/>
              <a:t>η δύναμη </a:t>
            </a:r>
            <a:r>
              <a:rPr lang="el-GR" sz="2400" dirty="0" smtClean="0"/>
              <a:t>(</a:t>
            </a:r>
            <a:r>
              <a:rPr lang="el-GR" sz="2400" dirty="0" smtClean="0"/>
              <a:t>που είναι κάθετη </a:t>
            </a:r>
            <a:r>
              <a:rPr lang="el-GR" sz="2400" dirty="0" smtClean="0"/>
              <a:t>σ</a:t>
            </a:r>
            <a:r>
              <a:rPr lang="el-GR" sz="2400" dirty="0" smtClean="0"/>
              <a:t>την επιφάνεια </a:t>
            </a:r>
            <a:r>
              <a:rPr lang="el-GR" sz="2400" dirty="0" smtClean="0"/>
              <a:t>) </a:t>
            </a:r>
            <a:r>
              <a:rPr lang="el-GR" sz="2400" dirty="0" smtClean="0"/>
              <a:t>μπορεί να παραμορφώσει το ένα σώμα……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10800000" flipH="1">
            <a:off x="5929321" y="5641989"/>
            <a:ext cx="63817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4071934" y="3500438"/>
            <a:ext cx="185738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14348" y="714356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Διαφορές πίεσης –δύναμης</a:t>
            </a:r>
          </a:p>
          <a:p>
            <a:endParaRPr lang="el-GR" sz="24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928662" y="3500438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dirty="0" smtClean="0"/>
              <a:t>πίεση είναι μονόμετρο μέγεθος, δεν έχει κατεύθυνση (διάνυσμα),  αντίθετα η δύναμη είναι διανυσματικό μέγεθος έχει και μέτρο και κατεύθυνση (διάνυσμα ).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2428868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πίεση έχει μονάδες μέτρησης τα </a:t>
            </a:r>
            <a:r>
              <a:rPr lang="el-GR" dirty="0" err="1" smtClean="0"/>
              <a:t>πασκάλ</a:t>
            </a:r>
            <a:r>
              <a:rPr lang="el-GR" dirty="0" smtClean="0"/>
              <a:t> (Ρα), ενώ η δύναμη έχει μονάδες μέτρησης τα </a:t>
            </a:r>
            <a:r>
              <a:rPr lang="el-GR" dirty="0" err="1" smtClean="0"/>
              <a:t>νιούτον</a:t>
            </a:r>
            <a:r>
              <a:rPr lang="el-GR" dirty="0" smtClean="0"/>
              <a:t> (Ν)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72330" y="4786322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6000760" y="6072206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8215338" y="641725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7429520" y="614364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7073124" y="6357164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85720" y="85723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Τύπος – εξίσωση για την  πίεση: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10800000" flipH="1">
            <a:off x="7072329" y="6070617"/>
            <a:ext cx="63817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0034" y="235743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Πίεση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2285984" y="492919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</a:t>
            </a:r>
            <a:r>
              <a:rPr lang="en-US" sz="3600" b="1" dirty="0" smtClean="0"/>
              <a:t> =</a:t>
            </a:r>
            <a:endParaRPr lang="en-US" sz="36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286116" y="528638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A</a:t>
            </a:r>
            <a:endParaRPr lang="en-US" sz="36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214678" y="4643446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3071802" y="528638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7500958" y="6233718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endParaRPr lang="en-US" sz="16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3428992" y="4929198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κ</a:t>
            </a:r>
            <a:endParaRPr lang="en-US" sz="1400" dirty="0" smtClean="0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1857356" y="2643182"/>
            <a:ext cx="44291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1785918" y="2214554"/>
            <a:ext cx="5643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Δύναμη που ασκείται κάθετα στην επιφάνεια επαφής</a:t>
            </a:r>
            <a:endParaRPr lang="en-US" sz="16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500298" y="271462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B0F0"/>
                </a:solidFill>
              </a:rPr>
              <a:t>Εμβαδόν  επιφάνειας   επαφής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071538" y="38576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9" grpId="0"/>
      <p:bldP spid="21" grpId="0"/>
      <p:bldP spid="23" grpId="0"/>
      <p:bldP spid="26" grpId="0"/>
      <p:bldP spid="30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533</Words>
  <PresentationFormat>Προβολή στην οθόνη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325</cp:revision>
  <dcterms:created xsi:type="dcterms:W3CDTF">2020-04-07T16:42:53Z</dcterms:created>
  <dcterms:modified xsi:type="dcterms:W3CDTF">2024-03-10T14:07:10Z</dcterms:modified>
</cp:coreProperties>
</file>