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3" r:id="rId2"/>
    <p:sldId id="302" r:id="rId3"/>
    <p:sldId id="305" r:id="rId4"/>
    <p:sldId id="306" r:id="rId5"/>
    <p:sldId id="307" r:id="rId6"/>
    <p:sldId id="308" r:id="rId7"/>
    <p:sldId id="345" r:id="rId8"/>
    <p:sldId id="348" r:id="rId9"/>
    <p:sldId id="344" r:id="rId10"/>
    <p:sldId id="309" r:id="rId11"/>
    <p:sldId id="310" r:id="rId12"/>
    <p:sldId id="346" r:id="rId13"/>
    <p:sldId id="347" r:id="rId14"/>
    <p:sldId id="312" r:id="rId15"/>
    <p:sldId id="313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613" autoAdjust="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D102F-A3DB-4B36-9077-9EABE5BB9DA8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3BC40-C451-4765-AE2E-4B237A438A9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8407373">
            <a:off x="1109912" y="4689239"/>
            <a:ext cx="896508" cy="971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>
            <a:off x="571472" y="1714488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Μπορεί </a:t>
            </a:r>
            <a:r>
              <a:rPr lang="el-GR" sz="2400" dirty="0" smtClean="0"/>
              <a:t>το </a:t>
            </a:r>
            <a:r>
              <a:rPr lang="el-GR" sz="2400" u="sng" dirty="0" smtClean="0"/>
              <a:t>σώμα</a:t>
            </a:r>
            <a:r>
              <a:rPr lang="el-GR" sz="2400" dirty="0" smtClean="0"/>
              <a:t> που δέχεται την δύναμη να </a:t>
            </a:r>
            <a:r>
              <a:rPr lang="el-GR" sz="2400" u="sng" dirty="0" smtClean="0"/>
              <a:t>παραμορφωθεί</a:t>
            </a:r>
            <a:r>
              <a:rPr lang="el-GR" sz="2400" dirty="0" smtClean="0"/>
              <a:t>:</a:t>
            </a:r>
            <a:endParaRPr lang="en-US" sz="2400" dirty="0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Όταν ασκείται δύναμη σε ένα  σώμα τότε :</a:t>
            </a:r>
          </a:p>
        </p:txBody>
      </p:sp>
      <p:sp>
        <p:nvSpPr>
          <p:cNvPr id="30" name="29 - Ορθογώνιο"/>
          <p:cNvSpPr/>
          <p:nvPr/>
        </p:nvSpPr>
        <p:spPr>
          <a:xfrm>
            <a:off x="564768" y="5619537"/>
            <a:ext cx="2815735" cy="66698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3643314"/>
            <a:ext cx="3929058" cy="2665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5929322" y="4357694"/>
            <a:ext cx="638175" cy="13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214290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4857752" y="5643578"/>
            <a:ext cx="2815735" cy="66698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7072330" y="598862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6286512" y="571501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5400000">
            <a:off x="5930116" y="5928536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428596" y="1357298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Τύπος – εξίσωση για την  πίεση: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10800000" flipH="1">
            <a:off x="5929321" y="5641989"/>
            <a:ext cx="638175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>
            <a:stCxn id="21" idx="3"/>
          </p:cNvCxnSpPr>
          <p:nvPr/>
        </p:nvCxnSpPr>
        <p:spPr>
          <a:xfrm>
            <a:off x="2322548" y="4895174"/>
            <a:ext cx="3678212" cy="7484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ύγραμμο βέλος σύνδεσης"/>
          <p:cNvCxnSpPr/>
          <p:nvPr/>
        </p:nvCxnSpPr>
        <p:spPr>
          <a:xfrm rot="5400000" flipH="1" flipV="1">
            <a:off x="714348" y="3571876"/>
            <a:ext cx="121444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1071538" y="271462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πίεση</a:t>
            </a:r>
            <a:endParaRPr lang="en-US" dirty="0"/>
          </a:p>
        </p:txBody>
      </p:sp>
      <p:sp>
        <p:nvSpPr>
          <p:cNvPr id="19" name="18 - TextBox"/>
          <p:cNvSpPr txBox="1"/>
          <p:nvPr/>
        </p:nvSpPr>
        <p:spPr>
          <a:xfrm>
            <a:off x="857224" y="421481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 =</a:t>
            </a:r>
            <a:endParaRPr lang="en-US" sz="36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1857356" y="4572008"/>
            <a:ext cx="4651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A</a:t>
            </a:r>
            <a:endParaRPr lang="en-US" sz="3600" b="1" baseline="300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1785918" y="3929066"/>
            <a:ext cx="642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1643042" y="4572008"/>
            <a:ext cx="8572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6357950" y="5805090"/>
            <a:ext cx="21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κ</a:t>
            </a:r>
            <a:endParaRPr lang="en-US" sz="16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2000232" y="4214818"/>
            <a:ext cx="214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κ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9" grpId="0"/>
      <p:bldP spid="21" grpId="0"/>
      <p:bldP spid="23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214290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πίεση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flipV="1">
            <a:off x="4071934" y="1714488"/>
            <a:ext cx="2071702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ύγραμμο βέλος σύνδεσης"/>
          <p:cNvCxnSpPr>
            <a:endCxn id="29" idx="1"/>
          </p:cNvCxnSpPr>
          <p:nvPr/>
        </p:nvCxnSpPr>
        <p:spPr>
          <a:xfrm flipV="1">
            <a:off x="4214810" y="3819227"/>
            <a:ext cx="2357454" cy="384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6286512" y="714356"/>
            <a:ext cx="2571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>
                <a:solidFill>
                  <a:srgbClr val="FF0000"/>
                </a:solidFill>
              </a:rPr>
              <a:t>Δύναμη</a:t>
            </a:r>
            <a:r>
              <a:rPr lang="el-GR" dirty="0" smtClean="0"/>
              <a:t> που ασκείται  κάθετα  στην επιφάνεια επαφής των δύο  σωμάτων (π.χ.  10 Ν)</a:t>
            </a:r>
            <a:endParaRPr lang="en-US" dirty="0"/>
          </a:p>
        </p:txBody>
      </p:sp>
      <p:sp>
        <p:nvSpPr>
          <p:cNvPr id="29" name="28 - TextBox"/>
          <p:cNvSpPr txBox="1"/>
          <p:nvPr/>
        </p:nvSpPr>
        <p:spPr>
          <a:xfrm>
            <a:off x="6572264" y="3357562"/>
            <a:ext cx="2571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>
                <a:solidFill>
                  <a:srgbClr val="FF0000"/>
                </a:solidFill>
              </a:rPr>
              <a:t>Εμβαδόν  </a:t>
            </a:r>
            <a:r>
              <a:rPr lang="el-GR" dirty="0" smtClean="0"/>
              <a:t>της επιφάνειας επαφής των δύο  σωμάτων (π.χ. 2</a:t>
            </a:r>
            <a:r>
              <a:rPr lang="en-US" dirty="0" smtClean="0"/>
              <a:t>m</a:t>
            </a:r>
            <a:r>
              <a:rPr lang="en-US" baseline="30000" dirty="0" smtClean="0"/>
              <a:t>2</a:t>
            </a:r>
            <a:r>
              <a:rPr lang="en-US" dirty="0" smtClean="0"/>
              <a:t> )</a:t>
            </a:r>
            <a:endParaRPr lang="en-US" dirty="0"/>
          </a:p>
        </p:txBody>
      </p:sp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906" y="4643446"/>
            <a:ext cx="2916094" cy="195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" name="37 - TextBox"/>
          <p:cNvSpPr txBox="1"/>
          <p:nvPr/>
        </p:nvSpPr>
        <p:spPr>
          <a:xfrm>
            <a:off x="8072462" y="5857892"/>
            <a:ext cx="150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39" name="38 - Ευθύγραμμο βέλος σύνδεσης"/>
          <p:cNvCxnSpPr/>
          <p:nvPr/>
        </p:nvCxnSpPr>
        <p:spPr>
          <a:xfrm rot="16200000" flipH="1">
            <a:off x="7667298" y="6048742"/>
            <a:ext cx="480678" cy="9897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 flipV="1">
            <a:off x="7143768" y="6202918"/>
            <a:ext cx="1428760" cy="22647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>
            <a:off x="4071934" y="4000504"/>
            <a:ext cx="3571900" cy="2428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714612" y="321468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 =</a:t>
            </a:r>
            <a:endParaRPr lang="en-US" sz="36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3714744" y="3571876"/>
            <a:ext cx="4651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A</a:t>
            </a:r>
            <a:endParaRPr lang="en-US" sz="3600" b="1" baseline="300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3643306" y="2928934"/>
            <a:ext cx="642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3500430" y="3571876"/>
            <a:ext cx="8572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3857620" y="3214686"/>
            <a:ext cx="214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κ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76900" y="4131238"/>
            <a:ext cx="34671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" name="55 - TextBox"/>
          <p:cNvSpPr txBox="1"/>
          <p:nvPr/>
        </p:nvSpPr>
        <p:spPr>
          <a:xfrm>
            <a:off x="8072462" y="634581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16200000" flipH="1">
            <a:off x="7644628" y="6346610"/>
            <a:ext cx="571504" cy="1412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flipV="1">
            <a:off x="6929454" y="5988626"/>
            <a:ext cx="1643074" cy="285752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714744" y="22145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214282" y="857232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μονάδα μέτρησης της πίεσης είναι:</a:t>
            </a:r>
            <a:endParaRPr lang="en-US" sz="2400" dirty="0"/>
          </a:p>
        </p:txBody>
      </p:sp>
      <p:sp>
        <p:nvSpPr>
          <p:cNvPr id="16" name="15 - TextBox"/>
          <p:cNvSpPr txBox="1"/>
          <p:nvPr/>
        </p:nvSpPr>
        <p:spPr>
          <a:xfrm>
            <a:off x="1571604" y="2500306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</a:t>
            </a:r>
            <a:r>
              <a:rPr lang="el-GR" sz="2400" dirty="0" smtClean="0"/>
              <a:t>α   = </a:t>
            </a:r>
            <a:r>
              <a:rPr lang="el-GR" sz="2400" dirty="0" err="1" smtClean="0"/>
              <a:t>πασκάλ</a:t>
            </a:r>
            <a:endParaRPr lang="en-US" sz="2400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857224" y="4857760"/>
            <a:ext cx="4929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Παράδειγμα</a:t>
            </a:r>
            <a:r>
              <a:rPr lang="el-GR" sz="2400" dirty="0" smtClean="0"/>
              <a:t> η πίεση που ασκούν τα χιονοπέδιλα της εικόνας στο χιόνι είναι 700Ρα  (=700 </a:t>
            </a:r>
            <a:r>
              <a:rPr lang="el-GR" sz="2400" dirty="0" err="1" smtClean="0"/>
              <a:t>πασκάλ</a:t>
            </a:r>
            <a:r>
              <a:rPr lang="el-GR" sz="2400" dirty="0" smtClean="0"/>
              <a:t>)</a:t>
            </a:r>
            <a:endParaRPr lang="en-US" sz="2400" dirty="0" smtClean="0"/>
          </a:p>
        </p:txBody>
      </p:sp>
      <p:sp>
        <p:nvSpPr>
          <p:cNvPr id="18" name="17 - Ορθογώνιο"/>
          <p:cNvSpPr/>
          <p:nvPr/>
        </p:nvSpPr>
        <p:spPr>
          <a:xfrm>
            <a:off x="3357554" y="0"/>
            <a:ext cx="171451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πίεση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76900" y="4131238"/>
            <a:ext cx="34671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" name="55 - TextBox"/>
          <p:cNvSpPr txBox="1"/>
          <p:nvPr/>
        </p:nvSpPr>
        <p:spPr>
          <a:xfrm>
            <a:off x="8072462" y="634581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16200000" flipH="1">
            <a:off x="7644628" y="6346610"/>
            <a:ext cx="571504" cy="1412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flipV="1">
            <a:off x="6929454" y="5988626"/>
            <a:ext cx="1643074" cy="285752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714744" y="22145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0" y="1714488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Σύμφωνα  με τον τύπο</a:t>
            </a:r>
            <a:endParaRPr lang="en-US" sz="2400" dirty="0"/>
          </a:p>
        </p:txBody>
      </p:sp>
      <p:sp>
        <p:nvSpPr>
          <p:cNvPr id="36" name="35 - TextBox"/>
          <p:cNvSpPr txBox="1"/>
          <p:nvPr/>
        </p:nvSpPr>
        <p:spPr>
          <a:xfrm>
            <a:off x="214282" y="2571744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</a:t>
            </a:r>
            <a:r>
              <a:rPr lang="el-GR" sz="2400" dirty="0" err="1" smtClean="0"/>
              <a:t>πασκάλ</a:t>
            </a:r>
            <a:r>
              <a:rPr lang="el-GR" sz="2400" dirty="0" smtClean="0"/>
              <a:t> (Ρα) θα είναι:</a:t>
            </a:r>
            <a:endParaRPr lang="en-US" sz="2400" dirty="0"/>
          </a:p>
        </p:txBody>
      </p:sp>
      <p:sp>
        <p:nvSpPr>
          <p:cNvPr id="16" name="15 - TextBox"/>
          <p:cNvSpPr txBox="1"/>
          <p:nvPr/>
        </p:nvSpPr>
        <p:spPr>
          <a:xfrm>
            <a:off x="500034" y="3395963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1142976" y="3610277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endParaRPr lang="en-US" sz="2400" b="1" baseline="300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071538" y="3253087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9" name="18 - Ευθεία γραμμή σύνδεσης"/>
          <p:cNvCxnSpPr/>
          <p:nvPr/>
        </p:nvCxnSpPr>
        <p:spPr>
          <a:xfrm>
            <a:off x="1071538" y="3681715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285720" y="4714884"/>
            <a:ext cx="1142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</a:t>
            </a:r>
            <a:r>
              <a:rPr lang="el-GR" sz="2400" b="1" dirty="0" smtClean="0"/>
              <a:t>α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1071538" y="4538971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1071538" y="4967599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1000100" y="5000636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m</a:t>
            </a:r>
            <a:r>
              <a:rPr lang="en-US" sz="2400" b="1" baseline="30000" dirty="0" smtClean="0"/>
              <a:t>2</a:t>
            </a:r>
            <a:endParaRPr lang="en-US" sz="2400" b="1" baseline="30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3357554" y="0"/>
            <a:ext cx="171451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πίεση</a:t>
            </a:r>
          </a:p>
        </p:txBody>
      </p:sp>
      <p:sp>
        <p:nvSpPr>
          <p:cNvPr id="34" name="33 - TextBox"/>
          <p:cNvSpPr txBox="1"/>
          <p:nvPr/>
        </p:nvSpPr>
        <p:spPr>
          <a:xfrm>
            <a:off x="1214414" y="3357562"/>
            <a:ext cx="21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κ</a:t>
            </a:r>
            <a:endParaRPr lang="en-US" sz="1600" dirty="0" smtClean="0"/>
          </a:p>
        </p:txBody>
      </p:sp>
      <p:sp>
        <p:nvSpPr>
          <p:cNvPr id="35" name="34 - TextBox"/>
          <p:cNvSpPr txBox="1"/>
          <p:nvPr/>
        </p:nvSpPr>
        <p:spPr>
          <a:xfrm>
            <a:off x="3071802" y="171448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3714744" y="1928802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endParaRPr lang="en-US" sz="2400" b="1" baseline="300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3643306" y="157161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3643306" y="2000240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3786182" y="1676087"/>
            <a:ext cx="21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κ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  <p:bldP spid="23" grpId="0"/>
      <p:bldP spid="27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59691" y="4143380"/>
            <a:ext cx="2084309" cy="17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214290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πίεση</a:t>
            </a:r>
          </a:p>
        </p:txBody>
      </p:sp>
      <p:sp>
        <p:nvSpPr>
          <p:cNvPr id="56" name="55 - TextBox"/>
          <p:cNvSpPr txBox="1"/>
          <p:nvPr/>
        </p:nvSpPr>
        <p:spPr>
          <a:xfrm>
            <a:off x="7786710" y="428625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16200000" flipH="1">
            <a:off x="7785916" y="4429926"/>
            <a:ext cx="571504" cy="1412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5929330"/>
            <a:ext cx="916270" cy="638612"/>
          </a:xfrm>
          <a:prstGeom prst="rect">
            <a:avLst/>
          </a:prstGeom>
          <a:noFill/>
        </p:spPr>
      </p:pic>
      <p:cxnSp>
        <p:nvCxnSpPr>
          <p:cNvPr id="22" name="21 - Ευθεία γραμμή σύνδεσης"/>
          <p:cNvCxnSpPr/>
          <p:nvPr/>
        </p:nvCxnSpPr>
        <p:spPr>
          <a:xfrm>
            <a:off x="7858148" y="4714884"/>
            <a:ext cx="500066" cy="7143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714744" y="22145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357158" y="1214422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b="1" dirty="0" smtClean="0">
                <a:solidFill>
                  <a:srgbClr val="FF0000"/>
                </a:solidFill>
              </a:rPr>
              <a:t>πίεση</a:t>
            </a:r>
            <a:r>
              <a:rPr lang="el-GR" sz="2400" dirty="0" smtClean="0"/>
              <a:t> που ασκείται σε μια  επιφάνεια  γίνεται  </a:t>
            </a:r>
            <a:r>
              <a:rPr lang="el-GR" sz="2400" b="1" dirty="0" smtClean="0">
                <a:solidFill>
                  <a:srgbClr val="FF0000"/>
                </a:solidFill>
              </a:rPr>
              <a:t>μεγάλη</a:t>
            </a:r>
            <a:r>
              <a:rPr lang="el-GR" sz="2400" dirty="0" smtClean="0"/>
              <a:t>  όταν :</a:t>
            </a:r>
            <a:endParaRPr lang="en-US" sz="2400" dirty="0"/>
          </a:p>
        </p:txBody>
      </p:sp>
      <p:sp>
        <p:nvSpPr>
          <p:cNvPr id="36" name="35 - TextBox"/>
          <p:cNvSpPr txBox="1"/>
          <p:nvPr/>
        </p:nvSpPr>
        <p:spPr>
          <a:xfrm>
            <a:off x="500034" y="2500306"/>
            <a:ext cx="6572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 smtClean="0"/>
              <a:t>Η </a:t>
            </a:r>
            <a:r>
              <a:rPr lang="el-GR" sz="2400" u="sng" dirty="0" smtClean="0"/>
              <a:t>δύναμη</a:t>
            </a:r>
            <a:r>
              <a:rPr lang="el-GR" sz="2400" dirty="0" smtClean="0"/>
              <a:t> που ασκείται  στην  επιφάνεια είναι  </a:t>
            </a:r>
            <a:r>
              <a:rPr lang="el-GR" sz="2400" u="sng" dirty="0" smtClean="0"/>
              <a:t>μεγάλη.</a:t>
            </a:r>
            <a:endParaRPr lang="en-US" sz="2400" u="sng" dirty="0"/>
          </a:p>
        </p:txBody>
      </p:sp>
      <p:sp>
        <p:nvSpPr>
          <p:cNvPr id="20" name="19 - TextBox"/>
          <p:cNvSpPr txBox="1"/>
          <p:nvPr/>
        </p:nvSpPr>
        <p:spPr>
          <a:xfrm>
            <a:off x="500034" y="4214818"/>
            <a:ext cx="6572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 smtClean="0"/>
              <a:t>Το </a:t>
            </a:r>
            <a:r>
              <a:rPr lang="el-GR" sz="2400" u="sng" dirty="0" smtClean="0"/>
              <a:t>εμβαδόν</a:t>
            </a:r>
            <a:r>
              <a:rPr lang="el-GR" sz="2400" dirty="0" smtClean="0"/>
              <a:t> της επιφάνειας στην οποία  ασκείται  η δύναμη είναι  </a:t>
            </a:r>
            <a:r>
              <a:rPr lang="el-GR" sz="2400" u="sng" dirty="0" smtClean="0"/>
              <a:t>μικρό</a:t>
            </a:r>
            <a:r>
              <a:rPr lang="el-GR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214290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πίεση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714744" y="22145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0" y="1000108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b="1" dirty="0" smtClean="0">
                <a:solidFill>
                  <a:srgbClr val="FF0000"/>
                </a:solidFill>
              </a:rPr>
              <a:t>πίεση</a:t>
            </a:r>
            <a:r>
              <a:rPr lang="el-GR" sz="2400" dirty="0" smtClean="0"/>
              <a:t> που ασκείται σε μια  επιφάνεια  γίνεται  </a:t>
            </a:r>
            <a:r>
              <a:rPr lang="el-GR" sz="2400" b="1" dirty="0" smtClean="0">
                <a:solidFill>
                  <a:srgbClr val="FF0000"/>
                </a:solidFill>
              </a:rPr>
              <a:t>μικρή </a:t>
            </a:r>
            <a:r>
              <a:rPr lang="el-GR" sz="2400" dirty="0" smtClean="0"/>
              <a:t>όταν :</a:t>
            </a:r>
            <a:endParaRPr lang="en-US" sz="2400" dirty="0"/>
          </a:p>
        </p:txBody>
      </p:sp>
      <p:sp>
        <p:nvSpPr>
          <p:cNvPr id="36" name="35 - TextBox"/>
          <p:cNvSpPr txBox="1"/>
          <p:nvPr/>
        </p:nvSpPr>
        <p:spPr>
          <a:xfrm>
            <a:off x="428596" y="1928802"/>
            <a:ext cx="6572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 smtClean="0"/>
              <a:t>Η </a:t>
            </a:r>
            <a:r>
              <a:rPr lang="el-GR" sz="2400" u="sng" dirty="0" smtClean="0"/>
              <a:t>δύναμη</a:t>
            </a:r>
            <a:r>
              <a:rPr lang="el-GR" sz="2400" dirty="0" smtClean="0"/>
              <a:t> που ασκείται  στην  επιφάνεια είναι  </a:t>
            </a:r>
            <a:r>
              <a:rPr lang="el-GR" sz="2400" u="sng" dirty="0" smtClean="0"/>
              <a:t>μικρή.</a:t>
            </a:r>
            <a:endParaRPr lang="en-US" sz="2400" u="sng" dirty="0"/>
          </a:p>
        </p:txBody>
      </p:sp>
      <p:sp>
        <p:nvSpPr>
          <p:cNvPr id="20" name="19 - TextBox"/>
          <p:cNvSpPr txBox="1"/>
          <p:nvPr/>
        </p:nvSpPr>
        <p:spPr>
          <a:xfrm>
            <a:off x="285720" y="3714752"/>
            <a:ext cx="5072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 smtClean="0"/>
              <a:t>Το </a:t>
            </a:r>
            <a:r>
              <a:rPr lang="el-GR" sz="2400" u="sng" dirty="0" smtClean="0"/>
              <a:t>εμβαδόν</a:t>
            </a:r>
            <a:r>
              <a:rPr lang="el-GR" sz="2400" dirty="0" smtClean="0"/>
              <a:t>  της επιφάνειας στην οποία  ασκείται  η δύναμη είναι  </a:t>
            </a:r>
            <a:r>
              <a:rPr lang="el-GR" sz="2400" u="sng" dirty="0" smtClean="0"/>
              <a:t>μεγάλο</a:t>
            </a:r>
            <a:r>
              <a:rPr lang="el-GR" sz="2400" dirty="0" smtClean="0"/>
              <a:t>.</a:t>
            </a:r>
            <a:endParaRPr lang="en-US" sz="2400" dirty="0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76900" y="4131238"/>
            <a:ext cx="34671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- TextBox"/>
          <p:cNvSpPr txBox="1"/>
          <p:nvPr/>
        </p:nvSpPr>
        <p:spPr>
          <a:xfrm>
            <a:off x="8072462" y="634581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6200000" flipH="1">
            <a:off x="7644628" y="6346610"/>
            <a:ext cx="571504" cy="1412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 flipV="1">
            <a:off x="6929454" y="5988626"/>
            <a:ext cx="1643074" cy="285752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5929322" y="4357694"/>
            <a:ext cx="638175" cy="13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407373">
            <a:off x="1209400" y="4664656"/>
            <a:ext cx="896508" cy="971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25 - Ορθογώνιο"/>
          <p:cNvSpPr/>
          <p:nvPr/>
        </p:nvSpPr>
        <p:spPr>
          <a:xfrm>
            <a:off x="564768" y="5619537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4857752" y="5643578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TextBox"/>
          <p:cNvSpPr txBox="1"/>
          <p:nvPr/>
        </p:nvSpPr>
        <p:spPr>
          <a:xfrm>
            <a:off x="714348" y="628652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Εικόνα 1</a:t>
            </a:r>
            <a:endParaRPr lang="en-US" dirty="0"/>
          </a:p>
        </p:txBody>
      </p:sp>
      <p:sp>
        <p:nvSpPr>
          <p:cNvPr id="50" name="49 - TextBox"/>
          <p:cNvSpPr txBox="1"/>
          <p:nvPr/>
        </p:nvSpPr>
        <p:spPr>
          <a:xfrm>
            <a:off x="5286380" y="648866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Εικόνα 2</a:t>
            </a:r>
            <a:endParaRPr lang="en-US" dirty="0"/>
          </a:p>
        </p:txBody>
      </p:sp>
      <p:sp>
        <p:nvSpPr>
          <p:cNvPr id="51" name="50 - TextBox"/>
          <p:cNvSpPr txBox="1"/>
          <p:nvPr/>
        </p:nvSpPr>
        <p:spPr>
          <a:xfrm>
            <a:off x="2786050" y="592933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52" name="51 - TextBox"/>
          <p:cNvSpPr txBox="1"/>
          <p:nvPr/>
        </p:nvSpPr>
        <p:spPr>
          <a:xfrm>
            <a:off x="7072330" y="598862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5400000">
            <a:off x="1500960" y="5857098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1857356" y="557214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= 50N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6286512" y="571501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F=50N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5400000">
            <a:off x="5930116" y="5999974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428596" y="1857364"/>
            <a:ext cx="2857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Εικόνα 1</a:t>
            </a:r>
            <a:r>
              <a:rPr lang="el-GR" sz="2400" dirty="0" smtClean="0"/>
              <a:t>:</a:t>
            </a:r>
            <a:r>
              <a:rPr lang="en-US" sz="2400" dirty="0" smtClean="0"/>
              <a:t> </a:t>
            </a:r>
            <a:r>
              <a:rPr lang="el-GR" sz="2400" dirty="0" smtClean="0"/>
              <a:t>Μία </a:t>
            </a:r>
            <a:r>
              <a:rPr lang="el-GR" sz="2400" b="1" dirty="0" smtClean="0">
                <a:solidFill>
                  <a:srgbClr val="FF0000"/>
                </a:solidFill>
              </a:rPr>
              <a:t>πινέζα</a:t>
            </a:r>
            <a:r>
              <a:rPr lang="el-GR" sz="2400" dirty="0" smtClean="0"/>
              <a:t> ασκεί μια δύναμη </a:t>
            </a:r>
            <a:r>
              <a:rPr lang="en-US" sz="2400" dirty="0" smtClean="0"/>
              <a:t>F </a:t>
            </a:r>
            <a:r>
              <a:rPr lang="el-GR" sz="2400" dirty="0" smtClean="0"/>
              <a:t>πάνω στο  ξύλο. Έστω </a:t>
            </a:r>
            <a:r>
              <a:rPr lang="en-US" sz="2400" u="sng" dirty="0" smtClean="0"/>
              <a:t>F = 50N</a:t>
            </a:r>
            <a:endParaRPr lang="en-US" sz="2400" u="sng" dirty="0"/>
          </a:p>
        </p:txBody>
      </p:sp>
      <p:sp>
        <p:nvSpPr>
          <p:cNvPr id="60" name="59 - TextBox"/>
          <p:cNvSpPr txBox="1"/>
          <p:nvPr/>
        </p:nvSpPr>
        <p:spPr>
          <a:xfrm>
            <a:off x="4857752" y="1714488"/>
            <a:ext cx="3571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Εικόνα </a:t>
            </a:r>
            <a:r>
              <a:rPr lang="en-US" sz="2400" u="sng" dirty="0" smtClean="0"/>
              <a:t>2</a:t>
            </a:r>
            <a:r>
              <a:rPr lang="el-GR" sz="2400" dirty="0" smtClean="0"/>
              <a:t>:</a:t>
            </a:r>
            <a:r>
              <a:rPr lang="en-US" sz="2400" dirty="0" smtClean="0"/>
              <a:t> </a:t>
            </a:r>
            <a:r>
              <a:rPr lang="el-GR" sz="2400" dirty="0" smtClean="0"/>
              <a:t>Ένας </a:t>
            </a:r>
            <a:r>
              <a:rPr lang="el-GR" sz="2400" b="1" dirty="0" smtClean="0">
                <a:solidFill>
                  <a:srgbClr val="FF0000"/>
                </a:solidFill>
              </a:rPr>
              <a:t>κύλινδρος</a:t>
            </a:r>
            <a:r>
              <a:rPr lang="el-GR" sz="2400" dirty="0" smtClean="0"/>
              <a:t> ασκεί μια δύναμη </a:t>
            </a:r>
            <a:r>
              <a:rPr lang="en-US" sz="2400" dirty="0" smtClean="0"/>
              <a:t>F </a:t>
            </a:r>
            <a:r>
              <a:rPr lang="el-GR" sz="2400" dirty="0" smtClean="0"/>
              <a:t>πάνω στο  ξύλο. </a:t>
            </a:r>
          </a:p>
          <a:p>
            <a:r>
              <a:rPr lang="el-GR" sz="2400" dirty="0" smtClean="0"/>
              <a:t>Έστω </a:t>
            </a:r>
            <a:r>
              <a:rPr lang="en-US" sz="2400" u="sng" dirty="0" smtClean="0"/>
              <a:t>F = 50N</a:t>
            </a:r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9" grpId="0"/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5929322" y="4357694"/>
            <a:ext cx="638175" cy="13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πίεση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407373">
            <a:off x="1209400" y="4664656"/>
            <a:ext cx="896508" cy="971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25 - Ορθογώνιο"/>
          <p:cNvSpPr/>
          <p:nvPr/>
        </p:nvSpPr>
        <p:spPr>
          <a:xfrm>
            <a:off x="564768" y="5619537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4857752" y="5643578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TextBox"/>
          <p:cNvSpPr txBox="1"/>
          <p:nvPr/>
        </p:nvSpPr>
        <p:spPr>
          <a:xfrm>
            <a:off x="714348" y="628652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Εικόνα 1</a:t>
            </a:r>
            <a:endParaRPr lang="en-US" dirty="0"/>
          </a:p>
        </p:txBody>
      </p:sp>
      <p:sp>
        <p:nvSpPr>
          <p:cNvPr id="50" name="49 - TextBox"/>
          <p:cNvSpPr txBox="1"/>
          <p:nvPr/>
        </p:nvSpPr>
        <p:spPr>
          <a:xfrm>
            <a:off x="5286380" y="648866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Εικόνα 2</a:t>
            </a:r>
            <a:endParaRPr lang="en-US" dirty="0"/>
          </a:p>
        </p:txBody>
      </p:sp>
      <p:sp>
        <p:nvSpPr>
          <p:cNvPr id="51" name="50 - TextBox"/>
          <p:cNvSpPr txBox="1"/>
          <p:nvPr/>
        </p:nvSpPr>
        <p:spPr>
          <a:xfrm>
            <a:off x="2786050" y="592933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52" name="51 - TextBox"/>
          <p:cNvSpPr txBox="1"/>
          <p:nvPr/>
        </p:nvSpPr>
        <p:spPr>
          <a:xfrm>
            <a:off x="7072330" y="598862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5400000">
            <a:off x="1500960" y="5928536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1857356" y="557214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6286512" y="557214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 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5400000">
            <a:off x="5930116" y="5928536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14282" y="1928802"/>
            <a:ext cx="8001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Που πιστεύετε ότι θα παραμορφωθεί  (τρυπήσει) πιο εύκολα το ξύλο;</a:t>
            </a:r>
          </a:p>
          <a:p>
            <a:r>
              <a:rPr lang="el-GR" sz="2400" dirty="0" smtClean="0"/>
              <a:t>  Με την πινέζα   ή  με το κύλινδρο;   </a:t>
            </a:r>
          </a:p>
          <a:p>
            <a:r>
              <a:rPr lang="el-GR" sz="2400" dirty="0" smtClean="0"/>
              <a:t>(και τα δύο ασκούν την ίδια δύναμη </a:t>
            </a:r>
            <a:r>
              <a:rPr lang="en-US" sz="2400" dirty="0" smtClean="0"/>
              <a:t>F = 50N, </a:t>
            </a:r>
            <a:r>
              <a:rPr lang="el-GR" sz="2400" dirty="0" smtClean="0"/>
              <a:t>στο ξύλο)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5578836" y="4643494"/>
            <a:ext cx="638175" cy="13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500034" y="0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πίεση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407373">
            <a:off x="858914" y="4807556"/>
            <a:ext cx="896508" cy="971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25 - Ορθογώνιο"/>
          <p:cNvSpPr/>
          <p:nvPr/>
        </p:nvSpPr>
        <p:spPr>
          <a:xfrm>
            <a:off x="214282" y="5762437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4507266" y="5929378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TextBox"/>
          <p:cNvSpPr txBox="1"/>
          <p:nvPr/>
        </p:nvSpPr>
        <p:spPr>
          <a:xfrm>
            <a:off x="363862" y="642942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Εικόνα 1</a:t>
            </a:r>
            <a:endParaRPr lang="en-US" dirty="0"/>
          </a:p>
        </p:txBody>
      </p:sp>
      <p:sp>
        <p:nvSpPr>
          <p:cNvPr id="50" name="49 - TextBox"/>
          <p:cNvSpPr txBox="1"/>
          <p:nvPr/>
        </p:nvSpPr>
        <p:spPr>
          <a:xfrm>
            <a:off x="4857752" y="648866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Εικόνα 2</a:t>
            </a:r>
            <a:endParaRPr lang="en-US" dirty="0"/>
          </a:p>
        </p:txBody>
      </p:sp>
      <p:sp>
        <p:nvSpPr>
          <p:cNvPr id="51" name="50 - TextBox"/>
          <p:cNvSpPr txBox="1"/>
          <p:nvPr/>
        </p:nvSpPr>
        <p:spPr>
          <a:xfrm>
            <a:off x="2435564" y="607223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52" name="51 - TextBox"/>
          <p:cNvSpPr txBox="1"/>
          <p:nvPr/>
        </p:nvSpPr>
        <p:spPr>
          <a:xfrm>
            <a:off x="6721844" y="627442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5400000">
            <a:off x="1143770" y="6071412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1506870" y="571504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5929322" y="550070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5400000">
            <a:off x="5572926" y="6214288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1785926"/>
            <a:ext cx="1433520" cy="1386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17 - Έλλειψη"/>
          <p:cNvSpPr/>
          <p:nvPr/>
        </p:nvSpPr>
        <p:spPr>
          <a:xfrm flipV="1">
            <a:off x="1000100" y="2143116"/>
            <a:ext cx="285752" cy="457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flipV="1">
            <a:off x="1214414" y="1071546"/>
            <a:ext cx="1143008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2714612" y="857232"/>
            <a:ext cx="26432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Επιφάνεια</a:t>
            </a:r>
            <a:r>
              <a:rPr lang="el-GR" sz="2000" dirty="0" smtClean="0"/>
              <a:t> </a:t>
            </a:r>
            <a:r>
              <a:rPr lang="el-GR" sz="2000" dirty="0" smtClean="0"/>
              <a:t>επαφής  της  </a:t>
            </a:r>
            <a:r>
              <a:rPr lang="el-GR" sz="2000" dirty="0" smtClean="0"/>
              <a:t>πινέζας που εφάπτεται (ακουμπάει)  στο ξύλο</a:t>
            </a:r>
            <a:endParaRPr lang="en-US" sz="2000" u="sng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7" y="2643182"/>
            <a:ext cx="1132013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27 - Έλλειψη"/>
          <p:cNvSpPr/>
          <p:nvPr/>
        </p:nvSpPr>
        <p:spPr>
          <a:xfrm flipV="1">
            <a:off x="6072198" y="3000372"/>
            <a:ext cx="1000132" cy="457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29 - Ευθύγραμμο βέλος σύνδεσης"/>
          <p:cNvCxnSpPr>
            <a:stCxn id="28" idx="0"/>
          </p:cNvCxnSpPr>
          <p:nvPr/>
        </p:nvCxnSpPr>
        <p:spPr>
          <a:xfrm rot="5400000" flipH="1" flipV="1">
            <a:off x="6370809" y="2201695"/>
            <a:ext cx="1045851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6500794" y="928670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Επιφάνεια επαφής</a:t>
            </a:r>
            <a:r>
              <a:rPr lang="el-GR" sz="2000" dirty="0" smtClean="0"/>
              <a:t> κυλίνδρου </a:t>
            </a:r>
            <a:r>
              <a:rPr lang="el-GR" sz="2000" dirty="0" smtClean="0"/>
              <a:t>που εφάπτεται (ακουμπάει)  στο ξύλο</a:t>
            </a:r>
            <a:endParaRPr lang="en-US" sz="20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/>
      <p:bldP spid="28" grpId="0" animBg="1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5929322" y="4357694"/>
            <a:ext cx="638175" cy="13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πίεση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407373">
            <a:off x="1209400" y="4664656"/>
            <a:ext cx="896508" cy="971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25 - Ορθογώνιο"/>
          <p:cNvSpPr/>
          <p:nvPr/>
        </p:nvSpPr>
        <p:spPr>
          <a:xfrm>
            <a:off x="564768" y="5619537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4857752" y="5643578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TextBox"/>
          <p:cNvSpPr txBox="1"/>
          <p:nvPr/>
        </p:nvSpPr>
        <p:spPr>
          <a:xfrm>
            <a:off x="714348" y="628652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Εικόνα 1</a:t>
            </a:r>
            <a:endParaRPr lang="en-US" dirty="0"/>
          </a:p>
        </p:txBody>
      </p:sp>
      <p:sp>
        <p:nvSpPr>
          <p:cNvPr id="50" name="49 - TextBox"/>
          <p:cNvSpPr txBox="1"/>
          <p:nvPr/>
        </p:nvSpPr>
        <p:spPr>
          <a:xfrm>
            <a:off x="5286380" y="648866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Εικόνα 2</a:t>
            </a:r>
            <a:endParaRPr lang="en-US" dirty="0"/>
          </a:p>
        </p:txBody>
      </p:sp>
      <p:sp>
        <p:nvSpPr>
          <p:cNvPr id="51" name="50 - TextBox"/>
          <p:cNvSpPr txBox="1"/>
          <p:nvPr/>
        </p:nvSpPr>
        <p:spPr>
          <a:xfrm>
            <a:off x="2786050" y="592933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52" name="51 - TextBox"/>
          <p:cNvSpPr txBox="1"/>
          <p:nvPr/>
        </p:nvSpPr>
        <p:spPr>
          <a:xfrm>
            <a:off x="7072330" y="598862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5400000">
            <a:off x="1500960" y="5857098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1857356" y="557214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6429388" y="572454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5400000">
            <a:off x="5930116" y="5999974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14282" y="2071678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Τελικά η πινέζα θα παραμορφώσει το </a:t>
            </a:r>
            <a:r>
              <a:rPr lang="el-GR" sz="2400" dirty="0" err="1" smtClean="0"/>
              <a:t>ξύλο….γιατί</a:t>
            </a:r>
            <a:r>
              <a:rPr lang="el-GR" sz="2400" dirty="0" smtClean="0"/>
              <a:t> η επιφάνεια επαφής της πινέζας  με το ξύλο  είναι </a:t>
            </a:r>
            <a:r>
              <a:rPr lang="el-GR" sz="2400" dirty="0" err="1" smtClean="0"/>
              <a:t>πολύ……μικρή</a:t>
            </a:r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5929322" y="4357694"/>
            <a:ext cx="638175" cy="13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πίεση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407373">
            <a:off x="1209400" y="4664656"/>
            <a:ext cx="896508" cy="971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25 - Ορθογώνιο"/>
          <p:cNvSpPr/>
          <p:nvPr/>
        </p:nvSpPr>
        <p:spPr>
          <a:xfrm>
            <a:off x="564768" y="5619537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4857752" y="5643578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TextBox"/>
          <p:cNvSpPr txBox="1"/>
          <p:nvPr/>
        </p:nvSpPr>
        <p:spPr>
          <a:xfrm>
            <a:off x="2786050" y="592933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52" name="51 - TextBox"/>
          <p:cNvSpPr txBox="1"/>
          <p:nvPr/>
        </p:nvSpPr>
        <p:spPr>
          <a:xfrm>
            <a:off x="7072330" y="598862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5400000">
            <a:off x="1500960" y="5357032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1857356" y="557214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6286512" y="521495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5400000">
            <a:off x="5930116" y="5357032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714348" y="1500174"/>
            <a:ext cx="8001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Έτσι στην φυσική ορίζουμε  ένα  </a:t>
            </a:r>
            <a:r>
              <a:rPr lang="el-GR" sz="2400" b="1" u="sng" dirty="0" smtClean="0">
                <a:solidFill>
                  <a:srgbClr val="FF0000"/>
                </a:solidFill>
              </a:rPr>
              <a:t>φυσικό μέγεθος  που λέγεται  πίεση….. </a:t>
            </a:r>
            <a:r>
              <a:rPr lang="el-GR" sz="2400" dirty="0" smtClean="0"/>
              <a:t>…η πίεση μετρά τις παραμορφώσεις  σε ένα σώμα…..</a:t>
            </a:r>
          </a:p>
          <a:p>
            <a:endParaRPr lang="el-GR" sz="2400" dirty="0" smtClean="0"/>
          </a:p>
          <a:p>
            <a:r>
              <a:rPr lang="el-GR" sz="2400" dirty="0" smtClean="0"/>
              <a:t>η πίεση όπως είδαμε θα εξαρτάται  από την </a:t>
            </a:r>
            <a:r>
              <a:rPr lang="el-GR" sz="2400" u="sng" dirty="0" smtClean="0"/>
              <a:t>δύναμη</a:t>
            </a:r>
            <a:r>
              <a:rPr lang="el-GR" sz="2400" dirty="0" smtClean="0"/>
              <a:t>  που ασκείται  στο σώμα  αλλά και από </a:t>
            </a:r>
            <a:r>
              <a:rPr lang="el-GR" sz="2400" u="sng" dirty="0" smtClean="0"/>
              <a:t>την κοινή επιφάνεια </a:t>
            </a:r>
            <a:r>
              <a:rPr lang="en-US" sz="2400" u="sng" dirty="0" smtClean="0"/>
              <a:t>( </a:t>
            </a:r>
            <a:r>
              <a:rPr lang="el-GR" sz="2400" u="sng" dirty="0" smtClean="0"/>
              <a:t>= επιφάνεια επαφής)</a:t>
            </a:r>
            <a:r>
              <a:rPr lang="el-GR" sz="2400" u="sng" dirty="0" smtClean="0"/>
              <a:t> </a:t>
            </a:r>
            <a:r>
              <a:rPr lang="el-GR" sz="2400" dirty="0" smtClean="0"/>
              <a:t>των </a:t>
            </a:r>
            <a:r>
              <a:rPr lang="el-GR" sz="2400" dirty="0" smtClean="0"/>
              <a:t>δύο σωμάτων που είναι  σε επαφή…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5929322" y="4357694"/>
            <a:ext cx="638175" cy="13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4857752" y="5643578"/>
            <a:ext cx="2815735" cy="66698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7072330" y="598862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6215074" y="571501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5400000">
            <a:off x="5930116" y="5928536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428596" y="1071546"/>
            <a:ext cx="8001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Γενικά, </a:t>
            </a:r>
            <a:r>
              <a:rPr lang="el-GR" sz="2400" u="sng" dirty="0" smtClean="0"/>
              <a:t>η πίεση εμφανίζεται </a:t>
            </a:r>
            <a:r>
              <a:rPr lang="el-GR" sz="2400" dirty="0" smtClean="0"/>
              <a:t>όταν δύο σώματα (στερεά, υγρά ή αέρια) βρίσκονται σε επαφή , και το ένα σώμα ασκεί δύναμη στο άλλο. </a:t>
            </a:r>
            <a:endParaRPr lang="el-GR" sz="2400" dirty="0" smtClean="0"/>
          </a:p>
          <a:p>
            <a:r>
              <a:rPr lang="el-GR" sz="2400" dirty="0" smtClean="0"/>
              <a:t>Αυτή  </a:t>
            </a:r>
            <a:r>
              <a:rPr lang="el-GR" sz="2400" dirty="0" smtClean="0"/>
              <a:t>η δύναμη </a:t>
            </a:r>
            <a:r>
              <a:rPr lang="el-GR" sz="2400" dirty="0" smtClean="0"/>
              <a:t>(</a:t>
            </a:r>
            <a:r>
              <a:rPr lang="el-GR" sz="2400" dirty="0" smtClean="0"/>
              <a:t>που είναι κάθετη </a:t>
            </a:r>
            <a:r>
              <a:rPr lang="el-GR" sz="2400" dirty="0" smtClean="0"/>
              <a:t>σ</a:t>
            </a:r>
            <a:r>
              <a:rPr lang="el-GR" sz="2400" dirty="0" smtClean="0"/>
              <a:t>την επιφάνεια </a:t>
            </a:r>
            <a:r>
              <a:rPr lang="el-GR" sz="2400" dirty="0" smtClean="0"/>
              <a:t>) </a:t>
            </a:r>
            <a:r>
              <a:rPr lang="el-GR" sz="2400" dirty="0" smtClean="0"/>
              <a:t>μπορεί να παραμορφώσει το ένα σώμα……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10800000" flipH="1">
            <a:off x="5929321" y="5641989"/>
            <a:ext cx="638175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16200000" flipH="1">
            <a:off x="4071934" y="3500438"/>
            <a:ext cx="1857388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3357554" y="0"/>
            <a:ext cx="171451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πίεση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714348" y="714356"/>
            <a:ext cx="4572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Διαφορές πίεσης –δύναμης</a:t>
            </a:r>
          </a:p>
          <a:p>
            <a:endParaRPr lang="el-GR" sz="2400" dirty="0" smtClean="0"/>
          </a:p>
        </p:txBody>
      </p:sp>
      <p:sp>
        <p:nvSpPr>
          <p:cNvPr id="5" name="4 - Ορθογώνιο"/>
          <p:cNvSpPr/>
          <p:nvPr/>
        </p:nvSpPr>
        <p:spPr>
          <a:xfrm>
            <a:off x="928662" y="3500438"/>
            <a:ext cx="75724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Η </a:t>
            </a:r>
            <a:r>
              <a:rPr lang="el-GR" dirty="0" smtClean="0"/>
              <a:t>πίεση είναι μονόμετρο μέγεθος, δεν έχει κατεύθυνση (διάνυσμα),  αντίθετα η δύναμη είναι διανυσματικό μέγεθος έχει και μέτρο και κατεύθυνση (διάνυσμα ).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714348" y="2428868"/>
            <a:ext cx="7429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Η πίεση έχει μονάδες μέτρησης τα </a:t>
            </a:r>
            <a:r>
              <a:rPr lang="el-GR" dirty="0" err="1" smtClean="0"/>
              <a:t>πασκάλ</a:t>
            </a:r>
            <a:r>
              <a:rPr lang="el-GR" dirty="0" smtClean="0"/>
              <a:t> (Ρα), ενώ η δύναμη έχει μονάδες μέτρησης τα </a:t>
            </a:r>
            <a:r>
              <a:rPr lang="el-GR" dirty="0" err="1" smtClean="0"/>
              <a:t>νιούτον</a:t>
            </a:r>
            <a:r>
              <a:rPr lang="el-GR" dirty="0" smtClean="0"/>
              <a:t> (Ν)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072330" y="4786322"/>
            <a:ext cx="638175" cy="13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214290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6000760" y="6072206"/>
            <a:ext cx="2815735" cy="66698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8215338" y="641725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7429520" y="614364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5400000">
            <a:off x="7073124" y="6357164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85720" y="857232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Τύπος – εξίσωση για την  πίεση: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10800000" flipH="1">
            <a:off x="7072329" y="6070617"/>
            <a:ext cx="638175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00034" y="235743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Πίεση</a:t>
            </a:r>
            <a:r>
              <a:rPr lang="el-GR" sz="2400" dirty="0" smtClean="0"/>
              <a:t>  =</a:t>
            </a:r>
            <a:endParaRPr lang="en-US" sz="2400" dirty="0"/>
          </a:p>
        </p:txBody>
      </p:sp>
      <p:sp>
        <p:nvSpPr>
          <p:cNvPr id="19" name="18 - TextBox"/>
          <p:cNvSpPr txBox="1"/>
          <p:nvPr/>
        </p:nvSpPr>
        <p:spPr>
          <a:xfrm>
            <a:off x="2285984" y="492919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</a:t>
            </a:r>
            <a:r>
              <a:rPr lang="en-US" sz="3600" b="1" dirty="0" smtClean="0"/>
              <a:t> =</a:t>
            </a:r>
            <a:endParaRPr lang="en-US" sz="36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3286116" y="5286388"/>
            <a:ext cx="4651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B0F0"/>
                </a:solidFill>
              </a:rPr>
              <a:t>A</a:t>
            </a:r>
            <a:endParaRPr lang="en-US" sz="3600" b="1" baseline="30000" dirty="0">
              <a:solidFill>
                <a:srgbClr val="00B0F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3214678" y="4643446"/>
            <a:ext cx="642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3071802" y="5286388"/>
            <a:ext cx="8572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7500958" y="6233718"/>
            <a:ext cx="21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κ</a:t>
            </a:r>
            <a:endParaRPr lang="en-US" sz="16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3428992" y="4929198"/>
            <a:ext cx="214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κ</a:t>
            </a:r>
            <a:endParaRPr lang="en-US" sz="1400" dirty="0" smtClean="0"/>
          </a:p>
        </p:txBody>
      </p:sp>
      <p:cxnSp>
        <p:nvCxnSpPr>
          <p:cNvPr id="28" name="27 - Ευθεία γραμμή σύνδεσης"/>
          <p:cNvCxnSpPr/>
          <p:nvPr/>
        </p:nvCxnSpPr>
        <p:spPr>
          <a:xfrm>
            <a:off x="1857356" y="2643182"/>
            <a:ext cx="44291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1785918" y="2214554"/>
            <a:ext cx="5643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Δύναμη που ασκείται κάθετα στην επιφάνεια επαφής</a:t>
            </a:r>
            <a:endParaRPr lang="en-US" sz="1600" dirty="0"/>
          </a:p>
        </p:txBody>
      </p:sp>
      <p:sp>
        <p:nvSpPr>
          <p:cNvPr id="33" name="32 - TextBox"/>
          <p:cNvSpPr txBox="1"/>
          <p:nvPr/>
        </p:nvSpPr>
        <p:spPr>
          <a:xfrm>
            <a:off x="2500298" y="2714620"/>
            <a:ext cx="3429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B0F0"/>
                </a:solidFill>
              </a:rPr>
              <a:t>Εμβαδόν  επιφάνειας   επαφής</a:t>
            </a:r>
            <a:endParaRPr lang="en-US" sz="1600" dirty="0">
              <a:solidFill>
                <a:srgbClr val="00B0F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071538" y="3857628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9" grpId="0"/>
      <p:bldP spid="21" grpId="0"/>
      <p:bldP spid="23" grpId="0"/>
      <p:bldP spid="26" grpId="0"/>
      <p:bldP spid="30" grpId="0"/>
      <p:bldP spid="33" grpId="0"/>
      <p:bldP spid="34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1984</TotalTime>
  <Words>533</Words>
  <PresentationFormat>Προβολή στην οθόνη (4:3)</PresentationFormat>
  <Paragraphs>117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325</cp:revision>
  <dcterms:created xsi:type="dcterms:W3CDTF">2020-04-07T16:42:53Z</dcterms:created>
  <dcterms:modified xsi:type="dcterms:W3CDTF">2024-03-10T14:07:10Z</dcterms:modified>
</cp:coreProperties>
</file>