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43" r:id="rId2"/>
    <p:sldId id="332" r:id="rId3"/>
    <p:sldId id="333" r:id="rId4"/>
    <p:sldId id="334" r:id="rId5"/>
    <p:sldId id="342" r:id="rId6"/>
    <p:sldId id="335" r:id="rId7"/>
    <p:sldId id="336" r:id="rId8"/>
    <p:sldId id="337" r:id="rId9"/>
    <p:sldId id="338" r:id="rId10"/>
    <p:sldId id="339" r:id="rId11"/>
    <p:sldId id="340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D102F-A3DB-4B36-9077-9EABE5BB9DA8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3BC40-C451-4765-AE2E-4B237A438A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142984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Τι σημαίνει ότι η πίεση που ασκείται σε μια επιφάνεια είναι  30Ρα 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928662" y="335756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23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3000364" y="714356"/>
            <a:ext cx="1457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Ερώτηση  </a:t>
            </a:r>
          </a:p>
        </p:txBody>
      </p:sp>
      <p:sp>
        <p:nvSpPr>
          <p:cNvPr id="42" name="41 - Ορθογώνιο"/>
          <p:cNvSpPr/>
          <p:nvPr/>
        </p:nvSpPr>
        <p:spPr>
          <a:xfrm>
            <a:off x="5929290" y="6143620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TextBox"/>
          <p:cNvSpPr txBox="1"/>
          <p:nvPr/>
        </p:nvSpPr>
        <p:spPr>
          <a:xfrm>
            <a:off x="8143868" y="64886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357950" y="6488668"/>
            <a:ext cx="1071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dirty="0" smtClean="0"/>
              <a:t> =30Ν</a:t>
            </a:r>
            <a:endParaRPr lang="en-US" b="1" dirty="0"/>
          </a:p>
        </p:txBody>
      </p:sp>
      <p:cxnSp>
        <p:nvCxnSpPr>
          <p:cNvPr id="47" name="46 - Ευθύγραμμο βέλος σύνδεσης"/>
          <p:cNvCxnSpPr/>
          <p:nvPr/>
        </p:nvCxnSpPr>
        <p:spPr>
          <a:xfrm rot="5400000">
            <a:off x="7001654" y="642857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6357950" y="6143644"/>
            <a:ext cx="1571636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7572364" y="4786322"/>
            <a:ext cx="1571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Επιφάνεια επαφής 1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7" name="56 - Ορθογώνιο"/>
          <p:cNvSpPr/>
          <p:nvPr/>
        </p:nvSpPr>
        <p:spPr>
          <a:xfrm>
            <a:off x="7143768" y="4214818"/>
            <a:ext cx="21431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Ορθογώνιο"/>
          <p:cNvSpPr/>
          <p:nvPr/>
        </p:nvSpPr>
        <p:spPr>
          <a:xfrm>
            <a:off x="6429388" y="5857892"/>
            <a:ext cx="15001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53 - Ευθύγραμμο βέλος σύνδεσης"/>
          <p:cNvCxnSpPr>
            <a:stCxn id="42" idx="0"/>
          </p:cNvCxnSpPr>
          <p:nvPr/>
        </p:nvCxnSpPr>
        <p:spPr>
          <a:xfrm rot="5400000" flipH="1" flipV="1">
            <a:off x="7276194" y="5418790"/>
            <a:ext cx="785794" cy="66386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214282" y="4071942"/>
            <a:ext cx="5286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Σημαίνει ότι σε μια επιφάνεια που έχει εμβαδόν 1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, </a:t>
            </a:r>
            <a:r>
              <a:rPr lang="el-GR" sz="2000" dirty="0" smtClean="0"/>
              <a:t>ασκείται κάθετη δύναμη 30Ν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488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6 </a:t>
            </a:r>
            <a:endParaRPr lang="en-US" sz="24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1214414" y="642918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5929290" y="3714752"/>
            <a:ext cx="3214710" cy="2143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073124" y="3999710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6429388" y="257174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Ορθογώνιο"/>
          <p:cNvSpPr/>
          <p:nvPr/>
        </p:nvSpPr>
        <p:spPr>
          <a:xfrm>
            <a:off x="285720" y="1928802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3071802" y="1357298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4286248" y="71414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714620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l-GR" sz="2800" dirty="0" smtClean="0"/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dirty="0" smtClean="0"/>
              <a:t>4</a:t>
            </a:r>
            <a:endParaRPr lang="en-US" sz="2800" dirty="0"/>
          </a:p>
        </p:txBody>
      </p:sp>
      <p:sp>
        <p:nvSpPr>
          <p:cNvPr id="56" name="55 - TextBox"/>
          <p:cNvSpPr txBox="1"/>
          <p:nvPr/>
        </p:nvSpPr>
        <p:spPr>
          <a:xfrm>
            <a:off x="357158" y="342900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 = 8N</a:t>
            </a:r>
          </a:p>
        </p:txBody>
      </p:sp>
      <p:sp>
        <p:nvSpPr>
          <p:cNvPr id="57" name="56 - TextBox"/>
          <p:cNvSpPr txBox="1"/>
          <p:nvPr/>
        </p:nvSpPr>
        <p:spPr>
          <a:xfrm>
            <a:off x="142844" y="4857760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Αφού βρήκα το βάρος   του κουτιού,  θα πάρω τον τύπο </a:t>
            </a:r>
            <a:r>
              <a:rPr lang="en-US" sz="2400" dirty="0" smtClean="0"/>
              <a:t>w = </a:t>
            </a:r>
            <a:r>
              <a:rPr lang="en-US" sz="2400" dirty="0" err="1" smtClean="0"/>
              <a:t>m</a:t>
            </a:r>
            <a:r>
              <a:rPr lang="en-US" sz="2400" baseline="30000" dirty="0" err="1" smtClean="0"/>
              <a:t>.</a:t>
            </a:r>
            <a:r>
              <a:rPr lang="en-US" sz="2400" dirty="0" err="1" smtClean="0"/>
              <a:t>g</a:t>
            </a:r>
            <a:r>
              <a:rPr lang="el-GR" sz="2400" dirty="0" smtClean="0"/>
              <a:t>, για να βρω την μάζα του κουτιού.</a:t>
            </a:r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2" grpId="0"/>
      <p:bldP spid="34" grpId="0"/>
      <p:bldP spid="56" grpId="0"/>
      <p:bldP spid="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857488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6</a:t>
            </a:r>
            <a:endParaRPr lang="en-US" sz="24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214546" y="128586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5929290" y="3714752"/>
            <a:ext cx="3214710" cy="2143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073124" y="3999710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6429388" y="257174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TextBox"/>
          <p:cNvSpPr txBox="1"/>
          <p:nvPr/>
        </p:nvSpPr>
        <p:spPr>
          <a:xfrm>
            <a:off x="3071802" y="1357298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4286248" y="71414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57" name="56 - TextBox"/>
          <p:cNvSpPr txBox="1"/>
          <p:nvPr/>
        </p:nvSpPr>
        <p:spPr>
          <a:xfrm>
            <a:off x="0" y="2000240"/>
            <a:ext cx="7000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Αφού βρήκα το βάρος   του κουτιού,  θα πάρω τον τύπο </a:t>
            </a:r>
            <a:r>
              <a:rPr lang="en-US" sz="2000" dirty="0" smtClean="0"/>
              <a:t>w = </a:t>
            </a:r>
            <a:r>
              <a:rPr lang="en-US" sz="2000" dirty="0" err="1" smtClean="0"/>
              <a:t>m</a:t>
            </a:r>
            <a:r>
              <a:rPr lang="en-US" sz="2000" baseline="30000" dirty="0" err="1" smtClean="0"/>
              <a:t>.</a:t>
            </a:r>
            <a:r>
              <a:rPr lang="en-US" sz="2000" dirty="0" err="1" smtClean="0"/>
              <a:t>g</a:t>
            </a:r>
            <a:r>
              <a:rPr lang="el-GR" sz="2000" dirty="0" smtClean="0"/>
              <a:t>, για να βρω την μάζα του κουτιού.</a:t>
            </a:r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500034" y="3000372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 = </a:t>
            </a:r>
            <a:r>
              <a:rPr lang="en-US" sz="2400" dirty="0" err="1" smtClean="0"/>
              <a:t>m</a:t>
            </a:r>
            <a:r>
              <a:rPr lang="en-US" sz="2400" baseline="30000" dirty="0" err="1" smtClean="0"/>
              <a:t>.</a:t>
            </a:r>
            <a:r>
              <a:rPr lang="en-US" sz="2400" dirty="0" err="1" smtClean="0"/>
              <a:t>g</a:t>
            </a:r>
            <a:endParaRPr lang="en-US" sz="2400" dirty="0" smtClean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>
            <a:off x="1785918" y="3286124"/>
            <a:ext cx="164307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643306" y="3500438"/>
            <a:ext cx="2143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Επειδή ο άγνωστος είναι η </a:t>
            </a:r>
            <a:r>
              <a:rPr lang="en-US" sz="1400" dirty="0" smtClean="0"/>
              <a:t>m, </a:t>
            </a:r>
            <a:r>
              <a:rPr lang="el-GR" sz="1400" dirty="0" smtClean="0"/>
              <a:t>θα λύσω πρώτα τον τύπο ως προς </a:t>
            </a:r>
            <a:r>
              <a:rPr lang="en-US" sz="1400" dirty="0" smtClean="0"/>
              <a:t>m</a:t>
            </a:r>
          </a:p>
        </p:txBody>
      </p:sp>
      <p:cxnSp>
        <p:nvCxnSpPr>
          <p:cNvPr id="42" name="41 - Ευθεία γραμμή σύνδεσης"/>
          <p:cNvCxnSpPr/>
          <p:nvPr/>
        </p:nvCxnSpPr>
        <p:spPr>
          <a:xfrm rot="5400000">
            <a:off x="1785918" y="3857628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5400000">
            <a:off x="1500166" y="428625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357158" y="3834474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1000100" y="38576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1357290" y="3714752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n-US" sz="24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285720" y="421481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1428728" y="414338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Ορθογώνιο"/>
          <p:cNvSpPr/>
          <p:nvPr/>
        </p:nvSpPr>
        <p:spPr>
          <a:xfrm>
            <a:off x="357158" y="4143380"/>
            <a:ext cx="330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4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500166" y="4143380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357158" y="4873007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66 - Ορθογώνιο"/>
          <p:cNvSpPr/>
          <p:nvPr/>
        </p:nvSpPr>
        <p:spPr>
          <a:xfrm>
            <a:off x="1000100" y="5000636"/>
            <a:ext cx="652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285720" y="5253351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357158" y="5181913"/>
            <a:ext cx="3305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2357422" y="4929198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3000364" y="5056827"/>
            <a:ext cx="652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</a:t>
            </a:r>
            <a:endParaRPr lang="en-US" sz="2400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2285984" y="530954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2357422" y="523810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4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4286248" y="5072074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4kg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</a:t>
            </a:r>
            <a:endParaRPr lang="en-US" sz="24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858016" y="4500570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</a:t>
            </a:r>
            <a:endParaRPr lang="el-GR" dirty="0"/>
          </a:p>
        </p:txBody>
      </p:sp>
      <p:sp>
        <p:nvSpPr>
          <p:cNvPr id="38" name="37 - TextBox"/>
          <p:cNvSpPr txBox="1"/>
          <p:nvPr/>
        </p:nvSpPr>
        <p:spPr>
          <a:xfrm>
            <a:off x="1714480" y="500063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3714744" y="500063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52" grpId="0"/>
      <p:bldP spid="54" grpId="0"/>
      <p:bldP spid="66" grpId="0"/>
      <p:bldP spid="67" grpId="0"/>
      <p:bldP spid="69" grpId="0"/>
      <p:bldP spid="70" grpId="0"/>
      <p:bldP spid="71" grpId="0"/>
      <p:bldP spid="73" grpId="0"/>
      <p:bldP spid="74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22145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214282" y="1142984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Δύναμη 10Ν, ασκείται κάθετα σε επιφάνεια 2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l-GR" sz="2000" dirty="0" smtClean="0"/>
              <a:t>. Πόση πίεση δέχεται η επιφάνεια;</a:t>
            </a:r>
            <a:endParaRPr lang="en-US" sz="2000" dirty="0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000860" y="4857736"/>
            <a:ext cx="638175" cy="132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Ορθογώνιο"/>
          <p:cNvSpPr/>
          <p:nvPr/>
        </p:nvSpPr>
        <p:spPr>
          <a:xfrm>
            <a:off x="5929290" y="6143620"/>
            <a:ext cx="2815735" cy="66698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8143868" y="648866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ξύλο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6357950" y="6488668"/>
            <a:ext cx="1071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l-GR" b="1" dirty="0" smtClean="0"/>
              <a:t> =10Ν</a:t>
            </a:r>
            <a:endParaRPr lang="en-US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7001654" y="642857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10800000" flipH="1">
            <a:off x="7000892" y="6143644"/>
            <a:ext cx="638175" cy="1588"/>
          </a:xfrm>
          <a:prstGeom prst="line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ύγραμμο βέλος σύνδεσης"/>
          <p:cNvCxnSpPr>
            <a:stCxn id="17" idx="0"/>
          </p:cNvCxnSpPr>
          <p:nvPr/>
        </p:nvCxnSpPr>
        <p:spPr>
          <a:xfrm rot="5400000" flipH="1" flipV="1">
            <a:off x="7276194" y="5418790"/>
            <a:ext cx="785794" cy="663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7286644" y="5000636"/>
            <a:ext cx="1655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επιφάνεια 2</a:t>
            </a:r>
            <a:r>
              <a:rPr lang="en-US" dirty="0" smtClean="0"/>
              <a:t>m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22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00298" y="642918"/>
            <a:ext cx="1481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Άσκηση  1</a:t>
            </a:r>
          </a:p>
        </p:txBody>
      </p:sp>
      <p:sp>
        <p:nvSpPr>
          <p:cNvPr id="28" name="27 - TextBox"/>
          <p:cNvSpPr txBox="1"/>
          <p:nvPr/>
        </p:nvSpPr>
        <p:spPr>
          <a:xfrm>
            <a:off x="2500298" y="171448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 </a:t>
            </a:r>
            <a:r>
              <a:rPr lang="el-GR" sz="1400" dirty="0" smtClean="0"/>
              <a:t> </a:t>
            </a:r>
            <a:endParaRPr lang="en-US" sz="1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00034" y="30718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1000100" y="3857628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1142976" y="3286124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1088570" y="435769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2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071538" y="292893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1071538" y="335756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500034" y="4038905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071538" y="4324657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642910" y="521495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</a:t>
            </a:r>
            <a:r>
              <a:rPr lang="el-GR" sz="2400" b="1" dirty="0" smtClean="0"/>
              <a:t>5 Ρα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1142976" y="3071810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κ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357158" y="228599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571744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357158" y="257174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571604" y="2285992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1200" baseline="-25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10N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   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lang="el-GR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2m</a:t>
            </a:r>
            <a:r>
              <a:rPr lang="en-US" sz="1200" baseline="300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1357291" y="2571744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9" grpId="0"/>
      <p:bldP spid="32" grpId="0"/>
      <p:bldP spid="29" grpId="0"/>
      <p:bldP spid="30" grpId="0"/>
      <p:bldP spid="34" grpId="0"/>
      <p:bldP spid="35" grpId="0"/>
      <p:bldP spid="36" grpId="0"/>
      <p:bldP spid="38" grpId="0"/>
      <p:bldP spid="56" grpId="0"/>
      <p:bldP spid="47" grpId="0"/>
      <p:bldP spid="49" grpId="0"/>
      <p:bldP spid="50" grpId="0"/>
      <p:bldP spid="52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714744" y="34674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142984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Δύναμη 20 Ν   ασκείται σε επιφάνεια </a:t>
            </a:r>
            <a:r>
              <a:rPr lang="en-US" sz="2000" dirty="0" smtClean="0"/>
              <a:t>5mm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l-GR" sz="2000" dirty="0" smtClean="0"/>
              <a:t>. Πόση πίεση δέχεται η επιφάνεια;</a:t>
            </a:r>
            <a:endParaRPr lang="en-US" sz="2000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000100" y="536319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5577504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1571604" y="5220314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571604" y="5648942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3357554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3143240" y="785794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2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643042" y="5363190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κ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500298" y="171448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 (</a:t>
            </a:r>
            <a:r>
              <a:rPr lang="el-GR" sz="1400" dirty="0" smtClean="0"/>
              <a:t>χωρίς μονάδες μέτρησης)</a:t>
            </a:r>
            <a:endParaRPr lang="en-US" sz="1400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3714744" y="34674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357158" y="3538839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57158" y="3824591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357158" y="3824591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1571604" y="3538839"/>
            <a:ext cx="5214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1200" baseline="-25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20N</a:t>
            </a:r>
            <a:r>
              <a:rPr lang="el-GR" sz="1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A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5mm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5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en-US" sz="1200" dirty="0" smtClean="0">
                <a:solidFill>
                  <a:srgbClr val="0070C0"/>
                </a:solidFill>
              </a:rPr>
              <a:t> 1.000.000 =0</a:t>
            </a:r>
            <a:r>
              <a:rPr lang="el-GR" sz="1200" dirty="0" smtClean="0">
                <a:solidFill>
                  <a:srgbClr val="0070C0"/>
                </a:solidFill>
              </a:rPr>
              <a:t>,</a:t>
            </a:r>
            <a:r>
              <a:rPr lang="en-US" sz="1200" dirty="0" smtClean="0">
                <a:solidFill>
                  <a:srgbClr val="0070C0"/>
                </a:solidFill>
              </a:rPr>
              <a:t>00000</a:t>
            </a:r>
            <a:r>
              <a:rPr lang="el-GR" sz="1200" dirty="0" smtClean="0">
                <a:solidFill>
                  <a:srgbClr val="0070C0"/>
                </a:solidFill>
              </a:rPr>
              <a:t>5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200" dirty="0" smtClean="0">
                <a:solidFill>
                  <a:srgbClr val="0070C0"/>
                </a:solidFill>
              </a:rPr>
              <a:t> =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5 </a:t>
            </a:r>
            <a:r>
              <a:rPr lang="el-GR" sz="1200" baseline="30000" dirty="0" smtClean="0">
                <a:solidFill>
                  <a:srgbClr val="0070C0"/>
                </a:solidFill>
              </a:rPr>
              <a:t>.</a:t>
            </a:r>
            <a:r>
              <a:rPr lang="en-US" sz="1200" dirty="0" smtClean="0">
                <a:solidFill>
                  <a:srgbClr val="0070C0"/>
                </a:solidFill>
              </a:rPr>
              <a:t> 10</a:t>
            </a:r>
            <a:r>
              <a:rPr lang="el-GR" sz="1200" baseline="30000" dirty="0" smtClean="0">
                <a:solidFill>
                  <a:srgbClr val="0070C0"/>
                </a:solidFill>
              </a:rPr>
              <a:t>-6</a:t>
            </a:r>
            <a:r>
              <a:rPr lang="en-US" sz="1200" baseline="30000" dirty="0" smtClean="0">
                <a:solidFill>
                  <a:srgbClr val="0070C0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n-US" sz="1200" b="1" baseline="30000" dirty="0" smtClean="0">
              <a:solidFill>
                <a:srgbClr val="0070C0"/>
              </a:solidFill>
            </a:endParaRPr>
          </a:p>
          <a:p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357291" y="3824591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5286380" y="2500306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1mm</a:t>
            </a:r>
            <a:r>
              <a:rPr lang="en-US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n-US" dirty="0" smtClean="0">
                <a:solidFill>
                  <a:srgbClr val="0070C0"/>
                </a:solidFill>
              </a:rPr>
              <a:t>10</a:t>
            </a:r>
            <a:r>
              <a:rPr lang="el-GR" baseline="30000" dirty="0" smtClean="0">
                <a:solidFill>
                  <a:srgbClr val="0070C0"/>
                </a:solidFill>
              </a:rPr>
              <a:t>-6</a:t>
            </a:r>
            <a:r>
              <a:rPr lang="en-US" baseline="300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lang="en-US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lang="el-GR" dirty="0"/>
          </a:p>
        </p:txBody>
      </p:sp>
      <p:sp>
        <p:nvSpPr>
          <p:cNvPr id="54" name="53 - TextBox"/>
          <p:cNvSpPr txBox="1"/>
          <p:nvPr/>
        </p:nvSpPr>
        <p:spPr>
          <a:xfrm>
            <a:off x="500034" y="2571744"/>
            <a:ext cx="6357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Προσοχή πρέπει να μετατρέψω τα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mm</a:t>
            </a:r>
            <a:r>
              <a:rPr lang="en-US" sz="16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600" dirty="0" smtClean="0"/>
              <a:t> σε</a:t>
            </a:r>
            <a:r>
              <a:rPr lang="en-US" sz="16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</a:t>
            </a:r>
            <a:r>
              <a:rPr lang="en-US" sz="16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l-GR" sz="1600" dirty="0" smtClean="0"/>
              <a:t> </a:t>
            </a:r>
          </a:p>
        </p:txBody>
      </p:sp>
      <p:sp>
        <p:nvSpPr>
          <p:cNvPr id="56" name="55 - TextBox"/>
          <p:cNvSpPr txBox="1"/>
          <p:nvPr/>
        </p:nvSpPr>
        <p:spPr>
          <a:xfrm>
            <a:off x="2357422" y="5324789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3714744" y="5214950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3571868" y="5643578"/>
            <a:ext cx="10390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 </a:t>
            </a:r>
            <a:r>
              <a:rPr lang="el-GR" sz="2400" baseline="300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>
                <a:solidFill>
                  <a:srgbClr val="0070C0"/>
                </a:solidFill>
              </a:rPr>
              <a:t> 10</a:t>
            </a:r>
            <a:r>
              <a:rPr lang="el-GR" sz="2400" baseline="30000" dirty="0" smtClean="0">
                <a:solidFill>
                  <a:srgbClr val="0070C0"/>
                </a:solidFill>
              </a:rPr>
              <a:t>-6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2928926" y="539622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3643306" y="5643578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4714876" y="5429264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5" grpId="0"/>
      <p:bldP spid="18" grpId="0"/>
      <p:bldP spid="32" grpId="0"/>
      <p:bldP spid="35" grpId="0"/>
      <p:bldP spid="37" grpId="0"/>
      <p:bldP spid="38" grpId="0"/>
      <p:bldP spid="39" grpId="0"/>
      <p:bldP spid="42" grpId="0"/>
      <p:bldP spid="43" grpId="0"/>
      <p:bldP spid="47" grpId="0"/>
      <p:bldP spid="54" grpId="0"/>
      <p:bldP spid="56" grpId="0"/>
      <p:bldP spid="58" grpId="0"/>
      <p:bldP spid="59" grpId="0"/>
      <p:bldP spid="60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571480"/>
            <a:ext cx="9001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Επιφάνεια 2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l-GR" sz="2000" dirty="0" smtClean="0"/>
              <a:t>δέχεται πίεση 100Ρα  . Πόση δύναμη ασκείται στην  επιφάνεια;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428860" y="85723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500034" y="353883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1214414" y="3929066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1142976" y="392906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428596" y="3967467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643702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00298" y="21429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3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0" y="207167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ο άγνωστος είναι η δύναμη, άρα θα λύσω πρώτα τον τύπο ως προς την δύναμη… </a:t>
            </a:r>
            <a:endParaRPr lang="en-US" dirty="0" smtClean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428596" y="3967467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357158" y="274765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000100" y="2890533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571744"/>
            <a:ext cx="1285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aseline="-25000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928662" y="2961971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1000100" y="3857628"/>
            <a:ext cx="500066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857224" y="3857628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857224" y="371475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214282" y="4643446"/>
            <a:ext cx="2786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rgbClr val="FF0000"/>
                </a:solidFill>
              </a:rPr>
              <a:t> F</a:t>
            </a:r>
            <a:r>
              <a:rPr lang="el-GR" sz="2800" baseline="-25000" dirty="0" smtClean="0">
                <a:solidFill>
                  <a:srgbClr val="FF0000"/>
                </a:solidFill>
              </a:rPr>
              <a:t>κ</a:t>
            </a:r>
            <a:r>
              <a:rPr lang="el-GR" sz="2800" b="1" dirty="0" smtClean="0">
                <a:solidFill>
                  <a:srgbClr val="FF0000"/>
                </a:solidFill>
              </a:rPr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 </a:t>
            </a:r>
            <a:r>
              <a:rPr lang="en-US" sz="2800" b="1" dirty="0" smtClean="0">
                <a:solidFill>
                  <a:srgbClr val="00B0F0"/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14282" y="5406110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aseline="-25000" dirty="0" smtClean="0">
                <a:solidFill>
                  <a:srgbClr val="FF0000"/>
                </a:solidFill>
              </a:rPr>
              <a:t>κ</a:t>
            </a:r>
            <a:r>
              <a:rPr lang="en-US" sz="2800" b="1" dirty="0" smtClean="0"/>
              <a:t>= </a:t>
            </a:r>
            <a:r>
              <a:rPr lang="en-US" sz="2800" b="1" dirty="0" smtClean="0">
                <a:solidFill>
                  <a:srgbClr val="00B0F0"/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214282" y="6191928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aseline="-25000" dirty="0" smtClean="0">
                <a:solidFill>
                  <a:srgbClr val="FF0000"/>
                </a:solidFill>
              </a:rPr>
              <a:t>κ</a:t>
            </a:r>
            <a:r>
              <a:rPr lang="en-US" sz="2800" b="1" dirty="0" smtClean="0"/>
              <a:t>= </a:t>
            </a:r>
            <a:r>
              <a:rPr lang="el-GR" sz="2800" dirty="0" smtClean="0">
                <a:solidFill>
                  <a:srgbClr val="00B0F0"/>
                </a:solidFill>
              </a:rPr>
              <a:t>2</a:t>
            </a:r>
            <a:r>
              <a:rPr lang="en-US" sz="2800" dirty="0" smtClean="0"/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dirty="0" smtClean="0"/>
              <a:t>100</a:t>
            </a:r>
            <a:endParaRPr lang="en-US" sz="2800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3214678" y="6120490"/>
            <a:ext cx="2000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</a:t>
            </a:r>
            <a:r>
              <a:rPr lang="el-GR" sz="2800" baseline="-25000" dirty="0" smtClean="0">
                <a:solidFill>
                  <a:srgbClr val="FF0000"/>
                </a:solidFill>
              </a:rPr>
              <a:t>κ</a:t>
            </a:r>
            <a:r>
              <a:rPr lang="en-US" sz="2800" b="1" dirty="0" smtClean="0">
                <a:solidFill>
                  <a:srgbClr val="FF0000"/>
                </a:solidFill>
              </a:rPr>
              <a:t>= </a:t>
            </a:r>
            <a:r>
              <a:rPr lang="en-US" sz="2800" dirty="0" smtClean="0">
                <a:solidFill>
                  <a:srgbClr val="FF0000"/>
                </a:solidFill>
              </a:rPr>
              <a:t>200  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3643306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3643306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285720" y="1357298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85720" y="1643050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>
            <a:off x="285720" y="1643050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1500166" y="1357298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= 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100Pa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  A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2m</a:t>
            </a:r>
            <a:r>
              <a:rPr lang="en-US" sz="1200" baseline="30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en-US" sz="1200" b="1" baseline="30000" dirty="0" smtClean="0">
              <a:solidFill>
                <a:srgbClr val="0070C0"/>
              </a:solidFill>
            </a:endParaRPr>
          </a:p>
          <a:p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1285852" y="157161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1428696" y="1714488"/>
            <a:ext cx="214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κ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1142976" y="350043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2" name="81 - TextBox"/>
          <p:cNvSpPr txBox="1"/>
          <p:nvPr/>
        </p:nvSpPr>
        <p:spPr>
          <a:xfrm>
            <a:off x="2071670" y="61919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49" grpId="0"/>
      <p:bldP spid="35" grpId="0"/>
      <p:bldP spid="38" grpId="0"/>
      <p:bldP spid="39" grpId="0"/>
      <p:bldP spid="41" grpId="0"/>
      <p:bldP spid="56" grpId="0"/>
      <p:bldP spid="57" grpId="0"/>
      <p:bldP spid="58" grpId="0"/>
      <p:bldP spid="59" grpId="0"/>
      <p:bldP spid="74" grpId="0"/>
      <p:bldP spid="48" grpId="0"/>
      <p:bldP spid="50" grpId="0"/>
      <p:bldP spid="51" grpId="0"/>
      <p:bldP spid="52" grpId="0"/>
      <p:bldP spid="65" grpId="0"/>
      <p:bldP spid="72" grpId="0"/>
      <p:bldP spid="76" grpId="0"/>
      <p:bldP spid="77" grpId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0" y="642918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 επιφάνεια, ασκείται δύναμη 200Ν και  δέχεται πίεση 100Ρα  . Ποιο είναι το εμβαδόν της επιφάνειας επαφής;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500298" y="128586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Λύση</a:t>
            </a:r>
            <a:endParaRPr lang="en-US" sz="24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143108" y="300037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928926" y="3214686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2857488" y="321468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6643702" y="0"/>
            <a:ext cx="171451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πίεση</a:t>
            </a:r>
          </a:p>
        </p:txBody>
      </p:sp>
      <p:sp>
        <p:nvSpPr>
          <p:cNvPr id="27" name="26 - Ορθογώνιο"/>
          <p:cNvSpPr/>
          <p:nvPr/>
        </p:nvSpPr>
        <p:spPr>
          <a:xfrm>
            <a:off x="2500298" y="21429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4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42844" y="2285992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ο άγνωστος είναι το εμβαδόν Α , άρα θα λύσω πρώτα τον τύπο ως προς το Α</a:t>
            </a:r>
            <a:endParaRPr lang="en-US" dirty="0" smtClean="0"/>
          </a:p>
        </p:txBody>
      </p:sp>
      <p:sp>
        <p:nvSpPr>
          <p:cNvPr id="38" name="37 - TextBox"/>
          <p:cNvSpPr txBox="1"/>
          <p:nvPr/>
        </p:nvSpPr>
        <p:spPr>
          <a:xfrm>
            <a:off x="357158" y="303340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000100" y="3176285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857496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928662" y="3247723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2428860" y="3214686"/>
            <a:ext cx="500066" cy="230833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2571736" y="30003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48" name="47 - TextBox"/>
          <p:cNvSpPr txBox="1"/>
          <p:nvPr/>
        </p:nvSpPr>
        <p:spPr>
          <a:xfrm>
            <a:off x="3643306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0" name="49 - TextBox"/>
          <p:cNvSpPr txBox="1"/>
          <p:nvPr/>
        </p:nvSpPr>
        <p:spPr>
          <a:xfrm>
            <a:off x="3643306" y="1643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285720" y="1714488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285720" y="2000240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>
            <a:off x="285720" y="2000240"/>
            <a:ext cx="5500726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1500166" y="1714488"/>
            <a:ext cx="2928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= 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100Pa</a:t>
            </a:r>
            <a:r>
              <a:rPr lang="el-GR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l-GR" sz="1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lang="en-US" sz="1200" b="1" dirty="0" smtClean="0">
                <a:solidFill>
                  <a:srgbClr val="FF0000"/>
                </a:solidFill>
              </a:rPr>
              <a:t>F</a:t>
            </a:r>
            <a:r>
              <a:rPr lang="el-GR" sz="1200" baseline="-25000" dirty="0" smtClean="0">
                <a:solidFill>
                  <a:srgbClr val="FF0000"/>
                </a:solidFill>
              </a:rPr>
              <a:t>κ</a:t>
            </a:r>
            <a:r>
              <a:rPr lang="el-GR" sz="1200" dirty="0" smtClean="0">
                <a:solidFill>
                  <a:srgbClr val="FF0000"/>
                </a:solidFill>
              </a:rPr>
              <a:t> =200Ν</a:t>
            </a:r>
            <a:endParaRPr lang="el-GR" sz="1200" baseline="30000" dirty="0">
              <a:solidFill>
                <a:srgbClr val="0000FF"/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2857488" y="278605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1214414" y="200024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A</a:t>
            </a:r>
            <a:endParaRPr lang="en-US" sz="1600" b="1" baseline="30000" dirty="0">
              <a:solidFill>
                <a:srgbClr val="00B0F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1571604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3428992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4572000" y="321468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3929058" y="2967335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4572000" y="321468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4286248" y="30003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63" name="62 - Ορθογώνιο"/>
          <p:cNvSpPr/>
          <p:nvPr/>
        </p:nvSpPr>
        <p:spPr>
          <a:xfrm>
            <a:off x="4572000" y="278605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</a:t>
            </a:r>
            <a:r>
              <a:rPr lang="el-GR" sz="2400" baseline="-25000" dirty="0" smtClean="0">
                <a:solidFill>
                  <a:srgbClr val="FF0000"/>
                </a:solidFill>
              </a:rPr>
              <a:t>κ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5143504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6357950" y="322682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100</a:t>
            </a:r>
            <a:endParaRPr lang="en-US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5715008" y="2979477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A</a:t>
            </a:r>
            <a:endParaRPr lang="en-US" sz="2400" b="1" baseline="30000" dirty="0">
              <a:solidFill>
                <a:srgbClr val="00B0F0"/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357950" y="322682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6072198" y="301251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357950" y="2857496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200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1" name="70 - TextBox"/>
          <p:cNvSpPr txBox="1"/>
          <p:nvPr/>
        </p:nvSpPr>
        <p:spPr>
          <a:xfrm>
            <a:off x="6929454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7429520" y="2928934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</a:t>
            </a:r>
            <a:endParaRPr lang="en-US" sz="2400" b="1" baseline="300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5" name="74 - Ορθογώνιο"/>
          <p:cNvSpPr/>
          <p:nvPr/>
        </p:nvSpPr>
        <p:spPr>
          <a:xfrm>
            <a:off x="7715272" y="2928934"/>
            <a:ext cx="981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=</a:t>
            </a:r>
            <a:r>
              <a:rPr lang="el-GR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2</a:t>
            </a:r>
            <a:r>
              <a:rPr lang="en-US" sz="2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m</a:t>
            </a:r>
            <a:r>
              <a:rPr lang="en-US" sz="2400" b="1" baseline="30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</a:t>
            </a:r>
            <a:endParaRPr lang="en-US" sz="2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35" grpId="0"/>
      <p:bldP spid="38" grpId="0"/>
      <p:bldP spid="39" grpId="0"/>
      <p:bldP spid="41" grpId="0"/>
      <p:bldP spid="56" grpId="0"/>
      <p:bldP spid="51" grpId="0"/>
      <p:bldP spid="52" grpId="0"/>
      <p:bldP spid="65" grpId="0"/>
      <p:bldP spid="77" grpId="0"/>
      <p:bldP spid="40" grpId="0"/>
      <p:bldP spid="43" grpId="0"/>
      <p:bldP spid="45" grpId="0"/>
      <p:bldP spid="46" grpId="0"/>
      <p:bldP spid="47" grpId="0"/>
      <p:bldP spid="62" grpId="0"/>
      <p:bldP spid="63" grpId="0"/>
      <p:bldP spid="64" grpId="0"/>
      <p:bldP spid="66" grpId="0"/>
      <p:bldP spid="67" grpId="0"/>
      <p:bldP spid="69" grpId="0"/>
      <p:bldP spid="70" grpId="0"/>
      <p:bldP spid="71" grpId="0"/>
      <p:bldP spid="73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433" y="1357298"/>
            <a:ext cx="207645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λεύθερη σχεδίαση"/>
          <p:cNvSpPr/>
          <p:nvPr/>
        </p:nvSpPr>
        <p:spPr>
          <a:xfrm>
            <a:off x="-214346" y="5000636"/>
            <a:ext cx="2772229" cy="438396"/>
          </a:xfrm>
          <a:custGeom>
            <a:avLst/>
            <a:gdLst>
              <a:gd name="connsiteX0" fmla="*/ 2656115 w 2772229"/>
              <a:gd name="connsiteY0" fmla="*/ 0 h 438396"/>
              <a:gd name="connsiteX1" fmla="*/ 2104572 w 2772229"/>
              <a:gd name="connsiteY1" fmla="*/ 72571 h 438396"/>
              <a:gd name="connsiteX2" fmla="*/ 1770743 w 2772229"/>
              <a:gd name="connsiteY2" fmla="*/ 72571 h 438396"/>
              <a:gd name="connsiteX3" fmla="*/ 1669143 w 2772229"/>
              <a:gd name="connsiteY3" fmla="*/ 58057 h 438396"/>
              <a:gd name="connsiteX4" fmla="*/ 1596572 w 2772229"/>
              <a:gd name="connsiteY4" fmla="*/ 116114 h 438396"/>
              <a:gd name="connsiteX5" fmla="*/ 1567543 w 2772229"/>
              <a:gd name="connsiteY5" fmla="*/ 174171 h 438396"/>
              <a:gd name="connsiteX6" fmla="*/ 1480457 w 2772229"/>
              <a:gd name="connsiteY6" fmla="*/ 188685 h 438396"/>
              <a:gd name="connsiteX7" fmla="*/ 1422400 w 2772229"/>
              <a:gd name="connsiteY7" fmla="*/ 159657 h 438396"/>
              <a:gd name="connsiteX8" fmla="*/ 1320800 w 2772229"/>
              <a:gd name="connsiteY8" fmla="*/ 72571 h 438396"/>
              <a:gd name="connsiteX9" fmla="*/ 1103086 w 2772229"/>
              <a:gd name="connsiteY9" fmla="*/ 43542 h 438396"/>
              <a:gd name="connsiteX10" fmla="*/ 856343 w 2772229"/>
              <a:gd name="connsiteY10" fmla="*/ 43542 h 438396"/>
              <a:gd name="connsiteX11" fmla="*/ 537029 w 2772229"/>
              <a:gd name="connsiteY11" fmla="*/ 14514 h 438396"/>
              <a:gd name="connsiteX12" fmla="*/ 362857 w 2772229"/>
              <a:gd name="connsiteY12" fmla="*/ 58057 h 438396"/>
              <a:gd name="connsiteX13" fmla="*/ 232229 w 2772229"/>
              <a:gd name="connsiteY13" fmla="*/ 101600 h 438396"/>
              <a:gd name="connsiteX14" fmla="*/ 58057 w 2772229"/>
              <a:gd name="connsiteY14" fmla="*/ 217714 h 438396"/>
              <a:gd name="connsiteX15" fmla="*/ 0 w 2772229"/>
              <a:gd name="connsiteY15" fmla="*/ 377371 h 438396"/>
              <a:gd name="connsiteX16" fmla="*/ 116115 w 2772229"/>
              <a:gd name="connsiteY16" fmla="*/ 406400 h 438396"/>
              <a:gd name="connsiteX17" fmla="*/ 609600 w 2772229"/>
              <a:gd name="connsiteY17" fmla="*/ 435428 h 438396"/>
              <a:gd name="connsiteX18" fmla="*/ 885372 w 2772229"/>
              <a:gd name="connsiteY18" fmla="*/ 435428 h 438396"/>
              <a:gd name="connsiteX19" fmla="*/ 1088572 w 2772229"/>
              <a:gd name="connsiteY19" fmla="*/ 435428 h 438396"/>
              <a:gd name="connsiteX20" fmla="*/ 1320800 w 2772229"/>
              <a:gd name="connsiteY20" fmla="*/ 435428 h 438396"/>
              <a:gd name="connsiteX21" fmla="*/ 2772229 w 2772229"/>
              <a:gd name="connsiteY21" fmla="*/ 406400 h 438396"/>
              <a:gd name="connsiteX22" fmla="*/ 2743200 w 2772229"/>
              <a:gd name="connsiteY22" fmla="*/ 232228 h 438396"/>
              <a:gd name="connsiteX23" fmla="*/ 2728686 w 2772229"/>
              <a:gd name="connsiteY23" fmla="*/ 0 h 438396"/>
              <a:gd name="connsiteX24" fmla="*/ 2656115 w 2772229"/>
              <a:gd name="connsiteY24" fmla="*/ 0 h 438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772229" h="438396">
                <a:moveTo>
                  <a:pt x="2656115" y="0"/>
                </a:moveTo>
                <a:cubicBezTo>
                  <a:pt x="2124016" y="73902"/>
                  <a:pt x="2309444" y="72571"/>
                  <a:pt x="2104572" y="72571"/>
                </a:cubicBezTo>
                <a:lnTo>
                  <a:pt x="1770743" y="72571"/>
                </a:lnTo>
                <a:lnTo>
                  <a:pt x="1669143" y="58057"/>
                </a:lnTo>
                <a:lnTo>
                  <a:pt x="1596572" y="116114"/>
                </a:lnTo>
                <a:lnTo>
                  <a:pt x="1567543" y="174171"/>
                </a:lnTo>
                <a:cubicBezTo>
                  <a:pt x="1490228" y="189634"/>
                  <a:pt x="1519641" y="188685"/>
                  <a:pt x="1480457" y="188685"/>
                </a:cubicBezTo>
                <a:lnTo>
                  <a:pt x="1422400" y="159657"/>
                </a:lnTo>
                <a:lnTo>
                  <a:pt x="1320800" y="72571"/>
                </a:lnTo>
                <a:lnTo>
                  <a:pt x="1103086" y="43542"/>
                </a:lnTo>
                <a:lnTo>
                  <a:pt x="856343" y="43542"/>
                </a:lnTo>
                <a:cubicBezTo>
                  <a:pt x="546727" y="14055"/>
                  <a:pt x="653603" y="14514"/>
                  <a:pt x="537029" y="14514"/>
                </a:cubicBezTo>
                <a:lnTo>
                  <a:pt x="362857" y="58057"/>
                </a:lnTo>
                <a:lnTo>
                  <a:pt x="232229" y="101600"/>
                </a:lnTo>
                <a:cubicBezTo>
                  <a:pt x="75352" y="195726"/>
                  <a:pt x="126982" y="148789"/>
                  <a:pt x="58057" y="217714"/>
                </a:cubicBezTo>
                <a:lnTo>
                  <a:pt x="0" y="377371"/>
                </a:lnTo>
                <a:lnTo>
                  <a:pt x="116115" y="406400"/>
                </a:lnTo>
                <a:cubicBezTo>
                  <a:pt x="532077" y="438396"/>
                  <a:pt x="367324" y="435428"/>
                  <a:pt x="609600" y="435428"/>
                </a:cubicBezTo>
                <a:lnTo>
                  <a:pt x="885372" y="435428"/>
                </a:lnTo>
                <a:lnTo>
                  <a:pt x="1088572" y="435428"/>
                </a:lnTo>
                <a:lnTo>
                  <a:pt x="1320800" y="435428"/>
                </a:lnTo>
                <a:lnTo>
                  <a:pt x="2772229" y="406400"/>
                </a:lnTo>
                <a:lnTo>
                  <a:pt x="2743200" y="232228"/>
                </a:lnTo>
                <a:lnTo>
                  <a:pt x="2728686" y="0"/>
                </a:lnTo>
                <a:lnTo>
                  <a:pt x="2656115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5400000">
            <a:off x="1017218" y="5607859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1981631" y="585789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</a:p>
        </p:txBody>
      </p:sp>
      <p:sp>
        <p:nvSpPr>
          <p:cNvPr id="21" name="20 - TextBox"/>
          <p:cNvSpPr txBox="1"/>
          <p:nvPr/>
        </p:nvSpPr>
        <p:spPr>
          <a:xfrm>
            <a:off x="3000364" y="1643050"/>
            <a:ext cx="6143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πίεση που ασκεί με τα παπούτσια του ο άνθρωπος στο δάπεδο, οφείλεται στη δύναμη του βάρους (</a:t>
            </a:r>
            <a:r>
              <a:rPr lang="en-US" sz="2400" dirty="0" smtClean="0"/>
              <a:t>w)</a:t>
            </a:r>
            <a:r>
              <a:rPr lang="el-GR" sz="2400" dirty="0" smtClean="0"/>
              <a:t> ασκεί ο άνθρωπος από την γη ( αφού και η γη ασκεί δύναμη στον άνθρωπο).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5786446" y="425321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6429388" y="4467533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6357950" y="4110343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6357950" y="453897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428604"/>
            <a:ext cx="82153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Ένας σκιέρ βάρους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700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φορά χιονοπέδιλα που το καθένα έχει εμβαδόν 0,1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l-GR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Να βρεθεί η πίεση που δέχεται το χιόνι όταν ο σκιέρ: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α)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στηρίζεται στο ένα πέδιλο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β)</a:t>
            </a: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στηρίζεται και στα δύο πέδιλα.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786050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5</a:t>
            </a:r>
            <a:endParaRPr lang="en-US" sz="2400" b="1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2143108" y="171448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85720" y="228599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α)</a:t>
            </a:r>
            <a:endParaRPr lang="en-US" sz="2400" dirty="0" smtClean="0"/>
          </a:p>
        </p:txBody>
      </p:sp>
      <p:pic>
        <p:nvPicPr>
          <p:cNvPr id="8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214422"/>
            <a:ext cx="207167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- Ευθύγραμμο βέλος σύνδεσης"/>
          <p:cNvCxnSpPr/>
          <p:nvPr/>
        </p:nvCxnSpPr>
        <p:spPr>
          <a:xfrm rot="5400000">
            <a:off x="7823223" y="4464057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8215338" y="507207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714348" y="2214554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πίεση που ασκείται στην επιφάνεια του χιονιού </a:t>
            </a:r>
            <a:r>
              <a:rPr lang="el-GR" sz="2000" u="sng" dirty="0" smtClean="0"/>
              <a:t>από το ένα χιονοπέδιλο,</a:t>
            </a:r>
            <a:r>
              <a:rPr lang="el-GR" sz="2000" dirty="0" smtClean="0"/>
              <a:t> οφείλεται στο βάρος του σκιέρ. Άρα η δύναμη </a:t>
            </a:r>
            <a:r>
              <a:rPr lang="en-US" sz="2000" dirty="0" smtClean="0"/>
              <a:t>F</a:t>
            </a:r>
            <a:r>
              <a:rPr lang="el-GR" sz="2000" dirty="0" smtClean="0"/>
              <a:t> θα είναι ίση με το βάρος</a:t>
            </a:r>
            <a:r>
              <a:rPr lang="en-US" sz="2000" dirty="0" smtClean="0"/>
              <a:t> (w)</a:t>
            </a:r>
            <a:r>
              <a:rPr lang="el-GR" sz="2000" dirty="0" smtClean="0"/>
              <a:t> του ανθρώπου:</a:t>
            </a:r>
            <a:endParaRPr lang="en-US" sz="20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500034" y="3857628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3000364" y="371475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700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142976" y="4071942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000364" y="4214818"/>
            <a:ext cx="5757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0,1</a:t>
            </a:r>
            <a:endParaRPr lang="en-US" sz="2400" b="1" baseline="30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071538" y="371475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071538" y="4143380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500298" y="389602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071802" y="418178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572000" y="385762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</a:t>
            </a:r>
            <a:r>
              <a:rPr lang="el-GR" sz="2400" b="1" dirty="0" smtClean="0"/>
              <a:t>7.000 Ρα</a:t>
            </a:r>
            <a:endParaRPr lang="en-US" sz="24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38576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857620" y="392906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5357818" y="6000768"/>
            <a:ext cx="1291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 ….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5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786050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5 </a:t>
            </a:r>
            <a:endParaRPr lang="en-US" sz="2400" b="1" dirty="0" smtClean="0"/>
          </a:p>
        </p:txBody>
      </p:sp>
      <p:sp>
        <p:nvSpPr>
          <p:cNvPr id="6" name="5 - TextBox"/>
          <p:cNvSpPr txBox="1"/>
          <p:nvPr/>
        </p:nvSpPr>
        <p:spPr>
          <a:xfrm>
            <a:off x="1214414" y="642918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r>
              <a:rPr lang="en-US" sz="2400" dirty="0" smtClean="0"/>
              <a:t> </a:t>
            </a:r>
            <a:r>
              <a:rPr lang="el-GR" sz="2400" dirty="0" smtClean="0"/>
              <a:t>συνέχεια</a:t>
            </a:r>
            <a:endParaRPr lang="en-US" sz="24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285720" y="14287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β)</a:t>
            </a:r>
            <a:endParaRPr lang="en-US" sz="2400" dirty="0" smtClean="0"/>
          </a:p>
        </p:txBody>
      </p:sp>
      <p:pic>
        <p:nvPicPr>
          <p:cNvPr id="8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1214422"/>
            <a:ext cx="207167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9 - Ευθύγραμμο βέλος σύνδεσης"/>
          <p:cNvCxnSpPr/>
          <p:nvPr/>
        </p:nvCxnSpPr>
        <p:spPr>
          <a:xfrm rot="5400000">
            <a:off x="7537471" y="4321181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7929586" y="49291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642910" y="1214422"/>
            <a:ext cx="628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πίεση που ασκείται στην επιφάνεια του χιονιού και </a:t>
            </a:r>
            <a:r>
              <a:rPr lang="el-GR" sz="2000" u="sng" dirty="0" smtClean="0"/>
              <a:t>από τα δυο χιονοπέδιλα,</a:t>
            </a:r>
            <a:r>
              <a:rPr lang="el-GR" sz="2000" dirty="0" smtClean="0"/>
              <a:t> οφείλεται στο βάρος του σκιέρ. Άρα η δύναμη </a:t>
            </a:r>
            <a:r>
              <a:rPr lang="en-US" sz="2000" dirty="0" smtClean="0"/>
              <a:t>F</a:t>
            </a:r>
            <a:r>
              <a:rPr lang="el-GR" sz="2000" dirty="0" smtClean="0"/>
              <a:t> θα είναι ίση με το βάρος</a:t>
            </a:r>
            <a:r>
              <a:rPr lang="en-US" sz="2000" dirty="0" smtClean="0"/>
              <a:t> (w)</a:t>
            </a:r>
            <a:r>
              <a:rPr lang="el-GR" sz="2000" dirty="0" smtClean="0"/>
              <a:t> του ανθρώπου:</a:t>
            </a:r>
            <a:endParaRPr lang="en-US" sz="20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428596" y="321468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2786050" y="3000372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700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071538" y="342900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2786050" y="3500438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0,2 </a:t>
            </a:r>
            <a:endParaRPr lang="en-US" sz="2400" b="1" baseline="30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000100" y="307181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000100" y="350043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2285984" y="3181649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2857488" y="3467401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643438" y="3214686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 </a:t>
            </a:r>
            <a:r>
              <a:rPr lang="el-GR" sz="2400" b="1" dirty="0" smtClean="0"/>
              <a:t>3.500 Ρα</a:t>
            </a:r>
            <a:endParaRPr lang="en-US" sz="24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7158" y="2214554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εμβαδόν και από τα δυο χιονοπέδιλα θα είναι  0,1 + 0,1  = 0,2</a:t>
            </a:r>
            <a:r>
              <a:rPr lang="en-US" b="1" dirty="0" smtClean="0"/>
              <a:t> m</a:t>
            </a:r>
            <a:r>
              <a:rPr lang="en-US" b="1" baseline="30000" dirty="0" smtClean="0"/>
              <a:t>2</a:t>
            </a:r>
            <a:endParaRPr lang="en-US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643042" y="321468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929058" y="321468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285728"/>
            <a:ext cx="78581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Ένα σώμα (μπλε κουτί) προκαλεί στο δάπεδο όπου στηρίζεται πίεση </a:t>
            </a:r>
            <a:r>
              <a:rPr lang="en-US" dirty="0" smtClean="0"/>
              <a:t>P</a:t>
            </a:r>
            <a:r>
              <a:rPr lang="el-GR" dirty="0" smtClean="0"/>
              <a:t> = 4 </a:t>
            </a:r>
            <a:r>
              <a:rPr lang="en-US" dirty="0" smtClean="0"/>
              <a:t>N</a:t>
            </a:r>
            <a:r>
              <a:rPr lang="el-GR" dirty="0" smtClean="0"/>
              <a:t>/</a:t>
            </a:r>
            <a:r>
              <a:rPr lang="en-US" dirty="0" smtClean="0"/>
              <a:t>m</a:t>
            </a:r>
            <a:r>
              <a:rPr lang="el-GR" baseline="30000" dirty="0" smtClean="0"/>
              <a:t>2</a:t>
            </a:r>
            <a:r>
              <a:rPr lang="el-GR" dirty="0" smtClean="0"/>
              <a:t>. Η επιφάνεια επαφής του σώματος με το δάπεδο 2</a:t>
            </a:r>
            <a:r>
              <a:rPr lang="en-US" dirty="0" smtClean="0"/>
              <a:t>m </a:t>
            </a:r>
            <a:r>
              <a:rPr lang="en-US" baseline="30000" dirty="0" smtClean="0"/>
              <a:t>2</a:t>
            </a:r>
            <a:r>
              <a:rPr lang="en-US" dirty="0" smtClean="0"/>
              <a:t>   </a:t>
            </a:r>
          </a:p>
          <a:p>
            <a:r>
              <a:rPr lang="el-GR" dirty="0" smtClean="0"/>
              <a:t>Να υπολογίσεις τη μάζα </a:t>
            </a:r>
            <a:r>
              <a:rPr lang="en-US" dirty="0" smtClean="0"/>
              <a:t>m </a:t>
            </a:r>
            <a:r>
              <a:rPr lang="el-GR" dirty="0" smtClean="0"/>
              <a:t>αυτού του σώματος. Δίνεται: </a:t>
            </a:r>
            <a:r>
              <a:rPr lang="en-US" dirty="0" smtClean="0"/>
              <a:t>g</a:t>
            </a:r>
            <a:r>
              <a:rPr lang="el-GR" dirty="0" smtClean="0"/>
              <a:t> = 10 </a:t>
            </a:r>
            <a:r>
              <a:rPr lang="en-US" dirty="0" smtClean="0"/>
              <a:t>m</a:t>
            </a:r>
            <a:r>
              <a:rPr lang="el-GR" dirty="0" smtClean="0"/>
              <a:t>/</a:t>
            </a:r>
            <a:r>
              <a:rPr lang="en-US" dirty="0" smtClean="0"/>
              <a:t>s</a:t>
            </a:r>
            <a:r>
              <a:rPr lang="el-GR" baseline="30000" dirty="0" smtClean="0"/>
              <a:t>2</a:t>
            </a:r>
            <a:r>
              <a:rPr lang="el-GR" dirty="0" smtClean="0"/>
              <a:t>. </a:t>
            </a:r>
            <a:endParaRPr lang="en-US" dirty="0"/>
          </a:p>
        </p:txBody>
      </p:sp>
      <p:sp>
        <p:nvSpPr>
          <p:cNvPr id="5" name="4 - TextBox"/>
          <p:cNvSpPr txBox="1"/>
          <p:nvPr/>
        </p:nvSpPr>
        <p:spPr>
          <a:xfrm>
            <a:off x="2857488" y="0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6 </a:t>
            </a:r>
            <a:endParaRPr lang="en-US" sz="2400" b="1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285984" y="142873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Λύση</a:t>
            </a:r>
            <a:endParaRPr lang="en-US" sz="2400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5929290" y="3714752"/>
            <a:ext cx="3214710" cy="21433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7073124" y="3999710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6429388" y="2571744"/>
            <a:ext cx="1785950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285720" y="1857364"/>
            <a:ext cx="59293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Η άσκηση μου ζητάει να βρω την μάζα του κουτιού , άρα θα πρέπει να πάρω τον τύπο </a:t>
            </a:r>
            <a:r>
              <a:rPr lang="en-US" sz="2000" dirty="0" smtClean="0"/>
              <a:t>w = mg.  </a:t>
            </a:r>
            <a:r>
              <a:rPr lang="el-GR" sz="2000" dirty="0" smtClean="0"/>
              <a:t>Όμως θα πρέπει να ξέρω το βάρος (</a:t>
            </a:r>
            <a:r>
              <a:rPr lang="en-US" sz="2000" dirty="0" smtClean="0"/>
              <a:t>w) </a:t>
            </a:r>
            <a:r>
              <a:rPr lang="el-GR" sz="2000" dirty="0" smtClean="0"/>
              <a:t>του κουτιού. Η δύναμη που προκαλεί την  πίεση στο δάπεδο, είναι ίση με το βάρος του κουτιού, άρα:</a:t>
            </a:r>
            <a:endParaRPr lang="en-US" sz="2000" dirty="0" smtClean="0"/>
          </a:p>
        </p:txBody>
      </p:sp>
      <p:cxnSp>
        <p:nvCxnSpPr>
          <p:cNvPr id="21" name="20 - Ευθύγραμμο βέλος σύνδεσης"/>
          <p:cNvCxnSpPr>
            <a:endCxn id="23" idx="1"/>
          </p:cNvCxnSpPr>
          <p:nvPr/>
        </p:nvCxnSpPr>
        <p:spPr>
          <a:xfrm>
            <a:off x="2571736" y="4286256"/>
            <a:ext cx="1785950" cy="548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357686" y="4357694"/>
            <a:ext cx="2143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Επειδή ο άγνωστος είναι το </a:t>
            </a:r>
            <a:r>
              <a:rPr lang="en-US" sz="1400" dirty="0" smtClean="0"/>
              <a:t>w, </a:t>
            </a:r>
            <a:r>
              <a:rPr lang="el-GR" sz="1400" dirty="0" smtClean="0"/>
              <a:t>θα λύσω πρώτα τον τύπο ως προς </a:t>
            </a:r>
            <a:r>
              <a:rPr lang="en-US" sz="1400" dirty="0" smtClean="0"/>
              <a:t>w (</a:t>
            </a:r>
            <a:r>
              <a:rPr lang="el-GR" sz="1400" dirty="0" smtClean="0"/>
              <a:t>θα κάνω χιαστή)</a:t>
            </a:r>
            <a:endParaRPr lang="en-US" sz="1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214414" y="407194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 =</a:t>
            </a:r>
            <a:endParaRPr lang="en-US" sz="24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1857356" y="4286256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endParaRPr lang="en-US" sz="2400" b="1" baseline="30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1785918" y="392906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1785918" y="435769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857224" y="6072206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857224" y="485776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1285852" y="50006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1714480" y="485776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14480" y="535782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Ορθογώνιο"/>
          <p:cNvSpPr/>
          <p:nvPr/>
        </p:nvSpPr>
        <p:spPr>
          <a:xfrm>
            <a:off x="1714480" y="528638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857224" y="528638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785786" y="528638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142976" y="5143512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flipV="1">
            <a:off x="1357290" y="5143512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6072198" y="592933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Συνέχεια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  <p:bldP spid="38" grpId="0"/>
      <p:bldP spid="40" grpId="0"/>
      <p:bldP spid="41" grpId="0"/>
      <p:bldP spid="42" grpId="0"/>
      <p:bldP spid="44" grpId="0"/>
      <p:bldP spid="45" grpId="0"/>
      <p:bldP spid="3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796</Words>
  <PresentationFormat>Προβολή στην οθόνη (4:3)</PresentationFormat>
  <Paragraphs>187</Paragraphs>
  <Slides>11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341</cp:revision>
  <dcterms:created xsi:type="dcterms:W3CDTF">2020-04-07T16:42:53Z</dcterms:created>
  <dcterms:modified xsi:type="dcterms:W3CDTF">2024-03-14T17:06:16Z</dcterms:modified>
</cp:coreProperties>
</file>