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4" r:id="rId2"/>
    <p:sldId id="335" r:id="rId3"/>
    <p:sldId id="388" r:id="rId4"/>
    <p:sldId id="430" r:id="rId5"/>
    <p:sldId id="389" r:id="rId6"/>
    <p:sldId id="391" r:id="rId7"/>
    <p:sldId id="43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D7D3"/>
    <a:srgbClr val="44C8B8"/>
    <a:srgbClr val="FF0066"/>
    <a:srgbClr val="8F0D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9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FFCD-5EFE-4F20-A3EB-0C8A2A5E4235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ACD87-33B6-4D2B-8349-731FF8AA0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υδροστατική πίεση που δέχεται μια επιφάνεια  που βρίσκεται μέσα σε ένα υγρό είναι: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0"/>
            <a:ext cx="4000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υδροστατικής  πίεσης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64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Παραλληλόγραμμο"/>
          <p:cNvSpPr/>
          <p:nvPr/>
        </p:nvSpPr>
        <p:spPr>
          <a:xfrm rot="2770850">
            <a:off x="7901560" y="5082922"/>
            <a:ext cx="928694" cy="714380"/>
          </a:xfrm>
          <a:prstGeom prst="parallelogram">
            <a:avLst>
              <a:gd name="adj" fmla="val 7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7573158" y="4714090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8215306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428728" y="3429000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  = </a:t>
            </a:r>
            <a:r>
              <a:rPr lang="el-GR" sz="4400" dirty="0" smtClean="0"/>
              <a:t>ρ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g</a:t>
            </a:r>
            <a:r>
              <a:rPr lang="el-GR" sz="4400" dirty="0" smtClean="0"/>
              <a:t>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h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785786" y="4286256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0" y="492919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Υδροστατική πίεση 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π.χ</a:t>
            </a:r>
            <a:r>
              <a:rPr lang="el-GR" dirty="0" smtClean="0"/>
              <a:t> 98 Ρα)</a:t>
            </a:r>
            <a:endParaRPr lang="en-US" dirty="0" smtClean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2321703" y="3036091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428860" y="192880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Πυκνότητα υγρού (π.χ. 1000</a:t>
            </a:r>
            <a:r>
              <a:rPr lang="en-US" dirty="0" smtClean="0"/>
              <a:t>kg / m</a:t>
            </a:r>
            <a:r>
              <a:rPr lang="en-US" baseline="30000" dirty="0" smtClean="0"/>
              <a:t>3</a:t>
            </a:r>
            <a:r>
              <a:rPr lang="en-US" dirty="0" smtClean="0"/>
              <a:t> )</a:t>
            </a:r>
            <a:endParaRPr lang="en-US" baseline="30000" dirty="0" smtClean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16200000" flipH="1">
            <a:off x="2964645" y="4393413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143240" y="5286388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Επιτάχυνση βαρύτητας (10</a:t>
            </a:r>
            <a:r>
              <a:rPr lang="en-US" dirty="0" smtClean="0"/>
              <a:t>m/s</a:t>
            </a:r>
            <a:r>
              <a:rPr lang="en-US" baseline="30000" dirty="0" smtClean="0"/>
              <a:t>2 </a:t>
            </a:r>
            <a:r>
              <a:rPr lang="en-US" dirty="0" smtClean="0"/>
              <a:t> )</a:t>
            </a:r>
            <a:endParaRPr lang="en-US" baseline="30000" dirty="0" smtClean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4000496" y="3143248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857752" y="285749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Βάθος (π.χ. </a:t>
            </a:r>
            <a:r>
              <a:rPr lang="en-US" dirty="0" smtClean="0"/>
              <a:t>10m</a:t>
            </a:r>
            <a:r>
              <a:rPr lang="el-GR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29" grpId="0"/>
      <p:bldP spid="32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υδροστατική πίεση που δέχεται μια επιφάνεια που βρίσκεται μέσα σε ένα υγρό είναι: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0"/>
            <a:ext cx="4000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υδροστατική ς  πίεσης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64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Παραλληλόγραμμο"/>
          <p:cNvSpPr/>
          <p:nvPr/>
        </p:nvSpPr>
        <p:spPr>
          <a:xfrm rot="2770850">
            <a:off x="7901560" y="5082922"/>
            <a:ext cx="928694" cy="714380"/>
          </a:xfrm>
          <a:prstGeom prst="parallelogram">
            <a:avLst>
              <a:gd name="adj" fmla="val 7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7573158" y="4714090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8215306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428728" y="3429000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  = </a:t>
            </a:r>
            <a:r>
              <a:rPr lang="el-GR" sz="4400" dirty="0" smtClean="0"/>
              <a:t>ρ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g</a:t>
            </a:r>
            <a:r>
              <a:rPr lang="el-GR" sz="4400" dirty="0" smtClean="0"/>
              <a:t>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h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285720" y="5929330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Προσοχή</a:t>
            </a:r>
            <a:r>
              <a:rPr lang="el-GR" sz="2000" dirty="0" smtClean="0"/>
              <a:t> το βάθος στο τύπο πρέπει να είναι σε μέτρα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357158" y="2857496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spc="600" dirty="0" smtClean="0">
                <a:solidFill>
                  <a:srgbClr val="0070C0"/>
                </a:solidFill>
              </a:rPr>
              <a:t>Νόμος Υδροστατικής Πίεσης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98072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 έχει πυκνότητα  1000 </a:t>
            </a:r>
            <a:r>
              <a:rPr lang="en-US" dirty="0" smtClean="0"/>
              <a:t>kg / m</a:t>
            </a:r>
            <a:r>
              <a:rPr lang="en-US" baseline="30000" dirty="0" smtClean="0"/>
              <a:t>3</a:t>
            </a:r>
            <a:r>
              <a:rPr lang="el-GR" dirty="0" smtClean="0"/>
              <a:t>  ,  πόση πίεση θα ασκείται σε βάθος 3</a:t>
            </a:r>
            <a:r>
              <a:rPr lang="en-US" dirty="0" smtClean="0"/>
              <a:t>m 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2339752" y="148478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2000232" y="142852"/>
            <a:ext cx="385765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Υδροστατική 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833516" y="522558"/>
            <a:ext cx="1157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Άσκηση  </a:t>
            </a:r>
            <a:r>
              <a:rPr lang="en-US" b="1" dirty="0" smtClean="0"/>
              <a:t>1</a:t>
            </a:r>
            <a:endParaRPr lang="el-GR" b="1" dirty="0" smtClean="0"/>
          </a:p>
        </p:txBody>
      </p:sp>
      <p:sp>
        <p:nvSpPr>
          <p:cNvPr id="35" name="34 - Ορθογώνιο"/>
          <p:cNvSpPr/>
          <p:nvPr/>
        </p:nvSpPr>
        <p:spPr>
          <a:xfrm>
            <a:off x="7358082" y="976954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643834" y="987966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8215338" y="89337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8215306" y="1202280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8286744" y="1202280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95536" y="292494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p </a:t>
            </a:r>
            <a:r>
              <a:rPr lang="en-US" sz="2400" b="1" dirty="0" smtClean="0"/>
              <a:t> = </a:t>
            </a:r>
            <a:r>
              <a:rPr lang="el-GR" sz="2400" b="1" dirty="0" smtClean="0">
                <a:solidFill>
                  <a:srgbClr val="FF0000"/>
                </a:solidFill>
              </a:rPr>
              <a:t>ρ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g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285752" y="3882758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571504" y="3933056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l-GR" sz="2000" b="1" dirty="0" smtClean="0">
                <a:solidFill>
                  <a:srgbClr val="FF0000"/>
                </a:solidFill>
              </a:rPr>
              <a:t>000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285852" y="3929066"/>
            <a:ext cx="545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aseline="30000" dirty="0" smtClean="0"/>
              <a:t>.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1928794" y="3929066"/>
            <a:ext cx="415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aseline="30000" dirty="0" smtClean="0"/>
              <a:t>.</a:t>
            </a:r>
            <a:r>
              <a:rPr lang="en-US" sz="2000" b="1" dirty="0" smtClean="0">
                <a:solidFill>
                  <a:srgbClr val="0070C0"/>
                </a:solidFill>
              </a:rPr>
              <a:t> 3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325808" y="4570116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611560" y="4581128"/>
            <a:ext cx="14508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30000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 Pa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189202" y="198884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189202" y="227459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189202" y="227459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403648" y="1988840"/>
            <a:ext cx="3311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l-GR" sz="1200" dirty="0" smtClean="0"/>
              <a:t> </a:t>
            </a:r>
            <a:r>
              <a:rPr lang="el-GR" sz="1200" dirty="0" smtClean="0">
                <a:solidFill>
                  <a:srgbClr val="FF0000"/>
                </a:solidFill>
              </a:rPr>
              <a:t>1000 </a:t>
            </a:r>
            <a:r>
              <a:rPr lang="en-US" sz="1200" dirty="0" smtClean="0">
                <a:solidFill>
                  <a:srgbClr val="FF0000"/>
                </a:solidFill>
              </a:rPr>
              <a:t>kg / m</a:t>
            </a:r>
            <a:r>
              <a:rPr lang="en-US" sz="1200" baseline="30000" dirty="0" smtClean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h= 3m,     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g=</a:t>
            </a: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m/s</a:t>
            </a:r>
            <a:r>
              <a:rPr lang="en-US" sz="12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189335" y="227459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7" grpId="0"/>
      <p:bldP spid="53" grpId="0"/>
      <p:bldP spid="57" grpId="0"/>
      <p:bldP spid="61" grpId="0"/>
      <p:bldP spid="78" grpId="0"/>
      <p:bldP spid="80" grpId="0"/>
      <p:bldP spid="42" grpId="0"/>
      <p:bldP spid="43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339752" y="148478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2000232" y="142852"/>
            <a:ext cx="385765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Υδροστατική 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833516" y="522558"/>
            <a:ext cx="1157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Άσκηση  2</a:t>
            </a:r>
          </a:p>
        </p:txBody>
      </p:sp>
      <p:sp>
        <p:nvSpPr>
          <p:cNvPr id="35" name="34 - Ορθογώνιο"/>
          <p:cNvSpPr/>
          <p:nvPr/>
        </p:nvSpPr>
        <p:spPr>
          <a:xfrm>
            <a:off x="6858016" y="89012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143768" y="901138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7715272" y="80654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715240" y="111545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786678" y="1115452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95536" y="439704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p </a:t>
            </a:r>
            <a:r>
              <a:rPr lang="en-US" sz="2400" b="1" dirty="0" smtClean="0"/>
              <a:t> = </a:t>
            </a:r>
            <a:r>
              <a:rPr lang="el-GR" sz="2400" b="1" dirty="0" smtClean="0">
                <a:solidFill>
                  <a:srgbClr val="FF0000"/>
                </a:solidFill>
              </a:rPr>
              <a:t>ρ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/>
              <a:t>g</a:t>
            </a:r>
            <a:r>
              <a:rPr lang="el-GR" sz="2400" b="1" dirty="0" smtClean="0"/>
              <a:t>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2717474" y="4458822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3003226" y="4509120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1</a:t>
            </a:r>
            <a:r>
              <a:rPr lang="el-GR" sz="2000" b="1" dirty="0" smtClean="0">
                <a:solidFill>
                  <a:srgbClr val="C00000"/>
                </a:solidFill>
              </a:rPr>
              <a:t>000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813453" y="4505130"/>
            <a:ext cx="545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aseline="30000" dirty="0" smtClean="0"/>
              <a:t>.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4232981" y="4509120"/>
            <a:ext cx="553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aseline="30000" dirty="0" smtClean="0"/>
              <a:t>.</a:t>
            </a:r>
            <a:r>
              <a:rPr lang="en-US" sz="2000" b="1" dirty="0" smtClean="0">
                <a:solidFill>
                  <a:srgbClr val="0070C0"/>
                </a:solidFill>
              </a:rPr>
              <a:t>0,2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5315381" y="4426100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5601133" y="4437112"/>
            <a:ext cx="1263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2000</a:t>
            </a:r>
            <a:r>
              <a:rPr lang="en-US" sz="2000" b="1" dirty="0" smtClean="0">
                <a:solidFill>
                  <a:schemeClr val="bg2">
                    <a:lumMod val="25000"/>
                  </a:schemeClr>
                </a:solidFill>
              </a:rPr>
              <a:t>Pa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189202" y="198884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189202" y="227459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189202" y="227459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071538" y="1988840"/>
            <a:ext cx="3571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l-GR" sz="1200" dirty="0" smtClean="0"/>
              <a:t> </a:t>
            </a:r>
            <a:r>
              <a:rPr lang="el-GR" sz="1200" dirty="0" smtClean="0">
                <a:solidFill>
                  <a:srgbClr val="FF0000"/>
                </a:solidFill>
              </a:rPr>
              <a:t>1000 </a:t>
            </a:r>
            <a:r>
              <a:rPr lang="en-US" sz="1200" dirty="0" smtClean="0">
                <a:solidFill>
                  <a:srgbClr val="FF0000"/>
                </a:solidFill>
              </a:rPr>
              <a:t>kg / m</a:t>
            </a:r>
            <a:r>
              <a:rPr lang="en-US" sz="1200" baseline="30000" dirty="0" smtClean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h=20cm,     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g=</a:t>
            </a:r>
            <a:r>
              <a:rPr lang="el-G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m/s</a:t>
            </a:r>
            <a:r>
              <a:rPr lang="en-US" sz="12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189335" y="227459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0" y="928670"/>
            <a:ext cx="8929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Νερό έχει πυκνότητα  1000 </a:t>
            </a:r>
            <a:r>
              <a:rPr lang="en-US" sz="1600" dirty="0" smtClean="0"/>
              <a:t>kg / m</a:t>
            </a:r>
            <a:r>
              <a:rPr lang="en-US" sz="1600" baseline="30000" dirty="0" smtClean="0"/>
              <a:t>3</a:t>
            </a:r>
            <a:r>
              <a:rPr lang="el-GR" sz="1600" dirty="0" smtClean="0"/>
              <a:t>  ,  πόση πίεση θα ασκείται σε βάθος </a:t>
            </a:r>
            <a:r>
              <a:rPr lang="en-US" sz="1600" dirty="0" smtClean="0"/>
              <a:t>20cm </a:t>
            </a:r>
            <a:r>
              <a:rPr lang="el-GR" sz="1600" dirty="0" smtClean="0"/>
              <a:t>; </a:t>
            </a:r>
            <a:endParaRPr lang="en-US" sz="1600" dirty="0"/>
          </a:p>
        </p:txBody>
      </p:sp>
      <p:sp>
        <p:nvSpPr>
          <p:cNvPr id="30" name="29 - TextBox"/>
          <p:cNvSpPr txBox="1"/>
          <p:nvPr/>
        </p:nvSpPr>
        <p:spPr>
          <a:xfrm>
            <a:off x="0" y="299695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θα μετατρέψω τα εκατοστά (</a:t>
            </a:r>
            <a:r>
              <a:rPr lang="en-US" sz="1600" dirty="0" smtClean="0"/>
              <a:t>cm) </a:t>
            </a:r>
            <a:r>
              <a:rPr lang="el-GR" sz="1600" dirty="0" smtClean="0"/>
              <a:t>σε μέτρα</a:t>
            </a:r>
            <a:r>
              <a:rPr lang="en-US" sz="1600" dirty="0" smtClean="0"/>
              <a:t> (m)</a:t>
            </a:r>
            <a:r>
              <a:rPr lang="el-GR" sz="1600" dirty="0" smtClean="0"/>
              <a:t>,   επειδή </a:t>
            </a:r>
            <a:r>
              <a:rPr lang="en-US" sz="1600" dirty="0" smtClean="0"/>
              <a:t> 1m= </a:t>
            </a:r>
            <a:r>
              <a:rPr lang="el-GR" sz="1600" dirty="0" smtClean="0"/>
              <a:t>1</a:t>
            </a:r>
            <a:r>
              <a:rPr lang="en-US" sz="1600" dirty="0" smtClean="0"/>
              <a:t>00cm , </a:t>
            </a:r>
            <a:r>
              <a:rPr lang="el-GR" sz="1600" dirty="0" smtClean="0"/>
              <a:t>  έχω:</a:t>
            </a:r>
            <a:endParaRPr lang="en-US" sz="1600" dirty="0" smtClean="0"/>
          </a:p>
          <a:p>
            <a:r>
              <a:rPr lang="el-GR" sz="1600" dirty="0" smtClean="0"/>
              <a:t>     </a:t>
            </a:r>
            <a:r>
              <a:rPr lang="en-US" sz="1600" dirty="0" smtClean="0"/>
              <a:t> 20cm =  20 : 100 = 0,2 m</a:t>
            </a:r>
          </a:p>
        </p:txBody>
      </p:sp>
      <p:sp>
        <p:nvSpPr>
          <p:cNvPr id="31" name="30 - TextBox"/>
          <p:cNvSpPr txBox="1"/>
          <p:nvPr/>
        </p:nvSpPr>
        <p:spPr>
          <a:xfrm>
            <a:off x="2051720" y="44371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4881053" y="44371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47" grpId="0"/>
      <p:bldP spid="53" grpId="0"/>
      <p:bldP spid="57" grpId="0"/>
      <p:bldP spid="61" grpId="0"/>
      <p:bldP spid="78" grpId="0"/>
      <p:bldP spid="80" grpId="0"/>
      <p:bldP spid="42" grpId="0"/>
      <p:bldP spid="43" grpId="0"/>
      <p:bldP spid="45" grpId="0"/>
      <p:bldP spid="46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9087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 έχει πυκνότητα  1000 </a:t>
            </a:r>
            <a:r>
              <a:rPr lang="en-US" dirty="0" smtClean="0"/>
              <a:t>kg / m</a:t>
            </a:r>
            <a:r>
              <a:rPr lang="en-US" baseline="30000" dirty="0" smtClean="0"/>
              <a:t>3</a:t>
            </a:r>
            <a:r>
              <a:rPr lang="el-GR" dirty="0" smtClean="0"/>
              <a:t>  ,   μια επιφάνεια που βρίσκεται μέσα στο νερό δέχεται υδροστατική πίεση 50Ρα. Πόσο είναι το βάθος στο οποίο βρίσκεται η επιφάνεια;  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2699792" y="1628800"/>
            <a:ext cx="983032" cy="34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 </a:t>
            </a:r>
            <a:endParaRPr lang="en-US" sz="16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2627784" y="0"/>
            <a:ext cx="385765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Υδροστατική 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539552" y="476672"/>
            <a:ext cx="1157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Άσκηση  3</a:t>
            </a:r>
          </a:p>
        </p:txBody>
      </p:sp>
      <p:sp>
        <p:nvSpPr>
          <p:cNvPr id="41" name="40 - TextBox"/>
          <p:cNvSpPr txBox="1"/>
          <p:nvPr/>
        </p:nvSpPr>
        <p:spPr>
          <a:xfrm>
            <a:off x="571472" y="292893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  = </a:t>
            </a:r>
            <a:r>
              <a:rPr lang="el-GR" sz="2400" dirty="0" smtClean="0">
                <a:solidFill>
                  <a:srgbClr val="FF0000"/>
                </a:solidFill>
              </a:rPr>
              <a:t>ρ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</a:t>
            </a:r>
          </a:p>
        </p:txBody>
      </p:sp>
      <p:cxnSp>
        <p:nvCxnSpPr>
          <p:cNvPr id="67" name="66 - Ευθύγραμμο βέλος σύνδεσης"/>
          <p:cNvCxnSpPr>
            <a:endCxn id="44" idx="1"/>
          </p:cNvCxnSpPr>
          <p:nvPr/>
        </p:nvCxnSpPr>
        <p:spPr>
          <a:xfrm flipV="1">
            <a:off x="2357422" y="3180662"/>
            <a:ext cx="1500198" cy="34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857620" y="2857496"/>
            <a:ext cx="528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Επειδή ο άγνωστος είναι το βάθος (</a:t>
            </a:r>
            <a:r>
              <a:rPr lang="en-US" dirty="0" smtClean="0"/>
              <a:t>h) </a:t>
            </a:r>
            <a:r>
              <a:rPr lang="el-GR" dirty="0" smtClean="0"/>
              <a:t>, πρώτα θα λύσω τον τύπο ως προς </a:t>
            </a:r>
            <a:r>
              <a:rPr lang="en-US" dirty="0" smtClean="0"/>
              <a:t>h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285720" y="3786190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785786" y="385762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214414" y="3786190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142844" y="41433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flipV="1">
            <a:off x="1071538" y="4143380"/>
            <a:ext cx="1143008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214282" y="4071942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285852" y="4071942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10800000" flipV="1">
            <a:off x="1214414" y="3929066"/>
            <a:ext cx="57150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1357290" y="4214818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3000364" y="5143512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3357554" y="512035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714744" y="5000636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643306" y="53578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3643306" y="5357826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285720" y="4738062"/>
            <a:ext cx="714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785786" y="49291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75" name="74 - Ορθογώνιο"/>
          <p:cNvSpPr/>
          <p:nvPr/>
        </p:nvSpPr>
        <p:spPr>
          <a:xfrm>
            <a:off x="1071538" y="492919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214282" y="5072074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14282" y="5143512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1714480" y="5000636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3" name="82 - TextBox"/>
          <p:cNvSpPr txBox="1"/>
          <p:nvPr/>
        </p:nvSpPr>
        <p:spPr>
          <a:xfrm>
            <a:off x="6715140" y="4572008"/>
            <a:ext cx="2643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Τώρα ο τύπος είναι λυμένος ως προς </a:t>
            </a:r>
            <a:r>
              <a:rPr lang="en-US" sz="2000" dirty="0" smtClean="0"/>
              <a:t>h</a:t>
            </a:r>
            <a:endParaRPr lang="en-US" sz="2000" dirty="0"/>
          </a:p>
        </p:txBody>
      </p:sp>
      <p:cxnSp>
        <p:nvCxnSpPr>
          <p:cNvPr id="84" name="83 - Ευθύγραμμο βέλος σύνδεσης"/>
          <p:cNvCxnSpPr/>
          <p:nvPr/>
        </p:nvCxnSpPr>
        <p:spPr>
          <a:xfrm flipV="1">
            <a:off x="4786314" y="4929198"/>
            <a:ext cx="185738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7459160" y="149635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744912" y="1507368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8316416" y="141277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8316384" y="172168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8387822" y="1721682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357158" y="200024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357158" y="228599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>
            <a:off x="357158" y="228599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1428728" y="2000240"/>
            <a:ext cx="371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l-GR" sz="1400" dirty="0" smtClean="0"/>
              <a:t> </a:t>
            </a:r>
            <a:r>
              <a:rPr lang="el-GR" sz="1400" dirty="0" smtClean="0">
                <a:solidFill>
                  <a:srgbClr val="FF0000"/>
                </a:solidFill>
              </a:rPr>
              <a:t>1000 </a:t>
            </a:r>
            <a:r>
              <a:rPr lang="en-US" sz="1400" dirty="0" smtClean="0">
                <a:solidFill>
                  <a:srgbClr val="FF0000"/>
                </a:solidFill>
              </a:rPr>
              <a:t>kg / m</a:t>
            </a:r>
            <a:r>
              <a:rPr lang="en-US" sz="1400" baseline="300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g=</a:t>
            </a:r>
            <a:r>
              <a:rPr lang="el-G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10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m/s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</a:rPr>
              <a:t> =50Ρα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4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1357291" y="228599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1428728" y="228599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endParaRPr lang="el-GR" dirty="0"/>
          </a:p>
        </p:txBody>
      </p:sp>
      <p:sp>
        <p:nvSpPr>
          <p:cNvPr id="86" name="85 - TextBox"/>
          <p:cNvSpPr txBox="1"/>
          <p:nvPr/>
        </p:nvSpPr>
        <p:spPr>
          <a:xfrm>
            <a:off x="6500826" y="621508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Συνέχεια 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44" grpId="0"/>
      <p:bldP spid="43" grpId="0"/>
      <p:bldP spid="45" grpId="0"/>
      <p:bldP spid="46" grpId="0"/>
      <p:bldP spid="50" grpId="0"/>
      <p:bldP spid="51" grpId="0"/>
      <p:bldP spid="55" grpId="0"/>
      <p:bldP spid="56" grpId="0"/>
      <p:bldP spid="58" grpId="0"/>
      <p:bldP spid="60" grpId="0"/>
      <p:bldP spid="72" grpId="0"/>
      <p:bldP spid="74" grpId="0"/>
      <p:bldP spid="75" grpId="0"/>
      <p:bldP spid="76" grpId="0"/>
      <p:bldP spid="81" grpId="0"/>
      <p:bldP spid="83" grpId="0"/>
      <p:bldP spid="73" grpId="0"/>
      <p:bldP spid="77" grpId="0"/>
      <p:bldP spid="80" grpId="0"/>
      <p:bldP spid="82" grpId="0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500166" y="1214422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16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4214810" y="0"/>
            <a:ext cx="385765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Υδροστατική 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500034" y="500042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b="1" dirty="0" smtClean="0"/>
              <a:t>Άσκηση  3</a:t>
            </a:r>
          </a:p>
        </p:txBody>
      </p:sp>
      <p:sp>
        <p:nvSpPr>
          <p:cNvPr id="53" name="52 - TextBox"/>
          <p:cNvSpPr txBox="1"/>
          <p:nvPr/>
        </p:nvSpPr>
        <p:spPr>
          <a:xfrm>
            <a:off x="2000232" y="57148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 smtClean="0"/>
          </a:p>
        </p:txBody>
      </p:sp>
      <p:sp>
        <p:nvSpPr>
          <p:cNvPr id="57" name="56 - TextBox"/>
          <p:cNvSpPr txBox="1"/>
          <p:nvPr/>
        </p:nvSpPr>
        <p:spPr>
          <a:xfrm>
            <a:off x="2571736" y="128586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 smtClean="0"/>
          </a:p>
        </p:txBody>
      </p:sp>
      <p:sp>
        <p:nvSpPr>
          <p:cNvPr id="40" name="39 - Ορθογώνιο"/>
          <p:cNvSpPr/>
          <p:nvPr/>
        </p:nvSpPr>
        <p:spPr>
          <a:xfrm>
            <a:off x="0" y="214311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357190" y="211996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714380" y="2000240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642942" y="23574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642942" y="2357430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428728" y="207167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928794" y="214311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2214546" y="211996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643174" y="2000240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50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500298" y="2357430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2428860" y="2357430"/>
            <a:ext cx="15001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1000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3428992" y="214311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3929058" y="221455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4286248" y="219140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4643438" y="207167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50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4572000" y="242886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4572000" y="2428868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10000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5715008" y="214311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6643702" y="2214554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r>
              <a:rPr lang="el-GR" sz="2000" b="1" dirty="0" smtClean="0">
                <a:solidFill>
                  <a:srgbClr val="0070C0"/>
                </a:solidFill>
              </a:rPr>
              <a:t> =0,005</a:t>
            </a:r>
            <a:r>
              <a:rPr lang="en-US" sz="2000" b="1" dirty="0" smtClean="0">
                <a:solidFill>
                  <a:srgbClr val="0070C0"/>
                </a:solidFill>
              </a:rPr>
              <a:t>m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4" grpId="0"/>
      <p:bldP spid="55" grpId="0"/>
      <p:bldP spid="58" grpId="0"/>
      <p:bldP spid="60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9087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σημείο που βρίσκεται σε βάθος 1</a:t>
            </a:r>
            <a:r>
              <a:rPr lang="en-US" dirty="0" smtClean="0"/>
              <a:t>m</a:t>
            </a:r>
            <a:r>
              <a:rPr lang="el-GR" dirty="0" smtClean="0"/>
              <a:t> μέσα σε ένα υγρό δέχεται υδροστατική πίεση 10Ρα. Πόσο είναι η πυκνότητα του υγρού;  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2699792" y="1628800"/>
            <a:ext cx="983032" cy="34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Λύση </a:t>
            </a:r>
            <a:endParaRPr lang="en-US" sz="16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2627784" y="0"/>
            <a:ext cx="385765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Υδροστατική 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539552" y="476672"/>
            <a:ext cx="1157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Άσκηση  </a:t>
            </a:r>
            <a:r>
              <a:rPr lang="en-US" b="1" dirty="0" smtClean="0"/>
              <a:t>4</a:t>
            </a:r>
            <a:endParaRPr lang="el-GR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71472" y="292893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smtClean="0"/>
              <a:t>  = </a:t>
            </a:r>
            <a:r>
              <a:rPr lang="el-GR" sz="2400" dirty="0" smtClean="0">
                <a:solidFill>
                  <a:srgbClr val="FF0000"/>
                </a:solidFill>
              </a:rPr>
              <a:t>ρ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h</a:t>
            </a:r>
          </a:p>
        </p:txBody>
      </p:sp>
      <p:cxnSp>
        <p:nvCxnSpPr>
          <p:cNvPr id="67" name="66 - Ευθύγραμμο βέλος σύνδεσης"/>
          <p:cNvCxnSpPr>
            <a:endCxn id="44" idx="1"/>
          </p:cNvCxnSpPr>
          <p:nvPr/>
        </p:nvCxnSpPr>
        <p:spPr>
          <a:xfrm flipV="1">
            <a:off x="2357422" y="3119106"/>
            <a:ext cx="1500198" cy="955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857620" y="2857496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ο άγνωστος είναι πυκνότητα    (ρ</a:t>
            </a:r>
            <a:r>
              <a:rPr lang="en-US" sz="1400" dirty="0" smtClean="0"/>
              <a:t>) </a:t>
            </a:r>
            <a:r>
              <a:rPr lang="el-GR" sz="1400" dirty="0" smtClean="0"/>
              <a:t>, πρώτα θα λύσω τον τύπο ως προς ρ</a:t>
            </a:r>
            <a:endParaRPr lang="en-US" sz="1400" dirty="0" smtClean="0"/>
          </a:p>
        </p:txBody>
      </p:sp>
      <p:sp>
        <p:nvSpPr>
          <p:cNvPr id="43" name="42 - Ορθογώνιο"/>
          <p:cNvSpPr/>
          <p:nvPr/>
        </p:nvSpPr>
        <p:spPr>
          <a:xfrm>
            <a:off x="285720" y="3786190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785786" y="385762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214414" y="3786190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142844" y="41433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flipV="1">
            <a:off x="1071538" y="4143380"/>
            <a:ext cx="1143008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Ορθογώνιο"/>
          <p:cNvSpPr/>
          <p:nvPr/>
        </p:nvSpPr>
        <p:spPr>
          <a:xfrm>
            <a:off x="214282" y="4071942"/>
            <a:ext cx="623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285852" y="4071942"/>
            <a:ext cx="623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10800000" flipV="1">
            <a:off x="1571604" y="3929066"/>
            <a:ext cx="57150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1357290" y="4214818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3000364" y="400050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3357554" y="397735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714744" y="385762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643306" y="42148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3643306" y="4214818"/>
            <a:ext cx="623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3" name="82 - TextBox"/>
          <p:cNvSpPr txBox="1"/>
          <p:nvPr/>
        </p:nvSpPr>
        <p:spPr>
          <a:xfrm>
            <a:off x="6500826" y="4143380"/>
            <a:ext cx="264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Τώρα ο τύπος είναι λυμένος ως προς ρ</a:t>
            </a:r>
            <a:endParaRPr lang="en-US" sz="1400" dirty="0"/>
          </a:p>
        </p:txBody>
      </p:sp>
      <p:cxnSp>
        <p:nvCxnSpPr>
          <p:cNvPr id="84" name="83 - Ευθύγραμμο βέλος σύνδεσης"/>
          <p:cNvCxnSpPr/>
          <p:nvPr/>
        </p:nvCxnSpPr>
        <p:spPr>
          <a:xfrm flipV="1">
            <a:off x="4714876" y="4286256"/>
            <a:ext cx="171451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7459160" y="1440878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744912" y="145189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9,8</a:t>
            </a:r>
            <a:endParaRPr lang="en-US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8316416" y="1357298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8316384" y="1666204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8387822" y="1666204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357158" y="200024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357158" y="228599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>
            <a:off x="357158" y="2285992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1428728" y="2000240"/>
            <a:ext cx="371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l-GR" sz="1400" dirty="0" smtClean="0">
                <a:solidFill>
                  <a:srgbClr val="0070C0"/>
                </a:solidFill>
              </a:rPr>
              <a:t> 1 </a:t>
            </a:r>
            <a:r>
              <a:rPr lang="en-US" sz="1400" dirty="0" smtClean="0">
                <a:solidFill>
                  <a:srgbClr val="0070C0"/>
                </a:solidFill>
              </a:rPr>
              <a:t>m       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g=9,8m/s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</a:rPr>
              <a:t> =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</a:rPr>
              <a:t>0Ρα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4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1357291" y="2285992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1428728" y="2285992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ρ</a:t>
            </a:r>
            <a:endParaRPr lang="el-GR" dirty="0"/>
          </a:p>
        </p:txBody>
      </p:sp>
      <p:sp>
        <p:nvSpPr>
          <p:cNvPr id="62" name="61 - TextBox"/>
          <p:cNvSpPr txBox="1"/>
          <p:nvPr/>
        </p:nvSpPr>
        <p:spPr>
          <a:xfrm>
            <a:off x="2500298" y="392906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785786" y="507207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1142976" y="504892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1500166" y="492919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1428728" y="528638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Ορθογώνιο"/>
          <p:cNvSpPr/>
          <p:nvPr/>
        </p:nvSpPr>
        <p:spPr>
          <a:xfrm>
            <a:off x="1428728" y="5286388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9,8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l-GR" sz="2000" b="1" dirty="0" smtClean="0">
                <a:solidFill>
                  <a:srgbClr val="0070C0"/>
                </a:solidFill>
              </a:rPr>
              <a:t>1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87" name="86 - TextBox"/>
          <p:cNvSpPr txBox="1"/>
          <p:nvPr/>
        </p:nvSpPr>
        <p:spPr>
          <a:xfrm>
            <a:off x="285720" y="50006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2857488" y="5214950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3214678" y="519179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3571868" y="5072074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3500430" y="542926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3500430" y="5429264"/>
            <a:ext cx="587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9,8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3" name="92 - TextBox"/>
          <p:cNvSpPr txBox="1"/>
          <p:nvPr/>
        </p:nvSpPr>
        <p:spPr>
          <a:xfrm>
            <a:off x="2357422" y="51435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94" name="93 - Ορθογώνιο"/>
          <p:cNvSpPr/>
          <p:nvPr/>
        </p:nvSpPr>
        <p:spPr>
          <a:xfrm>
            <a:off x="4786314" y="5214950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5143504" y="5191796"/>
            <a:ext cx="883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 1,02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286248" y="514351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97" name="96 - Ορθογώνιο"/>
          <p:cNvSpPr/>
          <p:nvPr/>
        </p:nvSpPr>
        <p:spPr>
          <a:xfrm>
            <a:off x="5929322" y="5072074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8" name="97 - Ορθογώνιο"/>
          <p:cNvSpPr/>
          <p:nvPr/>
        </p:nvSpPr>
        <p:spPr>
          <a:xfrm>
            <a:off x="5929290" y="538098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endParaRPr lang="en-US" b="1" baseline="30000" dirty="0">
              <a:solidFill>
                <a:srgbClr val="FF0000"/>
              </a:solidFill>
            </a:endParaRPr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6000728" y="5380980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44" grpId="0"/>
      <p:bldP spid="43" grpId="0"/>
      <p:bldP spid="45" grpId="0"/>
      <p:bldP spid="46" grpId="0"/>
      <p:bldP spid="50" grpId="0"/>
      <p:bldP spid="51" grpId="0"/>
      <p:bldP spid="55" grpId="0"/>
      <p:bldP spid="56" grpId="0"/>
      <p:bldP spid="58" grpId="0"/>
      <p:bldP spid="60" grpId="0"/>
      <p:bldP spid="83" grpId="0"/>
      <p:bldP spid="73" grpId="0"/>
      <p:bldP spid="77" grpId="0"/>
      <p:bldP spid="80" grpId="0"/>
      <p:bldP spid="82" grpId="0"/>
      <p:bldP spid="85" grpId="0"/>
      <p:bldP spid="62" grpId="0"/>
      <p:bldP spid="64" grpId="0"/>
      <p:bldP spid="65" grpId="0"/>
      <p:bldP spid="66" grpId="0"/>
      <p:bldP spid="71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6330</TotalTime>
  <Words>521</Words>
  <Application>Microsoft Office PowerPoint</Application>
  <PresentationFormat>Προβολή στην οθόνη (4:3)</PresentationFormat>
  <Paragraphs>155</Paragraphs>
  <Slides>7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830</cp:revision>
  <dcterms:created xsi:type="dcterms:W3CDTF">2020-04-07T16:42:53Z</dcterms:created>
  <dcterms:modified xsi:type="dcterms:W3CDTF">2024-03-10T14:52:53Z</dcterms:modified>
</cp:coreProperties>
</file>