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17" r:id="rId3"/>
    <p:sldId id="318" r:id="rId4"/>
    <p:sldId id="319" r:id="rId5"/>
    <p:sldId id="363" r:id="rId6"/>
    <p:sldId id="364" r:id="rId7"/>
    <p:sldId id="333" r:id="rId8"/>
    <p:sldId id="387" r:id="rId9"/>
    <p:sldId id="334" r:id="rId10"/>
    <p:sldId id="335" r:id="rId11"/>
    <p:sldId id="392" r:id="rId12"/>
    <p:sldId id="393" r:id="rId13"/>
    <p:sldId id="394" r:id="rId14"/>
    <p:sldId id="395" r:id="rId15"/>
    <p:sldId id="396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D7D3"/>
    <a:srgbClr val="44C8B8"/>
    <a:srgbClr val="FF0066"/>
    <a:srgbClr val="8F0D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9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FFCD-5EFE-4F20-A3EB-0C8A2A5E4235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ACD87-33B6-4D2B-8349-731FF8AA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hotodentro.edu.gr/v/item/ds/8521/163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143240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ρευστά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>
            <a:off x="1857356" y="1000108"/>
            <a:ext cx="142876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4143372" y="928670"/>
            <a:ext cx="214314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357290" y="235743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υγρά</a:t>
            </a:r>
            <a:endParaRPr lang="en-US" sz="2400" u="sng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5572132" y="214311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αέρια</a:t>
            </a:r>
            <a:endParaRPr lang="en-US" sz="2400" u="sng" dirty="0" smtClean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0"/>
            <a:ext cx="2500330" cy="314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643182"/>
            <a:ext cx="3857620" cy="339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5714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 υδροστατική πίεση που δέχεται μια επιφάνεια που βρίσκεται μέσα σε ένα υγρό είναι: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43108" y="0"/>
            <a:ext cx="4000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υδροστατική ς  πίεσης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64" y="2832028"/>
            <a:ext cx="1571636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Παραλληλόγραμμο"/>
          <p:cNvSpPr/>
          <p:nvPr/>
        </p:nvSpPr>
        <p:spPr>
          <a:xfrm rot="2770850">
            <a:off x="7901560" y="5082922"/>
            <a:ext cx="928694" cy="714380"/>
          </a:xfrm>
          <a:prstGeom prst="parallelogram">
            <a:avLst>
              <a:gd name="adj" fmla="val 76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>
            <a:off x="7573158" y="4714090"/>
            <a:ext cx="142876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8215306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1428728" y="3429000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  = </a:t>
            </a:r>
            <a:r>
              <a:rPr lang="el-GR" sz="4400" dirty="0" smtClean="0"/>
              <a:t>ρ </a:t>
            </a:r>
            <a:r>
              <a:rPr lang="el-GR" sz="4400" baseline="30000" dirty="0" smtClean="0"/>
              <a:t>.</a:t>
            </a:r>
            <a:r>
              <a:rPr lang="el-GR" sz="4400" dirty="0" smtClean="0"/>
              <a:t> </a:t>
            </a:r>
            <a:r>
              <a:rPr lang="en-US" sz="4400" dirty="0" smtClean="0"/>
              <a:t>g</a:t>
            </a:r>
            <a:r>
              <a:rPr lang="el-GR" sz="4400" dirty="0" smtClean="0"/>
              <a:t> </a:t>
            </a:r>
            <a:r>
              <a:rPr lang="el-GR" sz="4400" baseline="30000" dirty="0" smtClean="0"/>
              <a:t>.</a:t>
            </a:r>
            <a:r>
              <a:rPr lang="el-GR" sz="4400" dirty="0" smtClean="0"/>
              <a:t> </a:t>
            </a:r>
            <a:r>
              <a:rPr lang="en-US" sz="4400" dirty="0" smtClean="0"/>
              <a:t>h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285720" y="5929330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Προσοχή</a:t>
            </a:r>
            <a:r>
              <a:rPr lang="el-GR" sz="2000" dirty="0" smtClean="0"/>
              <a:t> το βάθος στο τύπο πρέπει να είναι σε μέτρα</a:t>
            </a:r>
            <a:endParaRPr lang="en-US" sz="20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357158" y="2857496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spc="600" dirty="0" smtClean="0">
                <a:solidFill>
                  <a:srgbClr val="0070C0"/>
                </a:solidFill>
              </a:rPr>
              <a:t>Νόμος Υδροστατικής Πίεσης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3143272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Ελεύθερη σχεδίαση"/>
          <p:cNvSpPr/>
          <p:nvPr/>
        </p:nvSpPr>
        <p:spPr>
          <a:xfrm>
            <a:off x="913942" y="5526421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Ελεύθερη σχεδίαση"/>
          <p:cNvSpPr/>
          <p:nvPr/>
        </p:nvSpPr>
        <p:spPr>
          <a:xfrm>
            <a:off x="913942" y="4758865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Ελεύθερη σχεδίαση"/>
          <p:cNvSpPr/>
          <p:nvPr/>
        </p:nvSpPr>
        <p:spPr>
          <a:xfrm>
            <a:off x="2571736" y="471488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Ελεύθερη σχεδίαση"/>
          <p:cNvSpPr/>
          <p:nvPr/>
        </p:nvSpPr>
        <p:spPr>
          <a:xfrm>
            <a:off x="1834586" y="5526421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1658209" y="177584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Ρευστό που </a:t>
            </a:r>
            <a:r>
              <a:rPr lang="el-GR" sz="2400" dirty="0" smtClean="0">
                <a:solidFill>
                  <a:srgbClr val="FF0000"/>
                </a:solidFill>
              </a:rPr>
              <a:t>δεν ρέει</a:t>
            </a:r>
            <a:r>
              <a:rPr lang="el-GR" sz="2400" dirty="0" smtClean="0"/>
              <a:t>…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4572000" y="2357430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υγρό που </a:t>
            </a:r>
            <a:r>
              <a:rPr lang="el-GR" sz="2400" u="sng" dirty="0" smtClean="0"/>
              <a:t>δεν ρέει</a:t>
            </a:r>
            <a:r>
              <a:rPr lang="el-GR" sz="2400" dirty="0" smtClean="0"/>
              <a:t>… έχει την ίδια    </a:t>
            </a:r>
            <a:r>
              <a:rPr lang="el-GR" sz="2400" u="sng" dirty="0" smtClean="0"/>
              <a:t>υδροστατική πίεση </a:t>
            </a:r>
            <a:r>
              <a:rPr lang="el-GR" sz="2400" dirty="0" smtClean="0"/>
              <a:t>σε σημεία του υγρού που βρίσκονται στο </a:t>
            </a:r>
            <a:r>
              <a:rPr lang="el-GR" sz="2400" u="sng" dirty="0" smtClean="0"/>
              <a:t>ίδιο βάθος </a:t>
            </a:r>
            <a:r>
              <a:rPr lang="el-GR" sz="2400" dirty="0" smtClean="0"/>
              <a:t>…  </a:t>
            </a:r>
            <a:endParaRPr lang="en-US" sz="2400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1928794" y="535782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857224" y="528638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2428860" y="450057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2Ρα</a:t>
            </a:r>
            <a:endParaRPr lang="en-US" sz="1400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928662" y="450057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2Ρα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5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7562"/>
            <a:ext cx="91440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>
            <a:off x="6643702" y="4286256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1658209" y="177584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Ρευστό που </a:t>
            </a:r>
            <a:r>
              <a:rPr lang="el-GR" sz="2400" dirty="0" smtClean="0">
                <a:solidFill>
                  <a:srgbClr val="FF0000"/>
                </a:solidFill>
              </a:rPr>
              <a:t>ρέει</a:t>
            </a:r>
            <a:r>
              <a:rPr lang="el-GR" sz="2400" dirty="0" smtClean="0"/>
              <a:t>…</a:t>
            </a:r>
            <a:endParaRPr lang="en-US" sz="2400" dirty="0" smtClean="0"/>
          </a:p>
        </p:txBody>
      </p:sp>
      <p:sp>
        <p:nvSpPr>
          <p:cNvPr id="8" name="7 - Ελεύθερη σχεδίαση"/>
          <p:cNvSpPr/>
          <p:nvPr/>
        </p:nvSpPr>
        <p:spPr>
          <a:xfrm>
            <a:off x="1641662" y="6046618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Ελεύθερη σχεδίαση"/>
          <p:cNvSpPr/>
          <p:nvPr/>
        </p:nvSpPr>
        <p:spPr>
          <a:xfrm>
            <a:off x="1641662" y="5279062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5857884" y="5286388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3156580" y="6592403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6429388" y="5929330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5000596" y="1428736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υγρό που φαίνεται στην εικόνα </a:t>
            </a:r>
            <a:r>
              <a:rPr lang="el-GR" sz="2400" u="sng" dirty="0" smtClean="0"/>
              <a:t>  ρέει</a:t>
            </a:r>
            <a:r>
              <a:rPr lang="el-GR" sz="2400" dirty="0" smtClean="0"/>
              <a:t>… άρα η </a:t>
            </a:r>
            <a:r>
              <a:rPr lang="el-GR" sz="2400" u="sng" dirty="0" smtClean="0"/>
              <a:t>υδροστατική πίεση </a:t>
            </a:r>
            <a:r>
              <a:rPr lang="el-GR" sz="2400" dirty="0" smtClean="0"/>
              <a:t>σε σημεία του υγρού που βρίσκονται στο </a:t>
            </a:r>
            <a:r>
              <a:rPr lang="el-GR" sz="2400" u="sng" dirty="0" smtClean="0"/>
              <a:t>ίδιο βάθος </a:t>
            </a:r>
            <a:r>
              <a:rPr lang="el-GR" sz="2400" dirty="0" smtClean="0"/>
              <a:t>… </a:t>
            </a:r>
            <a:r>
              <a:rPr lang="el-GR" sz="2400" u="sng" dirty="0" smtClean="0"/>
              <a:t>δεν θα είναι η ίδια….</a:t>
            </a:r>
            <a:endParaRPr lang="en-US" sz="2400" u="sng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286116" y="635795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6Ρα</a:t>
            </a:r>
            <a:endParaRPr lang="en-US" sz="14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1428728" y="500063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4Ρα</a:t>
            </a:r>
            <a:endParaRPr lang="en-US" sz="14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6215074" y="564357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1428728" y="578645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5715008" y="492919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2Ρα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0" y="357166"/>
            <a:ext cx="7286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Ρευστό που </a:t>
            </a:r>
            <a:r>
              <a:rPr lang="el-GR" sz="2400" dirty="0" smtClean="0">
                <a:solidFill>
                  <a:srgbClr val="FF0000"/>
                </a:solidFill>
              </a:rPr>
              <a:t>δεν ρέει</a:t>
            </a:r>
            <a:r>
              <a:rPr lang="el-GR" sz="2400" dirty="0" smtClean="0"/>
              <a:t>… - Αρχή συγκοινωνούντων δοχείων 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4500562" y="2071678"/>
            <a:ext cx="414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υγρό που βρίσκεται μέσα στο ποτήρι </a:t>
            </a:r>
            <a:r>
              <a:rPr lang="el-GR" sz="2000" u="sng" dirty="0" smtClean="0"/>
              <a:t>δεν ρέει</a:t>
            </a:r>
            <a:r>
              <a:rPr lang="el-GR" sz="2000" dirty="0" smtClean="0"/>
              <a:t>… άρα η </a:t>
            </a:r>
            <a:r>
              <a:rPr lang="el-GR" sz="2000" u="sng" dirty="0" smtClean="0"/>
              <a:t>υδροστατική πίεση </a:t>
            </a:r>
            <a:r>
              <a:rPr lang="el-GR" sz="2000" dirty="0" smtClean="0"/>
              <a:t>σε σημεία του νερού που βρίσκονται στο </a:t>
            </a:r>
            <a:r>
              <a:rPr lang="el-GR" sz="2000" u="sng" dirty="0" smtClean="0"/>
              <a:t>ίδιο βάθος </a:t>
            </a:r>
            <a:r>
              <a:rPr lang="el-GR" sz="2000" dirty="0" smtClean="0"/>
              <a:t>… θα είναι </a:t>
            </a:r>
            <a:r>
              <a:rPr lang="el-GR" sz="2000" u="sng" dirty="0" smtClean="0"/>
              <a:t>η ίδια</a:t>
            </a:r>
            <a:r>
              <a:rPr lang="el-GR" sz="2000" dirty="0" smtClean="0"/>
              <a:t>….</a:t>
            </a:r>
            <a:endParaRPr lang="en-US" sz="2000" dirty="0" smtClean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16200000" flipH="1">
            <a:off x="5179223" y="964389"/>
            <a:ext cx="1285884" cy="121444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714876" y="5286388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είναι όμως ίδια η υδροστατική πίεση θα πρέπει τα σημεία  να βρίσκονται στο ίδιο βάθος……</a:t>
            </a:r>
            <a:endParaRPr lang="en-US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3143272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Ελεύθερη σχεδίαση"/>
          <p:cNvSpPr/>
          <p:nvPr/>
        </p:nvSpPr>
        <p:spPr>
          <a:xfrm>
            <a:off x="913942" y="5526421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913942" y="4758865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2571736" y="471488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2428860" y="6072206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1834586" y="5526421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TextBox"/>
          <p:cNvSpPr txBox="1"/>
          <p:nvPr/>
        </p:nvSpPr>
        <p:spPr>
          <a:xfrm>
            <a:off x="1928794" y="535782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23" name="22 - TextBox"/>
          <p:cNvSpPr txBox="1"/>
          <p:nvPr/>
        </p:nvSpPr>
        <p:spPr>
          <a:xfrm>
            <a:off x="2428860" y="585789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4Ρα</a:t>
            </a:r>
            <a:endParaRPr lang="en-US" sz="1400" b="1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928662" y="5357826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428860" y="450057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2Ρα</a:t>
            </a:r>
            <a:endParaRPr lang="en-US" sz="1400" b="1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928662" y="450057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2Ρα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86644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357158" y="5657671"/>
            <a:ext cx="7286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Στην εικόνα φαίνονται 5 γυάλινα δοχεία που επικοινωνούν μεταξύ τους μέσω ενός γυάλινα σωλήνα. Αυτά τα δοχεία ονομάζονται </a:t>
            </a:r>
            <a:r>
              <a:rPr lang="el-GR" sz="2000" b="1" dirty="0" smtClean="0"/>
              <a:t>συγκοινωνούντα δοχεία</a:t>
            </a:r>
            <a:r>
              <a:rPr lang="el-GR" sz="2000" dirty="0" smtClean="0"/>
              <a:t>….   </a:t>
            </a:r>
            <a:endParaRPr lang="en-US" sz="2000" dirty="0" smtClean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16200000" flipH="1">
            <a:off x="1678761" y="4321975"/>
            <a:ext cx="1285884" cy="121444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471487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0" y="357166"/>
            <a:ext cx="7286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Ρευστό που </a:t>
            </a:r>
            <a:r>
              <a:rPr lang="el-GR" sz="2400" dirty="0" smtClean="0">
                <a:solidFill>
                  <a:srgbClr val="FF0000"/>
                </a:solidFill>
              </a:rPr>
              <a:t>δεν ρέει</a:t>
            </a:r>
            <a:r>
              <a:rPr lang="el-GR" sz="2400" dirty="0" smtClean="0"/>
              <a:t>… - Αρχή συγκοινωνούντων δοχείων 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0" y="192880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υγρό που βρίσκεται μέσα στα συγκοινωνούντα δοχεία </a:t>
            </a:r>
            <a:r>
              <a:rPr lang="el-GR" sz="2000" u="sng" dirty="0" smtClean="0"/>
              <a:t>δεν ρέει</a:t>
            </a:r>
            <a:r>
              <a:rPr lang="el-GR" sz="2000" dirty="0" smtClean="0"/>
              <a:t>… άρα η </a:t>
            </a:r>
            <a:r>
              <a:rPr lang="el-GR" sz="2000" u="sng" dirty="0" smtClean="0"/>
              <a:t>υδροστατική πίεση </a:t>
            </a:r>
            <a:r>
              <a:rPr lang="el-GR" sz="2000" dirty="0" smtClean="0"/>
              <a:t>σε σημεία του νερού που βρίσκονται στο </a:t>
            </a:r>
            <a:r>
              <a:rPr lang="el-GR" sz="2000" u="sng" dirty="0" smtClean="0"/>
              <a:t>ίδιο βάθος </a:t>
            </a:r>
            <a:r>
              <a:rPr lang="el-GR" sz="2000" dirty="0" smtClean="0"/>
              <a:t>… θα είναι </a:t>
            </a:r>
            <a:r>
              <a:rPr lang="el-GR" sz="2000" u="sng" dirty="0" smtClean="0"/>
              <a:t>η ίδια</a:t>
            </a:r>
            <a:r>
              <a:rPr lang="el-GR" sz="2000" dirty="0" smtClean="0"/>
              <a:t>….</a:t>
            </a:r>
            <a:endParaRPr lang="en-US" sz="2000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5072034" y="4857760"/>
            <a:ext cx="4071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είναι όμως ίδια η υδροστατική πίεση θα πρέπει τα σημεία  να βρίσκονται στο ίδιο </a:t>
            </a:r>
            <a:r>
              <a:rPr lang="el-GR" dirty="0" err="1" smtClean="0"/>
              <a:t>βάθος……γιαυτό</a:t>
            </a:r>
            <a:r>
              <a:rPr lang="el-GR" dirty="0" smtClean="0"/>
              <a:t> η ελεύθερη επιφάνεια του υγρού σε όλα τα δοχεία , βρίσκεται στο ίδιο επίπεδο</a:t>
            </a:r>
            <a:endParaRPr lang="en-US" dirty="0" smtClean="0"/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2357422" y="578645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TextBox"/>
          <p:cNvSpPr txBox="1"/>
          <p:nvPr/>
        </p:nvSpPr>
        <p:spPr>
          <a:xfrm>
            <a:off x="2285984" y="542926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23" name="22 - TextBox"/>
          <p:cNvSpPr txBox="1"/>
          <p:nvPr/>
        </p:nvSpPr>
        <p:spPr>
          <a:xfrm>
            <a:off x="2285984" y="628652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28596" y="578645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428728" y="578645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3286116" y="578645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6248" y="5786454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214282" y="550070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1214414" y="557214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3071802" y="550070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4143372" y="542926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3Ρα</a:t>
            </a:r>
            <a:endParaRPr lang="en-US" sz="1400" b="1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2428860" y="6572272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428596" y="6572272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1428728" y="6572272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3286116" y="6572272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4286248" y="6572272"/>
            <a:ext cx="129536" cy="51307"/>
          </a:xfrm>
          <a:custGeom>
            <a:avLst/>
            <a:gdLst>
              <a:gd name="connsiteX0" fmla="*/ 22456 w 79488"/>
              <a:gd name="connsiteY0" fmla="*/ 14068 h 18262"/>
              <a:gd name="connsiteX1" fmla="*/ 64659 w 79488"/>
              <a:gd name="connsiteY1" fmla="*/ 0 h 18262"/>
              <a:gd name="connsiteX2" fmla="*/ 8388 w 79488"/>
              <a:gd name="connsiteY2" fmla="*/ 14068 h 18262"/>
              <a:gd name="connsiteX3" fmla="*/ 22456 w 79488"/>
              <a:gd name="connsiteY3" fmla="*/ 14068 h 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8" h="18262">
                <a:moveTo>
                  <a:pt x="22456" y="14068"/>
                </a:moveTo>
                <a:cubicBezTo>
                  <a:pt x="31834" y="11723"/>
                  <a:pt x="79488" y="0"/>
                  <a:pt x="64659" y="0"/>
                </a:cubicBezTo>
                <a:cubicBezTo>
                  <a:pt x="45325" y="0"/>
                  <a:pt x="25681" y="5421"/>
                  <a:pt x="8388" y="14068"/>
                </a:cubicBezTo>
                <a:cubicBezTo>
                  <a:pt x="0" y="18262"/>
                  <a:pt x="13078" y="16413"/>
                  <a:pt x="22456" y="14068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TextBox"/>
          <p:cNvSpPr txBox="1"/>
          <p:nvPr/>
        </p:nvSpPr>
        <p:spPr>
          <a:xfrm>
            <a:off x="214282" y="628652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1214414" y="635795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  <p:sp>
        <p:nvSpPr>
          <p:cNvPr id="42" name="41 - TextBox"/>
          <p:cNvSpPr txBox="1"/>
          <p:nvPr/>
        </p:nvSpPr>
        <p:spPr>
          <a:xfrm>
            <a:off x="3071802" y="628652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  <p:sp>
        <p:nvSpPr>
          <p:cNvPr id="43" name="42 - TextBox"/>
          <p:cNvSpPr txBox="1"/>
          <p:nvPr/>
        </p:nvSpPr>
        <p:spPr>
          <a:xfrm>
            <a:off x="4143372" y="621508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5Ρα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143240" y="5714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ρευστά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702"/>
            <a:ext cx="1077854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599345"/>
            <a:ext cx="1428728" cy="125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642910" y="192880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ρευστά </a:t>
            </a:r>
            <a:r>
              <a:rPr lang="el-GR" sz="2400" u="sng" dirty="0" smtClean="0"/>
              <a:t>δεν έχουν σταθερό σχήμα</a:t>
            </a:r>
            <a:r>
              <a:rPr lang="el-GR" sz="2400" dirty="0" smtClean="0"/>
              <a:t>… αλλά παίρνουν κάθε φορά το σχήμα του δοχείου, μέσα στο οποίο βρίσκονται.</a:t>
            </a:r>
          </a:p>
          <a:p>
            <a:endParaRPr lang="el-GR" sz="2400" dirty="0" smtClean="0"/>
          </a:p>
          <a:p>
            <a:r>
              <a:rPr lang="el-GR" sz="2400" dirty="0" smtClean="0"/>
              <a:t>Ρευστά είναι ο αέρας, το νερό , το πετρέλαιο, το μέλι και άλλα….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285984" y="714356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Ρευστά 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8902"/>
            <a:ext cx="1500166" cy="188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857761"/>
            <a:ext cx="164307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214250" y="1714488"/>
            <a:ext cx="8929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Ένα ρευστό πιέζει κάθε επιφάνεια με την οποία βρίσκεται σε επαφή.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endParaRPr lang="en-US" sz="24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5162861"/>
            <a:ext cx="2000264" cy="169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>
            <a:off x="1000100" y="5929330"/>
            <a:ext cx="285752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10800000">
            <a:off x="642910" y="6143644"/>
            <a:ext cx="295276" cy="809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>
            <a:off x="928662" y="6429396"/>
            <a:ext cx="285752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428596" y="1214422"/>
            <a:ext cx="8072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 Η πίεση που ασκεί ένα υγρό που ισορροπεί (δεν ρέει), σε  μια επιφάνεια  με την οποία έρχεται σε επαφή,  ονομάζεται </a:t>
            </a:r>
            <a:r>
              <a:rPr lang="el-GR" sz="2400" b="1" dirty="0" smtClean="0">
                <a:solidFill>
                  <a:srgbClr val="FF0000"/>
                </a:solidFill>
              </a:rPr>
              <a:t>υδροστατική πίεση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υδρ</a:t>
            </a:r>
            <a:r>
              <a:rPr lang="el-GR" sz="2400" dirty="0" smtClean="0"/>
              <a:t>. 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571876"/>
            <a:ext cx="3571900" cy="302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Ορθογώνιο"/>
          <p:cNvSpPr/>
          <p:nvPr/>
        </p:nvSpPr>
        <p:spPr>
          <a:xfrm>
            <a:off x="2428860" y="214290"/>
            <a:ext cx="2645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υδροστατική πίεση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6858016" y="421481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endParaRPr lang="el-GR" sz="14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6929454" y="600076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endParaRPr lang="el-GR" sz="14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6786578" y="442913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endParaRPr lang="el-GR" sz="1400" b="1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7072330" y="578645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endParaRPr lang="el-GR" sz="1400" b="1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7143768" y="392906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</a:t>
            </a:r>
            <a:endParaRPr lang="el-G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285720" y="2214554"/>
            <a:ext cx="4857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dirty="0" smtClean="0"/>
          </a:p>
          <a:p>
            <a:r>
              <a:rPr lang="el-GR" sz="2000" dirty="0" smtClean="0"/>
              <a:t>Η υδροστατική πίεση οφείλεται στην βαρυτική δύναμη που δέχεται από την γη, το υγρό που βρίσκεται πάνω από την επιφάνεια. 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43108" y="142852"/>
            <a:ext cx="2844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Υδροστατική   πίεση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832028"/>
            <a:ext cx="1571636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Ελεύθερη σχεδίαση"/>
          <p:cNvSpPr/>
          <p:nvPr/>
        </p:nvSpPr>
        <p:spPr>
          <a:xfrm>
            <a:off x="6991643" y="3812345"/>
            <a:ext cx="1389618" cy="312994"/>
          </a:xfrm>
          <a:custGeom>
            <a:avLst/>
            <a:gdLst>
              <a:gd name="connsiteX0" fmla="*/ 0 w 1389618"/>
              <a:gd name="connsiteY0" fmla="*/ 140677 h 312994"/>
              <a:gd name="connsiteX1" fmla="*/ 253219 w 1389618"/>
              <a:gd name="connsiteY1" fmla="*/ 239150 h 312994"/>
              <a:gd name="connsiteX2" fmla="*/ 520505 w 1389618"/>
              <a:gd name="connsiteY2" fmla="*/ 239150 h 312994"/>
              <a:gd name="connsiteX3" fmla="*/ 914400 w 1389618"/>
              <a:gd name="connsiteY3" fmla="*/ 253218 h 312994"/>
              <a:gd name="connsiteX4" fmla="*/ 1012874 w 1389618"/>
              <a:gd name="connsiteY4" fmla="*/ 267286 h 312994"/>
              <a:gd name="connsiteX5" fmla="*/ 1012874 w 1389618"/>
              <a:gd name="connsiteY5" fmla="*/ 267286 h 312994"/>
              <a:gd name="connsiteX6" fmla="*/ 1209822 w 1389618"/>
              <a:gd name="connsiteY6" fmla="*/ 211015 h 312994"/>
              <a:gd name="connsiteX7" fmla="*/ 1294228 w 1389618"/>
              <a:gd name="connsiteY7" fmla="*/ 182880 h 312994"/>
              <a:gd name="connsiteX8" fmla="*/ 1294228 w 1389618"/>
              <a:gd name="connsiteY8" fmla="*/ 182880 h 312994"/>
              <a:gd name="connsiteX9" fmla="*/ 1308295 w 1389618"/>
              <a:gd name="connsiteY9" fmla="*/ 70338 h 312994"/>
              <a:gd name="connsiteX10" fmla="*/ 1294228 w 1389618"/>
              <a:gd name="connsiteY10" fmla="*/ 70338 h 312994"/>
              <a:gd name="connsiteX11" fmla="*/ 1209822 w 1389618"/>
              <a:gd name="connsiteY11" fmla="*/ 70338 h 312994"/>
              <a:gd name="connsiteX12" fmla="*/ 970671 w 1389618"/>
              <a:gd name="connsiteY12" fmla="*/ 28135 h 312994"/>
              <a:gd name="connsiteX13" fmla="*/ 956603 w 1389618"/>
              <a:gd name="connsiteY13" fmla="*/ 28135 h 312994"/>
              <a:gd name="connsiteX14" fmla="*/ 787791 w 1389618"/>
              <a:gd name="connsiteY14" fmla="*/ 0 h 312994"/>
              <a:gd name="connsiteX15" fmla="*/ 633046 w 1389618"/>
              <a:gd name="connsiteY15" fmla="*/ 14067 h 312994"/>
              <a:gd name="connsiteX16" fmla="*/ 520505 w 1389618"/>
              <a:gd name="connsiteY16" fmla="*/ 14067 h 312994"/>
              <a:gd name="connsiteX17" fmla="*/ 379828 w 1389618"/>
              <a:gd name="connsiteY17" fmla="*/ 28135 h 312994"/>
              <a:gd name="connsiteX18" fmla="*/ 267286 w 1389618"/>
              <a:gd name="connsiteY18" fmla="*/ 28135 h 312994"/>
              <a:gd name="connsiteX19" fmla="*/ 140677 w 1389618"/>
              <a:gd name="connsiteY19" fmla="*/ 56270 h 312994"/>
              <a:gd name="connsiteX20" fmla="*/ 140677 w 1389618"/>
              <a:gd name="connsiteY20" fmla="*/ 56270 h 312994"/>
              <a:gd name="connsiteX21" fmla="*/ 42203 w 1389618"/>
              <a:gd name="connsiteY21" fmla="*/ 98473 h 312994"/>
              <a:gd name="connsiteX22" fmla="*/ 0 w 1389618"/>
              <a:gd name="connsiteY22" fmla="*/ 140677 h 31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89618" h="312994">
                <a:moveTo>
                  <a:pt x="0" y="140677"/>
                </a:moveTo>
                <a:cubicBezTo>
                  <a:pt x="243487" y="240935"/>
                  <a:pt x="152941" y="239150"/>
                  <a:pt x="253219" y="239150"/>
                </a:cubicBezTo>
                <a:cubicBezTo>
                  <a:pt x="513059" y="253586"/>
                  <a:pt x="446661" y="312994"/>
                  <a:pt x="520505" y="239150"/>
                </a:cubicBezTo>
                <a:cubicBezTo>
                  <a:pt x="651803" y="243839"/>
                  <a:pt x="783259" y="245270"/>
                  <a:pt x="914400" y="253218"/>
                </a:cubicBezTo>
                <a:cubicBezTo>
                  <a:pt x="1176864" y="269125"/>
                  <a:pt x="889079" y="267286"/>
                  <a:pt x="1012874" y="267286"/>
                </a:cubicBezTo>
                <a:lnTo>
                  <a:pt x="1012874" y="267286"/>
                </a:lnTo>
                <a:lnTo>
                  <a:pt x="1209822" y="211015"/>
                </a:lnTo>
                <a:cubicBezTo>
                  <a:pt x="1238228" y="202493"/>
                  <a:pt x="1294228" y="182880"/>
                  <a:pt x="1294228" y="182880"/>
                </a:cubicBezTo>
                <a:lnTo>
                  <a:pt x="1294228" y="182880"/>
                </a:lnTo>
                <a:cubicBezTo>
                  <a:pt x="1349564" y="86043"/>
                  <a:pt x="1389618" y="90669"/>
                  <a:pt x="1308295" y="70338"/>
                </a:cubicBezTo>
                <a:cubicBezTo>
                  <a:pt x="1303746" y="69201"/>
                  <a:pt x="1298917" y="70338"/>
                  <a:pt x="1294228" y="70338"/>
                </a:cubicBezTo>
                <a:lnTo>
                  <a:pt x="1209822" y="70338"/>
                </a:lnTo>
                <a:cubicBezTo>
                  <a:pt x="1057764" y="13317"/>
                  <a:pt x="1137345" y="28135"/>
                  <a:pt x="970671" y="28135"/>
                </a:cubicBezTo>
                <a:lnTo>
                  <a:pt x="956603" y="28135"/>
                </a:lnTo>
                <a:lnTo>
                  <a:pt x="787791" y="0"/>
                </a:lnTo>
                <a:cubicBezTo>
                  <a:pt x="642448" y="14534"/>
                  <a:pt x="694240" y="14067"/>
                  <a:pt x="633046" y="14067"/>
                </a:cubicBezTo>
                <a:lnTo>
                  <a:pt x="520505" y="14067"/>
                </a:lnTo>
                <a:lnTo>
                  <a:pt x="379828" y="28135"/>
                </a:lnTo>
                <a:lnTo>
                  <a:pt x="267286" y="28135"/>
                </a:lnTo>
                <a:lnTo>
                  <a:pt x="140677" y="56270"/>
                </a:lnTo>
                <a:lnTo>
                  <a:pt x="140677" y="56270"/>
                </a:lnTo>
                <a:lnTo>
                  <a:pt x="42203" y="98473"/>
                </a:lnTo>
                <a:lnTo>
                  <a:pt x="0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>
            <a:stCxn id="17" idx="15"/>
          </p:cNvCxnSpPr>
          <p:nvPr/>
        </p:nvCxnSpPr>
        <p:spPr>
          <a:xfrm flipV="1">
            <a:off x="7624689" y="2214554"/>
            <a:ext cx="90583" cy="16118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715140" y="164305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Ελεύθερη επιφάνεια υγρού </a:t>
            </a:r>
            <a:endParaRPr lang="en-US" dirty="0" smtClean="0"/>
          </a:p>
        </p:txBody>
      </p:sp>
      <p:sp>
        <p:nvSpPr>
          <p:cNvPr id="14" name="13 - Έλλειψη"/>
          <p:cNvSpPr/>
          <p:nvPr/>
        </p:nvSpPr>
        <p:spPr>
          <a:xfrm>
            <a:off x="7072330" y="5786454"/>
            <a:ext cx="64294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5786446" y="5857892"/>
            <a:ext cx="1500198" cy="21431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3643306" y="571501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επιφάνεια</a:t>
            </a:r>
            <a:r>
              <a:rPr lang="en-US" dirty="0" smtClean="0"/>
              <a:t> </a:t>
            </a:r>
            <a:r>
              <a:rPr lang="el-GR" dirty="0" smtClean="0"/>
              <a:t>μέσα σε υγρό που δεν ρέει</a:t>
            </a:r>
            <a:endParaRPr lang="en-US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0" y="714356"/>
            <a:ext cx="8072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Η πίεση που ασκεί ένα υγρό που ισορροπεί (δεν ρέει), σε  μια επιφάνεια  με την οποία έρχεται σε επαφή,  ονομάζεται </a:t>
            </a:r>
            <a:r>
              <a:rPr lang="el-GR" sz="1600" b="1" dirty="0" smtClean="0">
                <a:solidFill>
                  <a:srgbClr val="FF0000"/>
                </a:solidFill>
              </a:rPr>
              <a:t>υδροστατική πίεση</a:t>
            </a:r>
            <a:r>
              <a:rPr lang="el-GR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14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357158" y="928670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Μια επιφάνεια που βρίσκεται μέσα σε ένα υγρό , δέχεται μια πίεση που ονομάζεται υδροστατική πίεση.</a:t>
            </a:r>
          </a:p>
          <a:p>
            <a:endParaRPr lang="el-GR" sz="2000" dirty="0" smtClean="0"/>
          </a:p>
          <a:p>
            <a:r>
              <a:rPr lang="el-GR" sz="2000" dirty="0" smtClean="0"/>
              <a:t>Η υδροστατική πίεση </a:t>
            </a:r>
            <a:r>
              <a:rPr lang="el-GR" sz="2000" u="sng" dirty="0" smtClean="0"/>
              <a:t>οφείλεται στην βαρυτική δύναμη (</a:t>
            </a:r>
            <a:r>
              <a:rPr lang="en-US" sz="2000" u="sng" dirty="0" smtClean="0"/>
              <a:t>w)</a:t>
            </a:r>
            <a:r>
              <a:rPr lang="el-GR" sz="2000" u="sng" dirty="0" smtClean="0"/>
              <a:t> που δέχεται από την γη, το υγρό που βρίσκεται πάνω από την επιφάνεια. </a:t>
            </a:r>
            <a:endParaRPr lang="en-US" sz="2000" u="sng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43108" y="142852"/>
            <a:ext cx="2844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Υδροστατική   πίεση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832028"/>
            <a:ext cx="1571636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Ελεύθερη σχεδίαση"/>
          <p:cNvSpPr/>
          <p:nvPr/>
        </p:nvSpPr>
        <p:spPr>
          <a:xfrm>
            <a:off x="6991643" y="3812345"/>
            <a:ext cx="1389618" cy="312994"/>
          </a:xfrm>
          <a:custGeom>
            <a:avLst/>
            <a:gdLst>
              <a:gd name="connsiteX0" fmla="*/ 0 w 1389618"/>
              <a:gd name="connsiteY0" fmla="*/ 140677 h 312994"/>
              <a:gd name="connsiteX1" fmla="*/ 253219 w 1389618"/>
              <a:gd name="connsiteY1" fmla="*/ 239150 h 312994"/>
              <a:gd name="connsiteX2" fmla="*/ 520505 w 1389618"/>
              <a:gd name="connsiteY2" fmla="*/ 239150 h 312994"/>
              <a:gd name="connsiteX3" fmla="*/ 914400 w 1389618"/>
              <a:gd name="connsiteY3" fmla="*/ 253218 h 312994"/>
              <a:gd name="connsiteX4" fmla="*/ 1012874 w 1389618"/>
              <a:gd name="connsiteY4" fmla="*/ 267286 h 312994"/>
              <a:gd name="connsiteX5" fmla="*/ 1012874 w 1389618"/>
              <a:gd name="connsiteY5" fmla="*/ 267286 h 312994"/>
              <a:gd name="connsiteX6" fmla="*/ 1209822 w 1389618"/>
              <a:gd name="connsiteY6" fmla="*/ 211015 h 312994"/>
              <a:gd name="connsiteX7" fmla="*/ 1294228 w 1389618"/>
              <a:gd name="connsiteY7" fmla="*/ 182880 h 312994"/>
              <a:gd name="connsiteX8" fmla="*/ 1294228 w 1389618"/>
              <a:gd name="connsiteY8" fmla="*/ 182880 h 312994"/>
              <a:gd name="connsiteX9" fmla="*/ 1308295 w 1389618"/>
              <a:gd name="connsiteY9" fmla="*/ 70338 h 312994"/>
              <a:gd name="connsiteX10" fmla="*/ 1294228 w 1389618"/>
              <a:gd name="connsiteY10" fmla="*/ 70338 h 312994"/>
              <a:gd name="connsiteX11" fmla="*/ 1209822 w 1389618"/>
              <a:gd name="connsiteY11" fmla="*/ 70338 h 312994"/>
              <a:gd name="connsiteX12" fmla="*/ 970671 w 1389618"/>
              <a:gd name="connsiteY12" fmla="*/ 28135 h 312994"/>
              <a:gd name="connsiteX13" fmla="*/ 956603 w 1389618"/>
              <a:gd name="connsiteY13" fmla="*/ 28135 h 312994"/>
              <a:gd name="connsiteX14" fmla="*/ 787791 w 1389618"/>
              <a:gd name="connsiteY14" fmla="*/ 0 h 312994"/>
              <a:gd name="connsiteX15" fmla="*/ 633046 w 1389618"/>
              <a:gd name="connsiteY15" fmla="*/ 14067 h 312994"/>
              <a:gd name="connsiteX16" fmla="*/ 520505 w 1389618"/>
              <a:gd name="connsiteY16" fmla="*/ 14067 h 312994"/>
              <a:gd name="connsiteX17" fmla="*/ 379828 w 1389618"/>
              <a:gd name="connsiteY17" fmla="*/ 28135 h 312994"/>
              <a:gd name="connsiteX18" fmla="*/ 267286 w 1389618"/>
              <a:gd name="connsiteY18" fmla="*/ 28135 h 312994"/>
              <a:gd name="connsiteX19" fmla="*/ 140677 w 1389618"/>
              <a:gd name="connsiteY19" fmla="*/ 56270 h 312994"/>
              <a:gd name="connsiteX20" fmla="*/ 140677 w 1389618"/>
              <a:gd name="connsiteY20" fmla="*/ 56270 h 312994"/>
              <a:gd name="connsiteX21" fmla="*/ 42203 w 1389618"/>
              <a:gd name="connsiteY21" fmla="*/ 98473 h 312994"/>
              <a:gd name="connsiteX22" fmla="*/ 0 w 1389618"/>
              <a:gd name="connsiteY22" fmla="*/ 140677 h 31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89618" h="312994">
                <a:moveTo>
                  <a:pt x="0" y="140677"/>
                </a:moveTo>
                <a:cubicBezTo>
                  <a:pt x="243487" y="240935"/>
                  <a:pt x="152941" y="239150"/>
                  <a:pt x="253219" y="239150"/>
                </a:cubicBezTo>
                <a:cubicBezTo>
                  <a:pt x="513059" y="253586"/>
                  <a:pt x="446661" y="312994"/>
                  <a:pt x="520505" y="239150"/>
                </a:cubicBezTo>
                <a:cubicBezTo>
                  <a:pt x="651803" y="243839"/>
                  <a:pt x="783259" y="245270"/>
                  <a:pt x="914400" y="253218"/>
                </a:cubicBezTo>
                <a:cubicBezTo>
                  <a:pt x="1176864" y="269125"/>
                  <a:pt x="889079" y="267286"/>
                  <a:pt x="1012874" y="267286"/>
                </a:cubicBezTo>
                <a:lnTo>
                  <a:pt x="1012874" y="267286"/>
                </a:lnTo>
                <a:lnTo>
                  <a:pt x="1209822" y="211015"/>
                </a:lnTo>
                <a:cubicBezTo>
                  <a:pt x="1238228" y="202493"/>
                  <a:pt x="1294228" y="182880"/>
                  <a:pt x="1294228" y="182880"/>
                </a:cubicBezTo>
                <a:lnTo>
                  <a:pt x="1294228" y="182880"/>
                </a:lnTo>
                <a:cubicBezTo>
                  <a:pt x="1349564" y="86043"/>
                  <a:pt x="1389618" y="90669"/>
                  <a:pt x="1308295" y="70338"/>
                </a:cubicBezTo>
                <a:cubicBezTo>
                  <a:pt x="1303746" y="69201"/>
                  <a:pt x="1298917" y="70338"/>
                  <a:pt x="1294228" y="70338"/>
                </a:cubicBezTo>
                <a:lnTo>
                  <a:pt x="1209822" y="70338"/>
                </a:lnTo>
                <a:cubicBezTo>
                  <a:pt x="1057764" y="13317"/>
                  <a:pt x="1137345" y="28135"/>
                  <a:pt x="970671" y="28135"/>
                </a:cubicBezTo>
                <a:lnTo>
                  <a:pt x="956603" y="28135"/>
                </a:lnTo>
                <a:lnTo>
                  <a:pt x="787791" y="0"/>
                </a:lnTo>
                <a:cubicBezTo>
                  <a:pt x="642448" y="14534"/>
                  <a:pt x="694240" y="14067"/>
                  <a:pt x="633046" y="14067"/>
                </a:cubicBezTo>
                <a:lnTo>
                  <a:pt x="520505" y="14067"/>
                </a:lnTo>
                <a:lnTo>
                  <a:pt x="379828" y="28135"/>
                </a:lnTo>
                <a:lnTo>
                  <a:pt x="267286" y="28135"/>
                </a:lnTo>
                <a:lnTo>
                  <a:pt x="140677" y="56270"/>
                </a:lnTo>
                <a:lnTo>
                  <a:pt x="140677" y="56270"/>
                </a:lnTo>
                <a:lnTo>
                  <a:pt x="42203" y="98473"/>
                </a:lnTo>
                <a:lnTo>
                  <a:pt x="0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72330" y="5786454"/>
            <a:ext cx="64294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3500430" y="485776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 που βρίσκεται πάνω από την επιφάνεια</a:t>
            </a:r>
            <a:endParaRPr lang="en-US" dirty="0" smtClean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7019778" y="3981157"/>
            <a:ext cx="689317" cy="1941341"/>
          </a:xfrm>
          <a:custGeom>
            <a:avLst/>
            <a:gdLst>
              <a:gd name="connsiteX0" fmla="*/ 689317 w 689317"/>
              <a:gd name="connsiteY0" fmla="*/ 1899138 h 1941341"/>
              <a:gd name="connsiteX1" fmla="*/ 647114 w 689317"/>
              <a:gd name="connsiteY1" fmla="*/ 84406 h 1941341"/>
              <a:gd name="connsiteX2" fmla="*/ 492370 w 689317"/>
              <a:gd name="connsiteY2" fmla="*/ 84406 h 1941341"/>
              <a:gd name="connsiteX3" fmla="*/ 323557 w 689317"/>
              <a:gd name="connsiteY3" fmla="*/ 84406 h 1941341"/>
              <a:gd name="connsiteX4" fmla="*/ 196948 w 689317"/>
              <a:gd name="connsiteY4" fmla="*/ 42203 h 1941341"/>
              <a:gd name="connsiteX5" fmla="*/ 84407 w 689317"/>
              <a:gd name="connsiteY5" fmla="*/ 14068 h 1941341"/>
              <a:gd name="connsiteX6" fmla="*/ 0 w 689317"/>
              <a:gd name="connsiteY6" fmla="*/ 0 h 1941341"/>
              <a:gd name="connsiteX7" fmla="*/ 56271 w 689317"/>
              <a:gd name="connsiteY7" fmla="*/ 1941341 h 1941341"/>
              <a:gd name="connsiteX8" fmla="*/ 112542 w 689317"/>
              <a:gd name="connsiteY8" fmla="*/ 1828800 h 1941341"/>
              <a:gd name="connsiteX9" fmla="*/ 295422 w 689317"/>
              <a:gd name="connsiteY9" fmla="*/ 1786597 h 1941341"/>
              <a:gd name="connsiteX10" fmla="*/ 407964 w 689317"/>
              <a:gd name="connsiteY10" fmla="*/ 1786597 h 1941341"/>
              <a:gd name="connsiteX11" fmla="*/ 534573 w 689317"/>
              <a:gd name="connsiteY11" fmla="*/ 1814732 h 1941341"/>
              <a:gd name="connsiteX12" fmla="*/ 604911 w 689317"/>
              <a:gd name="connsiteY12" fmla="*/ 1828800 h 1941341"/>
              <a:gd name="connsiteX13" fmla="*/ 689317 w 689317"/>
              <a:gd name="connsiteY13" fmla="*/ 1899138 h 194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9317" h="1941341">
                <a:moveTo>
                  <a:pt x="689317" y="1899138"/>
                </a:moveTo>
                <a:lnTo>
                  <a:pt x="647114" y="84406"/>
                </a:lnTo>
                <a:lnTo>
                  <a:pt x="492370" y="84406"/>
                </a:lnTo>
                <a:lnTo>
                  <a:pt x="323557" y="84406"/>
                </a:lnTo>
                <a:cubicBezTo>
                  <a:pt x="216464" y="38509"/>
                  <a:pt x="260796" y="42203"/>
                  <a:pt x="196948" y="42203"/>
                </a:cubicBezTo>
                <a:lnTo>
                  <a:pt x="84407" y="14068"/>
                </a:lnTo>
                <a:lnTo>
                  <a:pt x="0" y="0"/>
                </a:lnTo>
                <a:lnTo>
                  <a:pt x="56271" y="1941341"/>
                </a:lnTo>
                <a:lnTo>
                  <a:pt x="112542" y="1828800"/>
                </a:lnTo>
                <a:lnTo>
                  <a:pt x="295422" y="1786597"/>
                </a:lnTo>
                <a:lnTo>
                  <a:pt x="407964" y="1786597"/>
                </a:lnTo>
                <a:lnTo>
                  <a:pt x="534573" y="1814732"/>
                </a:lnTo>
                <a:lnTo>
                  <a:pt x="604911" y="1828800"/>
                </a:lnTo>
                <a:lnTo>
                  <a:pt x="689317" y="189913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7001686" y="5785660"/>
            <a:ext cx="857256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7429520" y="528638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5214942" y="4500570"/>
            <a:ext cx="2000264" cy="642942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flipV="1">
            <a:off x="6072198" y="5857892"/>
            <a:ext cx="1214446" cy="71096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000232" y="6211669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επιφάνεια</a:t>
            </a:r>
            <a:r>
              <a:rPr lang="en-US" dirty="0" smtClean="0"/>
              <a:t> </a:t>
            </a:r>
            <a:r>
              <a:rPr lang="el-GR" dirty="0" smtClean="0"/>
              <a:t>μέσα σε υγρό που δεν ρέει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/>
      <p:bldP spid="1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357158" y="785794"/>
            <a:ext cx="8072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 υδροστατική πίεση που δέχεται μια επιφάνεια που βρίσκεται μέσα σε ένα υγρό είναι: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43108" y="142852"/>
            <a:ext cx="4000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υδροστατικής  πίεσης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832028"/>
            <a:ext cx="1571636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Παραλληλόγραμμο"/>
          <p:cNvSpPr/>
          <p:nvPr/>
        </p:nvSpPr>
        <p:spPr>
          <a:xfrm rot="2770850">
            <a:off x="7187212" y="5082922"/>
            <a:ext cx="928694" cy="714380"/>
          </a:xfrm>
          <a:prstGeom prst="parallelogram">
            <a:avLst>
              <a:gd name="adj" fmla="val 76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214282" y="2000240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b="1" dirty="0" smtClean="0"/>
              <a:t>Ανάλογη με το βάθος </a:t>
            </a:r>
            <a:r>
              <a:rPr lang="el-GR" sz="2000" dirty="0" smtClean="0"/>
              <a:t>της επιφάνειας</a:t>
            </a:r>
            <a:r>
              <a:rPr lang="en-US" sz="2000" dirty="0" smtClean="0"/>
              <a:t> (h).</a:t>
            </a:r>
            <a:r>
              <a:rPr lang="el-GR" sz="2000" dirty="0" smtClean="0"/>
              <a:t>Δηλαδή όσο αυξάνεται το βάθος τόσο αυξάνεται και η υδροστατική πίεση</a:t>
            </a:r>
            <a:endParaRPr lang="en-US" sz="2000" dirty="0" smtClean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6991643" y="3812345"/>
            <a:ext cx="1389618" cy="312994"/>
          </a:xfrm>
          <a:custGeom>
            <a:avLst/>
            <a:gdLst>
              <a:gd name="connsiteX0" fmla="*/ 0 w 1389618"/>
              <a:gd name="connsiteY0" fmla="*/ 140677 h 312994"/>
              <a:gd name="connsiteX1" fmla="*/ 253219 w 1389618"/>
              <a:gd name="connsiteY1" fmla="*/ 239150 h 312994"/>
              <a:gd name="connsiteX2" fmla="*/ 520505 w 1389618"/>
              <a:gd name="connsiteY2" fmla="*/ 239150 h 312994"/>
              <a:gd name="connsiteX3" fmla="*/ 914400 w 1389618"/>
              <a:gd name="connsiteY3" fmla="*/ 253218 h 312994"/>
              <a:gd name="connsiteX4" fmla="*/ 1012874 w 1389618"/>
              <a:gd name="connsiteY4" fmla="*/ 267286 h 312994"/>
              <a:gd name="connsiteX5" fmla="*/ 1012874 w 1389618"/>
              <a:gd name="connsiteY5" fmla="*/ 267286 h 312994"/>
              <a:gd name="connsiteX6" fmla="*/ 1209822 w 1389618"/>
              <a:gd name="connsiteY6" fmla="*/ 211015 h 312994"/>
              <a:gd name="connsiteX7" fmla="*/ 1294228 w 1389618"/>
              <a:gd name="connsiteY7" fmla="*/ 182880 h 312994"/>
              <a:gd name="connsiteX8" fmla="*/ 1294228 w 1389618"/>
              <a:gd name="connsiteY8" fmla="*/ 182880 h 312994"/>
              <a:gd name="connsiteX9" fmla="*/ 1308295 w 1389618"/>
              <a:gd name="connsiteY9" fmla="*/ 70338 h 312994"/>
              <a:gd name="connsiteX10" fmla="*/ 1294228 w 1389618"/>
              <a:gd name="connsiteY10" fmla="*/ 70338 h 312994"/>
              <a:gd name="connsiteX11" fmla="*/ 1209822 w 1389618"/>
              <a:gd name="connsiteY11" fmla="*/ 70338 h 312994"/>
              <a:gd name="connsiteX12" fmla="*/ 970671 w 1389618"/>
              <a:gd name="connsiteY12" fmla="*/ 28135 h 312994"/>
              <a:gd name="connsiteX13" fmla="*/ 956603 w 1389618"/>
              <a:gd name="connsiteY13" fmla="*/ 28135 h 312994"/>
              <a:gd name="connsiteX14" fmla="*/ 787791 w 1389618"/>
              <a:gd name="connsiteY14" fmla="*/ 0 h 312994"/>
              <a:gd name="connsiteX15" fmla="*/ 633046 w 1389618"/>
              <a:gd name="connsiteY15" fmla="*/ 14067 h 312994"/>
              <a:gd name="connsiteX16" fmla="*/ 520505 w 1389618"/>
              <a:gd name="connsiteY16" fmla="*/ 14067 h 312994"/>
              <a:gd name="connsiteX17" fmla="*/ 379828 w 1389618"/>
              <a:gd name="connsiteY17" fmla="*/ 28135 h 312994"/>
              <a:gd name="connsiteX18" fmla="*/ 267286 w 1389618"/>
              <a:gd name="connsiteY18" fmla="*/ 28135 h 312994"/>
              <a:gd name="connsiteX19" fmla="*/ 140677 w 1389618"/>
              <a:gd name="connsiteY19" fmla="*/ 56270 h 312994"/>
              <a:gd name="connsiteX20" fmla="*/ 140677 w 1389618"/>
              <a:gd name="connsiteY20" fmla="*/ 56270 h 312994"/>
              <a:gd name="connsiteX21" fmla="*/ 42203 w 1389618"/>
              <a:gd name="connsiteY21" fmla="*/ 98473 h 312994"/>
              <a:gd name="connsiteX22" fmla="*/ 0 w 1389618"/>
              <a:gd name="connsiteY22" fmla="*/ 140677 h 31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89618" h="312994">
                <a:moveTo>
                  <a:pt x="0" y="140677"/>
                </a:moveTo>
                <a:cubicBezTo>
                  <a:pt x="243487" y="240935"/>
                  <a:pt x="152941" y="239150"/>
                  <a:pt x="253219" y="239150"/>
                </a:cubicBezTo>
                <a:cubicBezTo>
                  <a:pt x="513059" y="253586"/>
                  <a:pt x="446661" y="312994"/>
                  <a:pt x="520505" y="239150"/>
                </a:cubicBezTo>
                <a:cubicBezTo>
                  <a:pt x="651803" y="243839"/>
                  <a:pt x="783259" y="245270"/>
                  <a:pt x="914400" y="253218"/>
                </a:cubicBezTo>
                <a:cubicBezTo>
                  <a:pt x="1176864" y="269125"/>
                  <a:pt x="889079" y="267286"/>
                  <a:pt x="1012874" y="267286"/>
                </a:cubicBezTo>
                <a:lnTo>
                  <a:pt x="1012874" y="267286"/>
                </a:lnTo>
                <a:lnTo>
                  <a:pt x="1209822" y="211015"/>
                </a:lnTo>
                <a:cubicBezTo>
                  <a:pt x="1238228" y="202493"/>
                  <a:pt x="1294228" y="182880"/>
                  <a:pt x="1294228" y="182880"/>
                </a:cubicBezTo>
                <a:lnTo>
                  <a:pt x="1294228" y="182880"/>
                </a:lnTo>
                <a:cubicBezTo>
                  <a:pt x="1349564" y="86043"/>
                  <a:pt x="1389618" y="90669"/>
                  <a:pt x="1308295" y="70338"/>
                </a:cubicBezTo>
                <a:cubicBezTo>
                  <a:pt x="1303746" y="69201"/>
                  <a:pt x="1298917" y="70338"/>
                  <a:pt x="1294228" y="70338"/>
                </a:cubicBezTo>
                <a:lnTo>
                  <a:pt x="1209822" y="70338"/>
                </a:lnTo>
                <a:cubicBezTo>
                  <a:pt x="1057764" y="13317"/>
                  <a:pt x="1137345" y="28135"/>
                  <a:pt x="970671" y="28135"/>
                </a:cubicBezTo>
                <a:lnTo>
                  <a:pt x="956603" y="28135"/>
                </a:lnTo>
                <a:lnTo>
                  <a:pt x="787791" y="0"/>
                </a:lnTo>
                <a:cubicBezTo>
                  <a:pt x="642448" y="14534"/>
                  <a:pt x="694240" y="14067"/>
                  <a:pt x="633046" y="14067"/>
                </a:cubicBezTo>
                <a:lnTo>
                  <a:pt x="520505" y="14067"/>
                </a:lnTo>
                <a:lnTo>
                  <a:pt x="379828" y="28135"/>
                </a:lnTo>
                <a:lnTo>
                  <a:pt x="267286" y="28135"/>
                </a:lnTo>
                <a:lnTo>
                  <a:pt x="140677" y="56270"/>
                </a:lnTo>
                <a:lnTo>
                  <a:pt x="140677" y="56270"/>
                </a:lnTo>
                <a:lnTo>
                  <a:pt x="42203" y="98473"/>
                </a:lnTo>
                <a:lnTo>
                  <a:pt x="0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>
            <a:stCxn id="17" idx="15"/>
          </p:cNvCxnSpPr>
          <p:nvPr/>
        </p:nvCxnSpPr>
        <p:spPr>
          <a:xfrm flipV="1">
            <a:off x="7624689" y="2214554"/>
            <a:ext cx="90583" cy="16118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715140" y="164305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Ελεύθερη επιφάνεια υγρού </a:t>
            </a:r>
            <a:endParaRPr lang="en-US" dirty="0" smtClean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>
            <a:off x="6858810" y="4714090"/>
            <a:ext cx="142876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500958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214282" y="3214686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b="1" dirty="0" smtClean="0"/>
              <a:t>Ανάλογη της πυκνότητας του υγρού . </a:t>
            </a:r>
            <a:r>
              <a:rPr lang="el-GR" sz="2000" dirty="0" smtClean="0"/>
              <a:t>Όσο μεγαλύτερη η πυκνότητα του υγρού τόσο μεγαλύτερη και η πίεση που ασκείται στην επιφάνεια.</a:t>
            </a:r>
            <a:endParaRPr lang="en-US" sz="20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357158" y="4929198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b="1" dirty="0" smtClean="0"/>
              <a:t>Ανάλογη της επιτάχυνσης της βαρύτητας (</a:t>
            </a:r>
            <a:r>
              <a:rPr lang="en-US" sz="2000" b="1" dirty="0" smtClean="0"/>
              <a:t>g)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20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714348" y="2214554"/>
            <a:ext cx="8429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hlinkClick r:id="rId2"/>
              </a:rPr>
              <a:t>http://photodentro.edu.gr/v/item/ds/8521/1631</a:t>
            </a:r>
            <a:endParaRPr lang="el-GR" sz="2800" b="1" dirty="0" smtClean="0"/>
          </a:p>
          <a:p>
            <a:endParaRPr lang="en-US" sz="2800" b="1" dirty="0"/>
          </a:p>
        </p:txBody>
      </p:sp>
      <p:sp>
        <p:nvSpPr>
          <p:cNvPr id="3" name="2 - TextBox"/>
          <p:cNvSpPr txBox="1"/>
          <p:nvPr/>
        </p:nvSpPr>
        <p:spPr>
          <a:xfrm>
            <a:off x="642910" y="107154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αυτό το σύνδεσμο βλέπουμε την μέτρηση της υδροστατικής πίεσης με </a:t>
            </a:r>
            <a:r>
              <a:rPr lang="el-GR" sz="2400" b="1" dirty="0" smtClean="0"/>
              <a:t>μανόμετρο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653725"/>
            <a:ext cx="1824041" cy="204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10016"/>
            <a:ext cx="3000396" cy="284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>
            <a:off x="2214546" y="5357826"/>
            <a:ext cx="1643074" cy="500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>
            <a:off x="3857620" y="5857892"/>
            <a:ext cx="1372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μανόμετρο</a:t>
            </a:r>
            <a:endParaRPr lang="en-US" sz="2000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0800000" flipV="1">
            <a:off x="5500694" y="5429264"/>
            <a:ext cx="1714512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7143736" y="3571876"/>
            <a:ext cx="2000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μανόμετρα είναι όργανα με τα οποία μετράμε την πίεση σε υγρά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5714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 υδροστατική πίεση που δέχεται μια επιφάνεια  που βρίσκεται μέσα σε ένα υγρό είναι: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43108" y="0"/>
            <a:ext cx="4000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Νόμος  υδροστατικής  πίεσης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64" y="2832028"/>
            <a:ext cx="1571636" cy="402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Παραλληλόγραμμο"/>
          <p:cNvSpPr/>
          <p:nvPr/>
        </p:nvSpPr>
        <p:spPr>
          <a:xfrm rot="2770850">
            <a:off x="7901560" y="5082922"/>
            <a:ext cx="928694" cy="714380"/>
          </a:xfrm>
          <a:prstGeom prst="parallelogram">
            <a:avLst>
              <a:gd name="adj" fmla="val 76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>
            <a:off x="7573158" y="4714090"/>
            <a:ext cx="142876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8215306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1428728" y="3429000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  = </a:t>
            </a:r>
            <a:r>
              <a:rPr lang="el-GR" sz="4400" dirty="0" smtClean="0"/>
              <a:t>ρ </a:t>
            </a:r>
            <a:r>
              <a:rPr lang="el-GR" sz="4400" baseline="30000" dirty="0" smtClean="0"/>
              <a:t>.</a:t>
            </a:r>
            <a:r>
              <a:rPr lang="el-GR" sz="4400" dirty="0" smtClean="0"/>
              <a:t> </a:t>
            </a:r>
            <a:r>
              <a:rPr lang="en-US" sz="4400" dirty="0" smtClean="0"/>
              <a:t>g</a:t>
            </a:r>
            <a:r>
              <a:rPr lang="el-GR" sz="4400" dirty="0" smtClean="0"/>
              <a:t> </a:t>
            </a:r>
            <a:r>
              <a:rPr lang="el-GR" sz="4400" baseline="30000" dirty="0" smtClean="0"/>
              <a:t>.</a:t>
            </a:r>
            <a:r>
              <a:rPr lang="el-GR" sz="4400" dirty="0" smtClean="0"/>
              <a:t> </a:t>
            </a:r>
            <a:r>
              <a:rPr lang="en-US" sz="4400" dirty="0" smtClean="0"/>
              <a:t>h</a:t>
            </a: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785786" y="428625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0" y="492919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Υδροστατική πίεση 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π.χ</a:t>
            </a:r>
            <a:r>
              <a:rPr lang="el-GR" dirty="0" smtClean="0"/>
              <a:t> 98 Ρα)</a:t>
            </a:r>
            <a:endParaRPr lang="en-US" dirty="0" smtClean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 flipH="1" flipV="1">
            <a:off x="2321703" y="3036091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428860" y="192880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Πυκνότητα υγρού (π.χ. 1000</a:t>
            </a:r>
            <a:r>
              <a:rPr lang="en-US" dirty="0" smtClean="0"/>
              <a:t>kg / m</a:t>
            </a:r>
            <a:r>
              <a:rPr lang="en-US" baseline="30000" dirty="0" smtClean="0"/>
              <a:t>3</a:t>
            </a:r>
            <a:r>
              <a:rPr lang="en-US" dirty="0" smtClean="0"/>
              <a:t> )</a:t>
            </a:r>
            <a:endParaRPr lang="en-US" baseline="30000" dirty="0" smtClean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rot="16200000" flipH="1">
            <a:off x="2964645" y="4393413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143240" y="5286388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Επιτάχυνση βαρύτητας (10</a:t>
            </a:r>
            <a:r>
              <a:rPr lang="en-US" dirty="0" smtClean="0"/>
              <a:t>m/s</a:t>
            </a:r>
            <a:r>
              <a:rPr lang="en-US" baseline="30000" dirty="0" smtClean="0"/>
              <a:t>2 </a:t>
            </a:r>
            <a:r>
              <a:rPr lang="en-US" dirty="0" smtClean="0"/>
              <a:t> )</a:t>
            </a:r>
            <a:endParaRPr lang="en-US" baseline="30000" dirty="0" smtClean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flipV="1">
            <a:off x="4000496" y="3143248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4857752" y="285749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Βάθος (π.χ. </a:t>
            </a:r>
            <a:r>
              <a:rPr lang="en-US" dirty="0" smtClean="0"/>
              <a:t>10m</a:t>
            </a:r>
            <a:r>
              <a:rPr lang="el-GR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29" grpId="0"/>
      <p:bldP spid="32" grpId="0"/>
      <p:bldP spid="3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6330</TotalTime>
  <Words>640</Words>
  <Application>Microsoft Office PowerPoint</Application>
  <PresentationFormat>Προβολή στην οθόνη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830</cp:revision>
  <dcterms:created xsi:type="dcterms:W3CDTF">2020-04-07T16:42:53Z</dcterms:created>
  <dcterms:modified xsi:type="dcterms:W3CDTF">2024-03-10T14:53:11Z</dcterms:modified>
</cp:coreProperties>
</file>