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316" r:id="rId2"/>
    <p:sldId id="317" r:id="rId3"/>
    <p:sldId id="318" r:id="rId4"/>
    <p:sldId id="319" r:id="rId5"/>
    <p:sldId id="363" r:id="rId6"/>
    <p:sldId id="364" r:id="rId7"/>
    <p:sldId id="333" r:id="rId8"/>
    <p:sldId id="387" r:id="rId9"/>
    <p:sldId id="334" r:id="rId10"/>
    <p:sldId id="335" r:id="rId11"/>
    <p:sldId id="392" r:id="rId12"/>
    <p:sldId id="393" r:id="rId13"/>
    <p:sldId id="394" r:id="rId14"/>
    <p:sldId id="395" r:id="rId15"/>
    <p:sldId id="396" r:id="rId16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5D7D3"/>
    <a:srgbClr val="44C8B8"/>
    <a:srgbClr val="FF0066"/>
    <a:srgbClr val="8F0D8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569" autoAdjust="0"/>
    <p:restoredTop sz="94613" autoAdjust="0"/>
  </p:normalViewPr>
  <p:slideViewPr>
    <p:cSldViewPr>
      <p:cViewPr varScale="1">
        <p:scale>
          <a:sx n="73" d="100"/>
          <a:sy n="73" d="100"/>
        </p:scale>
        <p:origin x="-1718" y="-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5EFFCD-5EFE-4F20-A3EB-0C8A2A5E4235}" type="datetimeFigureOut">
              <a:rPr lang="en-US" smtClean="0"/>
              <a:pPr/>
              <a:t>3/10/2024</a:t>
            </a:fld>
            <a:endParaRPr lang="en-US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5ACD87-33B6-4D2B-8349-731FF8AA085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10/3/2024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10/3/2024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10/3/2024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10/3/2024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10/3/2024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10/3/2024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10/3/2024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10/3/2024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10/3/2024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10/3/2024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10/3/2024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42CEA3-3058-4D43-AE35-B3DA76CB4003}" type="datetimeFigureOut">
              <a:rPr lang="el-GR" smtClean="0"/>
              <a:pPr/>
              <a:t>10/3/2024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hyperlink" Target="http://photodentro.edu.gr/v/item/ds/8521/1631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- TextBox"/>
          <p:cNvSpPr txBox="1"/>
          <p:nvPr/>
        </p:nvSpPr>
        <p:spPr>
          <a:xfrm>
            <a:off x="3143240" y="571480"/>
            <a:ext cx="19288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u="sng" dirty="0" smtClean="0">
                <a:solidFill>
                  <a:srgbClr val="FF0000"/>
                </a:solidFill>
              </a:rPr>
              <a:t>ρευστά</a:t>
            </a:r>
            <a:endParaRPr lang="en-US" sz="2400" b="1" u="sng" dirty="0">
              <a:solidFill>
                <a:srgbClr val="FF0000"/>
              </a:solidFill>
            </a:endParaRPr>
          </a:p>
        </p:txBody>
      </p:sp>
      <p:cxnSp>
        <p:nvCxnSpPr>
          <p:cNvPr id="7" name="6 - Ευθύγραμμο βέλος σύνδεσης"/>
          <p:cNvCxnSpPr/>
          <p:nvPr/>
        </p:nvCxnSpPr>
        <p:spPr>
          <a:xfrm rot="5400000">
            <a:off x="1857356" y="1000108"/>
            <a:ext cx="1428760" cy="142876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8 - Ευθύγραμμο βέλος σύνδεσης"/>
          <p:cNvCxnSpPr/>
          <p:nvPr/>
        </p:nvCxnSpPr>
        <p:spPr>
          <a:xfrm>
            <a:off x="4143372" y="928670"/>
            <a:ext cx="2143140" cy="114300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9 - TextBox"/>
          <p:cNvSpPr txBox="1"/>
          <p:nvPr/>
        </p:nvSpPr>
        <p:spPr>
          <a:xfrm>
            <a:off x="1357290" y="2357430"/>
            <a:ext cx="17859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u="sng" dirty="0" smtClean="0"/>
              <a:t>υγρά</a:t>
            </a:r>
            <a:endParaRPr lang="en-US" sz="2400" u="sng" dirty="0" smtClean="0"/>
          </a:p>
        </p:txBody>
      </p:sp>
      <p:sp>
        <p:nvSpPr>
          <p:cNvPr id="11" name="10 - TextBox"/>
          <p:cNvSpPr txBox="1"/>
          <p:nvPr/>
        </p:nvSpPr>
        <p:spPr>
          <a:xfrm>
            <a:off x="5572132" y="2143116"/>
            <a:ext cx="17859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u="sng" dirty="0" smtClean="0"/>
              <a:t>αέρια</a:t>
            </a:r>
            <a:endParaRPr lang="en-US" sz="2400" u="sng" dirty="0" smtClean="0"/>
          </a:p>
        </p:txBody>
      </p:sp>
      <p:pic>
        <p:nvPicPr>
          <p:cNvPr id="4301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714620"/>
            <a:ext cx="2500330" cy="31485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301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86380" y="2643182"/>
            <a:ext cx="3857620" cy="33984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" dur="2000"/>
                                        <p:tgtEl>
                                          <p:spTgt spid="430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9" dur="2000"/>
                                        <p:tgtEl>
                                          <p:spTgt spid="430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- Ορθογώνιο"/>
          <p:cNvSpPr/>
          <p:nvPr/>
        </p:nvSpPr>
        <p:spPr>
          <a:xfrm>
            <a:off x="0" y="571480"/>
            <a:ext cx="91440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000" dirty="0" smtClean="0"/>
              <a:t>Η υδροστατική πίεση που δέχεται μια επιφάνεια που βρίσκεται μέσα σε ένα υγρό είναι:</a:t>
            </a:r>
            <a:endParaRPr lang="en-US" sz="2000" dirty="0"/>
          </a:p>
        </p:txBody>
      </p:sp>
      <p:sp>
        <p:nvSpPr>
          <p:cNvPr id="12" name="11 - Ορθογώνιο"/>
          <p:cNvSpPr/>
          <p:nvPr/>
        </p:nvSpPr>
        <p:spPr>
          <a:xfrm>
            <a:off x="2143108" y="0"/>
            <a:ext cx="400000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dirty="0" smtClean="0">
                <a:solidFill>
                  <a:srgbClr val="FF0000"/>
                </a:solidFill>
              </a:rPr>
              <a:t>Νόμος  υδροστατική ς  πίεσης</a:t>
            </a:r>
            <a:endParaRPr lang="en-US" sz="24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72364" y="2832028"/>
            <a:ext cx="1571636" cy="40259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5" name="14 - Παραλληλόγραμμο"/>
          <p:cNvSpPr/>
          <p:nvPr/>
        </p:nvSpPr>
        <p:spPr>
          <a:xfrm rot="2770850">
            <a:off x="7901560" y="5082922"/>
            <a:ext cx="928694" cy="714380"/>
          </a:xfrm>
          <a:prstGeom prst="parallelogram">
            <a:avLst>
              <a:gd name="adj" fmla="val 7650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2" name="21 - Ευθύγραμμο βέλος σύνδεσης"/>
          <p:cNvCxnSpPr/>
          <p:nvPr/>
        </p:nvCxnSpPr>
        <p:spPr>
          <a:xfrm rot="5400000">
            <a:off x="7573158" y="4714090"/>
            <a:ext cx="1428760" cy="1588"/>
          </a:xfrm>
          <a:prstGeom prst="straightConnector1">
            <a:avLst/>
          </a:prstGeom>
          <a:ln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23 - TextBox"/>
          <p:cNvSpPr txBox="1"/>
          <p:nvPr/>
        </p:nvSpPr>
        <p:spPr>
          <a:xfrm>
            <a:off x="8215306" y="4572008"/>
            <a:ext cx="3571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h</a:t>
            </a:r>
          </a:p>
        </p:txBody>
      </p:sp>
      <p:sp>
        <p:nvSpPr>
          <p:cNvPr id="14" name="13 - TextBox"/>
          <p:cNvSpPr txBox="1"/>
          <p:nvPr/>
        </p:nvSpPr>
        <p:spPr>
          <a:xfrm>
            <a:off x="1428728" y="3429000"/>
            <a:ext cx="342902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/>
              <a:t>p  = </a:t>
            </a:r>
            <a:r>
              <a:rPr lang="el-GR" sz="4400" dirty="0" smtClean="0"/>
              <a:t>ρ </a:t>
            </a:r>
            <a:r>
              <a:rPr lang="el-GR" sz="4400" baseline="30000" dirty="0" smtClean="0"/>
              <a:t>.</a:t>
            </a:r>
            <a:r>
              <a:rPr lang="el-GR" sz="4400" dirty="0" smtClean="0"/>
              <a:t> </a:t>
            </a:r>
            <a:r>
              <a:rPr lang="en-US" sz="4400" dirty="0" smtClean="0"/>
              <a:t>g</a:t>
            </a:r>
            <a:r>
              <a:rPr lang="el-GR" sz="4400" dirty="0" smtClean="0"/>
              <a:t> </a:t>
            </a:r>
            <a:r>
              <a:rPr lang="el-GR" sz="4400" baseline="30000" dirty="0" smtClean="0"/>
              <a:t>.</a:t>
            </a:r>
            <a:r>
              <a:rPr lang="el-GR" sz="4400" dirty="0" smtClean="0"/>
              <a:t> </a:t>
            </a:r>
            <a:r>
              <a:rPr lang="en-US" sz="4400" dirty="0" smtClean="0"/>
              <a:t>h</a:t>
            </a:r>
          </a:p>
        </p:txBody>
      </p:sp>
      <p:sp>
        <p:nvSpPr>
          <p:cNvPr id="25" name="24 - TextBox"/>
          <p:cNvSpPr txBox="1"/>
          <p:nvPr/>
        </p:nvSpPr>
        <p:spPr>
          <a:xfrm>
            <a:off x="285720" y="5929330"/>
            <a:ext cx="66437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/>
              <a:t>Προσοχή</a:t>
            </a:r>
            <a:r>
              <a:rPr lang="el-GR" sz="2000" dirty="0" smtClean="0"/>
              <a:t> το βάθος στο τύπο πρέπει να είναι σε μέτρα</a:t>
            </a:r>
            <a:endParaRPr lang="en-US" sz="2000" dirty="0" smtClean="0"/>
          </a:p>
        </p:txBody>
      </p:sp>
      <p:sp>
        <p:nvSpPr>
          <p:cNvPr id="13" name="12 - TextBox"/>
          <p:cNvSpPr txBox="1"/>
          <p:nvPr/>
        </p:nvSpPr>
        <p:spPr>
          <a:xfrm>
            <a:off x="357158" y="2857496"/>
            <a:ext cx="63579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i="1" spc="600" dirty="0" smtClean="0">
                <a:solidFill>
                  <a:srgbClr val="0070C0"/>
                </a:solidFill>
              </a:rPr>
              <a:t>Νόμος Υδροστατικής Πίεσης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20" y="2500306"/>
            <a:ext cx="3143272" cy="43576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4 - Ελεύθερη σχεδίαση"/>
          <p:cNvSpPr/>
          <p:nvPr/>
        </p:nvSpPr>
        <p:spPr>
          <a:xfrm>
            <a:off x="913942" y="5526421"/>
            <a:ext cx="129536" cy="51307"/>
          </a:xfrm>
          <a:custGeom>
            <a:avLst/>
            <a:gdLst>
              <a:gd name="connsiteX0" fmla="*/ 22456 w 79488"/>
              <a:gd name="connsiteY0" fmla="*/ 14068 h 18262"/>
              <a:gd name="connsiteX1" fmla="*/ 64659 w 79488"/>
              <a:gd name="connsiteY1" fmla="*/ 0 h 18262"/>
              <a:gd name="connsiteX2" fmla="*/ 8388 w 79488"/>
              <a:gd name="connsiteY2" fmla="*/ 14068 h 18262"/>
              <a:gd name="connsiteX3" fmla="*/ 22456 w 79488"/>
              <a:gd name="connsiteY3" fmla="*/ 14068 h 182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9488" h="18262">
                <a:moveTo>
                  <a:pt x="22456" y="14068"/>
                </a:moveTo>
                <a:cubicBezTo>
                  <a:pt x="31834" y="11723"/>
                  <a:pt x="79488" y="0"/>
                  <a:pt x="64659" y="0"/>
                </a:cubicBezTo>
                <a:cubicBezTo>
                  <a:pt x="45325" y="0"/>
                  <a:pt x="25681" y="5421"/>
                  <a:pt x="8388" y="14068"/>
                </a:cubicBezTo>
                <a:cubicBezTo>
                  <a:pt x="0" y="18262"/>
                  <a:pt x="13078" y="16413"/>
                  <a:pt x="22456" y="14068"/>
                </a:cubicBezTo>
                <a:close/>
              </a:path>
            </a:pathLst>
          </a:cu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5 - Ελεύθερη σχεδίαση"/>
          <p:cNvSpPr/>
          <p:nvPr/>
        </p:nvSpPr>
        <p:spPr>
          <a:xfrm>
            <a:off x="913942" y="4758865"/>
            <a:ext cx="129536" cy="51307"/>
          </a:xfrm>
          <a:custGeom>
            <a:avLst/>
            <a:gdLst>
              <a:gd name="connsiteX0" fmla="*/ 22456 w 79488"/>
              <a:gd name="connsiteY0" fmla="*/ 14068 h 18262"/>
              <a:gd name="connsiteX1" fmla="*/ 64659 w 79488"/>
              <a:gd name="connsiteY1" fmla="*/ 0 h 18262"/>
              <a:gd name="connsiteX2" fmla="*/ 8388 w 79488"/>
              <a:gd name="connsiteY2" fmla="*/ 14068 h 18262"/>
              <a:gd name="connsiteX3" fmla="*/ 22456 w 79488"/>
              <a:gd name="connsiteY3" fmla="*/ 14068 h 182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9488" h="18262">
                <a:moveTo>
                  <a:pt x="22456" y="14068"/>
                </a:moveTo>
                <a:cubicBezTo>
                  <a:pt x="31834" y="11723"/>
                  <a:pt x="79488" y="0"/>
                  <a:pt x="64659" y="0"/>
                </a:cubicBezTo>
                <a:cubicBezTo>
                  <a:pt x="45325" y="0"/>
                  <a:pt x="25681" y="5421"/>
                  <a:pt x="8388" y="14068"/>
                </a:cubicBezTo>
                <a:cubicBezTo>
                  <a:pt x="0" y="18262"/>
                  <a:pt x="13078" y="16413"/>
                  <a:pt x="22456" y="14068"/>
                </a:cubicBezTo>
                <a:close/>
              </a:path>
            </a:pathLst>
          </a:cu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6 - Ελεύθερη σχεδίαση"/>
          <p:cNvSpPr/>
          <p:nvPr/>
        </p:nvSpPr>
        <p:spPr>
          <a:xfrm>
            <a:off x="2571736" y="4714884"/>
            <a:ext cx="129536" cy="51307"/>
          </a:xfrm>
          <a:custGeom>
            <a:avLst/>
            <a:gdLst>
              <a:gd name="connsiteX0" fmla="*/ 22456 w 79488"/>
              <a:gd name="connsiteY0" fmla="*/ 14068 h 18262"/>
              <a:gd name="connsiteX1" fmla="*/ 64659 w 79488"/>
              <a:gd name="connsiteY1" fmla="*/ 0 h 18262"/>
              <a:gd name="connsiteX2" fmla="*/ 8388 w 79488"/>
              <a:gd name="connsiteY2" fmla="*/ 14068 h 18262"/>
              <a:gd name="connsiteX3" fmla="*/ 22456 w 79488"/>
              <a:gd name="connsiteY3" fmla="*/ 14068 h 182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9488" h="18262">
                <a:moveTo>
                  <a:pt x="22456" y="14068"/>
                </a:moveTo>
                <a:cubicBezTo>
                  <a:pt x="31834" y="11723"/>
                  <a:pt x="79488" y="0"/>
                  <a:pt x="64659" y="0"/>
                </a:cubicBezTo>
                <a:cubicBezTo>
                  <a:pt x="45325" y="0"/>
                  <a:pt x="25681" y="5421"/>
                  <a:pt x="8388" y="14068"/>
                </a:cubicBezTo>
                <a:cubicBezTo>
                  <a:pt x="0" y="18262"/>
                  <a:pt x="13078" y="16413"/>
                  <a:pt x="22456" y="14068"/>
                </a:cubicBezTo>
                <a:close/>
              </a:path>
            </a:pathLst>
          </a:cu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8 - Ελεύθερη σχεδίαση"/>
          <p:cNvSpPr/>
          <p:nvPr/>
        </p:nvSpPr>
        <p:spPr>
          <a:xfrm>
            <a:off x="1834586" y="5526421"/>
            <a:ext cx="129536" cy="51307"/>
          </a:xfrm>
          <a:custGeom>
            <a:avLst/>
            <a:gdLst>
              <a:gd name="connsiteX0" fmla="*/ 22456 w 79488"/>
              <a:gd name="connsiteY0" fmla="*/ 14068 h 18262"/>
              <a:gd name="connsiteX1" fmla="*/ 64659 w 79488"/>
              <a:gd name="connsiteY1" fmla="*/ 0 h 18262"/>
              <a:gd name="connsiteX2" fmla="*/ 8388 w 79488"/>
              <a:gd name="connsiteY2" fmla="*/ 14068 h 18262"/>
              <a:gd name="connsiteX3" fmla="*/ 22456 w 79488"/>
              <a:gd name="connsiteY3" fmla="*/ 14068 h 182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9488" h="18262">
                <a:moveTo>
                  <a:pt x="22456" y="14068"/>
                </a:moveTo>
                <a:cubicBezTo>
                  <a:pt x="31834" y="11723"/>
                  <a:pt x="79488" y="0"/>
                  <a:pt x="64659" y="0"/>
                </a:cubicBezTo>
                <a:cubicBezTo>
                  <a:pt x="45325" y="0"/>
                  <a:pt x="25681" y="5421"/>
                  <a:pt x="8388" y="14068"/>
                </a:cubicBezTo>
                <a:cubicBezTo>
                  <a:pt x="0" y="18262"/>
                  <a:pt x="13078" y="16413"/>
                  <a:pt x="22456" y="14068"/>
                </a:cubicBezTo>
                <a:close/>
              </a:path>
            </a:pathLst>
          </a:cu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9 - TextBox"/>
          <p:cNvSpPr txBox="1"/>
          <p:nvPr/>
        </p:nvSpPr>
        <p:spPr>
          <a:xfrm>
            <a:off x="1658209" y="177584"/>
            <a:ext cx="35719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Ρευστό που </a:t>
            </a:r>
            <a:r>
              <a:rPr lang="el-GR" sz="2400" dirty="0" smtClean="0">
                <a:solidFill>
                  <a:srgbClr val="FF0000"/>
                </a:solidFill>
              </a:rPr>
              <a:t>δεν ρέει</a:t>
            </a:r>
            <a:r>
              <a:rPr lang="el-GR" sz="2400" dirty="0" smtClean="0"/>
              <a:t>…</a:t>
            </a:r>
            <a:endParaRPr lang="en-US" sz="2400" dirty="0" smtClean="0"/>
          </a:p>
        </p:txBody>
      </p:sp>
      <p:sp>
        <p:nvSpPr>
          <p:cNvPr id="13" name="12 - TextBox"/>
          <p:cNvSpPr txBox="1"/>
          <p:nvPr/>
        </p:nvSpPr>
        <p:spPr>
          <a:xfrm>
            <a:off x="4572000" y="2357430"/>
            <a:ext cx="414340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Το υγρό που </a:t>
            </a:r>
            <a:r>
              <a:rPr lang="el-GR" sz="2400" u="sng" dirty="0" smtClean="0"/>
              <a:t>δεν ρέει</a:t>
            </a:r>
            <a:r>
              <a:rPr lang="el-GR" sz="2400" dirty="0" smtClean="0"/>
              <a:t>… έχει την ίδια    </a:t>
            </a:r>
            <a:r>
              <a:rPr lang="el-GR" sz="2400" u="sng" dirty="0" smtClean="0"/>
              <a:t>υδροστατική πίεση </a:t>
            </a:r>
            <a:r>
              <a:rPr lang="el-GR" sz="2400" dirty="0" smtClean="0"/>
              <a:t>σε σημεία του υγρού που βρίσκονται στο </a:t>
            </a:r>
            <a:r>
              <a:rPr lang="el-GR" sz="2400" u="sng" dirty="0" smtClean="0"/>
              <a:t>ίδιο βάθος </a:t>
            </a:r>
            <a:r>
              <a:rPr lang="el-GR" sz="2400" dirty="0" smtClean="0"/>
              <a:t>…  </a:t>
            </a:r>
            <a:endParaRPr lang="en-US" sz="2400" dirty="0" smtClean="0"/>
          </a:p>
        </p:txBody>
      </p:sp>
      <p:sp>
        <p:nvSpPr>
          <p:cNvPr id="15" name="14 - TextBox"/>
          <p:cNvSpPr txBox="1"/>
          <p:nvPr/>
        </p:nvSpPr>
        <p:spPr>
          <a:xfrm>
            <a:off x="1928794" y="5357826"/>
            <a:ext cx="5715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b="1" dirty="0" smtClean="0"/>
              <a:t>3Ρα</a:t>
            </a:r>
            <a:endParaRPr lang="en-US" sz="1400" b="1" dirty="0" smtClean="0"/>
          </a:p>
        </p:txBody>
      </p:sp>
      <p:sp>
        <p:nvSpPr>
          <p:cNvPr id="17" name="16 - TextBox"/>
          <p:cNvSpPr txBox="1"/>
          <p:nvPr/>
        </p:nvSpPr>
        <p:spPr>
          <a:xfrm>
            <a:off x="857224" y="5286388"/>
            <a:ext cx="5715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b="1" dirty="0" smtClean="0"/>
              <a:t>3Ρα</a:t>
            </a:r>
            <a:endParaRPr lang="en-US" sz="1400" b="1" dirty="0" smtClean="0"/>
          </a:p>
        </p:txBody>
      </p:sp>
      <p:sp>
        <p:nvSpPr>
          <p:cNvPr id="18" name="17 - TextBox"/>
          <p:cNvSpPr txBox="1"/>
          <p:nvPr/>
        </p:nvSpPr>
        <p:spPr>
          <a:xfrm>
            <a:off x="2428860" y="4500570"/>
            <a:ext cx="5715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b="1" dirty="0" smtClean="0"/>
              <a:t>2Ρα</a:t>
            </a:r>
            <a:endParaRPr lang="en-US" sz="1400" b="1" dirty="0" smtClean="0"/>
          </a:p>
        </p:txBody>
      </p:sp>
      <p:sp>
        <p:nvSpPr>
          <p:cNvPr id="19" name="18 - TextBox"/>
          <p:cNvSpPr txBox="1"/>
          <p:nvPr/>
        </p:nvSpPr>
        <p:spPr>
          <a:xfrm>
            <a:off x="928662" y="4500570"/>
            <a:ext cx="5715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b="1" dirty="0" smtClean="0"/>
              <a:t>2Ρα</a:t>
            </a:r>
            <a:endParaRPr lang="en-US" sz="14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9" grpId="0" animBg="1"/>
      <p:bldP spid="15" grpId="0"/>
      <p:bldP spid="17" grpId="0"/>
      <p:bldP spid="18" grpId="0"/>
      <p:bldP spid="1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3357562"/>
            <a:ext cx="9144000" cy="3500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6" name="5 - Ευθύγραμμο βέλος σύνδεσης"/>
          <p:cNvCxnSpPr/>
          <p:nvPr/>
        </p:nvCxnSpPr>
        <p:spPr>
          <a:xfrm>
            <a:off x="6643702" y="4286256"/>
            <a:ext cx="164307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6 - TextBox"/>
          <p:cNvSpPr txBox="1"/>
          <p:nvPr/>
        </p:nvSpPr>
        <p:spPr>
          <a:xfrm>
            <a:off x="1658209" y="177584"/>
            <a:ext cx="35719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Ρευστό που </a:t>
            </a:r>
            <a:r>
              <a:rPr lang="el-GR" sz="2400" dirty="0" smtClean="0">
                <a:solidFill>
                  <a:srgbClr val="FF0000"/>
                </a:solidFill>
              </a:rPr>
              <a:t>ρέει</a:t>
            </a:r>
            <a:r>
              <a:rPr lang="el-GR" sz="2400" dirty="0" smtClean="0"/>
              <a:t>…</a:t>
            </a:r>
            <a:endParaRPr lang="en-US" sz="2400" dirty="0" smtClean="0"/>
          </a:p>
        </p:txBody>
      </p:sp>
      <p:sp>
        <p:nvSpPr>
          <p:cNvPr id="8" name="7 - Ελεύθερη σχεδίαση"/>
          <p:cNvSpPr/>
          <p:nvPr/>
        </p:nvSpPr>
        <p:spPr>
          <a:xfrm>
            <a:off x="1641662" y="6046618"/>
            <a:ext cx="129536" cy="51307"/>
          </a:xfrm>
          <a:custGeom>
            <a:avLst/>
            <a:gdLst>
              <a:gd name="connsiteX0" fmla="*/ 22456 w 79488"/>
              <a:gd name="connsiteY0" fmla="*/ 14068 h 18262"/>
              <a:gd name="connsiteX1" fmla="*/ 64659 w 79488"/>
              <a:gd name="connsiteY1" fmla="*/ 0 h 18262"/>
              <a:gd name="connsiteX2" fmla="*/ 8388 w 79488"/>
              <a:gd name="connsiteY2" fmla="*/ 14068 h 18262"/>
              <a:gd name="connsiteX3" fmla="*/ 22456 w 79488"/>
              <a:gd name="connsiteY3" fmla="*/ 14068 h 182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9488" h="18262">
                <a:moveTo>
                  <a:pt x="22456" y="14068"/>
                </a:moveTo>
                <a:cubicBezTo>
                  <a:pt x="31834" y="11723"/>
                  <a:pt x="79488" y="0"/>
                  <a:pt x="64659" y="0"/>
                </a:cubicBezTo>
                <a:cubicBezTo>
                  <a:pt x="45325" y="0"/>
                  <a:pt x="25681" y="5421"/>
                  <a:pt x="8388" y="14068"/>
                </a:cubicBezTo>
                <a:cubicBezTo>
                  <a:pt x="0" y="18262"/>
                  <a:pt x="13078" y="16413"/>
                  <a:pt x="22456" y="14068"/>
                </a:cubicBezTo>
                <a:close/>
              </a:path>
            </a:pathLst>
          </a:cu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8 - Ελεύθερη σχεδίαση"/>
          <p:cNvSpPr/>
          <p:nvPr/>
        </p:nvSpPr>
        <p:spPr>
          <a:xfrm>
            <a:off x="1641662" y="5279062"/>
            <a:ext cx="129536" cy="51307"/>
          </a:xfrm>
          <a:custGeom>
            <a:avLst/>
            <a:gdLst>
              <a:gd name="connsiteX0" fmla="*/ 22456 w 79488"/>
              <a:gd name="connsiteY0" fmla="*/ 14068 h 18262"/>
              <a:gd name="connsiteX1" fmla="*/ 64659 w 79488"/>
              <a:gd name="connsiteY1" fmla="*/ 0 h 18262"/>
              <a:gd name="connsiteX2" fmla="*/ 8388 w 79488"/>
              <a:gd name="connsiteY2" fmla="*/ 14068 h 18262"/>
              <a:gd name="connsiteX3" fmla="*/ 22456 w 79488"/>
              <a:gd name="connsiteY3" fmla="*/ 14068 h 182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9488" h="18262">
                <a:moveTo>
                  <a:pt x="22456" y="14068"/>
                </a:moveTo>
                <a:cubicBezTo>
                  <a:pt x="31834" y="11723"/>
                  <a:pt x="79488" y="0"/>
                  <a:pt x="64659" y="0"/>
                </a:cubicBezTo>
                <a:cubicBezTo>
                  <a:pt x="45325" y="0"/>
                  <a:pt x="25681" y="5421"/>
                  <a:pt x="8388" y="14068"/>
                </a:cubicBezTo>
                <a:cubicBezTo>
                  <a:pt x="0" y="18262"/>
                  <a:pt x="13078" y="16413"/>
                  <a:pt x="22456" y="14068"/>
                </a:cubicBezTo>
                <a:close/>
              </a:path>
            </a:pathLst>
          </a:cu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9 - Ελεύθερη σχεδίαση"/>
          <p:cNvSpPr/>
          <p:nvPr/>
        </p:nvSpPr>
        <p:spPr>
          <a:xfrm>
            <a:off x="5857884" y="5286388"/>
            <a:ext cx="129536" cy="51307"/>
          </a:xfrm>
          <a:custGeom>
            <a:avLst/>
            <a:gdLst>
              <a:gd name="connsiteX0" fmla="*/ 22456 w 79488"/>
              <a:gd name="connsiteY0" fmla="*/ 14068 h 18262"/>
              <a:gd name="connsiteX1" fmla="*/ 64659 w 79488"/>
              <a:gd name="connsiteY1" fmla="*/ 0 h 18262"/>
              <a:gd name="connsiteX2" fmla="*/ 8388 w 79488"/>
              <a:gd name="connsiteY2" fmla="*/ 14068 h 18262"/>
              <a:gd name="connsiteX3" fmla="*/ 22456 w 79488"/>
              <a:gd name="connsiteY3" fmla="*/ 14068 h 182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9488" h="18262">
                <a:moveTo>
                  <a:pt x="22456" y="14068"/>
                </a:moveTo>
                <a:cubicBezTo>
                  <a:pt x="31834" y="11723"/>
                  <a:pt x="79488" y="0"/>
                  <a:pt x="64659" y="0"/>
                </a:cubicBezTo>
                <a:cubicBezTo>
                  <a:pt x="45325" y="0"/>
                  <a:pt x="25681" y="5421"/>
                  <a:pt x="8388" y="14068"/>
                </a:cubicBezTo>
                <a:cubicBezTo>
                  <a:pt x="0" y="18262"/>
                  <a:pt x="13078" y="16413"/>
                  <a:pt x="22456" y="14068"/>
                </a:cubicBezTo>
                <a:close/>
              </a:path>
            </a:pathLst>
          </a:cu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10 - Ελεύθερη σχεδίαση"/>
          <p:cNvSpPr/>
          <p:nvPr/>
        </p:nvSpPr>
        <p:spPr>
          <a:xfrm>
            <a:off x="3156580" y="6592403"/>
            <a:ext cx="129536" cy="51307"/>
          </a:xfrm>
          <a:custGeom>
            <a:avLst/>
            <a:gdLst>
              <a:gd name="connsiteX0" fmla="*/ 22456 w 79488"/>
              <a:gd name="connsiteY0" fmla="*/ 14068 h 18262"/>
              <a:gd name="connsiteX1" fmla="*/ 64659 w 79488"/>
              <a:gd name="connsiteY1" fmla="*/ 0 h 18262"/>
              <a:gd name="connsiteX2" fmla="*/ 8388 w 79488"/>
              <a:gd name="connsiteY2" fmla="*/ 14068 h 18262"/>
              <a:gd name="connsiteX3" fmla="*/ 22456 w 79488"/>
              <a:gd name="connsiteY3" fmla="*/ 14068 h 182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9488" h="18262">
                <a:moveTo>
                  <a:pt x="22456" y="14068"/>
                </a:moveTo>
                <a:cubicBezTo>
                  <a:pt x="31834" y="11723"/>
                  <a:pt x="79488" y="0"/>
                  <a:pt x="64659" y="0"/>
                </a:cubicBezTo>
                <a:cubicBezTo>
                  <a:pt x="45325" y="0"/>
                  <a:pt x="25681" y="5421"/>
                  <a:pt x="8388" y="14068"/>
                </a:cubicBezTo>
                <a:cubicBezTo>
                  <a:pt x="0" y="18262"/>
                  <a:pt x="13078" y="16413"/>
                  <a:pt x="22456" y="14068"/>
                </a:cubicBezTo>
                <a:close/>
              </a:path>
            </a:pathLst>
          </a:cu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11 - Ελεύθερη σχεδίαση"/>
          <p:cNvSpPr/>
          <p:nvPr/>
        </p:nvSpPr>
        <p:spPr>
          <a:xfrm>
            <a:off x="6429388" y="5929330"/>
            <a:ext cx="129536" cy="51307"/>
          </a:xfrm>
          <a:custGeom>
            <a:avLst/>
            <a:gdLst>
              <a:gd name="connsiteX0" fmla="*/ 22456 w 79488"/>
              <a:gd name="connsiteY0" fmla="*/ 14068 h 18262"/>
              <a:gd name="connsiteX1" fmla="*/ 64659 w 79488"/>
              <a:gd name="connsiteY1" fmla="*/ 0 h 18262"/>
              <a:gd name="connsiteX2" fmla="*/ 8388 w 79488"/>
              <a:gd name="connsiteY2" fmla="*/ 14068 h 18262"/>
              <a:gd name="connsiteX3" fmla="*/ 22456 w 79488"/>
              <a:gd name="connsiteY3" fmla="*/ 14068 h 182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9488" h="18262">
                <a:moveTo>
                  <a:pt x="22456" y="14068"/>
                </a:moveTo>
                <a:cubicBezTo>
                  <a:pt x="31834" y="11723"/>
                  <a:pt x="79488" y="0"/>
                  <a:pt x="64659" y="0"/>
                </a:cubicBezTo>
                <a:cubicBezTo>
                  <a:pt x="45325" y="0"/>
                  <a:pt x="25681" y="5421"/>
                  <a:pt x="8388" y="14068"/>
                </a:cubicBezTo>
                <a:cubicBezTo>
                  <a:pt x="0" y="18262"/>
                  <a:pt x="13078" y="16413"/>
                  <a:pt x="22456" y="14068"/>
                </a:cubicBezTo>
                <a:close/>
              </a:path>
            </a:pathLst>
          </a:cu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12 - TextBox"/>
          <p:cNvSpPr txBox="1"/>
          <p:nvPr/>
        </p:nvSpPr>
        <p:spPr>
          <a:xfrm>
            <a:off x="5000596" y="1428736"/>
            <a:ext cx="414340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Το υγρό που φαίνεται στην εικόνα </a:t>
            </a:r>
            <a:r>
              <a:rPr lang="el-GR" sz="2400" u="sng" dirty="0" smtClean="0"/>
              <a:t>  ρέει</a:t>
            </a:r>
            <a:r>
              <a:rPr lang="el-GR" sz="2400" dirty="0" smtClean="0"/>
              <a:t>… άρα η </a:t>
            </a:r>
            <a:r>
              <a:rPr lang="el-GR" sz="2400" u="sng" dirty="0" smtClean="0"/>
              <a:t>υδροστατική πίεση </a:t>
            </a:r>
            <a:r>
              <a:rPr lang="el-GR" sz="2400" dirty="0" smtClean="0"/>
              <a:t>σε σημεία του υγρού που βρίσκονται στο </a:t>
            </a:r>
            <a:r>
              <a:rPr lang="el-GR" sz="2400" u="sng" dirty="0" smtClean="0"/>
              <a:t>ίδιο βάθος </a:t>
            </a:r>
            <a:r>
              <a:rPr lang="el-GR" sz="2400" dirty="0" smtClean="0"/>
              <a:t>… </a:t>
            </a:r>
            <a:r>
              <a:rPr lang="el-GR" sz="2400" u="sng" dirty="0" smtClean="0"/>
              <a:t>δεν θα είναι η ίδια….</a:t>
            </a:r>
            <a:endParaRPr lang="en-US" sz="2400" u="sng" dirty="0" smtClean="0"/>
          </a:p>
        </p:txBody>
      </p:sp>
      <p:sp>
        <p:nvSpPr>
          <p:cNvPr id="14" name="13 - TextBox"/>
          <p:cNvSpPr txBox="1"/>
          <p:nvPr/>
        </p:nvSpPr>
        <p:spPr>
          <a:xfrm>
            <a:off x="3286116" y="6357958"/>
            <a:ext cx="5715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b="1" dirty="0" smtClean="0"/>
              <a:t>6Ρα</a:t>
            </a:r>
            <a:endParaRPr lang="en-US" sz="1400" b="1" dirty="0" smtClean="0"/>
          </a:p>
        </p:txBody>
      </p:sp>
      <p:sp>
        <p:nvSpPr>
          <p:cNvPr id="15" name="14 - TextBox"/>
          <p:cNvSpPr txBox="1"/>
          <p:nvPr/>
        </p:nvSpPr>
        <p:spPr>
          <a:xfrm>
            <a:off x="1428728" y="5000636"/>
            <a:ext cx="5715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b="1" dirty="0" smtClean="0"/>
              <a:t>4Ρα</a:t>
            </a:r>
            <a:endParaRPr lang="en-US" sz="1400" b="1" dirty="0" smtClean="0"/>
          </a:p>
        </p:txBody>
      </p:sp>
      <p:sp>
        <p:nvSpPr>
          <p:cNvPr id="16" name="15 - TextBox"/>
          <p:cNvSpPr txBox="1"/>
          <p:nvPr/>
        </p:nvSpPr>
        <p:spPr>
          <a:xfrm>
            <a:off x="6215074" y="5643578"/>
            <a:ext cx="5715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b="1" dirty="0" smtClean="0"/>
              <a:t>3Ρα</a:t>
            </a:r>
            <a:endParaRPr lang="en-US" sz="1400" b="1" dirty="0" smtClean="0"/>
          </a:p>
        </p:txBody>
      </p:sp>
      <p:sp>
        <p:nvSpPr>
          <p:cNvPr id="17" name="16 - TextBox"/>
          <p:cNvSpPr txBox="1"/>
          <p:nvPr/>
        </p:nvSpPr>
        <p:spPr>
          <a:xfrm>
            <a:off x="1428728" y="5786454"/>
            <a:ext cx="5715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b="1" dirty="0" smtClean="0"/>
              <a:t>5Ρα</a:t>
            </a:r>
            <a:endParaRPr lang="en-US" sz="1400" b="1" dirty="0" smtClean="0"/>
          </a:p>
        </p:txBody>
      </p:sp>
      <p:sp>
        <p:nvSpPr>
          <p:cNvPr id="18" name="17 - TextBox"/>
          <p:cNvSpPr txBox="1"/>
          <p:nvPr/>
        </p:nvSpPr>
        <p:spPr>
          <a:xfrm>
            <a:off x="5715008" y="4929198"/>
            <a:ext cx="5715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b="1" dirty="0" smtClean="0"/>
              <a:t>2Ρα</a:t>
            </a:r>
            <a:endParaRPr lang="en-US" sz="14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- TextBox"/>
          <p:cNvSpPr txBox="1"/>
          <p:nvPr/>
        </p:nvSpPr>
        <p:spPr>
          <a:xfrm>
            <a:off x="0" y="357166"/>
            <a:ext cx="728664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Ρευστό που </a:t>
            </a:r>
            <a:r>
              <a:rPr lang="el-GR" sz="2400" dirty="0" smtClean="0">
                <a:solidFill>
                  <a:srgbClr val="FF0000"/>
                </a:solidFill>
              </a:rPr>
              <a:t>δεν ρέει</a:t>
            </a:r>
            <a:r>
              <a:rPr lang="el-GR" sz="2400" dirty="0" smtClean="0"/>
              <a:t>… - Αρχή συγκοινωνούντων δοχείων </a:t>
            </a:r>
            <a:endParaRPr lang="en-US" sz="2400" dirty="0" smtClean="0"/>
          </a:p>
        </p:txBody>
      </p:sp>
      <p:sp>
        <p:nvSpPr>
          <p:cNvPr id="13" name="12 - TextBox"/>
          <p:cNvSpPr txBox="1"/>
          <p:nvPr/>
        </p:nvSpPr>
        <p:spPr>
          <a:xfrm>
            <a:off x="4500562" y="2071678"/>
            <a:ext cx="4143404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/>
              <a:t>Το υγρό που βρίσκεται μέσα στο ποτήρι </a:t>
            </a:r>
            <a:r>
              <a:rPr lang="el-GR" sz="2000" u="sng" dirty="0" smtClean="0"/>
              <a:t>δεν ρέει</a:t>
            </a:r>
            <a:r>
              <a:rPr lang="el-GR" sz="2000" dirty="0" smtClean="0"/>
              <a:t>… άρα η </a:t>
            </a:r>
            <a:r>
              <a:rPr lang="el-GR" sz="2000" u="sng" dirty="0" smtClean="0"/>
              <a:t>υδροστατική πίεση </a:t>
            </a:r>
            <a:r>
              <a:rPr lang="el-GR" sz="2000" dirty="0" smtClean="0"/>
              <a:t>σε σημεία του νερού που βρίσκονται στο </a:t>
            </a:r>
            <a:r>
              <a:rPr lang="el-GR" sz="2000" u="sng" dirty="0" smtClean="0"/>
              <a:t>ίδιο βάθος </a:t>
            </a:r>
            <a:r>
              <a:rPr lang="el-GR" sz="2000" dirty="0" smtClean="0"/>
              <a:t>… θα είναι </a:t>
            </a:r>
            <a:r>
              <a:rPr lang="el-GR" sz="2000" u="sng" dirty="0" smtClean="0"/>
              <a:t>η ίδια</a:t>
            </a:r>
            <a:r>
              <a:rPr lang="el-GR" sz="2000" dirty="0" smtClean="0"/>
              <a:t>….</a:t>
            </a:r>
            <a:endParaRPr lang="en-US" sz="2000" dirty="0" smtClean="0"/>
          </a:p>
        </p:txBody>
      </p:sp>
      <p:cxnSp>
        <p:nvCxnSpPr>
          <p:cNvPr id="12" name="11 - Ευθύγραμμο βέλος σύνδεσης"/>
          <p:cNvCxnSpPr/>
          <p:nvPr/>
        </p:nvCxnSpPr>
        <p:spPr>
          <a:xfrm rot="16200000" flipH="1">
            <a:off x="5179223" y="964389"/>
            <a:ext cx="1285884" cy="1214446"/>
          </a:xfrm>
          <a:prstGeom prst="straightConnector1">
            <a:avLst/>
          </a:prstGeom>
          <a:ln w="2222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14 - TextBox"/>
          <p:cNvSpPr txBox="1"/>
          <p:nvPr/>
        </p:nvSpPr>
        <p:spPr>
          <a:xfrm>
            <a:off x="4714876" y="5286388"/>
            <a:ext cx="407196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Για να είναι όμως ίδια η υδροστατική πίεση θα πρέπει τα σημεία  να βρίσκονται στο ίδιο βάθος……</a:t>
            </a:r>
            <a:endParaRPr lang="en-US" dirty="0" smtClean="0"/>
          </a:p>
        </p:txBody>
      </p:sp>
      <p:pic>
        <p:nvPicPr>
          <p:cNvPr id="1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282" y="2500306"/>
            <a:ext cx="3143272" cy="43576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7" name="16 - Ελεύθερη σχεδίαση"/>
          <p:cNvSpPr/>
          <p:nvPr/>
        </p:nvSpPr>
        <p:spPr>
          <a:xfrm>
            <a:off x="913942" y="5526421"/>
            <a:ext cx="129536" cy="51307"/>
          </a:xfrm>
          <a:custGeom>
            <a:avLst/>
            <a:gdLst>
              <a:gd name="connsiteX0" fmla="*/ 22456 w 79488"/>
              <a:gd name="connsiteY0" fmla="*/ 14068 h 18262"/>
              <a:gd name="connsiteX1" fmla="*/ 64659 w 79488"/>
              <a:gd name="connsiteY1" fmla="*/ 0 h 18262"/>
              <a:gd name="connsiteX2" fmla="*/ 8388 w 79488"/>
              <a:gd name="connsiteY2" fmla="*/ 14068 h 18262"/>
              <a:gd name="connsiteX3" fmla="*/ 22456 w 79488"/>
              <a:gd name="connsiteY3" fmla="*/ 14068 h 182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9488" h="18262">
                <a:moveTo>
                  <a:pt x="22456" y="14068"/>
                </a:moveTo>
                <a:cubicBezTo>
                  <a:pt x="31834" y="11723"/>
                  <a:pt x="79488" y="0"/>
                  <a:pt x="64659" y="0"/>
                </a:cubicBezTo>
                <a:cubicBezTo>
                  <a:pt x="45325" y="0"/>
                  <a:pt x="25681" y="5421"/>
                  <a:pt x="8388" y="14068"/>
                </a:cubicBezTo>
                <a:cubicBezTo>
                  <a:pt x="0" y="18262"/>
                  <a:pt x="13078" y="16413"/>
                  <a:pt x="22456" y="14068"/>
                </a:cubicBezTo>
                <a:close/>
              </a:path>
            </a:pathLst>
          </a:cu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17 - Ελεύθερη σχεδίαση"/>
          <p:cNvSpPr/>
          <p:nvPr/>
        </p:nvSpPr>
        <p:spPr>
          <a:xfrm>
            <a:off x="913942" y="4758865"/>
            <a:ext cx="129536" cy="51307"/>
          </a:xfrm>
          <a:custGeom>
            <a:avLst/>
            <a:gdLst>
              <a:gd name="connsiteX0" fmla="*/ 22456 w 79488"/>
              <a:gd name="connsiteY0" fmla="*/ 14068 h 18262"/>
              <a:gd name="connsiteX1" fmla="*/ 64659 w 79488"/>
              <a:gd name="connsiteY1" fmla="*/ 0 h 18262"/>
              <a:gd name="connsiteX2" fmla="*/ 8388 w 79488"/>
              <a:gd name="connsiteY2" fmla="*/ 14068 h 18262"/>
              <a:gd name="connsiteX3" fmla="*/ 22456 w 79488"/>
              <a:gd name="connsiteY3" fmla="*/ 14068 h 182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9488" h="18262">
                <a:moveTo>
                  <a:pt x="22456" y="14068"/>
                </a:moveTo>
                <a:cubicBezTo>
                  <a:pt x="31834" y="11723"/>
                  <a:pt x="79488" y="0"/>
                  <a:pt x="64659" y="0"/>
                </a:cubicBezTo>
                <a:cubicBezTo>
                  <a:pt x="45325" y="0"/>
                  <a:pt x="25681" y="5421"/>
                  <a:pt x="8388" y="14068"/>
                </a:cubicBezTo>
                <a:cubicBezTo>
                  <a:pt x="0" y="18262"/>
                  <a:pt x="13078" y="16413"/>
                  <a:pt x="22456" y="14068"/>
                </a:cubicBezTo>
                <a:close/>
              </a:path>
            </a:pathLst>
          </a:cu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18 - Ελεύθερη σχεδίαση"/>
          <p:cNvSpPr/>
          <p:nvPr/>
        </p:nvSpPr>
        <p:spPr>
          <a:xfrm>
            <a:off x="2571736" y="4714884"/>
            <a:ext cx="129536" cy="51307"/>
          </a:xfrm>
          <a:custGeom>
            <a:avLst/>
            <a:gdLst>
              <a:gd name="connsiteX0" fmla="*/ 22456 w 79488"/>
              <a:gd name="connsiteY0" fmla="*/ 14068 h 18262"/>
              <a:gd name="connsiteX1" fmla="*/ 64659 w 79488"/>
              <a:gd name="connsiteY1" fmla="*/ 0 h 18262"/>
              <a:gd name="connsiteX2" fmla="*/ 8388 w 79488"/>
              <a:gd name="connsiteY2" fmla="*/ 14068 h 18262"/>
              <a:gd name="connsiteX3" fmla="*/ 22456 w 79488"/>
              <a:gd name="connsiteY3" fmla="*/ 14068 h 182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9488" h="18262">
                <a:moveTo>
                  <a:pt x="22456" y="14068"/>
                </a:moveTo>
                <a:cubicBezTo>
                  <a:pt x="31834" y="11723"/>
                  <a:pt x="79488" y="0"/>
                  <a:pt x="64659" y="0"/>
                </a:cubicBezTo>
                <a:cubicBezTo>
                  <a:pt x="45325" y="0"/>
                  <a:pt x="25681" y="5421"/>
                  <a:pt x="8388" y="14068"/>
                </a:cubicBezTo>
                <a:cubicBezTo>
                  <a:pt x="0" y="18262"/>
                  <a:pt x="13078" y="16413"/>
                  <a:pt x="22456" y="14068"/>
                </a:cubicBezTo>
                <a:close/>
              </a:path>
            </a:pathLst>
          </a:cu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19 - Ελεύθερη σχεδίαση"/>
          <p:cNvSpPr/>
          <p:nvPr/>
        </p:nvSpPr>
        <p:spPr>
          <a:xfrm>
            <a:off x="2428860" y="6072206"/>
            <a:ext cx="129536" cy="51307"/>
          </a:xfrm>
          <a:custGeom>
            <a:avLst/>
            <a:gdLst>
              <a:gd name="connsiteX0" fmla="*/ 22456 w 79488"/>
              <a:gd name="connsiteY0" fmla="*/ 14068 h 18262"/>
              <a:gd name="connsiteX1" fmla="*/ 64659 w 79488"/>
              <a:gd name="connsiteY1" fmla="*/ 0 h 18262"/>
              <a:gd name="connsiteX2" fmla="*/ 8388 w 79488"/>
              <a:gd name="connsiteY2" fmla="*/ 14068 h 18262"/>
              <a:gd name="connsiteX3" fmla="*/ 22456 w 79488"/>
              <a:gd name="connsiteY3" fmla="*/ 14068 h 182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9488" h="18262">
                <a:moveTo>
                  <a:pt x="22456" y="14068"/>
                </a:moveTo>
                <a:cubicBezTo>
                  <a:pt x="31834" y="11723"/>
                  <a:pt x="79488" y="0"/>
                  <a:pt x="64659" y="0"/>
                </a:cubicBezTo>
                <a:cubicBezTo>
                  <a:pt x="45325" y="0"/>
                  <a:pt x="25681" y="5421"/>
                  <a:pt x="8388" y="14068"/>
                </a:cubicBezTo>
                <a:cubicBezTo>
                  <a:pt x="0" y="18262"/>
                  <a:pt x="13078" y="16413"/>
                  <a:pt x="22456" y="14068"/>
                </a:cubicBezTo>
                <a:close/>
              </a:path>
            </a:pathLst>
          </a:cu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20 - Ελεύθερη σχεδίαση"/>
          <p:cNvSpPr/>
          <p:nvPr/>
        </p:nvSpPr>
        <p:spPr>
          <a:xfrm>
            <a:off x="1834586" y="5526421"/>
            <a:ext cx="129536" cy="51307"/>
          </a:xfrm>
          <a:custGeom>
            <a:avLst/>
            <a:gdLst>
              <a:gd name="connsiteX0" fmla="*/ 22456 w 79488"/>
              <a:gd name="connsiteY0" fmla="*/ 14068 h 18262"/>
              <a:gd name="connsiteX1" fmla="*/ 64659 w 79488"/>
              <a:gd name="connsiteY1" fmla="*/ 0 h 18262"/>
              <a:gd name="connsiteX2" fmla="*/ 8388 w 79488"/>
              <a:gd name="connsiteY2" fmla="*/ 14068 h 18262"/>
              <a:gd name="connsiteX3" fmla="*/ 22456 w 79488"/>
              <a:gd name="connsiteY3" fmla="*/ 14068 h 182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9488" h="18262">
                <a:moveTo>
                  <a:pt x="22456" y="14068"/>
                </a:moveTo>
                <a:cubicBezTo>
                  <a:pt x="31834" y="11723"/>
                  <a:pt x="79488" y="0"/>
                  <a:pt x="64659" y="0"/>
                </a:cubicBezTo>
                <a:cubicBezTo>
                  <a:pt x="45325" y="0"/>
                  <a:pt x="25681" y="5421"/>
                  <a:pt x="8388" y="14068"/>
                </a:cubicBezTo>
                <a:cubicBezTo>
                  <a:pt x="0" y="18262"/>
                  <a:pt x="13078" y="16413"/>
                  <a:pt x="22456" y="14068"/>
                </a:cubicBezTo>
                <a:close/>
              </a:path>
            </a:pathLst>
          </a:cu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21 - TextBox"/>
          <p:cNvSpPr txBox="1"/>
          <p:nvPr/>
        </p:nvSpPr>
        <p:spPr>
          <a:xfrm>
            <a:off x="1928794" y="5357826"/>
            <a:ext cx="5715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b="1" dirty="0" smtClean="0"/>
              <a:t>3Ρα</a:t>
            </a:r>
            <a:endParaRPr lang="en-US" sz="1400" b="1" dirty="0" smtClean="0"/>
          </a:p>
        </p:txBody>
      </p:sp>
      <p:sp>
        <p:nvSpPr>
          <p:cNvPr id="23" name="22 - TextBox"/>
          <p:cNvSpPr txBox="1"/>
          <p:nvPr/>
        </p:nvSpPr>
        <p:spPr>
          <a:xfrm>
            <a:off x="2428860" y="5857892"/>
            <a:ext cx="5715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b="1" dirty="0" smtClean="0"/>
              <a:t>4Ρα</a:t>
            </a:r>
            <a:endParaRPr lang="en-US" sz="1400" b="1" dirty="0" smtClean="0"/>
          </a:p>
        </p:txBody>
      </p:sp>
      <p:sp>
        <p:nvSpPr>
          <p:cNvPr id="24" name="23 - TextBox"/>
          <p:cNvSpPr txBox="1"/>
          <p:nvPr/>
        </p:nvSpPr>
        <p:spPr>
          <a:xfrm>
            <a:off x="928662" y="5357826"/>
            <a:ext cx="5715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b="1" dirty="0" smtClean="0"/>
              <a:t>3Ρα</a:t>
            </a:r>
            <a:endParaRPr lang="en-US" sz="1400" b="1" dirty="0" smtClean="0"/>
          </a:p>
        </p:txBody>
      </p:sp>
      <p:sp>
        <p:nvSpPr>
          <p:cNvPr id="25" name="24 - TextBox"/>
          <p:cNvSpPr txBox="1"/>
          <p:nvPr/>
        </p:nvSpPr>
        <p:spPr>
          <a:xfrm>
            <a:off x="2428860" y="4500570"/>
            <a:ext cx="5715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b="1" dirty="0" smtClean="0"/>
              <a:t>2Ρα</a:t>
            </a:r>
            <a:endParaRPr lang="en-US" sz="1400" b="1" dirty="0" smtClean="0"/>
          </a:p>
        </p:txBody>
      </p:sp>
      <p:sp>
        <p:nvSpPr>
          <p:cNvPr id="26" name="25 - TextBox"/>
          <p:cNvSpPr txBox="1"/>
          <p:nvPr/>
        </p:nvSpPr>
        <p:spPr>
          <a:xfrm>
            <a:off x="928662" y="4500570"/>
            <a:ext cx="5715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b="1" dirty="0" smtClean="0"/>
              <a:t>2Ρα</a:t>
            </a:r>
            <a:endParaRPr lang="en-US" sz="14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7286644" cy="43576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" name="9 - TextBox"/>
          <p:cNvSpPr txBox="1"/>
          <p:nvPr/>
        </p:nvSpPr>
        <p:spPr>
          <a:xfrm>
            <a:off x="357158" y="5657671"/>
            <a:ext cx="728664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/>
              <a:t>Στην εικόνα φαίνονται 5 γυάλινα δοχεία που επικοινωνούν μεταξύ τους μέσω ενός γυάλινα σωλήνα. Αυτά τα δοχεία ονομάζονται </a:t>
            </a:r>
            <a:r>
              <a:rPr lang="el-GR" sz="2000" b="1" dirty="0" smtClean="0"/>
              <a:t>συγκοινωνούντα δοχεία</a:t>
            </a:r>
            <a:r>
              <a:rPr lang="el-GR" sz="2000" dirty="0" smtClean="0"/>
              <a:t>….   </a:t>
            </a:r>
            <a:endParaRPr lang="en-US" sz="2000" dirty="0" smtClean="0"/>
          </a:p>
        </p:txBody>
      </p:sp>
      <p:cxnSp>
        <p:nvCxnSpPr>
          <p:cNvPr id="12" name="11 - Ευθύγραμμο βέλος σύνδεσης"/>
          <p:cNvCxnSpPr/>
          <p:nvPr/>
        </p:nvCxnSpPr>
        <p:spPr>
          <a:xfrm rot="16200000" flipH="1">
            <a:off x="1678761" y="4321975"/>
            <a:ext cx="1285884" cy="1214446"/>
          </a:xfrm>
          <a:prstGeom prst="straightConnector1">
            <a:avLst/>
          </a:prstGeom>
          <a:ln w="2222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3857628"/>
            <a:ext cx="4714876" cy="30003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" name="9 - TextBox"/>
          <p:cNvSpPr txBox="1"/>
          <p:nvPr/>
        </p:nvSpPr>
        <p:spPr>
          <a:xfrm>
            <a:off x="0" y="357166"/>
            <a:ext cx="728664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Ρευστό που </a:t>
            </a:r>
            <a:r>
              <a:rPr lang="el-GR" sz="2400" dirty="0" smtClean="0">
                <a:solidFill>
                  <a:srgbClr val="FF0000"/>
                </a:solidFill>
              </a:rPr>
              <a:t>δεν ρέει</a:t>
            </a:r>
            <a:r>
              <a:rPr lang="el-GR" sz="2400" dirty="0" smtClean="0"/>
              <a:t>… - Αρχή συγκοινωνούντων δοχείων </a:t>
            </a:r>
            <a:endParaRPr lang="en-US" sz="2400" dirty="0" smtClean="0"/>
          </a:p>
        </p:txBody>
      </p:sp>
      <p:sp>
        <p:nvSpPr>
          <p:cNvPr id="13" name="12 - TextBox"/>
          <p:cNvSpPr txBox="1"/>
          <p:nvPr/>
        </p:nvSpPr>
        <p:spPr>
          <a:xfrm>
            <a:off x="0" y="1928802"/>
            <a:ext cx="9144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/>
              <a:t>Το υγρό που βρίσκεται μέσα στα συγκοινωνούντα δοχεία </a:t>
            </a:r>
            <a:r>
              <a:rPr lang="el-GR" sz="2000" u="sng" dirty="0" smtClean="0"/>
              <a:t>δεν ρέει</a:t>
            </a:r>
            <a:r>
              <a:rPr lang="el-GR" sz="2000" dirty="0" smtClean="0"/>
              <a:t>… άρα η </a:t>
            </a:r>
            <a:r>
              <a:rPr lang="el-GR" sz="2000" u="sng" dirty="0" smtClean="0"/>
              <a:t>υδροστατική πίεση </a:t>
            </a:r>
            <a:r>
              <a:rPr lang="el-GR" sz="2000" dirty="0" smtClean="0"/>
              <a:t>σε σημεία του νερού που βρίσκονται στο </a:t>
            </a:r>
            <a:r>
              <a:rPr lang="el-GR" sz="2000" u="sng" dirty="0" smtClean="0"/>
              <a:t>ίδιο βάθος </a:t>
            </a:r>
            <a:r>
              <a:rPr lang="el-GR" sz="2000" dirty="0" smtClean="0"/>
              <a:t>… θα είναι </a:t>
            </a:r>
            <a:r>
              <a:rPr lang="el-GR" sz="2000" u="sng" dirty="0" smtClean="0"/>
              <a:t>η ίδια</a:t>
            </a:r>
            <a:r>
              <a:rPr lang="el-GR" sz="2000" dirty="0" smtClean="0"/>
              <a:t>….</a:t>
            </a:r>
            <a:endParaRPr lang="en-US" sz="2000" dirty="0" smtClean="0"/>
          </a:p>
        </p:txBody>
      </p:sp>
      <p:sp>
        <p:nvSpPr>
          <p:cNvPr id="15" name="14 - TextBox"/>
          <p:cNvSpPr txBox="1"/>
          <p:nvPr/>
        </p:nvSpPr>
        <p:spPr>
          <a:xfrm>
            <a:off x="5072034" y="4857760"/>
            <a:ext cx="407196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Για να είναι όμως ίδια η υδροστατική πίεση θα πρέπει τα σημεία  να βρίσκονται στο ίδιο </a:t>
            </a:r>
            <a:r>
              <a:rPr lang="el-GR" dirty="0" err="1" smtClean="0"/>
              <a:t>βάθος……γιαυτό</a:t>
            </a:r>
            <a:r>
              <a:rPr lang="el-GR" dirty="0" smtClean="0"/>
              <a:t> η ελεύθερη επιφάνεια του υγρού σε όλα τα δοχεία , βρίσκεται στο ίδιο επίπεδο</a:t>
            </a:r>
            <a:endParaRPr lang="en-US" dirty="0" smtClean="0"/>
          </a:p>
        </p:txBody>
      </p:sp>
      <p:sp>
        <p:nvSpPr>
          <p:cNvPr id="21" name="20 - Ελεύθερη σχεδίαση"/>
          <p:cNvSpPr/>
          <p:nvPr/>
        </p:nvSpPr>
        <p:spPr>
          <a:xfrm>
            <a:off x="2357422" y="5786454"/>
            <a:ext cx="129536" cy="51307"/>
          </a:xfrm>
          <a:custGeom>
            <a:avLst/>
            <a:gdLst>
              <a:gd name="connsiteX0" fmla="*/ 22456 w 79488"/>
              <a:gd name="connsiteY0" fmla="*/ 14068 h 18262"/>
              <a:gd name="connsiteX1" fmla="*/ 64659 w 79488"/>
              <a:gd name="connsiteY1" fmla="*/ 0 h 18262"/>
              <a:gd name="connsiteX2" fmla="*/ 8388 w 79488"/>
              <a:gd name="connsiteY2" fmla="*/ 14068 h 18262"/>
              <a:gd name="connsiteX3" fmla="*/ 22456 w 79488"/>
              <a:gd name="connsiteY3" fmla="*/ 14068 h 182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9488" h="18262">
                <a:moveTo>
                  <a:pt x="22456" y="14068"/>
                </a:moveTo>
                <a:cubicBezTo>
                  <a:pt x="31834" y="11723"/>
                  <a:pt x="79488" y="0"/>
                  <a:pt x="64659" y="0"/>
                </a:cubicBezTo>
                <a:cubicBezTo>
                  <a:pt x="45325" y="0"/>
                  <a:pt x="25681" y="5421"/>
                  <a:pt x="8388" y="14068"/>
                </a:cubicBezTo>
                <a:cubicBezTo>
                  <a:pt x="0" y="18262"/>
                  <a:pt x="13078" y="16413"/>
                  <a:pt x="22456" y="14068"/>
                </a:cubicBezTo>
                <a:close/>
              </a:path>
            </a:pathLst>
          </a:cu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21 - TextBox"/>
          <p:cNvSpPr txBox="1"/>
          <p:nvPr/>
        </p:nvSpPr>
        <p:spPr>
          <a:xfrm>
            <a:off x="2285984" y="5429264"/>
            <a:ext cx="5715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b="1" dirty="0" smtClean="0"/>
              <a:t>3Ρα</a:t>
            </a:r>
            <a:endParaRPr lang="en-US" sz="1400" b="1" dirty="0" smtClean="0"/>
          </a:p>
        </p:txBody>
      </p:sp>
      <p:sp>
        <p:nvSpPr>
          <p:cNvPr id="23" name="22 - TextBox"/>
          <p:cNvSpPr txBox="1"/>
          <p:nvPr/>
        </p:nvSpPr>
        <p:spPr>
          <a:xfrm>
            <a:off x="2285984" y="6286520"/>
            <a:ext cx="5715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b="1" dirty="0" smtClean="0"/>
              <a:t>5Ρα</a:t>
            </a:r>
            <a:endParaRPr lang="en-US" sz="1400" b="1" dirty="0" smtClean="0"/>
          </a:p>
        </p:txBody>
      </p:sp>
      <p:sp>
        <p:nvSpPr>
          <p:cNvPr id="27" name="26 - Ελεύθερη σχεδίαση"/>
          <p:cNvSpPr/>
          <p:nvPr/>
        </p:nvSpPr>
        <p:spPr>
          <a:xfrm>
            <a:off x="428596" y="5786454"/>
            <a:ext cx="129536" cy="51307"/>
          </a:xfrm>
          <a:custGeom>
            <a:avLst/>
            <a:gdLst>
              <a:gd name="connsiteX0" fmla="*/ 22456 w 79488"/>
              <a:gd name="connsiteY0" fmla="*/ 14068 h 18262"/>
              <a:gd name="connsiteX1" fmla="*/ 64659 w 79488"/>
              <a:gd name="connsiteY1" fmla="*/ 0 h 18262"/>
              <a:gd name="connsiteX2" fmla="*/ 8388 w 79488"/>
              <a:gd name="connsiteY2" fmla="*/ 14068 h 18262"/>
              <a:gd name="connsiteX3" fmla="*/ 22456 w 79488"/>
              <a:gd name="connsiteY3" fmla="*/ 14068 h 182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9488" h="18262">
                <a:moveTo>
                  <a:pt x="22456" y="14068"/>
                </a:moveTo>
                <a:cubicBezTo>
                  <a:pt x="31834" y="11723"/>
                  <a:pt x="79488" y="0"/>
                  <a:pt x="64659" y="0"/>
                </a:cubicBezTo>
                <a:cubicBezTo>
                  <a:pt x="45325" y="0"/>
                  <a:pt x="25681" y="5421"/>
                  <a:pt x="8388" y="14068"/>
                </a:cubicBezTo>
                <a:cubicBezTo>
                  <a:pt x="0" y="18262"/>
                  <a:pt x="13078" y="16413"/>
                  <a:pt x="22456" y="14068"/>
                </a:cubicBezTo>
                <a:close/>
              </a:path>
            </a:pathLst>
          </a:cu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27 - Ελεύθερη σχεδίαση"/>
          <p:cNvSpPr/>
          <p:nvPr/>
        </p:nvSpPr>
        <p:spPr>
          <a:xfrm>
            <a:off x="1428728" y="5786454"/>
            <a:ext cx="129536" cy="51307"/>
          </a:xfrm>
          <a:custGeom>
            <a:avLst/>
            <a:gdLst>
              <a:gd name="connsiteX0" fmla="*/ 22456 w 79488"/>
              <a:gd name="connsiteY0" fmla="*/ 14068 h 18262"/>
              <a:gd name="connsiteX1" fmla="*/ 64659 w 79488"/>
              <a:gd name="connsiteY1" fmla="*/ 0 h 18262"/>
              <a:gd name="connsiteX2" fmla="*/ 8388 w 79488"/>
              <a:gd name="connsiteY2" fmla="*/ 14068 h 18262"/>
              <a:gd name="connsiteX3" fmla="*/ 22456 w 79488"/>
              <a:gd name="connsiteY3" fmla="*/ 14068 h 182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9488" h="18262">
                <a:moveTo>
                  <a:pt x="22456" y="14068"/>
                </a:moveTo>
                <a:cubicBezTo>
                  <a:pt x="31834" y="11723"/>
                  <a:pt x="79488" y="0"/>
                  <a:pt x="64659" y="0"/>
                </a:cubicBezTo>
                <a:cubicBezTo>
                  <a:pt x="45325" y="0"/>
                  <a:pt x="25681" y="5421"/>
                  <a:pt x="8388" y="14068"/>
                </a:cubicBezTo>
                <a:cubicBezTo>
                  <a:pt x="0" y="18262"/>
                  <a:pt x="13078" y="16413"/>
                  <a:pt x="22456" y="14068"/>
                </a:cubicBezTo>
                <a:close/>
              </a:path>
            </a:pathLst>
          </a:cu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28 - Ελεύθερη σχεδίαση"/>
          <p:cNvSpPr/>
          <p:nvPr/>
        </p:nvSpPr>
        <p:spPr>
          <a:xfrm>
            <a:off x="3286116" y="5786454"/>
            <a:ext cx="129536" cy="51307"/>
          </a:xfrm>
          <a:custGeom>
            <a:avLst/>
            <a:gdLst>
              <a:gd name="connsiteX0" fmla="*/ 22456 w 79488"/>
              <a:gd name="connsiteY0" fmla="*/ 14068 h 18262"/>
              <a:gd name="connsiteX1" fmla="*/ 64659 w 79488"/>
              <a:gd name="connsiteY1" fmla="*/ 0 h 18262"/>
              <a:gd name="connsiteX2" fmla="*/ 8388 w 79488"/>
              <a:gd name="connsiteY2" fmla="*/ 14068 h 18262"/>
              <a:gd name="connsiteX3" fmla="*/ 22456 w 79488"/>
              <a:gd name="connsiteY3" fmla="*/ 14068 h 182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9488" h="18262">
                <a:moveTo>
                  <a:pt x="22456" y="14068"/>
                </a:moveTo>
                <a:cubicBezTo>
                  <a:pt x="31834" y="11723"/>
                  <a:pt x="79488" y="0"/>
                  <a:pt x="64659" y="0"/>
                </a:cubicBezTo>
                <a:cubicBezTo>
                  <a:pt x="45325" y="0"/>
                  <a:pt x="25681" y="5421"/>
                  <a:pt x="8388" y="14068"/>
                </a:cubicBezTo>
                <a:cubicBezTo>
                  <a:pt x="0" y="18262"/>
                  <a:pt x="13078" y="16413"/>
                  <a:pt x="22456" y="14068"/>
                </a:cubicBezTo>
                <a:close/>
              </a:path>
            </a:pathLst>
          </a:cu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29 - Ελεύθερη σχεδίαση"/>
          <p:cNvSpPr/>
          <p:nvPr/>
        </p:nvSpPr>
        <p:spPr>
          <a:xfrm>
            <a:off x="4286248" y="5786454"/>
            <a:ext cx="129536" cy="51307"/>
          </a:xfrm>
          <a:custGeom>
            <a:avLst/>
            <a:gdLst>
              <a:gd name="connsiteX0" fmla="*/ 22456 w 79488"/>
              <a:gd name="connsiteY0" fmla="*/ 14068 h 18262"/>
              <a:gd name="connsiteX1" fmla="*/ 64659 w 79488"/>
              <a:gd name="connsiteY1" fmla="*/ 0 h 18262"/>
              <a:gd name="connsiteX2" fmla="*/ 8388 w 79488"/>
              <a:gd name="connsiteY2" fmla="*/ 14068 h 18262"/>
              <a:gd name="connsiteX3" fmla="*/ 22456 w 79488"/>
              <a:gd name="connsiteY3" fmla="*/ 14068 h 182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9488" h="18262">
                <a:moveTo>
                  <a:pt x="22456" y="14068"/>
                </a:moveTo>
                <a:cubicBezTo>
                  <a:pt x="31834" y="11723"/>
                  <a:pt x="79488" y="0"/>
                  <a:pt x="64659" y="0"/>
                </a:cubicBezTo>
                <a:cubicBezTo>
                  <a:pt x="45325" y="0"/>
                  <a:pt x="25681" y="5421"/>
                  <a:pt x="8388" y="14068"/>
                </a:cubicBezTo>
                <a:cubicBezTo>
                  <a:pt x="0" y="18262"/>
                  <a:pt x="13078" y="16413"/>
                  <a:pt x="22456" y="14068"/>
                </a:cubicBezTo>
                <a:close/>
              </a:path>
            </a:pathLst>
          </a:cu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30 - TextBox"/>
          <p:cNvSpPr txBox="1"/>
          <p:nvPr/>
        </p:nvSpPr>
        <p:spPr>
          <a:xfrm>
            <a:off x="214282" y="5500702"/>
            <a:ext cx="5715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b="1" dirty="0" smtClean="0"/>
              <a:t>3Ρα</a:t>
            </a:r>
            <a:endParaRPr lang="en-US" sz="1400" b="1" dirty="0" smtClean="0"/>
          </a:p>
        </p:txBody>
      </p:sp>
      <p:sp>
        <p:nvSpPr>
          <p:cNvPr id="32" name="31 - TextBox"/>
          <p:cNvSpPr txBox="1"/>
          <p:nvPr/>
        </p:nvSpPr>
        <p:spPr>
          <a:xfrm>
            <a:off x="1214414" y="5572140"/>
            <a:ext cx="5715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b="1" dirty="0" smtClean="0"/>
              <a:t>3Ρα</a:t>
            </a:r>
            <a:endParaRPr lang="en-US" sz="1400" b="1" dirty="0" smtClean="0"/>
          </a:p>
        </p:txBody>
      </p:sp>
      <p:sp>
        <p:nvSpPr>
          <p:cNvPr id="33" name="32 - TextBox"/>
          <p:cNvSpPr txBox="1"/>
          <p:nvPr/>
        </p:nvSpPr>
        <p:spPr>
          <a:xfrm>
            <a:off x="3071802" y="5500702"/>
            <a:ext cx="5715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b="1" dirty="0" smtClean="0"/>
              <a:t>3Ρα</a:t>
            </a:r>
            <a:endParaRPr lang="en-US" sz="1400" b="1" dirty="0" smtClean="0"/>
          </a:p>
        </p:txBody>
      </p:sp>
      <p:sp>
        <p:nvSpPr>
          <p:cNvPr id="34" name="33 - TextBox"/>
          <p:cNvSpPr txBox="1"/>
          <p:nvPr/>
        </p:nvSpPr>
        <p:spPr>
          <a:xfrm>
            <a:off x="4143372" y="5429264"/>
            <a:ext cx="5715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b="1" dirty="0" smtClean="0"/>
              <a:t>3Ρα</a:t>
            </a:r>
            <a:endParaRPr lang="en-US" sz="1400" b="1" dirty="0" smtClean="0"/>
          </a:p>
        </p:txBody>
      </p:sp>
      <p:sp>
        <p:nvSpPr>
          <p:cNvPr id="35" name="34 - Ελεύθερη σχεδίαση"/>
          <p:cNvSpPr/>
          <p:nvPr/>
        </p:nvSpPr>
        <p:spPr>
          <a:xfrm>
            <a:off x="2428860" y="6572272"/>
            <a:ext cx="129536" cy="51307"/>
          </a:xfrm>
          <a:custGeom>
            <a:avLst/>
            <a:gdLst>
              <a:gd name="connsiteX0" fmla="*/ 22456 w 79488"/>
              <a:gd name="connsiteY0" fmla="*/ 14068 h 18262"/>
              <a:gd name="connsiteX1" fmla="*/ 64659 w 79488"/>
              <a:gd name="connsiteY1" fmla="*/ 0 h 18262"/>
              <a:gd name="connsiteX2" fmla="*/ 8388 w 79488"/>
              <a:gd name="connsiteY2" fmla="*/ 14068 h 18262"/>
              <a:gd name="connsiteX3" fmla="*/ 22456 w 79488"/>
              <a:gd name="connsiteY3" fmla="*/ 14068 h 182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9488" h="18262">
                <a:moveTo>
                  <a:pt x="22456" y="14068"/>
                </a:moveTo>
                <a:cubicBezTo>
                  <a:pt x="31834" y="11723"/>
                  <a:pt x="79488" y="0"/>
                  <a:pt x="64659" y="0"/>
                </a:cubicBezTo>
                <a:cubicBezTo>
                  <a:pt x="45325" y="0"/>
                  <a:pt x="25681" y="5421"/>
                  <a:pt x="8388" y="14068"/>
                </a:cubicBezTo>
                <a:cubicBezTo>
                  <a:pt x="0" y="18262"/>
                  <a:pt x="13078" y="16413"/>
                  <a:pt x="22456" y="14068"/>
                </a:cubicBezTo>
                <a:close/>
              </a:path>
            </a:pathLst>
          </a:cu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35 - Ελεύθερη σχεδίαση"/>
          <p:cNvSpPr/>
          <p:nvPr/>
        </p:nvSpPr>
        <p:spPr>
          <a:xfrm>
            <a:off x="428596" y="6572272"/>
            <a:ext cx="129536" cy="51307"/>
          </a:xfrm>
          <a:custGeom>
            <a:avLst/>
            <a:gdLst>
              <a:gd name="connsiteX0" fmla="*/ 22456 w 79488"/>
              <a:gd name="connsiteY0" fmla="*/ 14068 h 18262"/>
              <a:gd name="connsiteX1" fmla="*/ 64659 w 79488"/>
              <a:gd name="connsiteY1" fmla="*/ 0 h 18262"/>
              <a:gd name="connsiteX2" fmla="*/ 8388 w 79488"/>
              <a:gd name="connsiteY2" fmla="*/ 14068 h 18262"/>
              <a:gd name="connsiteX3" fmla="*/ 22456 w 79488"/>
              <a:gd name="connsiteY3" fmla="*/ 14068 h 182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9488" h="18262">
                <a:moveTo>
                  <a:pt x="22456" y="14068"/>
                </a:moveTo>
                <a:cubicBezTo>
                  <a:pt x="31834" y="11723"/>
                  <a:pt x="79488" y="0"/>
                  <a:pt x="64659" y="0"/>
                </a:cubicBezTo>
                <a:cubicBezTo>
                  <a:pt x="45325" y="0"/>
                  <a:pt x="25681" y="5421"/>
                  <a:pt x="8388" y="14068"/>
                </a:cubicBezTo>
                <a:cubicBezTo>
                  <a:pt x="0" y="18262"/>
                  <a:pt x="13078" y="16413"/>
                  <a:pt x="22456" y="14068"/>
                </a:cubicBezTo>
                <a:close/>
              </a:path>
            </a:pathLst>
          </a:cu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36 - Ελεύθερη σχεδίαση"/>
          <p:cNvSpPr/>
          <p:nvPr/>
        </p:nvSpPr>
        <p:spPr>
          <a:xfrm>
            <a:off x="1428728" y="6572272"/>
            <a:ext cx="129536" cy="51307"/>
          </a:xfrm>
          <a:custGeom>
            <a:avLst/>
            <a:gdLst>
              <a:gd name="connsiteX0" fmla="*/ 22456 w 79488"/>
              <a:gd name="connsiteY0" fmla="*/ 14068 h 18262"/>
              <a:gd name="connsiteX1" fmla="*/ 64659 w 79488"/>
              <a:gd name="connsiteY1" fmla="*/ 0 h 18262"/>
              <a:gd name="connsiteX2" fmla="*/ 8388 w 79488"/>
              <a:gd name="connsiteY2" fmla="*/ 14068 h 18262"/>
              <a:gd name="connsiteX3" fmla="*/ 22456 w 79488"/>
              <a:gd name="connsiteY3" fmla="*/ 14068 h 182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9488" h="18262">
                <a:moveTo>
                  <a:pt x="22456" y="14068"/>
                </a:moveTo>
                <a:cubicBezTo>
                  <a:pt x="31834" y="11723"/>
                  <a:pt x="79488" y="0"/>
                  <a:pt x="64659" y="0"/>
                </a:cubicBezTo>
                <a:cubicBezTo>
                  <a:pt x="45325" y="0"/>
                  <a:pt x="25681" y="5421"/>
                  <a:pt x="8388" y="14068"/>
                </a:cubicBezTo>
                <a:cubicBezTo>
                  <a:pt x="0" y="18262"/>
                  <a:pt x="13078" y="16413"/>
                  <a:pt x="22456" y="14068"/>
                </a:cubicBezTo>
                <a:close/>
              </a:path>
            </a:pathLst>
          </a:cu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37 - Ελεύθερη σχεδίαση"/>
          <p:cNvSpPr/>
          <p:nvPr/>
        </p:nvSpPr>
        <p:spPr>
          <a:xfrm>
            <a:off x="3286116" y="6572272"/>
            <a:ext cx="129536" cy="51307"/>
          </a:xfrm>
          <a:custGeom>
            <a:avLst/>
            <a:gdLst>
              <a:gd name="connsiteX0" fmla="*/ 22456 w 79488"/>
              <a:gd name="connsiteY0" fmla="*/ 14068 h 18262"/>
              <a:gd name="connsiteX1" fmla="*/ 64659 w 79488"/>
              <a:gd name="connsiteY1" fmla="*/ 0 h 18262"/>
              <a:gd name="connsiteX2" fmla="*/ 8388 w 79488"/>
              <a:gd name="connsiteY2" fmla="*/ 14068 h 18262"/>
              <a:gd name="connsiteX3" fmla="*/ 22456 w 79488"/>
              <a:gd name="connsiteY3" fmla="*/ 14068 h 182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9488" h="18262">
                <a:moveTo>
                  <a:pt x="22456" y="14068"/>
                </a:moveTo>
                <a:cubicBezTo>
                  <a:pt x="31834" y="11723"/>
                  <a:pt x="79488" y="0"/>
                  <a:pt x="64659" y="0"/>
                </a:cubicBezTo>
                <a:cubicBezTo>
                  <a:pt x="45325" y="0"/>
                  <a:pt x="25681" y="5421"/>
                  <a:pt x="8388" y="14068"/>
                </a:cubicBezTo>
                <a:cubicBezTo>
                  <a:pt x="0" y="18262"/>
                  <a:pt x="13078" y="16413"/>
                  <a:pt x="22456" y="14068"/>
                </a:cubicBezTo>
                <a:close/>
              </a:path>
            </a:pathLst>
          </a:cu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38 - Ελεύθερη σχεδίαση"/>
          <p:cNvSpPr/>
          <p:nvPr/>
        </p:nvSpPr>
        <p:spPr>
          <a:xfrm>
            <a:off x="4286248" y="6572272"/>
            <a:ext cx="129536" cy="51307"/>
          </a:xfrm>
          <a:custGeom>
            <a:avLst/>
            <a:gdLst>
              <a:gd name="connsiteX0" fmla="*/ 22456 w 79488"/>
              <a:gd name="connsiteY0" fmla="*/ 14068 h 18262"/>
              <a:gd name="connsiteX1" fmla="*/ 64659 w 79488"/>
              <a:gd name="connsiteY1" fmla="*/ 0 h 18262"/>
              <a:gd name="connsiteX2" fmla="*/ 8388 w 79488"/>
              <a:gd name="connsiteY2" fmla="*/ 14068 h 18262"/>
              <a:gd name="connsiteX3" fmla="*/ 22456 w 79488"/>
              <a:gd name="connsiteY3" fmla="*/ 14068 h 182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9488" h="18262">
                <a:moveTo>
                  <a:pt x="22456" y="14068"/>
                </a:moveTo>
                <a:cubicBezTo>
                  <a:pt x="31834" y="11723"/>
                  <a:pt x="79488" y="0"/>
                  <a:pt x="64659" y="0"/>
                </a:cubicBezTo>
                <a:cubicBezTo>
                  <a:pt x="45325" y="0"/>
                  <a:pt x="25681" y="5421"/>
                  <a:pt x="8388" y="14068"/>
                </a:cubicBezTo>
                <a:cubicBezTo>
                  <a:pt x="0" y="18262"/>
                  <a:pt x="13078" y="16413"/>
                  <a:pt x="22456" y="14068"/>
                </a:cubicBezTo>
                <a:close/>
              </a:path>
            </a:pathLst>
          </a:cu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39 - TextBox"/>
          <p:cNvSpPr txBox="1"/>
          <p:nvPr/>
        </p:nvSpPr>
        <p:spPr>
          <a:xfrm>
            <a:off x="214282" y="6286520"/>
            <a:ext cx="5715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b="1" dirty="0" smtClean="0"/>
              <a:t>5Ρα</a:t>
            </a:r>
            <a:endParaRPr lang="en-US" sz="1400" b="1" dirty="0" smtClean="0"/>
          </a:p>
        </p:txBody>
      </p:sp>
      <p:sp>
        <p:nvSpPr>
          <p:cNvPr id="41" name="40 - TextBox"/>
          <p:cNvSpPr txBox="1"/>
          <p:nvPr/>
        </p:nvSpPr>
        <p:spPr>
          <a:xfrm>
            <a:off x="1214414" y="6357958"/>
            <a:ext cx="5715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b="1" dirty="0" smtClean="0"/>
              <a:t>5Ρα</a:t>
            </a:r>
            <a:endParaRPr lang="en-US" sz="1400" b="1" dirty="0" smtClean="0"/>
          </a:p>
        </p:txBody>
      </p:sp>
      <p:sp>
        <p:nvSpPr>
          <p:cNvPr id="42" name="41 - TextBox"/>
          <p:cNvSpPr txBox="1"/>
          <p:nvPr/>
        </p:nvSpPr>
        <p:spPr>
          <a:xfrm>
            <a:off x="3071802" y="6286520"/>
            <a:ext cx="5715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b="1" dirty="0" smtClean="0"/>
              <a:t>5Ρα</a:t>
            </a:r>
            <a:endParaRPr lang="en-US" sz="1400" b="1" dirty="0" smtClean="0"/>
          </a:p>
        </p:txBody>
      </p:sp>
      <p:sp>
        <p:nvSpPr>
          <p:cNvPr id="43" name="42 - TextBox"/>
          <p:cNvSpPr txBox="1"/>
          <p:nvPr/>
        </p:nvSpPr>
        <p:spPr>
          <a:xfrm>
            <a:off x="4143372" y="6215082"/>
            <a:ext cx="5715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b="1" dirty="0" smtClean="0"/>
              <a:t>5Ρα</a:t>
            </a:r>
            <a:endParaRPr lang="en-US" sz="14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- TextBox"/>
          <p:cNvSpPr txBox="1"/>
          <p:nvPr/>
        </p:nvSpPr>
        <p:spPr>
          <a:xfrm>
            <a:off x="3143240" y="571480"/>
            <a:ext cx="19288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u="sng" dirty="0" smtClean="0">
                <a:solidFill>
                  <a:srgbClr val="FF0000"/>
                </a:solidFill>
              </a:rPr>
              <a:t>ρευστά</a:t>
            </a:r>
            <a:endParaRPr lang="en-US" sz="2400" b="1" u="sng" dirty="0">
              <a:solidFill>
                <a:srgbClr val="FF0000"/>
              </a:solidFill>
            </a:endParaRPr>
          </a:p>
        </p:txBody>
      </p:sp>
      <p:pic>
        <p:nvPicPr>
          <p:cNvPr id="4301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5500702"/>
            <a:ext cx="1077854" cy="13572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301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86644" y="5599345"/>
            <a:ext cx="1428728" cy="12586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2" name="11 - TextBox"/>
          <p:cNvSpPr txBox="1"/>
          <p:nvPr/>
        </p:nvSpPr>
        <p:spPr>
          <a:xfrm>
            <a:off x="642910" y="1928802"/>
            <a:ext cx="800105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Τα ρευστά </a:t>
            </a:r>
            <a:r>
              <a:rPr lang="el-GR" sz="2400" u="sng" dirty="0" smtClean="0"/>
              <a:t>δεν έχουν σταθερό σχήμα</a:t>
            </a:r>
            <a:r>
              <a:rPr lang="el-GR" sz="2400" dirty="0" smtClean="0"/>
              <a:t>… αλλά παίρνουν κάθε φορά το σχήμα του δοχείου, μέσα στο οποίο βρίσκονται.</a:t>
            </a:r>
          </a:p>
          <a:p>
            <a:endParaRPr lang="el-GR" sz="2400" dirty="0" smtClean="0"/>
          </a:p>
          <a:p>
            <a:r>
              <a:rPr lang="el-GR" sz="2400" dirty="0" smtClean="0"/>
              <a:t>Ρευστά είναι ο αέρας, το νερό , το πετρέλαιο, το μέλι και άλλα….</a:t>
            </a:r>
            <a:endParaRPr 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- TextBox"/>
          <p:cNvSpPr txBox="1"/>
          <p:nvPr/>
        </p:nvSpPr>
        <p:spPr>
          <a:xfrm>
            <a:off x="2285984" y="714356"/>
            <a:ext cx="37147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u="sng" dirty="0" smtClean="0">
                <a:solidFill>
                  <a:srgbClr val="FF0000"/>
                </a:solidFill>
              </a:rPr>
              <a:t>Ρευστά </a:t>
            </a:r>
            <a:endParaRPr lang="en-US" sz="2400" b="1" u="sng" dirty="0">
              <a:solidFill>
                <a:srgbClr val="FF0000"/>
              </a:solidFill>
            </a:endParaRPr>
          </a:p>
        </p:txBody>
      </p:sp>
      <p:pic>
        <p:nvPicPr>
          <p:cNvPr id="4301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4968902"/>
            <a:ext cx="1500166" cy="18890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301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86644" y="4857761"/>
            <a:ext cx="1643074" cy="20002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5 - Ορθογώνιο"/>
          <p:cNvSpPr/>
          <p:nvPr/>
        </p:nvSpPr>
        <p:spPr>
          <a:xfrm>
            <a:off x="214250" y="1714488"/>
            <a:ext cx="892975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400" dirty="0" smtClean="0"/>
              <a:t>Ένα ρευστό πιέζει κάθε επιφάνεια με την οποία βρίσκεται σε επαφή.</a:t>
            </a:r>
          </a:p>
          <a:p>
            <a:endParaRPr lang="el-GR" sz="2400" dirty="0" smtClean="0"/>
          </a:p>
          <a:p>
            <a:endParaRPr lang="el-GR" sz="2400" dirty="0" smtClean="0"/>
          </a:p>
          <a:p>
            <a:r>
              <a:rPr lang="el-GR" sz="2400" dirty="0" smtClean="0"/>
              <a:t> </a:t>
            </a:r>
            <a:endParaRPr lang="en-US" sz="2400" dirty="0"/>
          </a:p>
        </p:txBody>
      </p:sp>
      <p:pic>
        <p:nvPicPr>
          <p:cNvPr id="44034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500430" y="5162861"/>
            <a:ext cx="2000264" cy="16951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9" name="8 - Ευθύγραμμο βέλος σύνδεσης"/>
          <p:cNvCxnSpPr/>
          <p:nvPr/>
        </p:nvCxnSpPr>
        <p:spPr>
          <a:xfrm>
            <a:off x="1000100" y="5929330"/>
            <a:ext cx="285752" cy="71438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10 - Ευθύγραμμο βέλος σύνδεσης"/>
          <p:cNvCxnSpPr/>
          <p:nvPr/>
        </p:nvCxnSpPr>
        <p:spPr>
          <a:xfrm rot="10800000">
            <a:off x="642910" y="6143644"/>
            <a:ext cx="295276" cy="80962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12 - Ευθύγραμμο βέλος σύνδεσης"/>
          <p:cNvCxnSpPr/>
          <p:nvPr/>
        </p:nvCxnSpPr>
        <p:spPr>
          <a:xfrm>
            <a:off x="928662" y="6429396"/>
            <a:ext cx="285752" cy="71438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- Ορθογώνιο"/>
          <p:cNvSpPr/>
          <p:nvPr/>
        </p:nvSpPr>
        <p:spPr>
          <a:xfrm>
            <a:off x="428596" y="1214422"/>
            <a:ext cx="807246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400" dirty="0" smtClean="0"/>
              <a:t> Η πίεση που ασκεί ένα υγρό που ισορροπεί (δεν ρέει), σε  μια επιφάνεια  με την οποία έρχεται σε επαφή,  ονομάζεται </a:t>
            </a:r>
            <a:r>
              <a:rPr lang="el-GR" sz="2400" b="1" dirty="0" smtClean="0">
                <a:solidFill>
                  <a:srgbClr val="FF0000"/>
                </a:solidFill>
              </a:rPr>
              <a:t>υδροστατική πίεση </a:t>
            </a:r>
            <a:r>
              <a:rPr lang="en-US" sz="2400" b="1" dirty="0" smtClean="0">
                <a:solidFill>
                  <a:srgbClr val="FF0000"/>
                </a:solidFill>
              </a:rPr>
              <a:t>p</a:t>
            </a:r>
            <a:r>
              <a:rPr lang="el-GR" sz="2400" b="1" baseline="-25000" dirty="0" err="1" smtClean="0">
                <a:solidFill>
                  <a:srgbClr val="FF0000"/>
                </a:solidFill>
              </a:rPr>
              <a:t>υδρ</a:t>
            </a:r>
            <a:r>
              <a:rPr lang="el-GR" sz="2400" dirty="0" smtClean="0"/>
              <a:t>. </a:t>
            </a:r>
            <a:endParaRPr lang="en-US" sz="2400" dirty="0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43504" y="3571876"/>
            <a:ext cx="3571900" cy="30270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2" name="11 - Ορθογώνιο"/>
          <p:cNvSpPr/>
          <p:nvPr/>
        </p:nvSpPr>
        <p:spPr>
          <a:xfrm>
            <a:off x="2428860" y="214290"/>
            <a:ext cx="264578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dirty="0" smtClean="0">
                <a:solidFill>
                  <a:srgbClr val="FF0000"/>
                </a:solidFill>
              </a:rPr>
              <a:t>υδροστατική πίεση</a:t>
            </a:r>
            <a:endParaRPr lang="en-US" sz="2400" dirty="0"/>
          </a:p>
        </p:txBody>
      </p:sp>
      <p:sp>
        <p:nvSpPr>
          <p:cNvPr id="13" name="12 - TextBox"/>
          <p:cNvSpPr txBox="1"/>
          <p:nvPr/>
        </p:nvSpPr>
        <p:spPr>
          <a:xfrm>
            <a:off x="6858016" y="4214818"/>
            <a:ext cx="42862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/>
              <a:t>F</a:t>
            </a:r>
            <a:endParaRPr lang="el-GR" sz="1400" b="1" dirty="0" smtClean="0"/>
          </a:p>
        </p:txBody>
      </p:sp>
      <p:sp>
        <p:nvSpPr>
          <p:cNvPr id="15" name="14 - TextBox"/>
          <p:cNvSpPr txBox="1"/>
          <p:nvPr/>
        </p:nvSpPr>
        <p:spPr>
          <a:xfrm>
            <a:off x="6929454" y="6000768"/>
            <a:ext cx="42862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/>
              <a:t>F</a:t>
            </a:r>
            <a:endParaRPr lang="el-GR" sz="1400" b="1" dirty="0" smtClean="0"/>
          </a:p>
        </p:txBody>
      </p:sp>
      <p:sp>
        <p:nvSpPr>
          <p:cNvPr id="16" name="15 - TextBox"/>
          <p:cNvSpPr txBox="1"/>
          <p:nvPr/>
        </p:nvSpPr>
        <p:spPr>
          <a:xfrm>
            <a:off x="6786578" y="4429132"/>
            <a:ext cx="42862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/>
              <a:t>F</a:t>
            </a:r>
            <a:endParaRPr lang="el-GR" sz="1400" b="1" dirty="0" smtClean="0"/>
          </a:p>
        </p:txBody>
      </p:sp>
      <p:sp>
        <p:nvSpPr>
          <p:cNvPr id="17" name="16 - TextBox"/>
          <p:cNvSpPr txBox="1"/>
          <p:nvPr/>
        </p:nvSpPr>
        <p:spPr>
          <a:xfrm>
            <a:off x="7072330" y="5786454"/>
            <a:ext cx="42862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/>
              <a:t>F</a:t>
            </a:r>
            <a:endParaRPr lang="el-GR" sz="1400" b="1" dirty="0" smtClean="0"/>
          </a:p>
        </p:txBody>
      </p:sp>
      <p:sp>
        <p:nvSpPr>
          <p:cNvPr id="21" name="20 - TextBox"/>
          <p:cNvSpPr txBox="1"/>
          <p:nvPr/>
        </p:nvSpPr>
        <p:spPr>
          <a:xfrm>
            <a:off x="7143768" y="3929066"/>
            <a:ext cx="42862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/>
              <a:t>F</a:t>
            </a:r>
            <a:endParaRPr lang="el-GR" sz="14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- Ορθογώνιο"/>
          <p:cNvSpPr/>
          <p:nvPr/>
        </p:nvSpPr>
        <p:spPr>
          <a:xfrm>
            <a:off x="285720" y="2214554"/>
            <a:ext cx="4857752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l-GR" sz="2000" dirty="0" smtClean="0"/>
          </a:p>
          <a:p>
            <a:r>
              <a:rPr lang="el-GR" sz="2000" dirty="0" smtClean="0"/>
              <a:t>Η υδροστατική πίεση οφείλεται στην βαρυτική δύναμη που δέχεται από την γη, το υγρό που βρίσκεται πάνω από την επιφάνεια. </a:t>
            </a:r>
            <a:endParaRPr lang="en-US" sz="2000" dirty="0"/>
          </a:p>
        </p:txBody>
      </p:sp>
      <p:sp>
        <p:nvSpPr>
          <p:cNvPr id="12" name="11 - Ορθογώνιο"/>
          <p:cNvSpPr/>
          <p:nvPr/>
        </p:nvSpPr>
        <p:spPr>
          <a:xfrm>
            <a:off x="2143108" y="142852"/>
            <a:ext cx="284456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dirty="0" smtClean="0">
                <a:solidFill>
                  <a:srgbClr val="FF0000"/>
                </a:solidFill>
              </a:rPr>
              <a:t>Υδροστατική   πίεση </a:t>
            </a:r>
            <a:endParaRPr lang="en-US" sz="24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16" y="2832028"/>
            <a:ext cx="1571636" cy="40259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7" name="16 - Ελεύθερη σχεδίαση"/>
          <p:cNvSpPr/>
          <p:nvPr/>
        </p:nvSpPr>
        <p:spPr>
          <a:xfrm>
            <a:off x="6991643" y="3812345"/>
            <a:ext cx="1389618" cy="312994"/>
          </a:xfrm>
          <a:custGeom>
            <a:avLst/>
            <a:gdLst>
              <a:gd name="connsiteX0" fmla="*/ 0 w 1389618"/>
              <a:gd name="connsiteY0" fmla="*/ 140677 h 312994"/>
              <a:gd name="connsiteX1" fmla="*/ 253219 w 1389618"/>
              <a:gd name="connsiteY1" fmla="*/ 239150 h 312994"/>
              <a:gd name="connsiteX2" fmla="*/ 520505 w 1389618"/>
              <a:gd name="connsiteY2" fmla="*/ 239150 h 312994"/>
              <a:gd name="connsiteX3" fmla="*/ 914400 w 1389618"/>
              <a:gd name="connsiteY3" fmla="*/ 253218 h 312994"/>
              <a:gd name="connsiteX4" fmla="*/ 1012874 w 1389618"/>
              <a:gd name="connsiteY4" fmla="*/ 267286 h 312994"/>
              <a:gd name="connsiteX5" fmla="*/ 1012874 w 1389618"/>
              <a:gd name="connsiteY5" fmla="*/ 267286 h 312994"/>
              <a:gd name="connsiteX6" fmla="*/ 1209822 w 1389618"/>
              <a:gd name="connsiteY6" fmla="*/ 211015 h 312994"/>
              <a:gd name="connsiteX7" fmla="*/ 1294228 w 1389618"/>
              <a:gd name="connsiteY7" fmla="*/ 182880 h 312994"/>
              <a:gd name="connsiteX8" fmla="*/ 1294228 w 1389618"/>
              <a:gd name="connsiteY8" fmla="*/ 182880 h 312994"/>
              <a:gd name="connsiteX9" fmla="*/ 1308295 w 1389618"/>
              <a:gd name="connsiteY9" fmla="*/ 70338 h 312994"/>
              <a:gd name="connsiteX10" fmla="*/ 1294228 w 1389618"/>
              <a:gd name="connsiteY10" fmla="*/ 70338 h 312994"/>
              <a:gd name="connsiteX11" fmla="*/ 1209822 w 1389618"/>
              <a:gd name="connsiteY11" fmla="*/ 70338 h 312994"/>
              <a:gd name="connsiteX12" fmla="*/ 970671 w 1389618"/>
              <a:gd name="connsiteY12" fmla="*/ 28135 h 312994"/>
              <a:gd name="connsiteX13" fmla="*/ 956603 w 1389618"/>
              <a:gd name="connsiteY13" fmla="*/ 28135 h 312994"/>
              <a:gd name="connsiteX14" fmla="*/ 787791 w 1389618"/>
              <a:gd name="connsiteY14" fmla="*/ 0 h 312994"/>
              <a:gd name="connsiteX15" fmla="*/ 633046 w 1389618"/>
              <a:gd name="connsiteY15" fmla="*/ 14067 h 312994"/>
              <a:gd name="connsiteX16" fmla="*/ 520505 w 1389618"/>
              <a:gd name="connsiteY16" fmla="*/ 14067 h 312994"/>
              <a:gd name="connsiteX17" fmla="*/ 379828 w 1389618"/>
              <a:gd name="connsiteY17" fmla="*/ 28135 h 312994"/>
              <a:gd name="connsiteX18" fmla="*/ 267286 w 1389618"/>
              <a:gd name="connsiteY18" fmla="*/ 28135 h 312994"/>
              <a:gd name="connsiteX19" fmla="*/ 140677 w 1389618"/>
              <a:gd name="connsiteY19" fmla="*/ 56270 h 312994"/>
              <a:gd name="connsiteX20" fmla="*/ 140677 w 1389618"/>
              <a:gd name="connsiteY20" fmla="*/ 56270 h 312994"/>
              <a:gd name="connsiteX21" fmla="*/ 42203 w 1389618"/>
              <a:gd name="connsiteY21" fmla="*/ 98473 h 312994"/>
              <a:gd name="connsiteX22" fmla="*/ 0 w 1389618"/>
              <a:gd name="connsiteY22" fmla="*/ 140677 h 3129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1389618" h="312994">
                <a:moveTo>
                  <a:pt x="0" y="140677"/>
                </a:moveTo>
                <a:cubicBezTo>
                  <a:pt x="243487" y="240935"/>
                  <a:pt x="152941" y="239150"/>
                  <a:pt x="253219" y="239150"/>
                </a:cubicBezTo>
                <a:cubicBezTo>
                  <a:pt x="513059" y="253586"/>
                  <a:pt x="446661" y="312994"/>
                  <a:pt x="520505" y="239150"/>
                </a:cubicBezTo>
                <a:cubicBezTo>
                  <a:pt x="651803" y="243839"/>
                  <a:pt x="783259" y="245270"/>
                  <a:pt x="914400" y="253218"/>
                </a:cubicBezTo>
                <a:cubicBezTo>
                  <a:pt x="1176864" y="269125"/>
                  <a:pt x="889079" y="267286"/>
                  <a:pt x="1012874" y="267286"/>
                </a:cubicBezTo>
                <a:lnTo>
                  <a:pt x="1012874" y="267286"/>
                </a:lnTo>
                <a:lnTo>
                  <a:pt x="1209822" y="211015"/>
                </a:lnTo>
                <a:cubicBezTo>
                  <a:pt x="1238228" y="202493"/>
                  <a:pt x="1294228" y="182880"/>
                  <a:pt x="1294228" y="182880"/>
                </a:cubicBezTo>
                <a:lnTo>
                  <a:pt x="1294228" y="182880"/>
                </a:lnTo>
                <a:cubicBezTo>
                  <a:pt x="1349564" y="86043"/>
                  <a:pt x="1389618" y="90669"/>
                  <a:pt x="1308295" y="70338"/>
                </a:cubicBezTo>
                <a:cubicBezTo>
                  <a:pt x="1303746" y="69201"/>
                  <a:pt x="1298917" y="70338"/>
                  <a:pt x="1294228" y="70338"/>
                </a:cubicBezTo>
                <a:lnTo>
                  <a:pt x="1209822" y="70338"/>
                </a:lnTo>
                <a:cubicBezTo>
                  <a:pt x="1057764" y="13317"/>
                  <a:pt x="1137345" y="28135"/>
                  <a:pt x="970671" y="28135"/>
                </a:cubicBezTo>
                <a:lnTo>
                  <a:pt x="956603" y="28135"/>
                </a:lnTo>
                <a:lnTo>
                  <a:pt x="787791" y="0"/>
                </a:lnTo>
                <a:cubicBezTo>
                  <a:pt x="642448" y="14534"/>
                  <a:pt x="694240" y="14067"/>
                  <a:pt x="633046" y="14067"/>
                </a:cubicBezTo>
                <a:lnTo>
                  <a:pt x="520505" y="14067"/>
                </a:lnTo>
                <a:lnTo>
                  <a:pt x="379828" y="28135"/>
                </a:lnTo>
                <a:lnTo>
                  <a:pt x="267286" y="28135"/>
                </a:lnTo>
                <a:lnTo>
                  <a:pt x="140677" y="56270"/>
                </a:lnTo>
                <a:lnTo>
                  <a:pt x="140677" y="56270"/>
                </a:lnTo>
                <a:lnTo>
                  <a:pt x="42203" y="98473"/>
                </a:lnTo>
                <a:lnTo>
                  <a:pt x="0" y="140677"/>
                </a:ln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9" name="18 - Ευθύγραμμο βέλος σύνδεσης"/>
          <p:cNvCxnSpPr>
            <a:stCxn id="17" idx="15"/>
          </p:cNvCxnSpPr>
          <p:nvPr/>
        </p:nvCxnSpPr>
        <p:spPr>
          <a:xfrm flipV="1">
            <a:off x="7624689" y="2214554"/>
            <a:ext cx="90583" cy="161185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19 - TextBox"/>
          <p:cNvSpPr txBox="1"/>
          <p:nvPr/>
        </p:nvSpPr>
        <p:spPr>
          <a:xfrm>
            <a:off x="6715140" y="1643050"/>
            <a:ext cx="207170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Ελεύθερη επιφάνεια υγρού </a:t>
            </a:r>
            <a:endParaRPr lang="en-US" dirty="0" smtClean="0"/>
          </a:p>
        </p:txBody>
      </p:sp>
      <p:sp>
        <p:nvSpPr>
          <p:cNvPr id="14" name="13 - Έλλειψη"/>
          <p:cNvSpPr/>
          <p:nvPr/>
        </p:nvSpPr>
        <p:spPr>
          <a:xfrm>
            <a:off x="7072330" y="5786454"/>
            <a:ext cx="642942" cy="21431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1" name="20 - Ευθύγραμμο βέλος σύνδεσης"/>
          <p:cNvCxnSpPr/>
          <p:nvPr/>
        </p:nvCxnSpPr>
        <p:spPr>
          <a:xfrm flipV="1">
            <a:off x="5786446" y="5857892"/>
            <a:ext cx="1500198" cy="214314"/>
          </a:xfrm>
          <a:prstGeom prst="straightConnector1">
            <a:avLst/>
          </a:prstGeom>
          <a:ln w="222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22 - TextBox"/>
          <p:cNvSpPr txBox="1"/>
          <p:nvPr/>
        </p:nvSpPr>
        <p:spPr>
          <a:xfrm>
            <a:off x="3643306" y="5715016"/>
            <a:ext cx="221457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Μια επιφάνεια</a:t>
            </a:r>
            <a:r>
              <a:rPr lang="en-US" dirty="0" smtClean="0"/>
              <a:t> </a:t>
            </a:r>
            <a:r>
              <a:rPr lang="el-GR" dirty="0" smtClean="0"/>
              <a:t>μέσα σε υγρό που δεν ρέει</a:t>
            </a:r>
            <a:endParaRPr lang="en-US" dirty="0" smtClean="0"/>
          </a:p>
        </p:txBody>
      </p:sp>
      <p:sp>
        <p:nvSpPr>
          <p:cNvPr id="11" name="10 - Ορθογώνιο"/>
          <p:cNvSpPr/>
          <p:nvPr/>
        </p:nvSpPr>
        <p:spPr>
          <a:xfrm>
            <a:off x="0" y="714356"/>
            <a:ext cx="807246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600" dirty="0" smtClean="0"/>
              <a:t>Η πίεση που ασκεί ένα υγρό που ισορροπεί (δεν ρέει), σε  μια επιφάνεια  με την οποία έρχεται σε επαφή,  ονομάζεται </a:t>
            </a:r>
            <a:r>
              <a:rPr lang="el-GR" sz="1600" b="1" dirty="0" smtClean="0">
                <a:solidFill>
                  <a:srgbClr val="FF0000"/>
                </a:solidFill>
              </a:rPr>
              <a:t>υδροστατική πίεση</a:t>
            </a:r>
            <a:r>
              <a:rPr lang="el-GR" sz="1600" dirty="0" smtClean="0"/>
              <a:t>. </a:t>
            </a:r>
            <a:endParaRPr 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20" grpId="0"/>
      <p:bldP spid="14" grpId="0" animBg="1"/>
      <p:bldP spid="2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- Ορθογώνιο"/>
          <p:cNvSpPr/>
          <p:nvPr/>
        </p:nvSpPr>
        <p:spPr>
          <a:xfrm>
            <a:off x="357158" y="928670"/>
            <a:ext cx="8358246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000" dirty="0" smtClean="0"/>
              <a:t>Μια επιφάνεια που βρίσκεται μέσα σε ένα υγρό , δέχεται μια πίεση που ονομάζεται υδροστατική πίεση.</a:t>
            </a:r>
          </a:p>
          <a:p>
            <a:endParaRPr lang="el-GR" sz="2000" dirty="0" smtClean="0"/>
          </a:p>
          <a:p>
            <a:r>
              <a:rPr lang="el-GR" sz="2000" dirty="0" smtClean="0"/>
              <a:t>Η υδροστατική πίεση </a:t>
            </a:r>
            <a:r>
              <a:rPr lang="el-GR" sz="2000" u="sng" dirty="0" smtClean="0"/>
              <a:t>οφείλεται στην βαρυτική δύναμη (</a:t>
            </a:r>
            <a:r>
              <a:rPr lang="en-US" sz="2000" u="sng" dirty="0" smtClean="0"/>
              <a:t>w)</a:t>
            </a:r>
            <a:r>
              <a:rPr lang="el-GR" sz="2000" u="sng" dirty="0" smtClean="0"/>
              <a:t> που δέχεται από την γη, το υγρό που βρίσκεται πάνω από την επιφάνεια. </a:t>
            </a:r>
            <a:endParaRPr lang="en-US" sz="2000" u="sng" dirty="0"/>
          </a:p>
        </p:txBody>
      </p:sp>
      <p:sp>
        <p:nvSpPr>
          <p:cNvPr id="12" name="11 - Ορθογώνιο"/>
          <p:cNvSpPr/>
          <p:nvPr/>
        </p:nvSpPr>
        <p:spPr>
          <a:xfrm>
            <a:off x="2143108" y="142852"/>
            <a:ext cx="284456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dirty="0" smtClean="0">
                <a:solidFill>
                  <a:srgbClr val="FF0000"/>
                </a:solidFill>
              </a:rPr>
              <a:t>Υδροστατική   πίεση </a:t>
            </a:r>
            <a:endParaRPr lang="en-US" sz="24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16" y="2832028"/>
            <a:ext cx="1571636" cy="40259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7" name="16 - Ελεύθερη σχεδίαση"/>
          <p:cNvSpPr/>
          <p:nvPr/>
        </p:nvSpPr>
        <p:spPr>
          <a:xfrm>
            <a:off x="6991643" y="3812345"/>
            <a:ext cx="1389618" cy="312994"/>
          </a:xfrm>
          <a:custGeom>
            <a:avLst/>
            <a:gdLst>
              <a:gd name="connsiteX0" fmla="*/ 0 w 1389618"/>
              <a:gd name="connsiteY0" fmla="*/ 140677 h 312994"/>
              <a:gd name="connsiteX1" fmla="*/ 253219 w 1389618"/>
              <a:gd name="connsiteY1" fmla="*/ 239150 h 312994"/>
              <a:gd name="connsiteX2" fmla="*/ 520505 w 1389618"/>
              <a:gd name="connsiteY2" fmla="*/ 239150 h 312994"/>
              <a:gd name="connsiteX3" fmla="*/ 914400 w 1389618"/>
              <a:gd name="connsiteY3" fmla="*/ 253218 h 312994"/>
              <a:gd name="connsiteX4" fmla="*/ 1012874 w 1389618"/>
              <a:gd name="connsiteY4" fmla="*/ 267286 h 312994"/>
              <a:gd name="connsiteX5" fmla="*/ 1012874 w 1389618"/>
              <a:gd name="connsiteY5" fmla="*/ 267286 h 312994"/>
              <a:gd name="connsiteX6" fmla="*/ 1209822 w 1389618"/>
              <a:gd name="connsiteY6" fmla="*/ 211015 h 312994"/>
              <a:gd name="connsiteX7" fmla="*/ 1294228 w 1389618"/>
              <a:gd name="connsiteY7" fmla="*/ 182880 h 312994"/>
              <a:gd name="connsiteX8" fmla="*/ 1294228 w 1389618"/>
              <a:gd name="connsiteY8" fmla="*/ 182880 h 312994"/>
              <a:gd name="connsiteX9" fmla="*/ 1308295 w 1389618"/>
              <a:gd name="connsiteY9" fmla="*/ 70338 h 312994"/>
              <a:gd name="connsiteX10" fmla="*/ 1294228 w 1389618"/>
              <a:gd name="connsiteY10" fmla="*/ 70338 h 312994"/>
              <a:gd name="connsiteX11" fmla="*/ 1209822 w 1389618"/>
              <a:gd name="connsiteY11" fmla="*/ 70338 h 312994"/>
              <a:gd name="connsiteX12" fmla="*/ 970671 w 1389618"/>
              <a:gd name="connsiteY12" fmla="*/ 28135 h 312994"/>
              <a:gd name="connsiteX13" fmla="*/ 956603 w 1389618"/>
              <a:gd name="connsiteY13" fmla="*/ 28135 h 312994"/>
              <a:gd name="connsiteX14" fmla="*/ 787791 w 1389618"/>
              <a:gd name="connsiteY14" fmla="*/ 0 h 312994"/>
              <a:gd name="connsiteX15" fmla="*/ 633046 w 1389618"/>
              <a:gd name="connsiteY15" fmla="*/ 14067 h 312994"/>
              <a:gd name="connsiteX16" fmla="*/ 520505 w 1389618"/>
              <a:gd name="connsiteY16" fmla="*/ 14067 h 312994"/>
              <a:gd name="connsiteX17" fmla="*/ 379828 w 1389618"/>
              <a:gd name="connsiteY17" fmla="*/ 28135 h 312994"/>
              <a:gd name="connsiteX18" fmla="*/ 267286 w 1389618"/>
              <a:gd name="connsiteY18" fmla="*/ 28135 h 312994"/>
              <a:gd name="connsiteX19" fmla="*/ 140677 w 1389618"/>
              <a:gd name="connsiteY19" fmla="*/ 56270 h 312994"/>
              <a:gd name="connsiteX20" fmla="*/ 140677 w 1389618"/>
              <a:gd name="connsiteY20" fmla="*/ 56270 h 312994"/>
              <a:gd name="connsiteX21" fmla="*/ 42203 w 1389618"/>
              <a:gd name="connsiteY21" fmla="*/ 98473 h 312994"/>
              <a:gd name="connsiteX22" fmla="*/ 0 w 1389618"/>
              <a:gd name="connsiteY22" fmla="*/ 140677 h 3129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1389618" h="312994">
                <a:moveTo>
                  <a:pt x="0" y="140677"/>
                </a:moveTo>
                <a:cubicBezTo>
                  <a:pt x="243487" y="240935"/>
                  <a:pt x="152941" y="239150"/>
                  <a:pt x="253219" y="239150"/>
                </a:cubicBezTo>
                <a:cubicBezTo>
                  <a:pt x="513059" y="253586"/>
                  <a:pt x="446661" y="312994"/>
                  <a:pt x="520505" y="239150"/>
                </a:cubicBezTo>
                <a:cubicBezTo>
                  <a:pt x="651803" y="243839"/>
                  <a:pt x="783259" y="245270"/>
                  <a:pt x="914400" y="253218"/>
                </a:cubicBezTo>
                <a:cubicBezTo>
                  <a:pt x="1176864" y="269125"/>
                  <a:pt x="889079" y="267286"/>
                  <a:pt x="1012874" y="267286"/>
                </a:cubicBezTo>
                <a:lnTo>
                  <a:pt x="1012874" y="267286"/>
                </a:lnTo>
                <a:lnTo>
                  <a:pt x="1209822" y="211015"/>
                </a:lnTo>
                <a:cubicBezTo>
                  <a:pt x="1238228" y="202493"/>
                  <a:pt x="1294228" y="182880"/>
                  <a:pt x="1294228" y="182880"/>
                </a:cubicBezTo>
                <a:lnTo>
                  <a:pt x="1294228" y="182880"/>
                </a:lnTo>
                <a:cubicBezTo>
                  <a:pt x="1349564" y="86043"/>
                  <a:pt x="1389618" y="90669"/>
                  <a:pt x="1308295" y="70338"/>
                </a:cubicBezTo>
                <a:cubicBezTo>
                  <a:pt x="1303746" y="69201"/>
                  <a:pt x="1298917" y="70338"/>
                  <a:pt x="1294228" y="70338"/>
                </a:cubicBezTo>
                <a:lnTo>
                  <a:pt x="1209822" y="70338"/>
                </a:lnTo>
                <a:cubicBezTo>
                  <a:pt x="1057764" y="13317"/>
                  <a:pt x="1137345" y="28135"/>
                  <a:pt x="970671" y="28135"/>
                </a:cubicBezTo>
                <a:lnTo>
                  <a:pt x="956603" y="28135"/>
                </a:lnTo>
                <a:lnTo>
                  <a:pt x="787791" y="0"/>
                </a:lnTo>
                <a:cubicBezTo>
                  <a:pt x="642448" y="14534"/>
                  <a:pt x="694240" y="14067"/>
                  <a:pt x="633046" y="14067"/>
                </a:cubicBezTo>
                <a:lnTo>
                  <a:pt x="520505" y="14067"/>
                </a:lnTo>
                <a:lnTo>
                  <a:pt x="379828" y="28135"/>
                </a:lnTo>
                <a:lnTo>
                  <a:pt x="267286" y="28135"/>
                </a:lnTo>
                <a:lnTo>
                  <a:pt x="140677" y="56270"/>
                </a:lnTo>
                <a:lnTo>
                  <a:pt x="140677" y="56270"/>
                </a:lnTo>
                <a:lnTo>
                  <a:pt x="42203" y="98473"/>
                </a:lnTo>
                <a:lnTo>
                  <a:pt x="0" y="140677"/>
                </a:ln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13 - Έλλειψη"/>
          <p:cNvSpPr/>
          <p:nvPr/>
        </p:nvSpPr>
        <p:spPr>
          <a:xfrm>
            <a:off x="7072330" y="5786454"/>
            <a:ext cx="642942" cy="21431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22 - TextBox"/>
          <p:cNvSpPr txBox="1"/>
          <p:nvPr/>
        </p:nvSpPr>
        <p:spPr>
          <a:xfrm>
            <a:off x="3500430" y="4857760"/>
            <a:ext cx="28575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Υγρό που βρίσκεται πάνω από την επιφάνεια</a:t>
            </a:r>
            <a:endParaRPr lang="en-US" dirty="0" smtClean="0"/>
          </a:p>
        </p:txBody>
      </p:sp>
      <p:sp>
        <p:nvSpPr>
          <p:cNvPr id="11" name="10 - Ελεύθερη σχεδίαση"/>
          <p:cNvSpPr/>
          <p:nvPr/>
        </p:nvSpPr>
        <p:spPr>
          <a:xfrm>
            <a:off x="7019778" y="3981157"/>
            <a:ext cx="689317" cy="1941341"/>
          </a:xfrm>
          <a:custGeom>
            <a:avLst/>
            <a:gdLst>
              <a:gd name="connsiteX0" fmla="*/ 689317 w 689317"/>
              <a:gd name="connsiteY0" fmla="*/ 1899138 h 1941341"/>
              <a:gd name="connsiteX1" fmla="*/ 647114 w 689317"/>
              <a:gd name="connsiteY1" fmla="*/ 84406 h 1941341"/>
              <a:gd name="connsiteX2" fmla="*/ 492370 w 689317"/>
              <a:gd name="connsiteY2" fmla="*/ 84406 h 1941341"/>
              <a:gd name="connsiteX3" fmla="*/ 323557 w 689317"/>
              <a:gd name="connsiteY3" fmla="*/ 84406 h 1941341"/>
              <a:gd name="connsiteX4" fmla="*/ 196948 w 689317"/>
              <a:gd name="connsiteY4" fmla="*/ 42203 h 1941341"/>
              <a:gd name="connsiteX5" fmla="*/ 84407 w 689317"/>
              <a:gd name="connsiteY5" fmla="*/ 14068 h 1941341"/>
              <a:gd name="connsiteX6" fmla="*/ 0 w 689317"/>
              <a:gd name="connsiteY6" fmla="*/ 0 h 1941341"/>
              <a:gd name="connsiteX7" fmla="*/ 56271 w 689317"/>
              <a:gd name="connsiteY7" fmla="*/ 1941341 h 1941341"/>
              <a:gd name="connsiteX8" fmla="*/ 112542 w 689317"/>
              <a:gd name="connsiteY8" fmla="*/ 1828800 h 1941341"/>
              <a:gd name="connsiteX9" fmla="*/ 295422 w 689317"/>
              <a:gd name="connsiteY9" fmla="*/ 1786597 h 1941341"/>
              <a:gd name="connsiteX10" fmla="*/ 407964 w 689317"/>
              <a:gd name="connsiteY10" fmla="*/ 1786597 h 1941341"/>
              <a:gd name="connsiteX11" fmla="*/ 534573 w 689317"/>
              <a:gd name="connsiteY11" fmla="*/ 1814732 h 1941341"/>
              <a:gd name="connsiteX12" fmla="*/ 604911 w 689317"/>
              <a:gd name="connsiteY12" fmla="*/ 1828800 h 1941341"/>
              <a:gd name="connsiteX13" fmla="*/ 689317 w 689317"/>
              <a:gd name="connsiteY13" fmla="*/ 1899138 h 19413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689317" h="1941341">
                <a:moveTo>
                  <a:pt x="689317" y="1899138"/>
                </a:moveTo>
                <a:lnTo>
                  <a:pt x="647114" y="84406"/>
                </a:lnTo>
                <a:lnTo>
                  <a:pt x="492370" y="84406"/>
                </a:lnTo>
                <a:lnTo>
                  <a:pt x="323557" y="84406"/>
                </a:lnTo>
                <a:cubicBezTo>
                  <a:pt x="216464" y="38509"/>
                  <a:pt x="260796" y="42203"/>
                  <a:pt x="196948" y="42203"/>
                </a:cubicBezTo>
                <a:lnTo>
                  <a:pt x="84407" y="14068"/>
                </a:lnTo>
                <a:lnTo>
                  <a:pt x="0" y="0"/>
                </a:lnTo>
                <a:lnTo>
                  <a:pt x="56271" y="1941341"/>
                </a:lnTo>
                <a:lnTo>
                  <a:pt x="112542" y="1828800"/>
                </a:lnTo>
                <a:lnTo>
                  <a:pt x="295422" y="1786597"/>
                </a:lnTo>
                <a:lnTo>
                  <a:pt x="407964" y="1786597"/>
                </a:lnTo>
                <a:lnTo>
                  <a:pt x="534573" y="1814732"/>
                </a:lnTo>
                <a:lnTo>
                  <a:pt x="604911" y="1828800"/>
                </a:lnTo>
                <a:lnTo>
                  <a:pt x="689317" y="1899138"/>
                </a:lnTo>
                <a:close/>
              </a:path>
            </a:pathLst>
          </a:cu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1" name="20 - Ευθύγραμμο βέλος σύνδεσης"/>
          <p:cNvCxnSpPr/>
          <p:nvPr/>
        </p:nvCxnSpPr>
        <p:spPr>
          <a:xfrm rot="5400000">
            <a:off x="7001686" y="5785660"/>
            <a:ext cx="857256" cy="1588"/>
          </a:xfrm>
          <a:prstGeom prst="straightConnector1">
            <a:avLst/>
          </a:prstGeom>
          <a:ln w="222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14 - TextBox"/>
          <p:cNvSpPr txBox="1"/>
          <p:nvPr/>
        </p:nvSpPr>
        <p:spPr>
          <a:xfrm>
            <a:off x="7429520" y="5286388"/>
            <a:ext cx="2143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w</a:t>
            </a:r>
          </a:p>
        </p:txBody>
      </p:sp>
      <p:cxnSp>
        <p:nvCxnSpPr>
          <p:cNvPr id="18" name="17 - Ευθύγραμμο βέλος σύνδεσης"/>
          <p:cNvCxnSpPr/>
          <p:nvPr/>
        </p:nvCxnSpPr>
        <p:spPr>
          <a:xfrm flipV="1">
            <a:off x="5214942" y="4500570"/>
            <a:ext cx="2000264" cy="642942"/>
          </a:xfrm>
          <a:prstGeom prst="straightConnector1">
            <a:avLst/>
          </a:prstGeom>
          <a:ln>
            <a:solidFill>
              <a:srgbClr val="FF0066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15 - Ευθύγραμμο βέλος σύνδεσης"/>
          <p:cNvCxnSpPr/>
          <p:nvPr/>
        </p:nvCxnSpPr>
        <p:spPr>
          <a:xfrm flipV="1">
            <a:off x="6072198" y="5857892"/>
            <a:ext cx="1214446" cy="710967"/>
          </a:xfrm>
          <a:prstGeom prst="straightConnector1">
            <a:avLst/>
          </a:prstGeom>
          <a:ln w="222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21 - TextBox"/>
          <p:cNvSpPr txBox="1"/>
          <p:nvPr/>
        </p:nvSpPr>
        <p:spPr>
          <a:xfrm>
            <a:off x="2000232" y="6211669"/>
            <a:ext cx="41434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Μια επιφάνεια</a:t>
            </a:r>
            <a:r>
              <a:rPr lang="en-US" dirty="0" smtClean="0"/>
              <a:t> </a:t>
            </a:r>
            <a:r>
              <a:rPr lang="el-GR" dirty="0" smtClean="0"/>
              <a:t>μέσα σε υγρό που δεν ρέει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23" grpId="0"/>
      <p:bldP spid="11" grpId="0" animBg="1"/>
      <p:bldP spid="2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- Ορθογώνιο"/>
          <p:cNvSpPr/>
          <p:nvPr/>
        </p:nvSpPr>
        <p:spPr>
          <a:xfrm>
            <a:off x="357158" y="785794"/>
            <a:ext cx="807246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000" dirty="0" smtClean="0"/>
              <a:t>Η υδροστατική πίεση που δέχεται μια επιφάνεια που βρίσκεται μέσα σε ένα υγρό είναι:</a:t>
            </a:r>
            <a:endParaRPr lang="en-US" sz="2000" dirty="0"/>
          </a:p>
        </p:txBody>
      </p:sp>
      <p:sp>
        <p:nvSpPr>
          <p:cNvPr id="12" name="11 - Ορθογώνιο"/>
          <p:cNvSpPr/>
          <p:nvPr/>
        </p:nvSpPr>
        <p:spPr>
          <a:xfrm>
            <a:off x="2143108" y="142852"/>
            <a:ext cx="400000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dirty="0" smtClean="0">
                <a:solidFill>
                  <a:srgbClr val="FF0000"/>
                </a:solidFill>
              </a:rPr>
              <a:t>Νόμος  υδροστατικής  πίεσης</a:t>
            </a:r>
            <a:endParaRPr lang="en-US" sz="24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16" y="2832028"/>
            <a:ext cx="1571636" cy="40259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5" name="14 - Παραλληλόγραμμο"/>
          <p:cNvSpPr/>
          <p:nvPr/>
        </p:nvSpPr>
        <p:spPr>
          <a:xfrm rot="2770850">
            <a:off x="7187212" y="5082922"/>
            <a:ext cx="928694" cy="714380"/>
          </a:xfrm>
          <a:prstGeom prst="parallelogram">
            <a:avLst>
              <a:gd name="adj" fmla="val 7650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15 - TextBox"/>
          <p:cNvSpPr txBox="1"/>
          <p:nvPr/>
        </p:nvSpPr>
        <p:spPr>
          <a:xfrm>
            <a:off x="214282" y="2000240"/>
            <a:ext cx="571504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l-GR" sz="2000" b="1" dirty="0" smtClean="0"/>
              <a:t>Ανάλογη με το βάθος </a:t>
            </a:r>
            <a:r>
              <a:rPr lang="el-GR" sz="2000" dirty="0" smtClean="0"/>
              <a:t>της επιφάνειας</a:t>
            </a:r>
            <a:r>
              <a:rPr lang="en-US" sz="2000" dirty="0" smtClean="0"/>
              <a:t> (h).</a:t>
            </a:r>
            <a:r>
              <a:rPr lang="el-GR" sz="2000" dirty="0" smtClean="0"/>
              <a:t>Δηλαδή όσο αυξάνεται το βάθος τόσο αυξάνεται και η υδροστατική πίεση</a:t>
            </a:r>
            <a:endParaRPr lang="en-US" sz="2000" dirty="0" smtClean="0"/>
          </a:p>
        </p:txBody>
      </p:sp>
      <p:sp>
        <p:nvSpPr>
          <p:cNvPr id="17" name="16 - Ελεύθερη σχεδίαση"/>
          <p:cNvSpPr/>
          <p:nvPr/>
        </p:nvSpPr>
        <p:spPr>
          <a:xfrm>
            <a:off x="6991643" y="3812345"/>
            <a:ext cx="1389618" cy="312994"/>
          </a:xfrm>
          <a:custGeom>
            <a:avLst/>
            <a:gdLst>
              <a:gd name="connsiteX0" fmla="*/ 0 w 1389618"/>
              <a:gd name="connsiteY0" fmla="*/ 140677 h 312994"/>
              <a:gd name="connsiteX1" fmla="*/ 253219 w 1389618"/>
              <a:gd name="connsiteY1" fmla="*/ 239150 h 312994"/>
              <a:gd name="connsiteX2" fmla="*/ 520505 w 1389618"/>
              <a:gd name="connsiteY2" fmla="*/ 239150 h 312994"/>
              <a:gd name="connsiteX3" fmla="*/ 914400 w 1389618"/>
              <a:gd name="connsiteY3" fmla="*/ 253218 h 312994"/>
              <a:gd name="connsiteX4" fmla="*/ 1012874 w 1389618"/>
              <a:gd name="connsiteY4" fmla="*/ 267286 h 312994"/>
              <a:gd name="connsiteX5" fmla="*/ 1012874 w 1389618"/>
              <a:gd name="connsiteY5" fmla="*/ 267286 h 312994"/>
              <a:gd name="connsiteX6" fmla="*/ 1209822 w 1389618"/>
              <a:gd name="connsiteY6" fmla="*/ 211015 h 312994"/>
              <a:gd name="connsiteX7" fmla="*/ 1294228 w 1389618"/>
              <a:gd name="connsiteY7" fmla="*/ 182880 h 312994"/>
              <a:gd name="connsiteX8" fmla="*/ 1294228 w 1389618"/>
              <a:gd name="connsiteY8" fmla="*/ 182880 h 312994"/>
              <a:gd name="connsiteX9" fmla="*/ 1308295 w 1389618"/>
              <a:gd name="connsiteY9" fmla="*/ 70338 h 312994"/>
              <a:gd name="connsiteX10" fmla="*/ 1294228 w 1389618"/>
              <a:gd name="connsiteY10" fmla="*/ 70338 h 312994"/>
              <a:gd name="connsiteX11" fmla="*/ 1209822 w 1389618"/>
              <a:gd name="connsiteY11" fmla="*/ 70338 h 312994"/>
              <a:gd name="connsiteX12" fmla="*/ 970671 w 1389618"/>
              <a:gd name="connsiteY12" fmla="*/ 28135 h 312994"/>
              <a:gd name="connsiteX13" fmla="*/ 956603 w 1389618"/>
              <a:gd name="connsiteY13" fmla="*/ 28135 h 312994"/>
              <a:gd name="connsiteX14" fmla="*/ 787791 w 1389618"/>
              <a:gd name="connsiteY14" fmla="*/ 0 h 312994"/>
              <a:gd name="connsiteX15" fmla="*/ 633046 w 1389618"/>
              <a:gd name="connsiteY15" fmla="*/ 14067 h 312994"/>
              <a:gd name="connsiteX16" fmla="*/ 520505 w 1389618"/>
              <a:gd name="connsiteY16" fmla="*/ 14067 h 312994"/>
              <a:gd name="connsiteX17" fmla="*/ 379828 w 1389618"/>
              <a:gd name="connsiteY17" fmla="*/ 28135 h 312994"/>
              <a:gd name="connsiteX18" fmla="*/ 267286 w 1389618"/>
              <a:gd name="connsiteY18" fmla="*/ 28135 h 312994"/>
              <a:gd name="connsiteX19" fmla="*/ 140677 w 1389618"/>
              <a:gd name="connsiteY19" fmla="*/ 56270 h 312994"/>
              <a:gd name="connsiteX20" fmla="*/ 140677 w 1389618"/>
              <a:gd name="connsiteY20" fmla="*/ 56270 h 312994"/>
              <a:gd name="connsiteX21" fmla="*/ 42203 w 1389618"/>
              <a:gd name="connsiteY21" fmla="*/ 98473 h 312994"/>
              <a:gd name="connsiteX22" fmla="*/ 0 w 1389618"/>
              <a:gd name="connsiteY22" fmla="*/ 140677 h 3129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1389618" h="312994">
                <a:moveTo>
                  <a:pt x="0" y="140677"/>
                </a:moveTo>
                <a:cubicBezTo>
                  <a:pt x="243487" y="240935"/>
                  <a:pt x="152941" y="239150"/>
                  <a:pt x="253219" y="239150"/>
                </a:cubicBezTo>
                <a:cubicBezTo>
                  <a:pt x="513059" y="253586"/>
                  <a:pt x="446661" y="312994"/>
                  <a:pt x="520505" y="239150"/>
                </a:cubicBezTo>
                <a:cubicBezTo>
                  <a:pt x="651803" y="243839"/>
                  <a:pt x="783259" y="245270"/>
                  <a:pt x="914400" y="253218"/>
                </a:cubicBezTo>
                <a:cubicBezTo>
                  <a:pt x="1176864" y="269125"/>
                  <a:pt x="889079" y="267286"/>
                  <a:pt x="1012874" y="267286"/>
                </a:cubicBezTo>
                <a:lnTo>
                  <a:pt x="1012874" y="267286"/>
                </a:lnTo>
                <a:lnTo>
                  <a:pt x="1209822" y="211015"/>
                </a:lnTo>
                <a:cubicBezTo>
                  <a:pt x="1238228" y="202493"/>
                  <a:pt x="1294228" y="182880"/>
                  <a:pt x="1294228" y="182880"/>
                </a:cubicBezTo>
                <a:lnTo>
                  <a:pt x="1294228" y="182880"/>
                </a:lnTo>
                <a:cubicBezTo>
                  <a:pt x="1349564" y="86043"/>
                  <a:pt x="1389618" y="90669"/>
                  <a:pt x="1308295" y="70338"/>
                </a:cubicBezTo>
                <a:cubicBezTo>
                  <a:pt x="1303746" y="69201"/>
                  <a:pt x="1298917" y="70338"/>
                  <a:pt x="1294228" y="70338"/>
                </a:cubicBezTo>
                <a:lnTo>
                  <a:pt x="1209822" y="70338"/>
                </a:lnTo>
                <a:cubicBezTo>
                  <a:pt x="1057764" y="13317"/>
                  <a:pt x="1137345" y="28135"/>
                  <a:pt x="970671" y="28135"/>
                </a:cubicBezTo>
                <a:lnTo>
                  <a:pt x="956603" y="28135"/>
                </a:lnTo>
                <a:lnTo>
                  <a:pt x="787791" y="0"/>
                </a:lnTo>
                <a:cubicBezTo>
                  <a:pt x="642448" y="14534"/>
                  <a:pt x="694240" y="14067"/>
                  <a:pt x="633046" y="14067"/>
                </a:cubicBezTo>
                <a:lnTo>
                  <a:pt x="520505" y="14067"/>
                </a:lnTo>
                <a:lnTo>
                  <a:pt x="379828" y="28135"/>
                </a:lnTo>
                <a:lnTo>
                  <a:pt x="267286" y="28135"/>
                </a:lnTo>
                <a:lnTo>
                  <a:pt x="140677" y="56270"/>
                </a:lnTo>
                <a:lnTo>
                  <a:pt x="140677" y="56270"/>
                </a:lnTo>
                <a:lnTo>
                  <a:pt x="42203" y="98473"/>
                </a:lnTo>
                <a:lnTo>
                  <a:pt x="0" y="140677"/>
                </a:ln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9" name="18 - Ευθύγραμμο βέλος σύνδεσης"/>
          <p:cNvCxnSpPr>
            <a:stCxn id="17" idx="15"/>
          </p:cNvCxnSpPr>
          <p:nvPr/>
        </p:nvCxnSpPr>
        <p:spPr>
          <a:xfrm flipV="1">
            <a:off x="7624689" y="2214554"/>
            <a:ext cx="90583" cy="161185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19 - TextBox"/>
          <p:cNvSpPr txBox="1"/>
          <p:nvPr/>
        </p:nvSpPr>
        <p:spPr>
          <a:xfrm>
            <a:off x="6715140" y="1643050"/>
            <a:ext cx="207170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Ελεύθερη επιφάνεια υγρού </a:t>
            </a:r>
            <a:endParaRPr lang="en-US" dirty="0" smtClean="0"/>
          </a:p>
        </p:txBody>
      </p:sp>
      <p:cxnSp>
        <p:nvCxnSpPr>
          <p:cNvPr id="22" name="21 - Ευθύγραμμο βέλος σύνδεσης"/>
          <p:cNvCxnSpPr/>
          <p:nvPr/>
        </p:nvCxnSpPr>
        <p:spPr>
          <a:xfrm rot="5400000">
            <a:off x="6858810" y="4714090"/>
            <a:ext cx="1428760" cy="1588"/>
          </a:xfrm>
          <a:prstGeom prst="straightConnector1">
            <a:avLst/>
          </a:prstGeom>
          <a:ln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23 - TextBox"/>
          <p:cNvSpPr txBox="1"/>
          <p:nvPr/>
        </p:nvSpPr>
        <p:spPr>
          <a:xfrm>
            <a:off x="7500958" y="4572008"/>
            <a:ext cx="3571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h</a:t>
            </a:r>
          </a:p>
        </p:txBody>
      </p:sp>
      <p:sp>
        <p:nvSpPr>
          <p:cNvPr id="25" name="24 - TextBox"/>
          <p:cNvSpPr txBox="1"/>
          <p:nvPr/>
        </p:nvSpPr>
        <p:spPr>
          <a:xfrm>
            <a:off x="214282" y="3214686"/>
            <a:ext cx="571504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l-GR" sz="2000" b="1" dirty="0" smtClean="0"/>
              <a:t>Ανάλογη της πυκνότητας του υγρού . </a:t>
            </a:r>
            <a:r>
              <a:rPr lang="el-GR" sz="2000" dirty="0" smtClean="0"/>
              <a:t>Όσο μεγαλύτερη η πυκνότητα του υγρού τόσο μεγαλύτερη και η πίεση που ασκείται στην επιφάνεια.</a:t>
            </a:r>
            <a:endParaRPr lang="en-US" sz="2000" dirty="0" smtClean="0"/>
          </a:p>
        </p:txBody>
      </p:sp>
      <p:sp>
        <p:nvSpPr>
          <p:cNvPr id="26" name="25 - TextBox"/>
          <p:cNvSpPr txBox="1"/>
          <p:nvPr/>
        </p:nvSpPr>
        <p:spPr>
          <a:xfrm>
            <a:off x="357158" y="4929198"/>
            <a:ext cx="57150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l-GR" sz="2000" b="1" dirty="0" smtClean="0"/>
              <a:t>Ανάλογη της επιτάχυνσης της βαρύτητας (</a:t>
            </a:r>
            <a:r>
              <a:rPr lang="en-US" sz="2000" b="1" dirty="0" smtClean="0"/>
              <a:t>g)</a:t>
            </a:r>
            <a:endParaRPr lang="en-US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6" grpId="0"/>
      <p:bldP spid="17" grpId="0" animBg="1"/>
      <p:bldP spid="20" grpId="0"/>
      <p:bldP spid="25" grpId="0"/>
      <p:bldP spid="2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Ορθογώνιο"/>
          <p:cNvSpPr/>
          <p:nvPr/>
        </p:nvSpPr>
        <p:spPr>
          <a:xfrm>
            <a:off x="714348" y="2214554"/>
            <a:ext cx="8429652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hlinkClick r:id="rId2"/>
              </a:rPr>
              <a:t>http://photodentro.edu.gr/v/item/ds/8521/1631</a:t>
            </a:r>
            <a:endParaRPr lang="el-GR" sz="2800" b="1" dirty="0" smtClean="0"/>
          </a:p>
          <a:p>
            <a:endParaRPr lang="en-US" sz="2800" b="1" dirty="0"/>
          </a:p>
        </p:txBody>
      </p:sp>
      <p:sp>
        <p:nvSpPr>
          <p:cNvPr id="3" name="2 - TextBox"/>
          <p:cNvSpPr txBox="1"/>
          <p:nvPr/>
        </p:nvSpPr>
        <p:spPr>
          <a:xfrm>
            <a:off x="642910" y="1071546"/>
            <a:ext cx="671517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Σε αυτό το σύνδεσμο βλέπουμε την μέτρηση της υδροστατικής πίεσης με </a:t>
            </a:r>
            <a:r>
              <a:rPr lang="el-GR" sz="2400" b="1" dirty="0" smtClean="0"/>
              <a:t>μανόμετρο</a:t>
            </a:r>
            <a:r>
              <a:rPr lang="el-GR" sz="2400" dirty="0" smtClean="0"/>
              <a:t>.</a:t>
            </a:r>
            <a:endParaRPr lang="en-US" sz="2400" dirty="0" smtClean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29454" y="4653725"/>
            <a:ext cx="1824041" cy="2047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4010016"/>
            <a:ext cx="3000396" cy="28479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7" name="6 - Ευθύγραμμο βέλος σύνδεσης"/>
          <p:cNvCxnSpPr/>
          <p:nvPr/>
        </p:nvCxnSpPr>
        <p:spPr>
          <a:xfrm>
            <a:off x="2214546" y="5357826"/>
            <a:ext cx="1643074" cy="500066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7 - Ορθογώνιο"/>
          <p:cNvSpPr/>
          <p:nvPr/>
        </p:nvSpPr>
        <p:spPr>
          <a:xfrm>
            <a:off x="3857620" y="5857892"/>
            <a:ext cx="137294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000" b="1" dirty="0" smtClean="0"/>
              <a:t>μανόμετρο</a:t>
            </a:r>
            <a:endParaRPr lang="en-US" sz="2000" dirty="0"/>
          </a:p>
        </p:txBody>
      </p:sp>
      <p:cxnSp>
        <p:nvCxnSpPr>
          <p:cNvPr id="9" name="8 - Ευθύγραμμο βέλος σύνδεσης"/>
          <p:cNvCxnSpPr/>
          <p:nvPr/>
        </p:nvCxnSpPr>
        <p:spPr>
          <a:xfrm rot="10800000" flipV="1">
            <a:off x="5500694" y="5429264"/>
            <a:ext cx="1714512" cy="428628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12 - TextBox"/>
          <p:cNvSpPr txBox="1"/>
          <p:nvPr/>
        </p:nvSpPr>
        <p:spPr>
          <a:xfrm>
            <a:off x="7143736" y="3571876"/>
            <a:ext cx="200026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dirty="0" smtClean="0"/>
              <a:t>Τα μανόμετρα είναι όργανα με τα οποία μετράμε την πίεση σε υγρά</a:t>
            </a:r>
            <a:endParaRPr lang="en-US" sz="1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- Ορθογώνιο"/>
          <p:cNvSpPr/>
          <p:nvPr/>
        </p:nvSpPr>
        <p:spPr>
          <a:xfrm>
            <a:off x="0" y="571480"/>
            <a:ext cx="91440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000" dirty="0" smtClean="0"/>
              <a:t>Η υδροστατική πίεση που δέχεται μια επιφάνεια  που βρίσκεται μέσα σε ένα υγρό είναι:</a:t>
            </a:r>
            <a:endParaRPr lang="en-US" sz="2000" dirty="0"/>
          </a:p>
        </p:txBody>
      </p:sp>
      <p:sp>
        <p:nvSpPr>
          <p:cNvPr id="12" name="11 - Ορθογώνιο"/>
          <p:cNvSpPr/>
          <p:nvPr/>
        </p:nvSpPr>
        <p:spPr>
          <a:xfrm>
            <a:off x="2143108" y="0"/>
            <a:ext cx="400000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dirty="0" smtClean="0">
                <a:solidFill>
                  <a:srgbClr val="FF0000"/>
                </a:solidFill>
              </a:rPr>
              <a:t>Νόμος  υδροστατικής  πίεσης</a:t>
            </a:r>
            <a:endParaRPr lang="en-US" sz="24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72364" y="2832028"/>
            <a:ext cx="1571636" cy="40259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5" name="14 - Παραλληλόγραμμο"/>
          <p:cNvSpPr/>
          <p:nvPr/>
        </p:nvSpPr>
        <p:spPr>
          <a:xfrm rot="2770850">
            <a:off x="7901560" y="5082922"/>
            <a:ext cx="928694" cy="714380"/>
          </a:xfrm>
          <a:prstGeom prst="parallelogram">
            <a:avLst>
              <a:gd name="adj" fmla="val 7650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2" name="21 - Ευθύγραμμο βέλος σύνδεσης"/>
          <p:cNvCxnSpPr/>
          <p:nvPr/>
        </p:nvCxnSpPr>
        <p:spPr>
          <a:xfrm rot="5400000">
            <a:off x="7573158" y="4714090"/>
            <a:ext cx="1428760" cy="1588"/>
          </a:xfrm>
          <a:prstGeom prst="straightConnector1">
            <a:avLst/>
          </a:prstGeom>
          <a:ln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23 - TextBox"/>
          <p:cNvSpPr txBox="1"/>
          <p:nvPr/>
        </p:nvSpPr>
        <p:spPr>
          <a:xfrm>
            <a:off x="8215306" y="4572008"/>
            <a:ext cx="3571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h</a:t>
            </a:r>
          </a:p>
        </p:txBody>
      </p:sp>
      <p:sp>
        <p:nvSpPr>
          <p:cNvPr id="14" name="13 - TextBox"/>
          <p:cNvSpPr txBox="1"/>
          <p:nvPr/>
        </p:nvSpPr>
        <p:spPr>
          <a:xfrm>
            <a:off x="1428728" y="3429000"/>
            <a:ext cx="342902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/>
              <a:t>p  = </a:t>
            </a:r>
            <a:r>
              <a:rPr lang="el-GR" sz="4400" dirty="0" smtClean="0"/>
              <a:t>ρ </a:t>
            </a:r>
            <a:r>
              <a:rPr lang="el-GR" sz="4400" baseline="30000" dirty="0" smtClean="0"/>
              <a:t>.</a:t>
            </a:r>
            <a:r>
              <a:rPr lang="el-GR" sz="4400" dirty="0" smtClean="0"/>
              <a:t> </a:t>
            </a:r>
            <a:r>
              <a:rPr lang="en-US" sz="4400" dirty="0" smtClean="0"/>
              <a:t>g</a:t>
            </a:r>
            <a:r>
              <a:rPr lang="el-GR" sz="4400" dirty="0" smtClean="0"/>
              <a:t> </a:t>
            </a:r>
            <a:r>
              <a:rPr lang="el-GR" sz="4400" baseline="30000" dirty="0" smtClean="0"/>
              <a:t>.</a:t>
            </a:r>
            <a:r>
              <a:rPr lang="el-GR" sz="4400" dirty="0" smtClean="0"/>
              <a:t> </a:t>
            </a:r>
            <a:r>
              <a:rPr lang="en-US" sz="4400" dirty="0" smtClean="0"/>
              <a:t>h</a:t>
            </a:r>
          </a:p>
        </p:txBody>
      </p:sp>
      <p:cxnSp>
        <p:nvCxnSpPr>
          <p:cNvPr id="21" name="20 - Ευθύγραμμο βέλος σύνδεσης"/>
          <p:cNvCxnSpPr/>
          <p:nvPr/>
        </p:nvCxnSpPr>
        <p:spPr>
          <a:xfrm rot="5400000">
            <a:off x="785786" y="4286256"/>
            <a:ext cx="1000132" cy="57150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22 - TextBox"/>
          <p:cNvSpPr txBox="1"/>
          <p:nvPr/>
        </p:nvSpPr>
        <p:spPr>
          <a:xfrm>
            <a:off x="0" y="4929198"/>
            <a:ext cx="157163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Υδροστατική πίεση </a:t>
            </a:r>
          </a:p>
          <a:p>
            <a:r>
              <a:rPr lang="el-GR" dirty="0" smtClean="0"/>
              <a:t>(</a:t>
            </a:r>
            <a:r>
              <a:rPr lang="el-GR" dirty="0" err="1" smtClean="0"/>
              <a:t>π.χ</a:t>
            </a:r>
            <a:r>
              <a:rPr lang="el-GR" dirty="0" smtClean="0"/>
              <a:t> 98 Ρα)</a:t>
            </a:r>
            <a:endParaRPr lang="en-US" dirty="0" smtClean="0"/>
          </a:p>
        </p:txBody>
      </p:sp>
      <p:cxnSp>
        <p:nvCxnSpPr>
          <p:cNvPr id="28" name="27 - Ευθύγραμμο βέλος σύνδεσης"/>
          <p:cNvCxnSpPr/>
          <p:nvPr/>
        </p:nvCxnSpPr>
        <p:spPr>
          <a:xfrm rot="5400000" flipH="1" flipV="1">
            <a:off x="2321703" y="3036091"/>
            <a:ext cx="928694" cy="28575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28 - TextBox"/>
          <p:cNvSpPr txBox="1"/>
          <p:nvPr/>
        </p:nvSpPr>
        <p:spPr>
          <a:xfrm>
            <a:off x="2428860" y="1928802"/>
            <a:ext cx="207170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Πυκνότητα υγρού (π.χ. 1000</a:t>
            </a:r>
            <a:r>
              <a:rPr lang="en-US" dirty="0" smtClean="0"/>
              <a:t>kg / m</a:t>
            </a:r>
            <a:r>
              <a:rPr lang="en-US" baseline="30000" dirty="0" smtClean="0"/>
              <a:t>3</a:t>
            </a:r>
            <a:r>
              <a:rPr lang="en-US" dirty="0" smtClean="0"/>
              <a:t> )</a:t>
            </a:r>
            <a:endParaRPr lang="en-US" baseline="30000" dirty="0" smtClean="0"/>
          </a:p>
        </p:txBody>
      </p:sp>
      <p:cxnSp>
        <p:nvCxnSpPr>
          <p:cNvPr id="31" name="30 - Ευθύγραμμο βέλος σύνδεσης"/>
          <p:cNvCxnSpPr/>
          <p:nvPr/>
        </p:nvCxnSpPr>
        <p:spPr>
          <a:xfrm rot="16200000" flipH="1">
            <a:off x="2964645" y="4393413"/>
            <a:ext cx="1214446" cy="57150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31 - TextBox"/>
          <p:cNvSpPr txBox="1"/>
          <p:nvPr/>
        </p:nvSpPr>
        <p:spPr>
          <a:xfrm>
            <a:off x="3143240" y="5286388"/>
            <a:ext cx="18573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Επιτάχυνση βαρύτητας (10</a:t>
            </a:r>
            <a:r>
              <a:rPr lang="en-US" dirty="0" smtClean="0"/>
              <a:t>m/s</a:t>
            </a:r>
            <a:r>
              <a:rPr lang="en-US" baseline="30000" dirty="0" smtClean="0"/>
              <a:t>2 </a:t>
            </a:r>
            <a:r>
              <a:rPr lang="en-US" dirty="0" smtClean="0"/>
              <a:t> )</a:t>
            </a:r>
            <a:endParaRPr lang="en-US" baseline="30000" dirty="0" smtClean="0"/>
          </a:p>
        </p:txBody>
      </p:sp>
      <p:cxnSp>
        <p:nvCxnSpPr>
          <p:cNvPr id="34" name="33 - Ευθύγραμμο βέλος σύνδεσης"/>
          <p:cNvCxnSpPr/>
          <p:nvPr/>
        </p:nvCxnSpPr>
        <p:spPr>
          <a:xfrm flipV="1">
            <a:off x="4000496" y="3143248"/>
            <a:ext cx="857256" cy="57150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34 - TextBox"/>
          <p:cNvSpPr txBox="1"/>
          <p:nvPr/>
        </p:nvSpPr>
        <p:spPr>
          <a:xfrm>
            <a:off x="4857752" y="2857496"/>
            <a:ext cx="12858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Βάθος (π.χ. </a:t>
            </a:r>
            <a:r>
              <a:rPr lang="en-US" dirty="0" smtClean="0"/>
              <a:t>10m</a:t>
            </a:r>
            <a:r>
              <a:rPr lang="el-GR" dirty="0" smtClean="0"/>
              <a:t>)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23" grpId="0"/>
      <p:bldP spid="29" grpId="0"/>
      <p:bldP spid="32" grpId="0"/>
      <p:bldP spid="35" grpId="0"/>
    </p:bld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sz="2400" dirty="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6330</TotalTime>
  <Words>640</Words>
  <Application>Microsoft Office PowerPoint</Application>
  <PresentationFormat>Προβολή στην οθόνη (4:3)</PresentationFormat>
  <Paragraphs>93</Paragraphs>
  <Slides>15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15</vt:i4>
      </vt:variant>
    </vt:vector>
  </HeadingPairs>
  <TitlesOfParts>
    <vt:vector size="16" baseType="lpstr">
      <vt:lpstr>Θέμα του Office</vt:lpstr>
      <vt:lpstr>Διαφάνεια 1</vt:lpstr>
      <vt:lpstr>Διαφάνεια 2</vt:lpstr>
      <vt:lpstr>Διαφάνεια 3</vt:lpstr>
      <vt:lpstr>Διαφάνεια 4</vt:lpstr>
      <vt:lpstr>Διαφάνεια 5</vt:lpstr>
      <vt:lpstr>Διαφάνεια 6</vt:lpstr>
      <vt:lpstr>Διαφάνεια 7</vt:lpstr>
      <vt:lpstr>Διαφάνεια 8</vt:lpstr>
      <vt:lpstr>Διαφάνεια 9</vt:lpstr>
      <vt:lpstr>Διαφάνεια 10</vt:lpstr>
      <vt:lpstr>Διαφάνεια 11</vt:lpstr>
      <vt:lpstr>Διαφάνεια 12</vt:lpstr>
      <vt:lpstr>Διαφάνεια 13</vt:lpstr>
      <vt:lpstr>Διαφάνεια 14</vt:lpstr>
      <vt:lpstr>Διαφάνεια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ΜΑΖΑ       -     ΒΑΡΟΣ (ή ΒΑΡΥΤΗΤΑ)</dc:title>
  <dc:creator>Panorea</dc:creator>
  <cp:lastModifiedBy>hp pc</cp:lastModifiedBy>
  <cp:revision>830</cp:revision>
  <dcterms:created xsi:type="dcterms:W3CDTF">2020-04-07T16:42:53Z</dcterms:created>
  <dcterms:modified xsi:type="dcterms:W3CDTF">2024-03-10T14:53:11Z</dcterms:modified>
</cp:coreProperties>
</file>