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6" r:id="rId2"/>
    <p:sldId id="327" r:id="rId3"/>
    <p:sldId id="328" r:id="rId4"/>
    <p:sldId id="329" r:id="rId5"/>
    <p:sldId id="354" r:id="rId6"/>
    <p:sldId id="355" r:id="rId7"/>
    <p:sldId id="357" r:id="rId8"/>
    <p:sldId id="358" r:id="rId9"/>
    <p:sldId id="360" r:id="rId10"/>
    <p:sldId id="361" r:id="rId11"/>
    <p:sldId id="414" r:id="rId12"/>
    <p:sldId id="320" r:id="rId13"/>
    <p:sldId id="331" r:id="rId14"/>
    <p:sldId id="332" r:id="rId15"/>
    <p:sldId id="413" r:id="rId16"/>
    <p:sldId id="397" r:id="rId17"/>
    <p:sldId id="404" r:id="rId18"/>
    <p:sldId id="398" r:id="rId19"/>
    <p:sldId id="405" r:id="rId20"/>
    <p:sldId id="407" r:id="rId21"/>
    <p:sldId id="410" r:id="rId22"/>
    <p:sldId id="411" r:id="rId23"/>
    <p:sldId id="406" r:id="rId24"/>
    <p:sldId id="412" r:id="rId25"/>
    <p:sldId id="415" r:id="rId26"/>
    <p:sldId id="416" r:id="rId27"/>
    <p:sldId id="417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5D7D3"/>
    <a:srgbClr val="44C8B8"/>
    <a:srgbClr val="8F0D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9" autoAdjust="0"/>
    <p:restoredTop sz="94613" autoAdjust="0"/>
  </p:normalViewPr>
  <p:slideViewPr>
    <p:cSldViewPr>
      <p:cViewPr varScale="1">
        <p:scale>
          <a:sx n="73" d="100"/>
          <a:sy n="73" d="100"/>
        </p:scale>
        <p:origin x="-171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EFFCD-5EFE-4F20-A3EB-0C8A2A5E4235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ACD87-33B6-4D2B-8349-731FF8AA0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5/3/2023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5/3/2023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5/3/2023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5/3/2023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5/3/2023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5/3/2023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5/3/2023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3143240" y="57148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>
                <a:solidFill>
                  <a:srgbClr val="FF0000"/>
                </a:solidFill>
              </a:rPr>
              <a:t>ρευστά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5400000">
            <a:off x="1857356" y="1000108"/>
            <a:ext cx="1428760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>
            <a:off x="4143372" y="928670"/>
            <a:ext cx="2143140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1357290" y="235743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/>
              <a:t>υγρά</a:t>
            </a:r>
            <a:endParaRPr lang="en-US" sz="2400" u="sng" dirty="0" smtClean="0"/>
          </a:p>
        </p:txBody>
      </p:sp>
      <p:sp>
        <p:nvSpPr>
          <p:cNvPr id="11" name="10 - TextBox"/>
          <p:cNvSpPr txBox="1"/>
          <p:nvPr/>
        </p:nvSpPr>
        <p:spPr>
          <a:xfrm>
            <a:off x="5572132" y="214311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/>
              <a:t>αέρια</a:t>
            </a:r>
            <a:endParaRPr lang="en-US" sz="2400" u="sng" dirty="0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00372"/>
            <a:ext cx="192882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643182"/>
            <a:ext cx="300036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214422"/>
            <a:ext cx="6429389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Ορθογώνιο"/>
          <p:cNvSpPr/>
          <p:nvPr/>
        </p:nvSpPr>
        <p:spPr>
          <a:xfrm>
            <a:off x="2285984" y="214290"/>
            <a:ext cx="2924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ατμοσφαιρική πίεση</a:t>
            </a:r>
            <a:endParaRPr lang="en-US" sz="2400" dirty="0"/>
          </a:p>
        </p:txBody>
      </p:sp>
      <p:sp>
        <p:nvSpPr>
          <p:cNvPr id="20" name="19 - TextBox"/>
          <p:cNvSpPr txBox="1"/>
          <p:nvPr/>
        </p:nvSpPr>
        <p:spPr>
          <a:xfrm>
            <a:off x="6429356" y="3000372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Άρα στην ροζ επιφάνεια (που έχει εμβαδόν </a:t>
            </a:r>
            <a:r>
              <a:rPr lang="el-GR" b="1" dirty="0" smtClean="0"/>
              <a:t>Α</a:t>
            </a:r>
            <a:r>
              <a:rPr lang="el-GR" dirty="0" smtClean="0"/>
              <a:t>) θα ασκείται μια πίεση </a:t>
            </a:r>
            <a:r>
              <a:rPr lang="el-GR" b="1" dirty="0" smtClean="0"/>
              <a:t>ρ </a:t>
            </a:r>
            <a:r>
              <a:rPr lang="el-GR" dirty="0" smtClean="0"/>
              <a:t>που θα είναι:.</a:t>
            </a:r>
          </a:p>
          <a:p>
            <a:endParaRPr lang="el-GR" dirty="0" smtClean="0"/>
          </a:p>
          <a:p>
            <a:r>
              <a:rPr lang="el-GR" dirty="0" smtClean="0"/>
              <a:t> </a:t>
            </a:r>
            <a:endParaRPr lang="en-US" dirty="0" smtClean="0"/>
          </a:p>
        </p:txBody>
      </p:sp>
      <p:sp>
        <p:nvSpPr>
          <p:cNvPr id="19" name="18 - Ελεύθερη σχεδίαση"/>
          <p:cNvSpPr/>
          <p:nvPr/>
        </p:nvSpPr>
        <p:spPr>
          <a:xfrm>
            <a:off x="4071934" y="4786322"/>
            <a:ext cx="1153551" cy="98474"/>
          </a:xfrm>
          <a:custGeom>
            <a:avLst/>
            <a:gdLst>
              <a:gd name="connsiteX0" fmla="*/ 337625 w 1153551"/>
              <a:gd name="connsiteY0" fmla="*/ 14068 h 98474"/>
              <a:gd name="connsiteX1" fmla="*/ 1153551 w 1153551"/>
              <a:gd name="connsiteY1" fmla="*/ 0 h 98474"/>
              <a:gd name="connsiteX2" fmla="*/ 590844 w 1153551"/>
              <a:gd name="connsiteY2" fmla="*/ 98474 h 98474"/>
              <a:gd name="connsiteX3" fmla="*/ 0 w 1153551"/>
              <a:gd name="connsiteY3" fmla="*/ 98474 h 98474"/>
              <a:gd name="connsiteX4" fmla="*/ 492370 w 1153551"/>
              <a:gd name="connsiteY4" fmla="*/ 0 h 9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551" h="98474">
                <a:moveTo>
                  <a:pt x="337625" y="14068"/>
                </a:moveTo>
                <a:lnTo>
                  <a:pt x="1153551" y="0"/>
                </a:lnTo>
                <a:lnTo>
                  <a:pt x="590844" y="98474"/>
                </a:lnTo>
                <a:lnTo>
                  <a:pt x="0" y="98474"/>
                </a:lnTo>
                <a:lnTo>
                  <a:pt x="492370" y="0"/>
                </a:lnTo>
              </a:path>
            </a:pathLst>
          </a:custGeom>
          <a:solidFill>
            <a:srgbClr val="FF0066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7 - Ευθεία γραμμή σύνδεσης"/>
          <p:cNvCxnSpPr>
            <a:stCxn id="19" idx="3"/>
          </p:cNvCxnSpPr>
          <p:nvPr/>
        </p:nvCxnSpPr>
        <p:spPr>
          <a:xfrm flipH="1" flipV="1">
            <a:off x="4000496" y="1142984"/>
            <a:ext cx="71438" cy="374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H="1" flipV="1">
            <a:off x="5072066" y="1071546"/>
            <a:ext cx="71438" cy="374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Ελεύθερη σχεδίαση"/>
          <p:cNvSpPr/>
          <p:nvPr/>
        </p:nvSpPr>
        <p:spPr>
          <a:xfrm>
            <a:off x="3995225" y="1195754"/>
            <a:ext cx="1167618" cy="3671668"/>
          </a:xfrm>
          <a:custGeom>
            <a:avLst/>
            <a:gdLst>
              <a:gd name="connsiteX0" fmla="*/ 84406 w 1167618"/>
              <a:gd name="connsiteY0" fmla="*/ 3671668 h 3671668"/>
              <a:gd name="connsiteX1" fmla="*/ 0 w 1167618"/>
              <a:gd name="connsiteY1" fmla="*/ 0 h 3671668"/>
              <a:gd name="connsiteX2" fmla="*/ 1111347 w 1167618"/>
              <a:gd name="connsiteY2" fmla="*/ 0 h 3671668"/>
              <a:gd name="connsiteX3" fmla="*/ 1167618 w 1167618"/>
              <a:gd name="connsiteY3" fmla="*/ 3629464 h 3671668"/>
              <a:gd name="connsiteX4" fmla="*/ 1111347 w 1167618"/>
              <a:gd name="connsiteY4" fmla="*/ 3601329 h 3671668"/>
              <a:gd name="connsiteX5" fmla="*/ 478301 w 1167618"/>
              <a:gd name="connsiteY5" fmla="*/ 3601329 h 3671668"/>
              <a:gd name="connsiteX6" fmla="*/ 84406 w 1167618"/>
              <a:gd name="connsiteY6" fmla="*/ 3671668 h 367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618" h="3671668">
                <a:moveTo>
                  <a:pt x="84406" y="3671668"/>
                </a:moveTo>
                <a:lnTo>
                  <a:pt x="0" y="0"/>
                </a:lnTo>
                <a:lnTo>
                  <a:pt x="1111347" y="0"/>
                </a:lnTo>
                <a:lnTo>
                  <a:pt x="1167618" y="3629464"/>
                </a:lnTo>
                <a:lnTo>
                  <a:pt x="1111347" y="3601329"/>
                </a:lnTo>
                <a:lnTo>
                  <a:pt x="478301" y="3601329"/>
                </a:lnTo>
                <a:lnTo>
                  <a:pt x="84406" y="367166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11 - Ευθεία γραμμή σύνδεσης"/>
          <p:cNvCxnSpPr/>
          <p:nvPr/>
        </p:nvCxnSpPr>
        <p:spPr>
          <a:xfrm flipH="1" flipV="1">
            <a:off x="4429124" y="1071546"/>
            <a:ext cx="71438" cy="374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flipH="1" flipV="1">
            <a:off x="4572000" y="1142984"/>
            <a:ext cx="71438" cy="374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>
            <a:stCxn id="19" idx="2"/>
          </p:cNvCxnSpPr>
          <p:nvPr/>
        </p:nvCxnSpPr>
        <p:spPr>
          <a:xfrm flipV="1">
            <a:off x="4662778" y="3714752"/>
            <a:ext cx="2052362" cy="1170044"/>
          </a:xfrm>
          <a:prstGeom prst="straightConnector1">
            <a:avLst/>
          </a:prstGeom>
          <a:ln w="25400">
            <a:solidFill>
              <a:schemeClr val="tx1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rot="5400000">
            <a:off x="3107521" y="4893479"/>
            <a:ext cx="278608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4572000" y="564357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7215206" y="4714884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 =</a:t>
            </a:r>
            <a:endParaRPr lang="en-US" sz="2400" b="1" dirty="0"/>
          </a:p>
        </p:txBody>
      </p:sp>
      <p:sp>
        <p:nvSpPr>
          <p:cNvPr id="18" name="17 - Ορθογώνιο"/>
          <p:cNvSpPr/>
          <p:nvPr/>
        </p:nvSpPr>
        <p:spPr>
          <a:xfrm>
            <a:off x="7858148" y="4929198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baseline="30000" dirty="0"/>
          </a:p>
        </p:txBody>
      </p:sp>
      <p:sp>
        <p:nvSpPr>
          <p:cNvPr id="22" name="21 - Ορθογώνιο"/>
          <p:cNvSpPr/>
          <p:nvPr/>
        </p:nvSpPr>
        <p:spPr>
          <a:xfrm>
            <a:off x="7786710" y="4572008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3" name="22 - Ευθεία γραμμή σύνδεσης"/>
          <p:cNvCxnSpPr/>
          <p:nvPr/>
        </p:nvCxnSpPr>
        <p:spPr>
          <a:xfrm>
            <a:off x="7786710" y="5000636"/>
            <a:ext cx="57150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Ελεύθερη σχεδίαση"/>
          <p:cNvSpPr/>
          <p:nvPr/>
        </p:nvSpPr>
        <p:spPr>
          <a:xfrm>
            <a:off x="4071934" y="4786322"/>
            <a:ext cx="1153551" cy="98474"/>
          </a:xfrm>
          <a:custGeom>
            <a:avLst/>
            <a:gdLst>
              <a:gd name="connsiteX0" fmla="*/ 337625 w 1153551"/>
              <a:gd name="connsiteY0" fmla="*/ 14068 h 98474"/>
              <a:gd name="connsiteX1" fmla="*/ 1153551 w 1153551"/>
              <a:gd name="connsiteY1" fmla="*/ 0 h 98474"/>
              <a:gd name="connsiteX2" fmla="*/ 590844 w 1153551"/>
              <a:gd name="connsiteY2" fmla="*/ 98474 h 98474"/>
              <a:gd name="connsiteX3" fmla="*/ 0 w 1153551"/>
              <a:gd name="connsiteY3" fmla="*/ 98474 h 98474"/>
              <a:gd name="connsiteX4" fmla="*/ 492370 w 1153551"/>
              <a:gd name="connsiteY4" fmla="*/ 0 h 9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551" h="98474">
                <a:moveTo>
                  <a:pt x="337625" y="14068"/>
                </a:moveTo>
                <a:lnTo>
                  <a:pt x="1153551" y="0"/>
                </a:lnTo>
                <a:lnTo>
                  <a:pt x="590844" y="98474"/>
                </a:lnTo>
                <a:lnTo>
                  <a:pt x="0" y="98474"/>
                </a:lnTo>
                <a:lnTo>
                  <a:pt x="492370" y="0"/>
                </a:lnTo>
              </a:path>
            </a:pathLst>
          </a:custGeom>
          <a:solidFill>
            <a:srgbClr val="FF0066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24 - Ευθύγραμμο βέλος σύνδεσης"/>
          <p:cNvCxnSpPr/>
          <p:nvPr/>
        </p:nvCxnSpPr>
        <p:spPr>
          <a:xfrm rot="5400000">
            <a:off x="4822827" y="4606933"/>
            <a:ext cx="35719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- Ευθύγραμμο βέλος σύνδεσης"/>
          <p:cNvCxnSpPr/>
          <p:nvPr/>
        </p:nvCxnSpPr>
        <p:spPr>
          <a:xfrm rot="5400000">
            <a:off x="4608513" y="4606933"/>
            <a:ext cx="35719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ύγραμμο βέλος σύνδεσης"/>
          <p:cNvCxnSpPr/>
          <p:nvPr/>
        </p:nvCxnSpPr>
        <p:spPr>
          <a:xfrm rot="5400000">
            <a:off x="4179885" y="4606933"/>
            <a:ext cx="35719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ύγραμμο βέλος σύνδεσης"/>
          <p:cNvCxnSpPr/>
          <p:nvPr/>
        </p:nvCxnSpPr>
        <p:spPr>
          <a:xfrm rot="5400000">
            <a:off x="4037009" y="4606933"/>
            <a:ext cx="35719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/>
          <p:nvPr/>
        </p:nvCxnSpPr>
        <p:spPr>
          <a:xfrm rot="16200000" flipV="1">
            <a:off x="4001290" y="5071280"/>
            <a:ext cx="42862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ύγραμμο βέλος σύνδεσης"/>
          <p:cNvCxnSpPr/>
          <p:nvPr/>
        </p:nvCxnSpPr>
        <p:spPr>
          <a:xfrm rot="16200000" flipV="1">
            <a:off x="4144166" y="5071280"/>
            <a:ext cx="42862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- Ευθύγραμμο βέλος σύνδεσης"/>
          <p:cNvCxnSpPr/>
          <p:nvPr/>
        </p:nvCxnSpPr>
        <p:spPr>
          <a:xfrm rot="16200000" flipV="1">
            <a:off x="4501356" y="5071280"/>
            <a:ext cx="42862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ύγραμμο βέλος σύνδεσης"/>
          <p:cNvCxnSpPr/>
          <p:nvPr/>
        </p:nvCxnSpPr>
        <p:spPr>
          <a:xfrm rot="16200000" flipV="1">
            <a:off x="4715670" y="4999842"/>
            <a:ext cx="42862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286124"/>
            <a:ext cx="635968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285720" y="1071546"/>
            <a:ext cx="8072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Η πίεση που ασκεί ο ατμοσφαιρικός αέρας, σε επιφάνειες που </a:t>
            </a:r>
            <a:r>
              <a:rPr lang="el-GR" sz="2400" dirty="0" smtClean="0">
                <a:solidFill>
                  <a:srgbClr val="0070C0"/>
                </a:solidFill>
              </a:rPr>
              <a:t>βρίσκονται μέσα  σε αυτόν,  ονομάζεται </a:t>
            </a:r>
            <a:r>
              <a:rPr lang="el-GR" sz="2400" b="1" dirty="0" smtClean="0">
                <a:solidFill>
                  <a:srgbClr val="0070C0"/>
                </a:solidFill>
              </a:rPr>
              <a:t>ατμοσφαιρική πίεση</a:t>
            </a:r>
            <a:r>
              <a:rPr lang="el-GR" sz="24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el-GR" sz="2400" b="1" u="sng" dirty="0" smtClean="0"/>
              <a:t>Η ατμοσφαιρική πίεση προέρχεται από την δύναμη που ασκεί </a:t>
            </a:r>
            <a:r>
              <a:rPr lang="el-GR" sz="2400" b="1" u="sng" dirty="0" smtClean="0"/>
              <a:t>ο </a:t>
            </a:r>
            <a:r>
              <a:rPr lang="el-GR" sz="2400" b="1" u="sng" dirty="0" smtClean="0"/>
              <a:t>αέρας στην επιφάνεια.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2285984" y="214290"/>
            <a:ext cx="2924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ατμοσφαιρική πίεση</a:t>
            </a:r>
            <a:endParaRPr lang="en-US" sz="2400" dirty="0"/>
          </a:p>
        </p:txBody>
      </p:sp>
      <p:sp>
        <p:nvSpPr>
          <p:cNvPr id="5" name="4 - Ελεύθερη σχεδίαση"/>
          <p:cNvSpPr/>
          <p:nvPr/>
        </p:nvSpPr>
        <p:spPr>
          <a:xfrm>
            <a:off x="4071934" y="4786322"/>
            <a:ext cx="1153551" cy="98474"/>
          </a:xfrm>
          <a:custGeom>
            <a:avLst/>
            <a:gdLst>
              <a:gd name="connsiteX0" fmla="*/ 337625 w 1153551"/>
              <a:gd name="connsiteY0" fmla="*/ 14068 h 98474"/>
              <a:gd name="connsiteX1" fmla="*/ 1153551 w 1153551"/>
              <a:gd name="connsiteY1" fmla="*/ 0 h 98474"/>
              <a:gd name="connsiteX2" fmla="*/ 590844 w 1153551"/>
              <a:gd name="connsiteY2" fmla="*/ 98474 h 98474"/>
              <a:gd name="connsiteX3" fmla="*/ 0 w 1153551"/>
              <a:gd name="connsiteY3" fmla="*/ 98474 h 98474"/>
              <a:gd name="connsiteX4" fmla="*/ 492370 w 1153551"/>
              <a:gd name="connsiteY4" fmla="*/ 0 h 9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551" h="98474">
                <a:moveTo>
                  <a:pt x="337625" y="14068"/>
                </a:moveTo>
                <a:lnTo>
                  <a:pt x="1153551" y="0"/>
                </a:lnTo>
                <a:lnTo>
                  <a:pt x="590844" y="98474"/>
                </a:lnTo>
                <a:lnTo>
                  <a:pt x="0" y="98474"/>
                </a:lnTo>
                <a:lnTo>
                  <a:pt x="492370" y="0"/>
                </a:lnTo>
              </a:path>
            </a:pathLst>
          </a:custGeom>
          <a:solidFill>
            <a:srgbClr val="FF0066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5400000">
            <a:off x="4822827" y="4606933"/>
            <a:ext cx="35719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rot="5400000">
            <a:off x="4608513" y="4606933"/>
            <a:ext cx="35719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5400000">
            <a:off x="4179885" y="4606933"/>
            <a:ext cx="35719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rot="5400000">
            <a:off x="4037009" y="4606933"/>
            <a:ext cx="35719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rot="16200000" flipV="1">
            <a:off x="4001290" y="5071280"/>
            <a:ext cx="42862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rot="16200000" flipV="1">
            <a:off x="4144166" y="5071280"/>
            <a:ext cx="42862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16200000" flipV="1">
            <a:off x="4501356" y="5071280"/>
            <a:ext cx="42862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rot="16200000" flipV="1">
            <a:off x="4715670" y="4999842"/>
            <a:ext cx="42862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Ορθογώνιο"/>
          <p:cNvSpPr/>
          <p:nvPr/>
        </p:nvSpPr>
        <p:spPr>
          <a:xfrm>
            <a:off x="6929454" y="4071942"/>
            <a:ext cx="22145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Η ατμοσφαιρική πίεση οφείλεται στην δύναμη της βαρύτητας που ασκεί η γη στον αέρα </a:t>
            </a:r>
            <a:r>
              <a:rPr lang="en-US" dirty="0" smtClean="0">
                <a:solidFill>
                  <a:srgbClr val="0070C0"/>
                </a:solidFill>
              </a:rPr>
              <a:t>-</a:t>
            </a:r>
            <a:r>
              <a:rPr lang="el-GR" dirty="0" smtClean="0">
                <a:solidFill>
                  <a:srgbClr val="0070C0"/>
                </a:solidFill>
              </a:rPr>
              <a:t> ατμόσφαιρα</a:t>
            </a:r>
            <a:r>
              <a:rPr lang="el-GR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9912" y="5000637"/>
            <a:ext cx="210833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285720" y="1071546"/>
            <a:ext cx="80724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Η πίεση που ασκεί ο ατμοσφαιρικός αέρας, σε επιφάνειες που βρίσκονται μέσα  σε αυτόν,  ονομάζεται </a:t>
            </a:r>
            <a:r>
              <a:rPr lang="el-GR" sz="2400" b="1" dirty="0" smtClean="0">
                <a:solidFill>
                  <a:srgbClr val="FF0000"/>
                </a:solidFill>
              </a:rPr>
              <a:t>ατμοσφαιρική πίεση</a:t>
            </a:r>
            <a:r>
              <a:rPr lang="el-GR" sz="2400" dirty="0" smtClean="0"/>
              <a:t>.</a:t>
            </a:r>
          </a:p>
          <a:p>
            <a:endParaRPr lang="el-GR" sz="2400" dirty="0" smtClean="0"/>
          </a:p>
          <a:p>
            <a:r>
              <a:rPr lang="el-GR" sz="2400" dirty="0" smtClean="0"/>
              <a:t>Η ατμοσφαιρική πίεση οφείλεται στην δύναμη της βαρύτητας που ασκεί η γη στον αέρα </a:t>
            </a:r>
            <a:r>
              <a:rPr lang="en-US" sz="2400" dirty="0" smtClean="0"/>
              <a:t>-</a:t>
            </a:r>
            <a:r>
              <a:rPr lang="el-GR" sz="2400" dirty="0" smtClean="0"/>
              <a:t> ατμόσφαιρα.</a:t>
            </a:r>
            <a:endParaRPr lang="en-US" sz="24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286124"/>
            <a:ext cx="4071966" cy="309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 rot="10800000" flipV="1">
            <a:off x="5143504" y="3857628"/>
            <a:ext cx="285752" cy="1428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rot="5400000">
            <a:off x="4287042" y="3571082"/>
            <a:ext cx="28575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flipV="1">
            <a:off x="3857620" y="4430720"/>
            <a:ext cx="285752" cy="1412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Παραλληλόγραμμο"/>
          <p:cNvSpPr/>
          <p:nvPr/>
        </p:nvSpPr>
        <p:spPr>
          <a:xfrm>
            <a:off x="7143768" y="5929330"/>
            <a:ext cx="1357322" cy="214314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285984" y="214290"/>
            <a:ext cx="2924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ατμοσφαιρική πίεση</a:t>
            </a:r>
            <a:r>
              <a:rPr lang="el-GR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2000232" y="214290"/>
            <a:ext cx="2924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ατμοσφαιρική πίεση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635795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13 - Ευθύγραμμο βέλος σύνδεσης"/>
          <p:cNvCxnSpPr/>
          <p:nvPr/>
        </p:nvCxnSpPr>
        <p:spPr>
          <a:xfrm flipV="1">
            <a:off x="3571868" y="5000636"/>
            <a:ext cx="3000396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6572264" y="4357694"/>
            <a:ext cx="22860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Στην </a:t>
            </a:r>
            <a:r>
              <a:rPr lang="el-GR" sz="2000" u="sng" dirty="0" smtClean="0"/>
              <a:t>επιφάνεια της θάλασσας </a:t>
            </a:r>
            <a:r>
              <a:rPr lang="el-GR" sz="2000" dirty="0" smtClean="0"/>
              <a:t>η ατμοσφαιρική πίεση είναι 100.000Ρα</a:t>
            </a:r>
            <a:r>
              <a:rPr lang="en-US" sz="2000" dirty="0" smtClean="0"/>
              <a:t>  (=1atm)</a:t>
            </a:r>
            <a:r>
              <a:rPr lang="el-GR" sz="2400" dirty="0" smtClean="0"/>
              <a:t> </a:t>
            </a:r>
            <a:endParaRPr lang="en-US" sz="2400" dirty="0" smtClean="0"/>
          </a:p>
        </p:txBody>
      </p:sp>
      <p:sp>
        <p:nvSpPr>
          <p:cNvPr id="20" name="19 - TextBox"/>
          <p:cNvSpPr txBox="1"/>
          <p:nvPr/>
        </p:nvSpPr>
        <p:spPr>
          <a:xfrm>
            <a:off x="1000100" y="1643050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100.000Ρα </a:t>
            </a:r>
            <a:r>
              <a:rPr lang="en-US" sz="2400" dirty="0" smtClean="0"/>
              <a:t> </a:t>
            </a:r>
            <a:r>
              <a:rPr lang="el-GR" sz="2400" dirty="0" smtClean="0"/>
              <a:t> =  </a:t>
            </a:r>
            <a:r>
              <a:rPr lang="en-US" sz="2400" dirty="0" smtClean="0"/>
              <a:t> </a:t>
            </a:r>
            <a:r>
              <a:rPr lang="el-GR" sz="2400" dirty="0" smtClean="0"/>
              <a:t>1</a:t>
            </a:r>
            <a:r>
              <a:rPr lang="en-US" sz="2400" dirty="0" err="1" smtClean="0"/>
              <a:t>atm</a:t>
            </a:r>
            <a:endParaRPr lang="en-US" sz="2400" dirty="0" smtClean="0"/>
          </a:p>
        </p:txBody>
      </p:sp>
      <p:sp>
        <p:nvSpPr>
          <p:cNvPr id="21" name="20 - TextBox"/>
          <p:cNvSpPr txBox="1"/>
          <p:nvPr/>
        </p:nvSpPr>
        <p:spPr>
          <a:xfrm>
            <a:off x="1000100" y="2428868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err="1" smtClean="0"/>
              <a:t>α</a:t>
            </a:r>
            <a:r>
              <a:rPr lang="en-US" sz="2400" dirty="0" smtClean="0"/>
              <a:t>tm = </a:t>
            </a:r>
            <a:r>
              <a:rPr lang="el-GR" sz="2400" dirty="0" smtClean="0"/>
              <a:t>ατμόσφαιρες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2000232" y="214290"/>
            <a:ext cx="2924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ατμοσφαιρική πίεση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635795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13 - Ευθύγραμμο βέλος σύνδεσης"/>
          <p:cNvCxnSpPr/>
          <p:nvPr/>
        </p:nvCxnSpPr>
        <p:spPr>
          <a:xfrm flipV="1">
            <a:off x="3571868" y="5000636"/>
            <a:ext cx="3000396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6572264" y="4357694"/>
            <a:ext cx="22860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Στην </a:t>
            </a:r>
            <a:r>
              <a:rPr lang="el-GR" sz="2000" u="sng" dirty="0" smtClean="0"/>
              <a:t>επιφάνεια της θάλασσας </a:t>
            </a:r>
            <a:r>
              <a:rPr lang="el-GR" sz="2000" dirty="0" smtClean="0"/>
              <a:t>η ατμοσφαιρική πίεση είναι 100.000Ρα</a:t>
            </a:r>
            <a:r>
              <a:rPr lang="en-US" sz="2000" dirty="0" smtClean="0"/>
              <a:t>  (=1atm)</a:t>
            </a:r>
            <a:r>
              <a:rPr lang="el-GR" sz="2400" dirty="0" smtClean="0"/>
              <a:t> </a:t>
            </a:r>
            <a:endParaRPr lang="en-US" sz="2400" dirty="0" smtClean="0"/>
          </a:p>
        </p:txBody>
      </p:sp>
      <p:sp>
        <p:nvSpPr>
          <p:cNvPr id="21" name="20 - TextBox"/>
          <p:cNvSpPr txBox="1"/>
          <p:nvPr/>
        </p:nvSpPr>
        <p:spPr>
          <a:xfrm>
            <a:off x="500034" y="1571612"/>
            <a:ext cx="5929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Η ατμοσφαιρική πίεση συμβολίζεται με  </a:t>
            </a:r>
            <a:r>
              <a:rPr lang="en-US" sz="3600" b="1" dirty="0" smtClean="0"/>
              <a:t>p</a:t>
            </a:r>
            <a:r>
              <a:rPr lang="el-GR" sz="3600" b="1" baseline="-25000" dirty="0" smtClean="0"/>
              <a:t>α</a:t>
            </a:r>
            <a:r>
              <a:rPr lang="en-US" sz="3600" b="1" baseline="-25000" dirty="0" smtClean="0"/>
              <a:t>tm </a:t>
            </a:r>
            <a:r>
              <a:rPr lang="el-GR" sz="3600" b="1" baseline="-25000" dirty="0" smtClean="0"/>
              <a:t> </a:t>
            </a:r>
            <a:endParaRPr lang="en-US" sz="3600" b="1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70" y="4652673"/>
            <a:ext cx="2500330" cy="220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3786182" y="214290"/>
            <a:ext cx="53578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Όταν ρουφάμε το χυμό μας με το καλαμάκι αυτό που συμβαίνει </a:t>
            </a:r>
            <a:r>
              <a:rPr lang="el-GR" dirty="0" smtClean="0"/>
              <a:t>είναι </a:t>
            </a:r>
            <a:r>
              <a:rPr lang="el-GR" dirty="0" smtClean="0"/>
              <a:t>το εξής:</a:t>
            </a:r>
          </a:p>
          <a:p>
            <a:r>
              <a:rPr lang="el-GR" dirty="0" smtClean="0"/>
              <a:t> με το στόμα μας </a:t>
            </a:r>
            <a:r>
              <a:rPr lang="el-GR" dirty="0" smtClean="0"/>
              <a:t>ρουφάμε, </a:t>
            </a:r>
            <a:r>
              <a:rPr lang="el-GR" dirty="0" smtClean="0"/>
              <a:t>και έτσι αφαιρούμε τον αέρα που βρίσκεται μέσα στο κ</a:t>
            </a:r>
            <a:r>
              <a:rPr lang="el-GR" dirty="0" smtClean="0"/>
              <a:t>αλαμάκι.  </a:t>
            </a:r>
          </a:p>
          <a:p>
            <a:endParaRPr lang="el-GR" dirty="0" smtClean="0"/>
          </a:p>
          <a:p>
            <a:r>
              <a:rPr lang="el-GR" dirty="0" smtClean="0"/>
              <a:t>Άρα </a:t>
            </a:r>
            <a:r>
              <a:rPr lang="el-GR" u="sng" dirty="0" smtClean="0"/>
              <a:t>μέσα στο </a:t>
            </a:r>
            <a:r>
              <a:rPr lang="el-GR" u="sng" dirty="0" smtClean="0"/>
              <a:t>καλαμάκι </a:t>
            </a:r>
            <a:r>
              <a:rPr lang="el-GR" dirty="0" smtClean="0"/>
              <a:t>δεν υπάρχει </a:t>
            </a:r>
            <a:r>
              <a:rPr lang="el-GR" dirty="0" smtClean="0"/>
              <a:t>αέρας πάνω από τον χυμό, και σε αυτόν δεν ασκείται …καμία ατμοσφαιρική πίεση….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atm</a:t>
            </a:r>
            <a:r>
              <a:rPr lang="en-US" dirty="0" smtClean="0"/>
              <a:t> = </a:t>
            </a:r>
            <a:r>
              <a:rPr lang="en-US" dirty="0" smtClean="0"/>
              <a:t>0</a:t>
            </a:r>
            <a:r>
              <a:rPr lang="el-GR" dirty="0" smtClean="0"/>
              <a:t>, άρα και καμία δύναμη…</a:t>
            </a:r>
            <a:endParaRPr lang="el-GR" baseline="-25000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 </a:t>
            </a:r>
            <a:r>
              <a:rPr lang="el-GR" dirty="0" smtClean="0"/>
              <a:t>Ωστόσο στην  </a:t>
            </a:r>
            <a:r>
              <a:rPr lang="el-GR" dirty="0" smtClean="0"/>
              <a:t>ελεύθερη </a:t>
            </a:r>
            <a:r>
              <a:rPr lang="el-GR" dirty="0" smtClean="0"/>
              <a:t>επιφάνεια του </a:t>
            </a:r>
            <a:r>
              <a:rPr lang="el-GR" dirty="0" smtClean="0"/>
              <a:t>υγρού (</a:t>
            </a:r>
            <a:r>
              <a:rPr lang="el-GR" u="sng" dirty="0" smtClean="0"/>
              <a:t>έξω από το καλαμάκι</a:t>
            </a:r>
            <a:r>
              <a:rPr lang="el-GR" dirty="0" smtClean="0"/>
              <a:t>) </a:t>
            </a:r>
            <a:r>
              <a:rPr lang="el-GR" dirty="0" smtClean="0"/>
              <a:t>υπάρχει ατμοσφαιρικός </a:t>
            </a:r>
            <a:r>
              <a:rPr lang="el-GR" dirty="0" smtClean="0"/>
              <a:t>αέρας, </a:t>
            </a:r>
            <a:r>
              <a:rPr lang="el-GR" dirty="0" smtClean="0"/>
              <a:t>και μάλιστα η ελεύθερη επιφάνεια του υγρού δέχεται ατμοσφαιρική πίεση 100.000 </a:t>
            </a:r>
            <a:r>
              <a:rPr lang="el-GR" dirty="0" err="1" smtClean="0"/>
              <a:t>Pa</a:t>
            </a:r>
            <a:r>
              <a:rPr lang="en-US" dirty="0" smtClean="0"/>
              <a:t>(=1atm)</a:t>
            </a:r>
            <a:r>
              <a:rPr lang="el-GR" dirty="0" smtClean="0"/>
              <a:t>  .</a:t>
            </a:r>
          </a:p>
          <a:p>
            <a:endParaRPr lang="el-GR" dirty="0" smtClean="0"/>
          </a:p>
          <a:p>
            <a:r>
              <a:rPr lang="el-GR" dirty="0" smtClean="0"/>
              <a:t> Με </a:t>
            </a:r>
            <a:r>
              <a:rPr lang="el-GR" dirty="0" smtClean="0"/>
              <a:t>αυτόν τον τρόπο το νερό  </a:t>
            </a:r>
            <a:r>
              <a:rPr lang="el-GR" dirty="0" smtClean="0"/>
              <a:t>«ρέει» προς </a:t>
            </a:r>
            <a:r>
              <a:rPr lang="el-GR" dirty="0" smtClean="0"/>
              <a:t>το στόμα μας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857232"/>
            <a:ext cx="3929090" cy="49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- Ευθύγραμμο βέλος σύνδεσης"/>
          <p:cNvCxnSpPr/>
          <p:nvPr/>
        </p:nvCxnSpPr>
        <p:spPr>
          <a:xfrm rot="5400000" flipH="1" flipV="1">
            <a:off x="1393009" y="1035827"/>
            <a:ext cx="1428760" cy="107157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Ορθογώνιο"/>
          <p:cNvSpPr/>
          <p:nvPr/>
        </p:nvSpPr>
        <p:spPr>
          <a:xfrm>
            <a:off x="2357422" y="428604"/>
            <a:ext cx="883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atm</a:t>
            </a:r>
            <a:r>
              <a:rPr lang="en-US" dirty="0" smtClean="0"/>
              <a:t> = 0</a:t>
            </a:r>
            <a:endParaRPr lang="el-GR" baseline="-25000" dirty="0"/>
          </a:p>
        </p:txBody>
      </p:sp>
      <p:sp>
        <p:nvSpPr>
          <p:cNvPr id="8" name="7 - Ορθογώνιο"/>
          <p:cNvSpPr/>
          <p:nvPr/>
        </p:nvSpPr>
        <p:spPr>
          <a:xfrm>
            <a:off x="0" y="642918"/>
            <a:ext cx="1750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atm</a:t>
            </a:r>
            <a:r>
              <a:rPr lang="en-US" dirty="0" smtClean="0"/>
              <a:t> = </a:t>
            </a:r>
            <a:r>
              <a:rPr lang="en-US" dirty="0" smtClean="0"/>
              <a:t>100.000Pa</a:t>
            </a:r>
            <a:endParaRPr lang="el-GR" baseline="-25000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16200000" flipV="1">
            <a:off x="500034" y="1500174"/>
            <a:ext cx="1295408" cy="29527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Ελεύθερη σχεδίαση"/>
          <p:cNvSpPr/>
          <p:nvPr/>
        </p:nvSpPr>
        <p:spPr>
          <a:xfrm>
            <a:off x="1236518" y="1153391"/>
            <a:ext cx="626641" cy="4062845"/>
          </a:xfrm>
          <a:custGeom>
            <a:avLst/>
            <a:gdLst>
              <a:gd name="connsiteX0" fmla="*/ 613064 w 626641"/>
              <a:gd name="connsiteY0" fmla="*/ 1319645 h 4062845"/>
              <a:gd name="connsiteX1" fmla="*/ 592282 w 626641"/>
              <a:gd name="connsiteY1" fmla="*/ 1828800 h 4062845"/>
              <a:gd name="connsiteX2" fmla="*/ 561109 w 626641"/>
              <a:gd name="connsiteY2" fmla="*/ 2088573 h 4062845"/>
              <a:gd name="connsiteX3" fmla="*/ 529937 w 626641"/>
              <a:gd name="connsiteY3" fmla="*/ 2182091 h 4062845"/>
              <a:gd name="connsiteX4" fmla="*/ 509155 w 626641"/>
              <a:gd name="connsiteY4" fmla="*/ 2327564 h 4062845"/>
              <a:gd name="connsiteX5" fmla="*/ 498764 w 626641"/>
              <a:gd name="connsiteY5" fmla="*/ 2410691 h 4062845"/>
              <a:gd name="connsiteX6" fmla="*/ 477982 w 626641"/>
              <a:gd name="connsiteY6" fmla="*/ 2514600 h 4062845"/>
              <a:gd name="connsiteX7" fmla="*/ 446809 w 626641"/>
              <a:gd name="connsiteY7" fmla="*/ 3013364 h 4062845"/>
              <a:gd name="connsiteX8" fmla="*/ 436418 w 626641"/>
              <a:gd name="connsiteY8" fmla="*/ 3054927 h 4062845"/>
              <a:gd name="connsiteX9" fmla="*/ 415637 w 626641"/>
              <a:gd name="connsiteY9" fmla="*/ 3096491 h 4062845"/>
              <a:gd name="connsiteX10" fmla="*/ 384464 w 626641"/>
              <a:gd name="connsiteY10" fmla="*/ 3210791 h 4062845"/>
              <a:gd name="connsiteX11" fmla="*/ 342900 w 626641"/>
              <a:gd name="connsiteY11" fmla="*/ 3387436 h 4062845"/>
              <a:gd name="connsiteX12" fmla="*/ 332509 w 626641"/>
              <a:gd name="connsiteY12" fmla="*/ 3491345 h 4062845"/>
              <a:gd name="connsiteX13" fmla="*/ 322118 w 626641"/>
              <a:gd name="connsiteY13" fmla="*/ 3792682 h 4062845"/>
              <a:gd name="connsiteX14" fmla="*/ 270164 w 626641"/>
              <a:gd name="connsiteY14" fmla="*/ 3844636 h 4062845"/>
              <a:gd name="connsiteX15" fmla="*/ 238991 w 626641"/>
              <a:gd name="connsiteY15" fmla="*/ 3875809 h 4062845"/>
              <a:gd name="connsiteX16" fmla="*/ 207818 w 626641"/>
              <a:gd name="connsiteY16" fmla="*/ 3969327 h 4062845"/>
              <a:gd name="connsiteX17" fmla="*/ 176646 w 626641"/>
              <a:gd name="connsiteY17" fmla="*/ 4031673 h 4062845"/>
              <a:gd name="connsiteX18" fmla="*/ 135082 w 626641"/>
              <a:gd name="connsiteY18" fmla="*/ 4042064 h 4062845"/>
              <a:gd name="connsiteX19" fmla="*/ 83127 w 626641"/>
              <a:gd name="connsiteY19" fmla="*/ 4062845 h 4062845"/>
              <a:gd name="connsiteX20" fmla="*/ 10391 w 626641"/>
              <a:gd name="connsiteY20" fmla="*/ 4042064 h 4062845"/>
              <a:gd name="connsiteX21" fmla="*/ 0 w 626641"/>
              <a:gd name="connsiteY21" fmla="*/ 4010891 h 4062845"/>
              <a:gd name="connsiteX22" fmla="*/ 31173 w 626641"/>
              <a:gd name="connsiteY22" fmla="*/ 3865418 h 4062845"/>
              <a:gd name="connsiteX23" fmla="*/ 0 w 626641"/>
              <a:gd name="connsiteY23" fmla="*/ 3699164 h 4062845"/>
              <a:gd name="connsiteX24" fmla="*/ 20782 w 626641"/>
              <a:gd name="connsiteY24" fmla="*/ 3574473 h 4062845"/>
              <a:gd name="connsiteX25" fmla="*/ 41564 w 626641"/>
              <a:gd name="connsiteY25" fmla="*/ 3429000 h 4062845"/>
              <a:gd name="connsiteX26" fmla="*/ 62346 w 626641"/>
              <a:gd name="connsiteY26" fmla="*/ 3387436 h 4062845"/>
              <a:gd name="connsiteX27" fmla="*/ 93518 w 626641"/>
              <a:gd name="connsiteY27" fmla="*/ 3314700 h 4062845"/>
              <a:gd name="connsiteX28" fmla="*/ 103909 w 626641"/>
              <a:gd name="connsiteY28" fmla="*/ 3273136 h 4062845"/>
              <a:gd name="connsiteX29" fmla="*/ 135082 w 626641"/>
              <a:gd name="connsiteY29" fmla="*/ 3179618 h 4062845"/>
              <a:gd name="connsiteX30" fmla="*/ 166255 w 626641"/>
              <a:gd name="connsiteY30" fmla="*/ 2992582 h 4062845"/>
              <a:gd name="connsiteX31" fmla="*/ 197427 w 626641"/>
              <a:gd name="connsiteY31" fmla="*/ 2805545 h 4062845"/>
              <a:gd name="connsiteX32" fmla="*/ 218209 w 626641"/>
              <a:gd name="connsiteY32" fmla="*/ 2067791 h 4062845"/>
              <a:gd name="connsiteX33" fmla="*/ 238991 w 626641"/>
              <a:gd name="connsiteY33" fmla="*/ 1911927 h 4062845"/>
              <a:gd name="connsiteX34" fmla="*/ 249382 w 626641"/>
              <a:gd name="connsiteY34" fmla="*/ 1849582 h 4062845"/>
              <a:gd name="connsiteX35" fmla="*/ 270164 w 626641"/>
              <a:gd name="connsiteY35" fmla="*/ 1808018 h 4062845"/>
              <a:gd name="connsiteX36" fmla="*/ 280555 w 626641"/>
              <a:gd name="connsiteY36" fmla="*/ 1776845 h 4062845"/>
              <a:gd name="connsiteX37" fmla="*/ 301337 w 626641"/>
              <a:gd name="connsiteY37" fmla="*/ 1704109 h 4062845"/>
              <a:gd name="connsiteX38" fmla="*/ 311727 w 626641"/>
              <a:gd name="connsiteY38" fmla="*/ 1569027 h 4062845"/>
              <a:gd name="connsiteX39" fmla="*/ 332509 w 626641"/>
              <a:gd name="connsiteY39" fmla="*/ 1485900 h 4062845"/>
              <a:gd name="connsiteX40" fmla="*/ 353291 w 626641"/>
              <a:gd name="connsiteY40" fmla="*/ 945573 h 4062845"/>
              <a:gd name="connsiteX41" fmla="*/ 374073 w 626641"/>
              <a:gd name="connsiteY41" fmla="*/ 872836 h 4062845"/>
              <a:gd name="connsiteX42" fmla="*/ 384464 w 626641"/>
              <a:gd name="connsiteY42" fmla="*/ 820882 h 4062845"/>
              <a:gd name="connsiteX43" fmla="*/ 415637 w 626641"/>
              <a:gd name="connsiteY43" fmla="*/ 706582 h 4062845"/>
              <a:gd name="connsiteX44" fmla="*/ 446809 w 626641"/>
              <a:gd name="connsiteY44" fmla="*/ 540327 h 4062845"/>
              <a:gd name="connsiteX45" fmla="*/ 457200 w 626641"/>
              <a:gd name="connsiteY45" fmla="*/ 457200 h 4062845"/>
              <a:gd name="connsiteX46" fmla="*/ 477982 w 626641"/>
              <a:gd name="connsiteY46" fmla="*/ 322118 h 4062845"/>
              <a:gd name="connsiteX47" fmla="*/ 488373 w 626641"/>
              <a:gd name="connsiteY47" fmla="*/ 238991 h 4062845"/>
              <a:gd name="connsiteX48" fmla="*/ 509155 w 626641"/>
              <a:gd name="connsiteY48" fmla="*/ 187036 h 4062845"/>
              <a:gd name="connsiteX49" fmla="*/ 509155 w 626641"/>
              <a:gd name="connsiteY49" fmla="*/ 0 h 406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26641" h="4062845">
                <a:moveTo>
                  <a:pt x="613064" y="1319645"/>
                </a:moveTo>
                <a:cubicBezTo>
                  <a:pt x="570047" y="1534731"/>
                  <a:pt x="626641" y="1236109"/>
                  <a:pt x="592282" y="1828800"/>
                </a:cubicBezTo>
                <a:cubicBezTo>
                  <a:pt x="587235" y="1915866"/>
                  <a:pt x="588687" y="2005836"/>
                  <a:pt x="561109" y="2088573"/>
                </a:cubicBezTo>
                <a:lnTo>
                  <a:pt x="529937" y="2182091"/>
                </a:lnTo>
                <a:cubicBezTo>
                  <a:pt x="523010" y="2230582"/>
                  <a:pt x="515773" y="2279030"/>
                  <a:pt x="509155" y="2327564"/>
                </a:cubicBezTo>
                <a:cubicBezTo>
                  <a:pt x="505382" y="2355233"/>
                  <a:pt x="503355" y="2383146"/>
                  <a:pt x="498764" y="2410691"/>
                </a:cubicBezTo>
                <a:cubicBezTo>
                  <a:pt x="492957" y="2445533"/>
                  <a:pt x="484909" y="2479964"/>
                  <a:pt x="477982" y="2514600"/>
                </a:cubicBezTo>
                <a:cubicBezTo>
                  <a:pt x="467591" y="2680855"/>
                  <a:pt x="487211" y="2851759"/>
                  <a:pt x="446809" y="3013364"/>
                </a:cubicBezTo>
                <a:cubicBezTo>
                  <a:pt x="443345" y="3027218"/>
                  <a:pt x="441432" y="3041555"/>
                  <a:pt x="436418" y="3054927"/>
                </a:cubicBezTo>
                <a:cubicBezTo>
                  <a:pt x="430979" y="3069431"/>
                  <a:pt x="422564" y="3082636"/>
                  <a:pt x="415637" y="3096491"/>
                </a:cubicBezTo>
                <a:cubicBezTo>
                  <a:pt x="393864" y="3205354"/>
                  <a:pt x="419620" y="3087746"/>
                  <a:pt x="384464" y="3210791"/>
                </a:cubicBezTo>
                <a:cubicBezTo>
                  <a:pt x="370200" y="3260714"/>
                  <a:pt x="353931" y="3337796"/>
                  <a:pt x="342900" y="3387436"/>
                </a:cubicBezTo>
                <a:cubicBezTo>
                  <a:pt x="339436" y="3422072"/>
                  <a:pt x="334292" y="3456582"/>
                  <a:pt x="332509" y="3491345"/>
                </a:cubicBezTo>
                <a:cubicBezTo>
                  <a:pt x="327362" y="3591718"/>
                  <a:pt x="331499" y="3692615"/>
                  <a:pt x="322118" y="3792682"/>
                </a:cubicBezTo>
                <a:cubicBezTo>
                  <a:pt x="319535" y="3820234"/>
                  <a:pt x="286601" y="3830938"/>
                  <a:pt x="270164" y="3844636"/>
                </a:cubicBezTo>
                <a:cubicBezTo>
                  <a:pt x="258875" y="3854044"/>
                  <a:pt x="249382" y="3865418"/>
                  <a:pt x="238991" y="3875809"/>
                </a:cubicBezTo>
                <a:cubicBezTo>
                  <a:pt x="221474" y="3963392"/>
                  <a:pt x="240084" y="3894041"/>
                  <a:pt x="207818" y="3969327"/>
                </a:cubicBezTo>
                <a:cubicBezTo>
                  <a:pt x="199520" y="3988689"/>
                  <a:pt x="196613" y="4018361"/>
                  <a:pt x="176646" y="4031673"/>
                </a:cubicBezTo>
                <a:cubicBezTo>
                  <a:pt x="164763" y="4039595"/>
                  <a:pt x="148630" y="4037548"/>
                  <a:pt x="135082" y="4042064"/>
                </a:cubicBezTo>
                <a:cubicBezTo>
                  <a:pt x="117387" y="4047962"/>
                  <a:pt x="100445" y="4055918"/>
                  <a:pt x="83127" y="4062845"/>
                </a:cubicBezTo>
                <a:cubicBezTo>
                  <a:pt x="82770" y="4062756"/>
                  <a:pt x="15358" y="4047031"/>
                  <a:pt x="10391" y="4042064"/>
                </a:cubicBezTo>
                <a:cubicBezTo>
                  <a:pt x="2646" y="4034319"/>
                  <a:pt x="3464" y="4021282"/>
                  <a:pt x="0" y="4010891"/>
                </a:cubicBezTo>
                <a:cubicBezTo>
                  <a:pt x="11000" y="3972390"/>
                  <a:pt x="33252" y="3906991"/>
                  <a:pt x="31173" y="3865418"/>
                </a:cubicBezTo>
                <a:cubicBezTo>
                  <a:pt x="26551" y="3772986"/>
                  <a:pt x="20512" y="3760699"/>
                  <a:pt x="0" y="3699164"/>
                </a:cubicBezTo>
                <a:cubicBezTo>
                  <a:pt x="6927" y="3657600"/>
                  <a:pt x="14531" y="3616144"/>
                  <a:pt x="20782" y="3574473"/>
                </a:cubicBezTo>
                <a:cubicBezTo>
                  <a:pt x="23102" y="3559005"/>
                  <a:pt x="34643" y="3452071"/>
                  <a:pt x="41564" y="3429000"/>
                </a:cubicBezTo>
                <a:cubicBezTo>
                  <a:pt x="46015" y="3414163"/>
                  <a:pt x="56907" y="3401940"/>
                  <a:pt x="62346" y="3387436"/>
                </a:cubicBezTo>
                <a:cubicBezTo>
                  <a:pt x="91104" y="3310750"/>
                  <a:pt x="51403" y="3377875"/>
                  <a:pt x="93518" y="3314700"/>
                </a:cubicBezTo>
                <a:cubicBezTo>
                  <a:pt x="96982" y="3300845"/>
                  <a:pt x="99709" y="3286786"/>
                  <a:pt x="103909" y="3273136"/>
                </a:cubicBezTo>
                <a:cubicBezTo>
                  <a:pt x="113572" y="3241730"/>
                  <a:pt x="135082" y="3179618"/>
                  <a:pt x="135082" y="3179618"/>
                </a:cubicBezTo>
                <a:cubicBezTo>
                  <a:pt x="162014" y="2910303"/>
                  <a:pt x="125790" y="3221879"/>
                  <a:pt x="166255" y="2992582"/>
                </a:cubicBezTo>
                <a:cubicBezTo>
                  <a:pt x="219946" y="2688337"/>
                  <a:pt x="129348" y="3111917"/>
                  <a:pt x="197427" y="2805545"/>
                </a:cubicBezTo>
                <a:cubicBezTo>
                  <a:pt x="233045" y="2449373"/>
                  <a:pt x="181750" y="2991413"/>
                  <a:pt x="218209" y="2067791"/>
                </a:cubicBezTo>
                <a:cubicBezTo>
                  <a:pt x="220276" y="2015417"/>
                  <a:pt x="231578" y="1963815"/>
                  <a:pt x="238991" y="1911927"/>
                </a:cubicBezTo>
                <a:cubicBezTo>
                  <a:pt x="241971" y="1891070"/>
                  <a:pt x="243328" y="1869762"/>
                  <a:pt x="249382" y="1849582"/>
                </a:cubicBezTo>
                <a:cubicBezTo>
                  <a:pt x="253833" y="1834745"/>
                  <a:pt x="264062" y="1822256"/>
                  <a:pt x="270164" y="1808018"/>
                </a:cubicBezTo>
                <a:cubicBezTo>
                  <a:pt x="274479" y="1797951"/>
                  <a:pt x="277408" y="1787336"/>
                  <a:pt x="280555" y="1776845"/>
                </a:cubicBezTo>
                <a:cubicBezTo>
                  <a:pt x="287801" y="1752693"/>
                  <a:pt x="294410" y="1728354"/>
                  <a:pt x="301337" y="1704109"/>
                </a:cubicBezTo>
                <a:cubicBezTo>
                  <a:pt x="304800" y="1659082"/>
                  <a:pt x="305341" y="1613733"/>
                  <a:pt x="311727" y="1569027"/>
                </a:cubicBezTo>
                <a:cubicBezTo>
                  <a:pt x="315766" y="1540752"/>
                  <a:pt x="329235" y="1514274"/>
                  <a:pt x="332509" y="1485900"/>
                </a:cubicBezTo>
                <a:cubicBezTo>
                  <a:pt x="344192" y="1384646"/>
                  <a:pt x="350957" y="977474"/>
                  <a:pt x="353291" y="945573"/>
                </a:cubicBezTo>
                <a:cubicBezTo>
                  <a:pt x="355131" y="920424"/>
                  <a:pt x="367957" y="897299"/>
                  <a:pt x="374073" y="872836"/>
                </a:cubicBezTo>
                <a:cubicBezTo>
                  <a:pt x="378356" y="855702"/>
                  <a:pt x="380181" y="838016"/>
                  <a:pt x="384464" y="820882"/>
                </a:cubicBezTo>
                <a:cubicBezTo>
                  <a:pt x="398544" y="764562"/>
                  <a:pt x="405147" y="755534"/>
                  <a:pt x="415637" y="706582"/>
                </a:cubicBezTo>
                <a:cubicBezTo>
                  <a:pt x="425351" y="661250"/>
                  <a:pt x="439677" y="590253"/>
                  <a:pt x="446809" y="540327"/>
                </a:cubicBezTo>
                <a:cubicBezTo>
                  <a:pt x="450758" y="512683"/>
                  <a:pt x="453251" y="484844"/>
                  <a:pt x="457200" y="457200"/>
                </a:cubicBezTo>
                <a:cubicBezTo>
                  <a:pt x="463643" y="412101"/>
                  <a:pt x="471539" y="367217"/>
                  <a:pt x="477982" y="322118"/>
                </a:cubicBezTo>
                <a:cubicBezTo>
                  <a:pt x="481931" y="294474"/>
                  <a:pt x="482094" y="266201"/>
                  <a:pt x="488373" y="238991"/>
                </a:cubicBezTo>
                <a:cubicBezTo>
                  <a:pt x="492567" y="220816"/>
                  <a:pt x="507539" y="205618"/>
                  <a:pt x="509155" y="187036"/>
                </a:cubicBezTo>
                <a:cubicBezTo>
                  <a:pt x="514556" y="124925"/>
                  <a:pt x="509155" y="62345"/>
                  <a:pt x="509155" y="0"/>
                </a:cubicBezTo>
              </a:path>
            </a:pathLst>
          </a:custGeom>
          <a:ln w="25400">
            <a:solidFill>
              <a:srgbClr val="FF0066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14282" y="214290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F0D8F"/>
                </a:solidFill>
              </a:rPr>
              <a:t>Μέτρηση ατμοσφαιρικής πίεσης   </a:t>
            </a:r>
            <a:r>
              <a:rPr lang="en-US" sz="2400" b="1" dirty="0" smtClean="0">
                <a:solidFill>
                  <a:srgbClr val="8F0D8F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l-GR" sz="2400" dirty="0" smtClean="0"/>
              <a:t>πείραμα  Τορικέλι)</a:t>
            </a: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6" y="1643050"/>
            <a:ext cx="642942" cy="426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 flipV="1">
            <a:off x="1357322" y="2143116"/>
            <a:ext cx="1571636" cy="121444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2214578" y="1214422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Τορικέλι πήρε ένα γυάλινο σωλήνα μήκους 1 μέτρου</a:t>
            </a:r>
            <a:r>
              <a:rPr lang="en-US" dirty="0" smtClean="0"/>
              <a:t>(=100 </a:t>
            </a:r>
            <a:r>
              <a:rPr lang="el-GR" dirty="0" smtClean="0"/>
              <a:t>εκατοστά) και τον γέμισε με υδράργυρο</a:t>
            </a:r>
            <a:endParaRPr lang="en-US" dirty="0" smtClean="0"/>
          </a:p>
        </p:txBody>
      </p:sp>
      <p:sp>
        <p:nvSpPr>
          <p:cNvPr id="11" name="10 - TextBox"/>
          <p:cNvSpPr txBox="1"/>
          <p:nvPr/>
        </p:nvSpPr>
        <p:spPr>
          <a:xfrm>
            <a:off x="928694" y="6286520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Προσοχή</a:t>
            </a:r>
            <a:r>
              <a:rPr lang="el-GR" dirty="0" smtClean="0"/>
              <a:t> ο υδράργυρος είναι δηλητηριώδες.</a:t>
            </a:r>
            <a:endParaRPr lang="en-US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52" y="1500174"/>
            <a:ext cx="642942" cy="426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16 - Ευθύγραμμο βέλος σύνδεσης"/>
          <p:cNvCxnSpPr>
            <a:stCxn id="10" idx="2"/>
          </p:cNvCxnSpPr>
          <p:nvPr/>
        </p:nvCxnSpPr>
        <p:spPr>
          <a:xfrm rot="16200000" flipH="1">
            <a:off x="5569485" y="1068860"/>
            <a:ext cx="362551" cy="2500333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Ελεύθερη σχεδίαση"/>
          <p:cNvSpPr/>
          <p:nvPr/>
        </p:nvSpPr>
        <p:spPr>
          <a:xfrm>
            <a:off x="7640382" y="1524000"/>
            <a:ext cx="346364" cy="4087091"/>
          </a:xfrm>
          <a:custGeom>
            <a:avLst/>
            <a:gdLst>
              <a:gd name="connsiteX0" fmla="*/ 0 w 346364"/>
              <a:gd name="connsiteY0" fmla="*/ 27709 h 4087091"/>
              <a:gd name="connsiteX1" fmla="*/ 13855 w 346364"/>
              <a:gd name="connsiteY1" fmla="*/ 858982 h 4087091"/>
              <a:gd name="connsiteX2" fmla="*/ 41564 w 346364"/>
              <a:gd name="connsiteY2" fmla="*/ 3172691 h 4087091"/>
              <a:gd name="connsiteX3" fmla="*/ 55419 w 346364"/>
              <a:gd name="connsiteY3" fmla="*/ 4003964 h 4087091"/>
              <a:gd name="connsiteX4" fmla="*/ 55419 w 346364"/>
              <a:gd name="connsiteY4" fmla="*/ 4073236 h 4087091"/>
              <a:gd name="connsiteX5" fmla="*/ 166255 w 346364"/>
              <a:gd name="connsiteY5" fmla="*/ 4087091 h 4087091"/>
              <a:gd name="connsiteX6" fmla="*/ 249382 w 346364"/>
              <a:gd name="connsiteY6" fmla="*/ 4031673 h 4087091"/>
              <a:gd name="connsiteX7" fmla="*/ 290946 w 346364"/>
              <a:gd name="connsiteY7" fmla="*/ 3713018 h 4087091"/>
              <a:gd name="connsiteX8" fmla="*/ 304800 w 346364"/>
              <a:gd name="connsiteY8" fmla="*/ 3671455 h 4087091"/>
              <a:gd name="connsiteX9" fmla="*/ 290946 w 346364"/>
              <a:gd name="connsiteY9" fmla="*/ 2743200 h 4087091"/>
              <a:gd name="connsiteX10" fmla="*/ 304800 w 346364"/>
              <a:gd name="connsiteY10" fmla="*/ 1177636 h 4087091"/>
              <a:gd name="connsiteX11" fmla="*/ 346364 w 346364"/>
              <a:gd name="connsiteY11" fmla="*/ 0 h 4087091"/>
              <a:gd name="connsiteX12" fmla="*/ 0 w 346364"/>
              <a:gd name="connsiteY12" fmla="*/ 27709 h 408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6364" h="4087091">
                <a:moveTo>
                  <a:pt x="0" y="27709"/>
                </a:moveTo>
                <a:lnTo>
                  <a:pt x="13855" y="858982"/>
                </a:lnTo>
                <a:lnTo>
                  <a:pt x="41564" y="3172691"/>
                </a:lnTo>
                <a:lnTo>
                  <a:pt x="55419" y="4003964"/>
                </a:lnTo>
                <a:lnTo>
                  <a:pt x="55419" y="4073236"/>
                </a:lnTo>
                <a:lnTo>
                  <a:pt x="166255" y="4087091"/>
                </a:lnTo>
                <a:lnTo>
                  <a:pt x="249382" y="4031673"/>
                </a:lnTo>
                <a:cubicBezTo>
                  <a:pt x="263237" y="3925455"/>
                  <a:pt x="274658" y="3818890"/>
                  <a:pt x="290946" y="3713018"/>
                </a:cubicBezTo>
                <a:cubicBezTo>
                  <a:pt x="293167" y="3698584"/>
                  <a:pt x="304800" y="3671455"/>
                  <a:pt x="304800" y="3671455"/>
                </a:cubicBezTo>
                <a:lnTo>
                  <a:pt x="290946" y="2743200"/>
                </a:lnTo>
                <a:lnTo>
                  <a:pt x="304800" y="1177636"/>
                </a:lnTo>
                <a:lnTo>
                  <a:pt x="346364" y="0"/>
                </a:lnTo>
                <a:lnTo>
                  <a:pt x="0" y="2770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 rot="5400000" flipH="1" flipV="1">
            <a:off x="6107949" y="3536157"/>
            <a:ext cx="4214842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TextBox"/>
          <p:cNvSpPr txBox="1"/>
          <p:nvPr/>
        </p:nvSpPr>
        <p:spPr>
          <a:xfrm>
            <a:off x="8215370" y="3000372"/>
            <a:ext cx="114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</a:t>
            </a:r>
            <a:r>
              <a:rPr lang="en-US" dirty="0" smtClean="0"/>
              <a:t>m =</a:t>
            </a:r>
            <a:r>
              <a:rPr lang="el-GR" dirty="0" smtClean="0"/>
              <a:t> </a:t>
            </a:r>
            <a:r>
              <a:rPr lang="en-US" dirty="0" smtClean="0"/>
              <a:t>100cm</a:t>
            </a:r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rot="5400000" flipH="1" flipV="1">
            <a:off x="-1535123" y="3678239"/>
            <a:ext cx="4214842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-71438" y="3214686"/>
            <a:ext cx="114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</a:t>
            </a:r>
            <a:r>
              <a:rPr lang="en-US" dirty="0" smtClean="0"/>
              <a:t>m =</a:t>
            </a:r>
            <a:r>
              <a:rPr lang="el-GR" dirty="0" smtClean="0"/>
              <a:t> </a:t>
            </a:r>
            <a:r>
              <a:rPr lang="en-US" dirty="0" smtClean="0"/>
              <a:t>100cm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1" grpId="0" animBg="1"/>
      <p:bldP spid="2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14282" y="214290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F0D8F"/>
                </a:solidFill>
              </a:rPr>
              <a:t>Μέτρηση ατμοσφαιρικής πίεσης   </a:t>
            </a:r>
            <a:r>
              <a:rPr lang="en-US" sz="2400" b="1" dirty="0" smtClean="0">
                <a:solidFill>
                  <a:srgbClr val="8F0D8F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l-GR" sz="2400" dirty="0" smtClean="0"/>
              <a:t>πείραμα  Τορικέλι)</a:t>
            </a:r>
            <a:endParaRPr lang="en-US" sz="2400" dirty="0" smtClean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flipV="1">
            <a:off x="1142976" y="2000240"/>
            <a:ext cx="1500198" cy="135732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2000232" y="1214422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Τορικέλι πήρε μια λεκάνη και  την  γέμισε με υδράργυρο</a:t>
            </a:r>
            <a:endParaRPr lang="en-US" dirty="0" smtClean="0"/>
          </a:p>
        </p:txBody>
      </p:sp>
      <p:sp>
        <p:nvSpPr>
          <p:cNvPr id="11" name="10 - TextBox"/>
          <p:cNvSpPr txBox="1"/>
          <p:nvPr/>
        </p:nvSpPr>
        <p:spPr>
          <a:xfrm>
            <a:off x="714348" y="6286520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Προσοχή</a:t>
            </a:r>
            <a:r>
              <a:rPr lang="el-GR" dirty="0" smtClean="0"/>
              <a:t> ο υδράργυρος είναι δηλητηριώδες.</a:t>
            </a:r>
            <a:endParaRPr lang="en-US" dirty="0" smtClean="0"/>
          </a:p>
        </p:txBody>
      </p:sp>
      <p:cxnSp>
        <p:nvCxnSpPr>
          <p:cNvPr id="17" name="16 - Ευθύγραμμο βέλος σύνδεσης"/>
          <p:cNvCxnSpPr>
            <a:stCxn id="10" idx="2"/>
          </p:cNvCxnSpPr>
          <p:nvPr/>
        </p:nvCxnSpPr>
        <p:spPr>
          <a:xfrm rot="16200000" flipH="1">
            <a:off x="5216638" y="930363"/>
            <a:ext cx="639553" cy="250033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37242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18 - Ομάδα"/>
          <p:cNvGrpSpPr/>
          <p:nvPr/>
        </p:nvGrpSpPr>
        <p:grpSpPr>
          <a:xfrm>
            <a:off x="5429256" y="3000372"/>
            <a:ext cx="3724275" cy="1514475"/>
            <a:chOff x="5643570" y="3286124"/>
            <a:chExt cx="3724275" cy="151447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43570" y="3286124"/>
              <a:ext cx="3724275" cy="151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14 - Ελεύθερη σχεδίαση"/>
            <p:cNvSpPr/>
            <p:nvPr/>
          </p:nvSpPr>
          <p:spPr>
            <a:xfrm>
              <a:off x="5929322" y="4000504"/>
              <a:ext cx="3034145" cy="571504"/>
            </a:xfrm>
            <a:custGeom>
              <a:avLst/>
              <a:gdLst>
                <a:gd name="connsiteX0" fmla="*/ 110836 w 3034145"/>
                <a:gd name="connsiteY0" fmla="*/ 83127 h 817418"/>
                <a:gd name="connsiteX1" fmla="*/ 2923309 w 3034145"/>
                <a:gd name="connsiteY1" fmla="*/ 69273 h 817418"/>
                <a:gd name="connsiteX2" fmla="*/ 3034145 w 3034145"/>
                <a:gd name="connsiteY2" fmla="*/ 332509 h 817418"/>
                <a:gd name="connsiteX3" fmla="*/ 2951018 w 3034145"/>
                <a:gd name="connsiteY3" fmla="*/ 817418 h 817418"/>
                <a:gd name="connsiteX4" fmla="*/ 41564 w 3034145"/>
                <a:gd name="connsiteY4" fmla="*/ 817418 h 817418"/>
                <a:gd name="connsiteX5" fmla="*/ 0 w 3034145"/>
                <a:gd name="connsiteY5" fmla="*/ 346364 h 817418"/>
                <a:gd name="connsiteX6" fmla="*/ 55418 w 3034145"/>
                <a:gd name="connsiteY6" fmla="*/ 0 h 817418"/>
                <a:gd name="connsiteX7" fmla="*/ 55418 w 3034145"/>
                <a:gd name="connsiteY7" fmla="*/ 0 h 8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4145" h="817418">
                  <a:moveTo>
                    <a:pt x="110836" y="83127"/>
                  </a:moveTo>
                  <a:lnTo>
                    <a:pt x="2923309" y="69273"/>
                  </a:lnTo>
                  <a:lnTo>
                    <a:pt x="3034145" y="332509"/>
                  </a:lnTo>
                  <a:lnTo>
                    <a:pt x="2951018" y="817418"/>
                  </a:lnTo>
                  <a:lnTo>
                    <a:pt x="41564" y="817418"/>
                  </a:lnTo>
                  <a:lnTo>
                    <a:pt x="0" y="346364"/>
                  </a:lnTo>
                  <a:lnTo>
                    <a:pt x="55418" y="0"/>
                  </a:lnTo>
                  <a:lnTo>
                    <a:pt x="55418" y="0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17 - Ελεύθερη σχεδίαση"/>
            <p:cNvSpPr/>
            <p:nvPr/>
          </p:nvSpPr>
          <p:spPr>
            <a:xfrm>
              <a:off x="6026727" y="3786190"/>
              <a:ext cx="3117273" cy="249382"/>
            </a:xfrm>
            <a:custGeom>
              <a:avLst/>
              <a:gdLst>
                <a:gd name="connsiteX0" fmla="*/ 69273 w 3117273"/>
                <a:gd name="connsiteY0" fmla="*/ 235527 h 249382"/>
                <a:gd name="connsiteX1" fmla="*/ 55419 w 3117273"/>
                <a:gd name="connsiteY1" fmla="*/ 27709 h 249382"/>
                <a:gd name="connsiteX2" fmla="*/ 2951019 w 3117273"/>
                <a:gd name="connsiteY2" fmla="*/ 27709 h 249382"/>
                <a:gd name="connsiteX3" fmla="*/ 3117273 w 3117273"/>
                <a:gd name="connsiteY3" fmla="*/ 249382 h 249382"/>
                <a:gd name="connsiteX4" fmla="*/ 0 w 3117273"/>
                <a:gd name="connsiteY4" fmla="*/ 235527 h 249382"/>
                <a:gd name="connsiteX5" fmla="*/ 41564 w 3117273"/>
                <a:gd name="connsiteY5" fmla="*/ 0 h 249382"/>
                <a:gd name="connsiteX6" fmla="*/ 41564 w 3117273"/>
                <a:gd name="connsiteY6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7273" h="249382">
                  <a:moveTo>
                    <a:pt x="69273" y="235527"/>
                  </a:moveTo>
                  <a:lnTo>
                    <a:pt x="55419" y="27709"/>
                  </a:lnTo>
                  <a:lnTo>
                    <a:pt x="2951019" y="27709"/>
                  </a:lnTo>
                  <a:lnTo>
                    <a:pt x="3117273" y="249382"/>
                  </a:lnTo>
                  <a:lnTo>
                    <a:pt x="0" y="235527"/>
                  </a:lnTo>
                  <a:lnTo>
                    <a:pt x="41564" y="0"/>
                  </a:lnTo>
                  <a:lnTo>
                    <a:pt x="41564" y="0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643042" y="214290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F0D8F"/>
                </a:solidFill>
              </a:rPr>
              <a:t>Μέτρηση ατμοσφαιρικής πίεσης</a:t>
            </a:r>
            <a:endParaRPr lang="en-US" sz="2400" b="1" dirty="0" smtClean="0">
              <a:solidFill>
                <a:srgbClr val="8F0D8F"/>
              </a:solidFill>
            </a:endParaRPr>
          </a:p>
        </p:txBody>
      </p:sp>
      <p:grpSp>
        <p:nvGrpSpPr>
          <p:cNvPr id="6" name="5 - Ομάδα"/>
          <p:cNvGrpSpPr/>
          <p:nvPr/>
        </p:nvGrpSpPr>
        <p:grpSpPr>
          <a:xfrm rot="1384176">
            <a:off x="428596" y="1571612"/>
            <a:ext cx="503550" cy="2595594"/>
            <a:chOff x="503518" y="1833538"/>
            <a:chExt cx="642942" cy="426204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3518" y="1833538"/>
              <a:ext cx="642942" cy="4262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4 - Ελεύθερη σχεδίαση"/>
            <p:cNvSpPr/>
            <p:nvPr/>
          </p:nvSpPr>
          <p:spPr>
            <a:xfrm>
              <a:off x="714348" y="1857364"/>
              <a:ext cx="346364" cy="4087091"/>
            </a:xfrm>
            <a:custGeom>
              <a:avLst/>
              <a:gdLst>
                <a:gd name="connsiteX0" fmla="*/ 0 w 346364"/>
                <a:gd name="connsiteY0" fmla="*/ 27709 h 4087091"/>
                <a:gd name="connsiteX1" fmla="*/ 13855 w 346364"/>
                <a:gd name="connsiteY1" fmla="*/ 858982 h 4087091"/>
                <a:gd name="connsiteX2" fmla="*/ 41564 w 346364"/>
                <a:gd name="connsiteY2" fmla="*/ 3172691 h 4087091"/>
                <a:gd name="connsiteX3" fmla="*/ 55419 w 346364"/>
                <a:gd name="connsiteY3" fmla="*/ 4003964 h 4087091"/>
                <a:gd name="connsiteX4" fmla="*/ 55419 w 346364"/>
                <a:gd name="connsiteY4" fmla="*/ 4073236 h 4087091"/>
                <a:gd name="connsiteX5" fmla="*/ 166255 w 346364"/>
                <a:gd name="connsiteY5" fmla="*/ 4087091 h 4087091"/>
                <a:gd name="connsiteX6" fmla="*/ 249382 w 346364"/>
                <a:gd name="connsiteY6" fmla="*/ 4031673 h 4087091"/>
                <a:gd name="connsiteX7" fmla="*/ 290946 w 346364"/>
                <a:gd name="connsiteY7" fmla="*/ 3713018 h 4087091"/>
                <a:gd name="connsiteX8" fmla="*/ 304800 w 346364"/>
                <a:gd name="connsiteY8" fmla="*/ 3671455 h 4087091"/>
                <a:gd name="connsiteX9" fmla="*/ 290946 w 346364"/>
                <a:gd name="connsiteY9" fmla="*/ 2743200 h 4087091"/>
                <a:gd name="connsiteX10" fmla="*/ 304800 w 346364"/>
                <a:gd name="connsiteY10" fmla="*/ 1177636 h 4087091"/>
                <a:gd name="connsiteX11" fmla="*/ 346364 w 346364"/>
                <a:gd name="connsiteY11" fmla="*/ 0 h 4087091"/>
                <a:gd name="connsiteX12" fmla="*/ 0 w 346364"/>
                <a:gd name="connsiteY12" fmla="*/ 27709 h 408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6364" h="4087091">
                  <a:moveTo>
                    <a:pt x="0" y="27709"/>
                  </a:moveTo>
                  <a:lnTo>
                    <a:pt x="13855" y="858982"/>
                  </a:lnTo>
                  <a:lnTo>
                    <a:pt x="41564" y="3172691"/>
                  </a:lnTo>
                  <a:lnTo>
                    <a:pt x="55419" y="4003964"/>
                  </a:lnTo>
                  <a:lnTo>
                    <a:pt x="55419" y="4073236"/>
                  </a:lnTo>
                  <a:lnTo>
                    <a:pt x="166255" y="4087091"/>
                  </a:lnTo>
                  <a:lnTo>
                    <a:pt x="249382" y="4031673"/>
                  </a:lnTo>
                  <a:cubicBezTo>
                    <a:pt x="263237" y="3925455"/>
                    <a:pt x="274658" y="3818890"/>
                    <a:pt x="290946" y="3713018"/>
                  </a:cubicBezTo>
                  <a:cubicBezTo>
                    <a:pt x="293167" y="3698584"/>
                    <a:pt x="304800" y="3671455"/>
                    <a:pt x="304800" y="3671455"/>
                  </a:cubicBezTo>
                  <a:lnTo>
                    <a:pt x="290946" y="2743200"/>
                  </a:lnTo>
                  <a:lnTo>
                    <a:pt x="304800" y="1177636"/>
                  </a:lnTo>
                  <a:lnTo>
                    <a:pt x="346364" y="0"/>
                  </a:lnTo>
                  <a:lnTo>
                    <a:pt x="0" y="2770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6 - Ομάδα"/>
          <p:cNvGrpSpPr/>
          <p:nvPr/>
        </p:nvGrpSpPr>
        <p:grpSpPr>
          <a:xfrm>
            <a:off x="-1" y="4786322"/>
            <a:ext cx="3000365" cy="1514475"/>
            <a:chOff x="5643570" y="3286124"/>
            <a:chExt cx="3724275" cy="151447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43570" y="3286124"/>
              <a:ext cx="3724275" cy="151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8 - Ελεύθερη σχεδίαση"/>
            <p:cNvSpPr/>
            <p:nvPr/>
          </p:nvSpPr>
          <p:spPr>
            <a:xfrm>
              <a:off x="5929322" y="4000504"/>
              <a:ext cx="3034145" cy="571504"/>
            </a:xfrm>
            <a:custGeom>
              <a:avLst/>
              <a:gdLst>
                <a:gd name="connsiteX0" fmla="*/ 110836 w 3034145"/>
                <a:gd name="connsiteY0" fmla="*/ 83127 h 817418"/>
                <a:gd name="connsiteX1" fmla="*/ 2923309 w 3034145"/>
                <a:gd name="connsiteY1" fmla="*/ 69273 h 817418"/>
                <a:gd name="connsiteX2" fmla="*/ 3034145 w 3034145"/>
                <a:gd name="connsiteY2" fmla="*/ 332509 h 817418"/>
                <a:gd name="connsiteX3" fmla="*/ 2951018 w 3034145"/>
                <a:gd name="connsiteY3" fmla="*/ 817418 h 817418"/>
                <a:gd name="connsiteX4" fmla="*/ 41564 w 3034145"/>
                <a:gd name="connsiteY4" fmla="*/ 817418 h 817418"/>
                <a:gd name="connsiteX5" fmla="*/ 0 w 3034145"/>
                <a:gd name="connsiteY5" fmla="*/ 346364 h 817418"/>
                <a:gd name="connsiteX6" fmla="*/ 55418 w 3034145"/>
                <a:gd name="connsiteY6" fmla="*/ 0 h 817418"/>
                <a:gd name="connsiteX7" fmla="*/ 55418 w 3034145"/>
                <a:gd name="connsiteY7" fmla="*/ 0 h 8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4145" h="817418">
                  <a:moveTo>
                    <a:pt x="110836" y="83127"/>
                  </a:moveTo>
                  <a:lnTo>
                    <a:pt x="2923309" y="69273"/>
                  </a:lnTo>
                  <a:lnTo>
                    <a:pt x="3034145" y="332509"/>
                  </a:lnTo>
                  <a:lnTo>
                    <a:pt x="2951018" y="817418"/>
                  </a:lnTo>
                  <a:lnTo>
                    <a:pt x="41564" y="817418"/>
                  </a:lnTo>
                  <a:lnTo>
                    <a:pt x="0" y="346364"/>
                  </a:lnTo>
                  <a:lnTo>
                    <a:pt x="55418" y="0"/>
                  </a:lnTo>
                  <a:lnTo>
                    <a:pt x="55418" y="0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9 - Ελεύθερη σχεδίαση"/>
            <p:cNvSpPr/>
            <p:nvPr/>
          </p:nvSpPr>
          <p:spPr>
            <a:xfrm>
              <a:off x="6026727" y="3786190"/>
              <a:ext cx="3117273" cy="249382"/>
            </a:xfrm>
            <a:custGeom>
              <a:avLst/>
              <a:gdLst>
                <a:gd name="connsiteX0" fmla="*/ 69273 w 3117273"/>
                <a:gd name="connsiteY0" fmla="*/ 235527 h 249382"/>
                <a:gd name="connsiteX1" fmla="*/ 55419 w 3117273"/>
                <a:gd name="connsiteY1" fmla="*/ 27709 h 249382"/>
                <a:gd name="connsiteX2" fmla="*/ 2951019 w 3117273"/>
                <a:gd name="connsiteY2" fmla="*/ 27709 h 249382"/>
                <a:gd name="connsiteX3" fmla="*/ 3117273 w 3117273"/>
                <a:gd name="connsiteY3" fmla="*/ 249382 h 249382"/>
                <a:gd name="connsiteX4" fmla="*/ 0 w 3117273"/>
                <a:gd name="connsiteY4" fmla="*/ 235527 h 249382"/>
                <a:gd name="connsiteX5" fmla="*/ 41564 w 3117273"/>
                <a:gd name="connsiteY5" fmla="*/ 0 h 249382"/>
                <a:gd name="connsiteX6" fmla="*/ 41564 w 3117273"/>
                <a:gd name="connsiteY6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7273" h="249382">
                  <a:moveTo>
                    <a:pt x="69273" y="235527"/>
                  </a:moveTo>
                  <a:lnTo>
                    <a:pt x="55419" y="27709"/>
                  </a:lnTo>
                  <a:lnTo>
                    <a:pt x="2951019" y="27709"/>
                  </a:lnTo>
                  <a:lnTo>
                    <a:pt x="3117273" y="249382"/>
                  </a:lnTo>
                  <a:lnTo>
                    <a:pt x="0" y="235527"/>
                  </a:lnTo>
                  <a:lnTo>
                    <a:pt x="41564" y="0"/>
                  </a:lnTo>
                  <a:lnTo>
                    <a:pt x="41564" y="0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10 - TextBox"/>
          <p:cNvSpPr txBox="1"/>
          <p:nvPr/>
        </p:nvSpPr>
        <p:spPr>
          <a:xfrm>
            <a:off x="2500298" y="1643050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Στη συνέχεια ο  Τορικέλι πήρε το γυάλινο σωλήνα με τον υδράργυρο και τον αναποδογύρισε μέσα στη   λεκάνη  με  τον υδράργυρο.</a:t>
            </a:r>
            <a:endParaRPr lang="en-US" dirty="0" smtClean="0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>
            <a:off x="1714480" y="3571876"/>
            <a:ext cx="4286280" cy="142876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15 - Ομάδα"/>
          <p:cNvGrpSpPr/>
          <p:nvPr/>
        </p:nvGrpSpPr>
        <p:grpSpPr>
          <a:xfrm>
            <a:off x="5786446" y="5072074"/>
            <a:ext cx="3000365" cy="1514475"/>
            <a:chOff x="5643570" y="3286124"/>
            <a:chExt cx="3724275" cy="151447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43570" y="3286124"/>
              <a:ext cx="3724275" cy="151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17 - Ελεύθερη σχεδίαση"/>
            <p:cNvSpPr/>
            <p:nvPr/>
          </p:nvSpPr>
          <p:spPr>
            <a:xfrm>
              <a:off x="5929322" y="4000504"/>
              <a:ext cx="3034145" cy="571504"/>
            </a:xfrm>
            <a:custGeom>
              <a:avLst/>
              <a:gdLst>
                <a:gd name="connsiteX0" fmla="*/ 110836 w 3034145"/>
                <a:gd name="connsiteY0" fmla="*/ 83127 h 817418"/>
                <a:gd name="connsiteX1" fmla="*/ 2923309 w 3034145"/>
                <a:gd name="connsiteY1" fmla="*/ 69273 h 817418"/>
                <a:gd name="connsiteX2" fmla="*/ 3034145 w 3034145"/>
                <a:gd name="connsiteY2" fmla="*/ 332509 h 817418"/>
                <a:gd name="connsiteX3" fmla="*/ 2951018 w 3034145"/>
                <a:gd name="connsiteY3" fmla="*/ 817418 h 817418"/>
                <a:gd name="connsiteX4" fmla="*/ 41564 w 3034145"/>
                <a:gd name="connsiteY4" fmla="*/ 817418 h 817418"/>
                <a:gd name="connsiteX5" fmla="*/ 0 w 3034145"/>
                <a:gd name="connsiteY5" fmla="*/ 346364 h 817418"/>
                <a:gd name="connsiteX6" fmla="*/ 55418 w 3034145"/>
                <a:gd name="connsiteY6" fmla="*/ 0 h 817418"/>
                <a:gd name="connsiteX7" fmla="*/ 55418 w 3034145"/>
                <a:gd name="connsiteY7" fmla="*/ 0 h 8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4145" h="817418">
                  <a:moveTo>
                    <a:pt x="110836" y="83127"/>
                  </a:moveTo>
                  <a:lnTo>
                    <a:pt x="2923309" y="69273"/>
                  </a:lnTo>
                  <a:lnTo>
                    <a:pt x="3034145" y="332509"/>
                  </a:lnTo>
                  <a:lnTo>
                    <a:pt x="2951018" y="817418"/>
                  </a:lnTo>
                  <a:lnTo>
                    <a:pt x="41564" y="817418"/>
                  </a:lnTo>
                  <a:lnTo>
                    <a:pt x="0" y="346364"/>
                  </a:lnTo>
                  <a:lnTo>
                    <a:pt x="55418" y="0"/>
                  </a:lnTo>
                  <a:lnTo>
                    <a:pt x="55418" y="0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18 - Ελεύθερη σχεδίαση"/>
            <p:cNvSpPr/>
            <p:nvPr/>
          </p:nvSpPr>
          <p:spPr>
            <a:xfrm>
              <a:off x="6026727" y="3786190"/>
              <a:ext cx="3117273" cy="249382"/>
            </a:xfrm>
            <a:custGeom>
              <a:avLst/>
              <a:gdLst>
                <a:gd name="connsiteX0" fmla="*/ 69273 w 3117273"/>
                <a:gd name="connsiteY0" fmla="*/ 235527 h 249382"/>
                <a:gd name="connsiteX1" fmla="*/ 55419 w 3117273"/>
                <a:gd name="connsiteY1" fmla="*/ 27709 h 249382"/>
                <a:gd name="connsiteX2" fmla="*/ 2951019 w 3117273"/>
                <a:gd name="connsiteY2" fmla="*/ 27709 h 249382"/>
                <a:gd name="connsiteX3" fmla="*/ 3117273 w 3117273"/>
                <a:gd name="connsiteY3" fmla="*/ 249382 h 249382"/>
                <a:gd name="connsiteX4" fmla="*/ 0 w 3117273"/>
                <a:gd name="connsiteY4" fmla="*/ 235527 h 249382"/>
                <a:gd name="connsiteX5" fmla="*/ 41564 w 3117273"/>
                <a:gd name="connsiteY5" fmla="*/ 0 h 249382"/>
                <a:gd name="connsiteX6" fmla="*/ 41564 w 3117273"/>
                <a:gd name="connsiteY6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7273" h="249382">
                  <a:moveTo>
                    <a:pt x="69273" y="235527"/>
                  </a:moveTo>
                  <a:lnTo>
                    <a:pt x="55419" y="27709"/>
                  </a:lnTo>
                  <a:lnTo>
                    <a:pt x="2951019" y="27709"/>
                  </a:lnTo>
                  <a:lnTo>
                    <a:pt x="3117273" y="249382"/>
                  </a:lnTo>
                  <a:lnTo>
                    <a:pt x="0" y="235527"/>
                  </a:lnTo>
                  <a:lnTo>
                    <a:pt x="41564" y="0"/>
                  </a:lnTo>
                  <a:lnTo>
                    <a:pt x="41564" y="0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19 - Ομάδα"/>
          <p:cNvGrpSpPr/>
          <p:nvPr/>
        </p:nvGrpSpPr>
        <p:grpSpPr>
          <a:xfrm rot="10800000">
            <a:off x="6929454" y="3143248"/>
            <a:ext cx="503550" cy="2595594"/>
            <a:chOff x="503518" y="1833538"/>
            <a:chExt cx="642942" cy="426204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3518" y="1833538"/>
              <a:ext cx="642942" cy="4262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21 - Ελεύθερη σχεδίαση"/>
            <p:cNvSpPr/>
            <p:nvPr/>
          </p:nvSpPr>
          <p:spPr>
            <a:xfrm>
              <a:off x="714348" y="1857364"/>
              <a:ext cx="346364" cy="4087091"/>
            </a:xfrm>
            <a:custGeom>
              <a:avLst/>
              <a:gdLst>
                <a:gd name="connsiteX0" fmla="*/ 0 w 346364"/>
                <a:gd name="connsiteY0" fmla="*/ 27709 h 4087091"/>
                <a:gd name="connsiteX1" fmla="*/ 13855 w 346364"/>
                <a:gd name="connsiteY1" fmla="*/ 858982 h 4087091"/>
                <a:gd name="connsiteX2" fmla="*/ 41564 w 346364"/>
                <a:gd name="connsiteY2" fmla="*/ 3172691 h 4087091"/>
                <a:gd name="connsiteX3" fmla="*/ 55419 w 346364"/>
                <a:gd name="connsiteY3" fmla="*/ 4003964 h 4087091"/>
                <a:gd name="connsiteX4" fmla="*/ 55419 w 346364"/>
                <a:gd name="connsiteY4" fmla="*/ 4073236 h 4087091"/>
                <a:gd name="connsiteX5" fmla="*/ 166255 w 346364"/>
                <a:gd name="connsiteY5" fmla="*/ 4087091 h 4087091"/>
                <a:gd name="connsiteX6" fmla="*/ 249382 w 346364"/>
                <a:gd name="connsiteY6" fmla="*/ 4031673 h 4087091"/>
                <a:gd name="connsiteX7" fmla="*/ 290946 w 346364"/>
                <a:gd name="connsiteY7" fmla="*/ 3713018 h 4087091"/>
                <a:gd name="connsiteX8" fmla="*/ 304800 w 346364"/>
                <a:gd name="connsiteY8" fmla="*/ 3671455 h 4087091"/>
                <a:gd name="connsiteX9" fmla="*/ 290946 w 346364"/>
                <a:gd name="connsiteY9" fmla="*/ 2743200 h 4087091"/>
                <a:gd name="connsiteX10" fmla="*/ 304800 w 346364"/>
                <a:gd name="connsiteY10" fmla="*/ 1177636 h 4087091"/>
                <a:gd name="connsiteX11" fmla="*/ 346364 w 346364"/>
                <a:gd name="connsiteY11" fmla="*/ 0 h 4087091"/>
                <a:gd name="connsiteX12" fmla="*/ 0 w 346364"/>
                <a:gd name="connsiteY12" fmla="*/ 27709 h 408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6364" h="4087091">
                  <a:moveTo>
                    <a:pt x="0" y="27709"/>
                  </a:moveTo>
                  <a:lnTo>
                    <a:pt x="13855" y="858982"/>
                  </a:lnTo>
                  <a:lnTo>
                    <a:pt x="41564" y="3172691"/>
                  </a:lnTo>
                  <a:lnTo>
                    <a:pt x="55419" y="4003964"/>
                  </a:lnTo>
                  <a:lnTo>
                    <a:pt x="55419" y="4073236"/>
                  </a:lnTo>
                  <a:lnTo>
                    <a:pt x="166255" y="4087091"/>
                  </a:lnTo>
                  <a:lnTo>
                    <a:pt x="249382" y="4031673"/>
                  </a:lnTo>
                  <a:cubicBezTo>
                    <a:pt x="263237" y="3925455"/>
                    <a:pt x="274658" y="3818890"/>
                    <a:pt x="290946" y="3713018"/>
                  </a:cubicBezTo>
                  <a:cubicBezTo>
                    <a:pt x="293167" y="3698584"/>
                    <a:pt x="304800" y="3671455"/>
                    <a:pt x="304800" y="3671455"/>
                  </a:cubicBezTo>
                  <a:lnTo>
                    <a:pt x="290946" y="2743200"/>
                  </a:lnTo>
                  <a:lnTo>
                    <a:pt x="304800" y="1177636"/>
                  </a:lnTo>
                  <a:lnTo>
                    <a:pt x="346364" y="0"/>
                  </a:lnTo>
                  <a:lnTo>
                    <a:pt x="0" y="2770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22 - Ελεύθερη σχεδίαση"/>
          <p:cNvSpPr/>
          <p:nvPr/>
        </p:nvSpPr>
        <p:spPr>
          <a:xfrm>
            <a:off x="6844145" y="5638800"/>
            <a:ext cx="678873" cy="129638"/>
          </a:xfrm>
          <a:custGeom>
            <a:avLst/>
            <a:gdLst>
              <a:gd name="connsiteX0" fmla="*/ 13855 w 678873"/>
              <a:gd name="connsiteY0" fmla="*/ 13855 h 129638"/>
              <a:gd name="connsiteX1" fmla="*/ 678873 w 678873"/>
              <a:gd name="connsiteY1" fmla="*/ 0 h 129638"/>
              <a:gd name="connsiteX2" fmla="*/ 665019 w 678873"/>
              <a:gd name="connsiteY2" fmla="*/ 83127 h 129638"/>
              <a:gd name="connsiteX3" fmla="*/ 318655 w 678873"/>
              <a:gd name="connsiteY3" fmla="*/ 110836 h 129638"/>
              <a:gd name="connsiteX4" fmla="*/ 0 w 678873"/>
              <a:gd name="connsiteY4" fmla="*/ 110836 h 129638"/>
              <a:gd name="connsiteX5" fmla="*/ 13855 w 678873"/>
              <a:gd name="connsiteY5" fmla="*/ 13855 h 12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873" h="129638">
                <a:moveTo>
                  <a:pt x="13855" y="13855"/>
                </a:moveTo>
                <a:lnTo>
                  <a:pt x="678873" y="0"/>
                </a:lnTo>
                <a:cubicBezTo>
                  <a:pt x="664366" y="101554"/>
                  <a:pt x="665019" y="129638"/>
                  <a:pt x="665019" y="83127"/>
                </a:cubicBezTo>
                <a:lnTo>
                  <a:pt x="318655" y="110836"/>
                </a:lnTo>
                <a:lnTo>
                  <a:pt x="0" y="110836"/>
                </a:lnTo>
                <a:lnTo>
                  <a:pt x="13855" y="1385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643042" y="214290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F0D8F"/>
                </a:solidFill>
              </a:rPr>
              <a:t>Μέτρηση ατμοσφαιρικής πίεσης</a:t>
            </a:r>
            <a:endParaRPr lang="en-US" sz="2400" b="1" dirty="0" smtClean="0">
              <a:solidFill>
                <a:srgbClr val="8F0D8F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857224" y="1785926"/>
            <a:ext cx="6643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Μετά από λίγο ο </a:t>
            </a:r>
            <a:r>
              <a:rPr lang="el-GR" sz="2000" dirty="0" err="1" smtClean="0"/>
              <a:t>Τορικέλι</a:t>
            </a:r>
            <a:r>
              <a:rPr lang="el-GR" sz="2000" dirty="0" smtClean="0"/>
              <a:t> </a:t>
            </a:r>
            <a:r>
              <a:rPr lang="el-GR" sz="2000" dirty="0" smtClean="0"/>
              <a:t>παρατήρησε</a:t>
            </a:r>
            <a:r>
              <a:rPr lang="en-US" sz="2000" dirty="0" smtClean="0"/>
              <a:t>,</a:t>
            </a:r>
            <a:r>
              <a:rPr lang="el-GR" sz="2000" dirty="0" smtClean="0"/>
              <a:t> </a:t>
            </a:r>
            <a:r>
              <a:rPr lang="el-GR" sz="2000" dirty="0" smtClean="0"/>
              <a:t>ότι αν και αναποδογύρισε το γυάλινο </a:t>
            </a:r>
            <a:r>
              <a:rPr lang="el-GR" sz="2000" dirty="0" smtClean="0"/>
              <a:t>σωλήνα</a:t>
            </a:r>
            <a:r>
              <a:rPr lang="en-US" sz="2000" dirty="0" smtClean="0"/>
              <a:t>,</a:t>
            </a:r>
            <a:r>
              <a:rPr lang="el-GR" sz="2000" dirty="0" smtClean="0"/>
              <a:t> </a:t>
            </a:r>
            <a:r>
              <a:rPr lang="el-GR" sz="2000" dirty="0" smtClean="0"/>
              <a:t>ο υδράργυρος δεν έφυγε μέσα από το σωλήνα, αλλά παρέμεινε μια ποσότητα υδραργύρου μέσα στο σωλήνα σε ύψος   76</a:t>
            </a:r>
            <a:r>
              <a:rPr lang="en-US" sz="2000" dirty="0" smtClean="0"/>
              <a:t>cm (</a:t>
            </a:r>
            <a:r>
              <a:rPr lang="el-GR" sz="2000" dirty="0" smtClean="0"/>
              <a:t>εκατοστά ) </a:t>
            </a:r>
            <a:endParaRPr lang="en-US" sz="2000" dirty="0" smtClean="0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rot="10800000" flipV="1">
            <a:off x="3286116" y="4643446"/>
            <a:ext cx="2214578" cy="71438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15 - Ομάδα"/>
          <p:cNvGrpSpPr/>
          <p:nvPr/>
        </p:nvGrpSpPr>
        <p:grpSpPr>
          <a:xfrm>
            <a:off x="5786446" y="5072074"/>
            <a:ext cx="3000365" cy="1514475"/>
            <a:chOff x="5643570" y="3286124"/>
            <a:chExt cx="3724275" cy="151447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43570" y="3286124"/>
              <a:ext cx="3724275" cy="151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17 - Ελεύθερη σχεδίαση"/>
            <p:cNvSpPr/>
            <p:nvPr/>
          </p:nvSpPr>
          <p:spPr>
            <a:xfrm>
              <a:off x="5929322" y="4000504"/>
              <a:ext cx="3034145" cy="571504"/>
            </a:xfrm>
            <a:custGeom>
              <a:avLst/>
              <a:gdLst>
                <a:gd name="connsiteX0" fmla="*/ 110836 w 3034145"/>
                <a:gd name="connsiteY0" fmla="*/ 83127 h 817418"/>
                <a:gd name="connsiteX1" fmla="*/ 2923309 w 3034145"/>
                <a:gd name="connsiteY1" fmla="*/ 69273 h 817418"/>
                <a:gd name="connsiteX2" fmla="*/ 3034145 w 3034145"/>
                <a:gd name="connsiteY2" fmla="*/ 332509 h 817418"/>
                <a:gd name="connsiteX3" fmla="*/ 2951018 w 3034145"/>
                <a:gd name="connsiteY3" fmla="*/ 817418 h 817418"/>
                <a:gd name="connsiteX4" fmla="*/ 41564 w 3034145"/>
                <a:gd name="connsiteY4" fmla="*/ 817418 h 817418"/>
                <a:gd name="connsiteX5" fmla="*/ 0 w 3034145"/>
                <a:gd name="connsiteY5" fmla="*/ 346364 h 817418"/>
                <a:gd name="connsiteX6" fmla="*/ 55418 w 3034145"/>
                <a:gd name="connsiteY6" fmla="*/ 0 h 817418"/>
                <a:gd name="connsiteX7" fmla="*/ 55418 w 3034145"/>
                <a:gd name="connsiteY7" fmla="*/ 0 h 8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4145" h="817418">
                  <a:moveTo>
                    <a:pt x="110836" y="83127"/>
                  </a:moveTo>
                  <a:lnTo>
                    <a:pt x="2923309" y="69273"/>
                  </a:lnTo>
                  <a:lnTo>
                    <a:pt x="3034145" y="332509"/>
                  </a:lnTo>
                  <a:lnTo>
                    <a:pt x="2951018" y="817418"/>
                  </a:lnTo>
                  <a:lnTo>
                    <a:pt x="41564" y="817418"/>
                  </a:lnTo>
                  <a:lnTo>
                    <a:pt x="0" y="346364"/>
                  </a:lnTo>
                  <a:lnTo>
                    <a:pt x="55418" y="0"/>
                  </a:lnTo>
                  <a:lnTo>
                    <a:pt x="55418" y="0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18 - Ελεύθερη σχεδίαση"/>
            <p:cNvSpPr/>
            <p:nvPr/>
          </p:nvSpPr>
          <p:spPr>
            <a:xfrm>
              <a:off x="6026727" y="3786190"/>
              <a:ext cx="3117273" cy="249382"/>
            </a:xfrm>
            <a:custGeom>
              <a:avLst/>
              <a:gdLst>
                <a:gd name="connsiteX0" fmla="*/ 69273 w 3117273"/>
                <a:gd name="connsiteY0" fmla="*/ 235527 h 249382"/>
                <a:gd name="connsiteX1" fmla="*/ 55419 w 3117273"/>
                <a:gd name="connsiteY1" fmla="*/ 27709 h 249382"/>
                <a:gd name="connsiteX2" fmla="*/ 2951019 w 3117273"/>
                <a:gd name="connsiteY2" fmla="*/ 27709 h 249382"/>
                <a:gd name="connsiteX3" fmla="*/ 3117273 w 3117273"/>
                <a:gd name="connsiteY3" fmla="*/ 249382 h 249382"/>
                <a:gd name="connsiteX4" fmla="*/ 0 w 3117273"/>
                <a:gd name="connsiteY4" fmla="*/ 235527 h 249382"/>
                <a:gd name="connsiteX5" fmla="*/ 41564 w 3117273"/>
                <a:gd name="connsiteY5" fmla="*/ 0 h 249382"/>
                <a:gd name="connsiteX6" fmla="*/ 41564 w 3117273"/>
                <a:gd name="connsiteY6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7273" h="249382">
                  <a:moveTo>
                    <a:pt x="69273" y="235527"/>
                  </a:moveTo>
                  <a:lnTo>
                    <a:pt x="55419" y="27709"/>
                  </a:lnTo>
                  <a:lnTo>
                    <a:pt x="2951019" y="27709"/>
                  </a:lnTo>
                  <a:lnTo>
                    <a:pt x="3117273" y="249382"/>
                  </a:lnTo>
                  <a:lnTo>
                    <a:pt x="0" y="235527"/>
                  </a:lnTo>
                  <a:lnTo>
                    <a:pt x="41564" y="0"/>
                  </a:lnTo>
                  <a:lnTo>
                    <a:pt x="41564" y="0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6929454" y="3143248"/>
            <a:ext cx="503550" cy="259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- Ελεύθερη σχεδίαση"/>
          <p:cNvSpPr/>
          <p:nvPr/>
        </p:nvSpPr>
        <p:spPr>
          <a:xfrm>
            <a:off x="6844145" y="5638800"/>
            <a:ext cx="678873" cy="129638"/>
          </a:xfrm>
          <a:custGeom>
            <a:avLst/>
            <a:gdLst>
              <a:gd name="connsiteX0" fmla="*/ 13855 w 678873"/>
              <a:gd name="connsiteY0" fmla="*/ 13855 h 129638"/>
              <a:gd name="connsiteX1" fmla="*/ 678873 w 678873"/>
              <a:gd name="connsiteY1" fmla="*/ 0 h 129638"/>
              <a:gd name="connsiteX2" fmla="*/ 665019 w 678873"/>
              <a:gd name="connsiteY2" fmla="*/ 83127 h 129638"/>
              <a:gd name="connsiteX3" fmla="*/ 318655 w 678873"/>
              <a:gd name="connsiteY3" fmla="*/ 110836 h 129638"/>
              <a:gd name="connsiteX4" fmla="*/ 0 w 678873"/>
              <a:gd name="connsiteY4" fmla="*/ 110836 h 129638"/>
              <a:gd name="connsiteX5" fmla="*/ 13855 w 678873"/>
              <a:gd name="connsiteY5" fmla="*/ 13855 h 12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873" h="129638">
                <a:moveTo>
                  <a:pt x="13855" y="13855"/>
                </a:moveTo>
                <a:lnTo>
                  <a:pt x="678873" y="0"/>
                </a:lnTo>
                <a:cubicBezTo>
                  <a:pt x="664366" y="101554"/>
                  <a:pt x="665019" y="129638"/>
                  <a:pt x="665019" y="83127"/>
                </a:cubicBezTo>
                <a:lnTo>
                  <a:pt x="318655" y="110836"/>
                </a:lnTo>
                <a:lnTo>
                  <a:pt x="0" y="110836"/>
                </a:lnTo>
                <a:lnTo>
                  <a:pt x="13855" y="1385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- Ελεύθερη σχεδίαση"/>
          <p:cNvSpPr/>
          <p:nvPr/>
        </p:nvSpPr>
        <p:spPr>
          <a:xfrm>
            <a:off x="7010400" y="3754582"/>
            <a:ext cx="263236" cy="1939636"/>
          </a:xfrm>
          <a:custGeom>
            <a:avLst/>
            <a:gdLst>
              <a:gd name="connsiteX0" fmla="*/ 55418 w 263236"/>
              <a:gd name="connsiteY0" fmla="*/ 0 h 1939636"/>
              <a:gd name="connsiteX1" fmla="*/ 221673 w 263236"/>
              <a:gd name="connsiteY1" fmla="*/ 0 h 1939636"/>
              <a:gd name="connsiteX2" fmla="*/ 249382 w 263236"/>
              <a:gd name="connsiteY2" fmla="*/ 401782 h 1939636"/>
              <a:gd name="connsiteX3" fmla="*/ 263236 w 263236"/>
              <a:gd name="connsiteY3" fmla="*/ 748145 h 1939636"/>
              <a:gd name="connsiteX4" fmla="*/ 249382 w 263236"/>
              <a:gd name="connsiteY4" fmla="*/ 1371600 h 1939636"/>
              <a:gd name="connsiteX5" fmla="*/ 249382 w 263236"/>
              <a:gd name="connsiteY5" fmla="*/ 1759527 h 1939636"/>
              <a:gd name="connsiteX6" fmla="*/ 249382 w 263236"/>
              <a:gd name="connsiteY6" fmla="*/ 1870363 h 1939636"/>
              <a:gd name="connsiteX7" fmla="*/ 207818 w 263236"/>
              <a:gd name="connsiteY7" fmla="*/ 1939636 h 1939636"/>
              <a:gd name="connsiteX8" fmla="*/ 41564 w 263236"/>
              <a:gd name="connsiteY8" fmla="*/ 1939636 h 1939636"/>
              <a:gd name="connsiteX9" fmla="*/ 0 w 263236"/>
              <a:gd name="connsiteY9" fmla="*/ 1898073 h 1939636"/>
              <a:gd name="connsiteX10" fmla="*/ 13855 w 263236"/>
              <a:gd name="connsiteY10" fmla="*/ 1496291 h 1939636"/>
              <a:gd name="connsiteX11" fmla="*/ 41564 w 263236"/>
              <a:gd name="connsiteY11" fmla="*/ 831273 h 1939636"/>
              <a:gd name="connsiteX12" fmla="*/ 41564 w 263236"/>
              <a:gd name="connsiteY12" fmla="*/ 166254 h 1939636"/>
              <a:gd name="connsiteX13" fmla="*/ 55418 w 263236"/>
              <a:gd name="connsiteY13" fmla="*/ 0 h 193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3236" h="1939636">
                <a:moveTo>
                  <a:pt x="55418" y="0"/>
                </a:moveTo>
                <a:lnTo>
                  <a:pt x="221673" y="0"/>
                </a:lnTo>
                <a:lnTo>
                  <a:pt x="249382" y="401782"/>
                </a:lnTo>
                <a:lnTo>
                  <a:pt x="263236" y="748145"/>
                </a:lnTo>
                <a:lnTo>
                  <a:pt x="249382" y="1371600"/>
                </a:lnTo>
                <a:lnTo>
                  <a:pt x="249382" y="1759527"/>
                </a:lnTo>
                <a:lnTo>
                  <a:pt x="249382" y="1870363"/>
                </a:lnTo>
                <a:cubicBezTo>
                  <a:pt x="218752" y="1931624"/>
                  <a:pt x="236278" y="1911178"/>
                  <a:pt x="207818" y="1939636"/>
                </a:cubicBezTo>
                <a:lnTo>
                  <a:pt x="41564" y="1939636"/>
                </a:lnTo>
                <a:lnTo>
                  <a:pt x="0" y="1898073"/>
                </a:lnTo>
                <a:cubicBezTo>
                  <a:pt x="4783" y="1764151"/>
                  <a:pt x="13855" y="1630298"/>
                  <a:pt x="13855" y="1496291"/>
                </a:cubicBezTo>
                <a:lnTo>
                  <a:pt x="41564" y="831273"/>
                </a:lnTo>
                <a:lnTo>
                  <a:pt x="41564" y="166254"/>
                </a:lnTo>
                <a:lnTo>
                  <a:pt x="55418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25 - Ευθύγραμμο βέλος σύνδεσης"/>
          <p:cNvCxnSpPr/>
          <p:nvPr/>
        </p:nvCxnSpPr>
        <p:spPr>
          <a:xfrm rot="5400000" flipH="1" flipV="1">
            <a:off x="6643702" y="4714884"/>
            <a:ext cx="185738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- TextBox"/>
          <p:cNvSpPr txBox="1"/>
          <p:nvPr/>
        </p:nvSpPr>
        <p:spPr>
          <a:xfrm>
            <a:off x="7572396" y="4429132"/>
            <a:ext cx="114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76</a:t>
            </a:r>
            <a:r>
              <a:rPr lang="en-US" dirty="0" smtClean="0"/>
              <a:t>cm</a:t>
            </a:r>
          </a:p>
        </p:txBody>
      </p:sp>
      <p:sp>
        <p:nvSpPr>
          <p:cNvPr id="32" name="31 - TextBox"/>
          <p:cNvSpPr txBox="1"/>
          <p:nvPr/>
        </p:nvSpPr>
        <p:spPr>
          <a:xfrm>
            <a:off x="714348" y="5357826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Γιατί δεν έφυγε όλος ο υδράργυρος από τον αναποδογυρισμένο σωλήνα;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642910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Βαρύτητα  της γης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3357554" y="535782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sp>
        <p:nvSpPr>
          <p:cNvPr id="30" name="29 - TextBox"/>
          <p:cNvSpPr txBox="1"/>
          <p:nvPr/>
        </p:nvSpPr>
        <p:spPr>
          <a:xfrm>
            <a:off x="4857720" y="428604"/>
            <a:ext cx="4286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Γύρω από τον πλανήτη γη … υπάρχει αέρας (είναι ο αέρας που αναπνέουμε). </a:t>
            </a:r>
            <a:r>
              <a:rPr lang="el-GR" sz="2400" u="sng" dirty="0" smtClean="0"/>
              <a:t>Ο αέρας που υπάρχει γύρω – γύρω από την γη ονομάζεται ατμόσφαιρα.</a:t>
            </a:r>
            <a:endParaRPr lang="en-US" sz="24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5477784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35 - Επεξήγηση με σύννεφο"/>
          <p:cNvSpPr/>
          <p:nvPr/>
        </p:nvSpPr>
        <p:spPr>
          <a:xfrm>
            <a:off x="4071934" y="0"/>
            <a:ext cx="5572164" cy="3214686"/>
          </a:xfrm>
          <a:prstGeom prst="cloudCallout">
            <a:avLst>
              <a:gd name="adj1" fmla="val -62406"/>
              <a:gd name="adj2" fmla="val 574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643042" y="214290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F0D8F"/>
                </a:solidFill>
              </a:rPr>
              <a:t>Μέτρηση ατμοσφαιρικής πίεσης</a:t>
            </a:r>
            <a:endParaRPr lang="en-US" sz="2400" b="1" dirty="0" smtClean="0">
              <a:solidFill>
                <a:srgbClr val="8F0D8F"/>
              </a:solidFill>
            </a:endParaRPr>
          </a:p>
        </p:txBody>
      </p:sp>
      <p:grpSp>
        <p:nvGrpSpPr>
          <p:cNvPr id="2" name="14 - Ομάδα"/>
          <p:cNvGrpSpPr/>
          <p:nvPr/>
        </p:nvGrpSpPr>
        <p:grpSpPr>
          <a:xfrm>
            <a:off x="571472" y="2843195"/>
            <a:ext cx="4643470" cy="4014805"/>
            <a:chOff x="5786446" y="3143248"/>
            <a:chExt cx="3000365" cy="3443301"/>
          </a:xfrm>
        </p:grpSpPr>
        <p:grpSp>
          <p:nvGrpSpPr>
            <p:cNvPr id="3" name="15 - Ομάδα"/>
            <p:cNvGrpSpPr/>
            <p:nvPr/>
          </p:nvGrpSpPr>
          <p:grpSpPr>
            <a:xfrm>
              <a:off x="5786446" y="5072074"/>
              <a:ext cx="3000365" cy="1514475"/>
              <a:chOff x="5643570" y="3286124"/>
              <a:chExt cx="3724275" cy="1514475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643570" y="3286124"/>
                <a:ext cx="3724275" cy="151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17 - Ελεύθερη σχεδίαση"/>
              <p:cNvSpPr/>
              <p:nvPr/>
            </p:nvSpPr>
            <p:spPr>
              <a:xfrm>
                <a:off x="5929322" y="4000504"/>
                <a:ext cx="3034145" cy="571504"/>
              </a:xfrm>
              <a:custGeom>
                <a:avLst/>
                <a:gdLst>
                  <a:gd name="connsiteX0" fmla="*/ 110836 w 3034145"/>
                  <a:gd name="connsiteY0" fmla="*/ 83127 h 817418"/>
                  <a:gd name="connsiteX1" fmla="*/ 2923309 w 3034145"/>
                  <a:gd name="connsiteY1" fmla="*/ 69273 h 817418"/>
                  <a:gd name="connsiteX2" fmla="*/ 3034145 w 3034145"/>
                  <a:gd name="connsiteY2" fmla="*/ 332509 h 817418"/>
                  <a:gd name="connsiteX3" fmla="*/ 2951018 w 3034145"/>
                  <a:gd name="connsiteY3" fmla="*/ 817418 h 817418"/>
                  <a:gd name="connsiteX4" fmla="*/ 41564 w 3034145"/>
                  <a:gd name="connsiteY4" fmla="*/ 817418 h 817418"/>
                  <a:gd name="connsiteX5" fmla="*/ 0 w 3034145"/>
                  <a:gd name="connsiteY5" fmla="*/ 346364 h 817418"/>
                  <a:gd name="connsiteX6" fmla="*/ 55418 w 3034145"/>
                  <a:gd name="connsiteY6" fmla="*/ 0 h 817418"/>
                  <a:gd name="connsiteX7" fmla="*/ 55418 w 3034145"/>
                  <a:gd name="connsiteY7" fmla="*/ 0 h 817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4145" h="817418">
                    <a:moveTo>
                      <a:pt x="110836" y="83127"/>
                    </a:moveTo>
                    <a:lnTo>
                      <a:pt x="2923309" y="69273"/>
                    </a:lnTo>
                    <a:lnTo>
                      <a:pt x="3034145" y="332509"/>
                    </a:lnTo>
                    <a:lnTo>
                      <a:pt x="2951018" y="817418"/>
                    </a:lnTo>
                    <a:lnTo>
                      <a:pt x="41564" y="817418"/>
                    </a:lnTo>
                    <a:lnTo>
                      <a:pt x="0" y="346364"/>
                    </a:lnTo>
                    <a:lnTo>
                      <a:pt x="55418" y="0"/>
                    </a:lnTo>
                    <a:lnTo>
                      <a:pt x="55418" y="0"/>
                    </a:lnTo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18 - Ελεύθερη σχεδίαση"/>
              <p:cNvSpPr/>
              <p:nvPr/>
            </p:nvSpPr>
            <p:spPr>
              <a:xfrm>
                <a:off x="6026727" y="3786190"/>
                <a:ext cx="3117273" cy="249382"/>
              </a:xfrm>
              <a:custGeom>
                <a:avLst/>
                <a:gdLst>
                  <a:gd name="connsiteX0" fmla="*/ 69273 w 3117273"/>
                  <a:gd name="connsiteY0" fmla="*/ 235527 h 249382"/>
                  <a:gd name="connsiteX1" fmla="*/ 55419 w 3117273"/>
                  <a:gd name="connsiteY1" fmla="*/ 27709 h 249382"/>
                  <a:gd name="connsiteX2" fmla="*/ 2951019 w 3117273"/>
                  <a:gd name="connsiteY2" fmla="*/ 27709 h 249382"/>
                  <a:gd name="connsiteX3" fmla="*/ 3117273 w 3117273"/>
                  <a:gd name="connsiteY3" fmla="*/ 249382 h 249382"/>
                  <a:gd name="connsiteX4" fmla="*/ 0 w 3117273"/>
                  <a:gd name="connsiteY4" fmla="*/ 235527 h 249382"/>
                  <a:gd name="connsiteX5" fmla="*/ 41564 w 3117273"/>
                  <a:gd name="connsiteY5" fmla="*/ 0 h 249382"/>
                  <a:gd name="connsiteX6" fmla="*/ 41564 w 3117273"/>
                  <a:gd name="connsiteY6" fmla="*/ 0 h 249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7273" h="249382">
                    <a:moveTo>
                      <a:pt x="69273" y="235527"/>
                    </a:moveTo>
                    <a:lnTo>
                      <a:pt x="55419" y="27709"/>
                    </a:lnTo>
                    <a:lnTo>
                      <a:pt x="2951019" y="27709"/>
                    </a:lnTo>
                    <a:lnTo>
                      <a:pt x="3117273" y="249382"/>
                    </a:lnTo>
                    <a:lnTo>
                      <a:pt x="0" y="235527"/>
                    </a:lnTo>
                    <a:lnTo>
                      <a:pt x="41564" y="0"/>
                    </a:lnTo>
                    <a:lnTo>
                      <a:pt x="41564" y="0"/>
                    </a:lnTo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6929454" y="3143248"/>
              <a:ext cx="503550" cy="2595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22 - Ελεύθερη σχεδίαση"/>
            <p:cNvSpPr/>
            <p:nvPr/>
          </p:nvSpPr>
          <p:spPr>
            <a:xfrm>
              <a:off x="6844145" y="5638800"/>
              <a:ext cx="678873" cy="129638"/>
            </a:xfrm>
            <a:custGeom>
              <a:avLst/>
              <a:gdLst>
                <a:gd name="connsiteX0" fmla="*/ 13855 w 678873"/>
                <a:gd name="connsiteY0" fmla="*/ 13855 h 129638"/>
                <a:gd name="connsiteX1" fmla="*/ 678873 w 678873"/>
                <a:gd name="connsiteY1" fmla="*/ 0 h 129638"/>
                <a:gd name="connsiteX2" fmla="*/ 665019 w 678873"/>
                <a:gd name="connsiteY2" fmla="*/ 83127 h 129638"/>
                <a:gd name="connsiteX3" fmla="*/ 318655 w 678873"/>
                <a:gd name="connsiteY3" fmla="*/ 110836 h 129638"/>
                <a:gd name="connsiteX4" fmla="*/ 0 w 678873"/>
                <a:gd name="connsiteY4" fmla="*/ 110836 h 129638"/>
                <a:gd name="connsiteX5" fmla="*/ 13855 w 678873"/>
                <a:gd name="connsiteY5" fmla="*/ 13855 h 12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8873" h="129638">
                  <a:moveTo>
                    <a:pt x="13855" y="13855"/>
                  </a:moveTo>
                  <a:lnTo>
                    <a:pt x="678873" y="0"/>
                  </a:lnTo>
                  <a:cubicBezTo>
                    <a:pt x="664366" y="101554"/>
                    <a:pt x="665019" y="129638"/>
                    <a:pt x="665019" y="83127"/>
                  </a:cubicBezTo>
                  <a:lnTo>
                    <a:pt x="318655" y="110836"/>
                  </a:lnTo>
                  <a:lnTo>
                    <a:pt x="0" y="110836"/>
                  </a:lnTo>
                  <a:lnTo>
                    <a:pt x="13855" y="1385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19 - Ελεύθερη σχεδίαση"/>
            <p:cNvSpPr/>
            <p:nvPr/>
          </p:nvSpPr>
          <p:spPr>
            <a:xfrm>
              <a:off x="7010400" y="3754582"/>
              <a:ext cx="263236" cy="1939636"/>
            </a:xfrm>
            <a:custGeom>
              <a:avLst/>
              <a:gdLst>
                <a:gd name="connsiteX0" fmla="*/ 55418 w 263236"/>
                <a:gd name="connsiteY0" fmla="*/ 0 h 1939636"/>
                <a:gd name="connsiteX1" fmla="*/ 221673 w 263236"/>
                <a:gd name="connsiteY1" fmla="*/ 0 h 1939636"/>
                <a:gd name="connsiteX2" fmla="*/ 249382 w 263236"/>
                <a:gd name="connsiteY2" fmla="*/ 401782 h 1939636"/>
                <a:gd name="connsiteX3" fmla="*/ 263236 w 263236"/>
                <a:gd name="connsiteY3" fmla="*/ 748145 h 1939636"/>
                <a:gd name="connsiteX4" fmla="*/ 249382 w 263236"/>
                <a:gd name="connsiteY4" fmla="*/ 1371600 h 1939636"/>
                <a:gd name="connsiteX5" fmla="*/ 249382 w 263236"/>
                <a:gd name="connsiteY5" fmla="*/ 1759527 h 1939636"/>
                <a:gd name="connsiteX6" fmla="*/ 249382 w 263236"/>
                <a:gd name="connsiteY6" fmla="*/ 1870363 h 1939636"/>
                <a:gd name="connsiteX7" fmla="*/ 207818 w 263236"/>
                <a:gd name="connsiteY7" fmla="*/ 1939636 h 1939636"/>
                <a:gd name="connsiteX8" fmla="*/ 41564 w 263236"/>
                <a:gd name="connsiteY8" fmla="*/ 1939636 h 1939636"/>
                <a:gd name="connsiteX9" fmla="*/ 0 w 263236"/>
                <a:gd name="connsiteY9" fmla="*/ 1898073 h 1939636"/>
                <a:gd name="connsiteX10" fmla="*/ 13855 w 263236"/>
                <a:gd name="connsiteY10" fmla="*/ 1496291 h 1939636"/>
                <a:gd name="connsiteX11" fmla="*/ 41564 w 263236"/>
                <a:gd name="connsiteY11" fmla="*/ 831273 h 1939636"/>
                <a:gd name="connsiteX12" fmla="*/ 41564 w 263236"/>
                <a:gd name="connsiteY12" fmla="*/ 166254 h 1939636"/>
                <a:gd name="connsiteX13" fmla="*/ 55418 w 263236"/>
                <a:gd name="connsiteY13" fmla="*/ 0 h 193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3236" h="1939636">
                  <a:moveTo>
                    <a:pt x="55418" y="0"/>
                  </a:moveTo>
                  <a:lnTo>
                    <a:pt x="221673" y="0"/>
                  </a:lnTo>
                  <a:lnTo>
                    <a:pt x="249382" y="401782"/>
                  </a:lnTo>
                  <a:lnTo>
                    <a:pt x="263236" y="748145"/>
                  </a:lnTo>
                  <a:lnTo>
                    <a:pt x="249382" y="1371600"/>
                  </a:lnTo>
                  <a:lnTo>
                    <a:pt x="249382" y="1759527"/>
                  </a:lnTo>
                  <a:lnTo>
                    <a:pt x="249382" y="1870363"/>
                  </a:lnTo>
                  <a:cubicBezTo>
                    <a:pt x="218752" y="1931624"/>
                    <a:pt x="236278" y="1911178"/>
                    <a:pt x="207818" y="1939636"/>
                  </a:cubicBezTo>
                  <a:lnTo>
                    <a:pt x="41564" y="1939636"/>
                  </a:lnTo>
                  <a:lnTo>
                    <a:pt x="0" y="1898073"/>
                  </a:lnTo>
                  <a:cubicBezTo>
                    <a:pt x="4783" y="1764151"/>
                    <a:pt x="13855" y="1630298"/>
                    <a:pt x="13855" y="1496291"/>
                  </a:cubicBezTo>
                  <a:lnTo>
                    <a:pt x="41564" y="831273"/>
                  </a:lnTo>
                  <a:lnTo>
                    <a:pt x="41564" y="166254"/>
                  </a:lnTo>
                  <a:lnTo>
                    <a:pt x="55418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31 - TextBox"/>
          <p:cNvSpPr txBox="1"/>
          <p:nvPr/>
        </p:nvSpPr>
        <p:spPr>
          <a:xfrm>
            <a:off x="4857752" y="857232"/>
            <a:ext cx="40005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Στην </a:t>
            </a:r>
            <a:r>
              <a:rPr lang="el-GR" sz="2000" b="1" dirty="0" smtClean="0"/>
              <a:t>ελεύθερη επιφάνεια </a:t>
            </a:r>
            <a:r>
              <a:rPr lang="el-GR" sz="2000" dirty="0" smtClean="0"/>
              <a:t>του υδραργύρου που βρίσκεται στη </a:t>
            </a:r>
            <a:r>
              <a:rPr lang="el-GR" sz="2000" b="1" dirty="0" smtClean="0"/>
              <a:t>λεκάνη</a:t>
            </a:r>
            <a:r>
              <a:rPr lang="el-GR" sz="2000" dirty="0" smtClean="0"/>
              <a:t>, </a:t>
            </a:r>
            <a:r>
              <a:rPr lang="el-GR" sz="2000" b="1" dirty="0" smtClean="0"/>
              <a:t>ασκείται δύναμη από την ατμόσφαιρα. </a:t>
            </a:r>
          </a:p>
          <a:p>
            <a:r>
              <a:rPr lang="el-GR" sz="2000" dirty="0" smtClean="0"/>
              <a:t>Αυτή η δύναμη που ασκεί η ατμόσφαιρα στον </a:t>
            </a:r>
            <a:r>
              <a:rPr lang="el-GR" sz="2000" dirty="0" smtClean="0"/>
              <a:t>υδράργυρο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/>
              <a:t>είναι ίση με το βάρος του αέρα που βρίσκεται πάνω από τον υδράργυρο.</a:t>
            </a:r>
          </a:p>
          <a:p>
            <a:r>
              <a:rPr lang="el-GR" sz="2000" dirty="0" smtClean="0"/>
              <a:t> </a:t>
            </a:r>
            <a:endParaRPr lang="en-US" sz="2000" dirty="0" smtClean="0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rot="16200000" flipV="1">
            <a:off x="1785918" y="2285992"/>
            <a:ext cx="1143008" cy="57150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0" y="1357298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Μέσα στο σωλήνα πάνω από τον υδράργυρο δεν υπάρχει σχεδόν καθόλου αέρας, </a:t>
            </a:r>
            <a:r>
              <a:rPr lang="el-GR" sz="1600" b="1" dirty="0" smtClean="0"/>
              <a:t>έχουμε </a:t>
            </a:r>
            <a:r>
              <a:rPr lang="el-GR" sz="1600" b="1" dirty="0" smtClean="0"/>
              <a:t>κενό</a:t>
            </a:r>
            <a:r>
              <a:rPr lang="en-US" sz="1600" b="1" dirty="0" smtClean="0"/>
              <a:t> </a:t>
            </a:r>
            <a:r>
              <a:rPr lang="el-GR" sz="1600" b="1" dirty="0" smtClean="0"/>
              <a:t>άρα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atm</a:t>
            </a:r>
            <a:r>
              <a:rPr lang="el-GR" sz="1600" dirty="0" smtClean="0"/>
              <a:t> =0</a:t>
            </a:r>
            <a:endParaRPr lang="en-US" sz="1600" b="1" dirty="0" smtClean="0"/>
          </a:p>
        </p:txBody>
      </p:sp>
      <p:sp>
        <p:nvSpPr>
          <p:cNvPr id="28" name="27 - TextBox"/>
          <p:cNvSpPr txBox="1"/>
          <p:nvPr/>
        </p:nvSpPr>
        <p:spPr>
          <a:xfrm>
            <a:off x="3786182" y="528638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</a:t>
            </a:r>
            <a:endParaRPr lang="en-US" sz="2400" dirty="0" smtClean="0"/>
          </a:p>
        </p:txBody>
      </p:sp>
      <p:sp>
        <p:nvSpPr>
          <p:cNvPr id="30" name="29 - TextBox"/>
          <p:cNvSpPr txBox="1"/>
          <p:nvPr/>
        </p:nvSpPr>
        <p:spPr>
          <a:xfrm>
            <a:off x="2428860" y="528638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Β</a:t>
            </a:r>
            <a:endParaRPr lang="en-US" sz="2400" dirty="0" smtClean="0"/>
          </a:p>
        </p:txBody>
      </p:sp>
      <p:sp>
        <p:nvSpPr>
          <p:cNvPr id="31" name="30 - Έλλειψη"/>
          <p:cNvSpPr/>
          <p:nvPr/>
        </p:nvSpPr>
        <p:spPr>
          <a:xfrm>
            <a:off x="3929058" y="5715016"/>
            <a:ext cx="71438" cy="71438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- Έλλειψη"/>
          <p:cNvSpPr/>
          <p:nvPr/>
        </p:nvSpPr>
        <p:spPr>
          <a:xfrm>
            <a:off x="2643174" y="5715016"/>
            <a:ext cx="71438" cy="71438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- TextBox"/>
          <p:cNvSpPr txBox="1"/>
          <p:nvPr/>
        </p:nvSpPr>
        <p:spPr>
          <a:xfrm>
            <a:off x="8215338" y="128586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cxnSp>
        <p:nvCxnSpPr>
          <p:cNvPr id="24" name="23 - Ευθύγραμμο βέλος σύνδεσης"/>
          <p:cNvCxnSpPr/>
          <p:nvPr/>
        </p:nvCxnSpPr>
        <p:spPr>
          <a:xfrm rot="5400000">
            <a:off x="1893869" y="5464189"/>
            <a:ext cx="50006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ύγραμμο βέλος σύνδεσης"/>
          <p:cNvCxnSpPr/>
          <p:nvPr/>
        </p:nvCxnSpPr>
        <p:spPr>
          <a:xfrm rot="5400000">
            <a:off x="4251323" y="5464189"/>
            <a:ext cx="50006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ύγραμμο βέλος σύνδεσης"/>
          <p:cNvCxnSpPr/>
          <p:nvPr/>
        </p:nvCxnSpPr>
        <p:spPr>
          <a:xfrm rot="5400000">
            <a:off x="893737" y="5392751"/>
            <a:ext cx="50006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- Ευθύγραμμο βέλος σύνδεσης"/>
          <p:cNvCxnSpPr/>
          <p:nvPr/>
        </p:nvCxnSpPr>
        <p:spPr>
          <a:xfrm rot="5400000">
            <a:off x="2751125" y="5464189"/>
            <a:ext cx="50006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- Ευθύγραμμο βέλος σύνδεσης"/>
          <p:cNvCxnSpPr/>
          <p:nvPr/>
        </p:nvCxnSpPr>
        <p:spPr>
          <a:xfrm rot="5400000">
            <a:off x="3465505" y="5464189"/>
            <a:ext cx="50006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- Ευθύγραμμο βέλος σύνδεσης"/>
          <p:cNvCxnSpPr/>
          <p:nvPr/>
        </p:nvCxnSpPr>
        <p:spPr>
          <a:xfrm rot="5400000">
            <a:off x="3179753" y="5464189"/>
            <a:ext cx="50006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- Ευθύγραμμο βέλος σύνδεσης"/>
          <p:cNvCxnSpPr/>
          <p:nvPr/>
        </p:nvCxnSpPr>
        <p:spPr>
          <a:xfrm rot="5400000">
            <a:off x="1250927" y="5464189"/>
            <a:ext cx="50006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- Ευθύγραμμο βέλος σύνδεσης"/>
          <p:cNvCxnSpPr/>
          <p:nvPr/>
        </p:nvCxnSpPr>
        <p:spPr>
          <a:xfrm rot="5400000">
            <a:off x="3965571" y="5464189"/>
            <a:ext cx="50006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- Ευθύγραμμο βέλος σύνδεσης"/>
          <p:cNvCxnSpPr/>
          <p:nvPr/>
        </p:nvCxnSpPr>
        <p:spPr>
          <a:xfrm rot="5400000">
            <a:off x="1608117" y="5464189"/>
            <a:ext cx="50006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- TextBox"/>
          <p:cNvSpPr txBox="1"/>
          <p:nvPr/>
        </p:nvSpPr>
        <p:spPr>
          <a:xfrm>
            <a:off x="5143504" y="4143380"/>
            <a:ext cx="37861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ατμοσφαιρική πίεση (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atm</a:t>
            </a:r>
            <a:r>
              <a:rPr lang="en-US" sz="2000" baseline="-25000" dirty="0" smtClean="0"/>
              <a:t> </a:t>
            </a:r>
            <a:r>
              <a:rPr lang="el-GR" sz="2000" dirty="0" smtClean="0"/>
              <a:t>=100.000 </a:t>
            </a:r>
            <a:r>
              <a:rPr lang="el-GR" sz="2000" dirty="0" err="1" smtClean="0"/>
              <a:t>Pa</a:t>
            </a:r>
            <a:r>
              <a:rPr lang="el-GR" sz="2000" dirty="0" smtClean="0"/>
              <a:t> </a:t>
            </a:r>
            <a:r>
              <a:rPr lang="el-GR" sz="2000" dirty="0" smtClean="0"/>
              <a:t>) που </a:t>
            </a:r>
            <a:r>
              <a:rPr lang="el-GR" sz="2000" dirty="0" smtClean="0"/>
              <a:t>ασκείται στον υδράργυρο από την </a:t>
            </a:r>
            <a:r>
              <a:rPr lang="el-GR" sz="2000" dirty="0" smtClean="0"/>
              <a:t>ατμόσφαιρα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/>
              <a:t>είναι αυτή που δεν επιτρέπει να φύγει ο υδράργυρος, από τον αναποδογυρισμένο γυάλινο σωλήνα.</a:t>
            </a:r>
            <a:endParaRPr lang="en-US" sz="2000" dirty="0" smtClean="0"/>
          </a:p>
        </p:txBody>
      </p:sp>
      <p:cxnSp>
        <p:nvCxnSpPr>
          <p:cNvPr id="29" name="28 - Ευθύγραμμο βέλος σύνδεσης"/>
          <p:cNvCxnSpPr/>
          <p:nvPr/>
        </p:nvCxnSpPr>
        <p:spPr>
          <a:xfrm rot="5400000" flipH="1" flipV="1">
            <a:off x="2285984" y="2143116"/>
            <a:ext cx="4572032" cy="257176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- Ευθύγραμμο βέλος σύνδεσης"/>
          <p:cNvCxnSpPr/>
          <p:nvPr/>
        </p:nvCxnSpPr>
        <p:spPr>
          <a:xfrm flipV="1">
            <a:off x="3500430" y="4643446"/>
            <a:ext cx="2071702" cy="114300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643042" y="214290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F0D8F"/>
                </a:solidFill>
              </a:rPr>
              <a:t>Μέτρηση ατμοσφαιρικής πίεσης</a:t>
            </a:r>
            <a:endParaRPr lang="en-US" sz="2400" b="1" dirty="0" smtClean="0">
              <a:solidFill>
                <a:srgbClr val="8F0D8F"/>
              </a:solidFill>
            </a:endParaRPr>
          </a:p>
        </p:txBody>
      </p:sp>
      <p:grpSp>
        <p:nvGrpSpPr>
          <p:cNvPr id="2" name="14 - Ομάδα"/>
          <p:cNvGrpSpPr/>
          <p:nvPr/>
        </p:nvGrpSpPr>
        <p:grpSpPr>
          <a:xfrm>
            <a:off x="571472" y="2843195"/>
            <a:ext cx="4643470" cy="4014805"/>
            <a:chOff x="5786446" y="3143248"/>
            <a:chExt cx="3000365" cy="3443301"/>
          </a:xfrm>
        </p:grpSpPr>
        <p:grpSp>
          <p:nvGrpSpPr>
            <p:cNvPr id="3" name="15 - Ομάδα"/>
            <p:cNvGrpSpPr/>
            <p:nvPr/>
          </p:nvGrpSpPr>
          <p:grpSpPr>
            <a:xfrm>
              <a:off x="5786446" y="5072074"/>
              <a:ext cx="3000365" cy="1514475"/>
              <a:chOff x="5643570" y="3286124"/>
              <a:chExt cx="3724275" cy="1514475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643570" y="3286124"/>
                <a:ext cx="3724275" cy="151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17 - Ελεύθερη σχεδίαση"/>
              <p:cNvSpPr/>
              <p:nvPr/>
            </p:nvSpPr>
            <p:spPr>
              <a:xfrm>
                <a:off x="5929322" y="4000504"/>
                <a:ext cx="3034145" cy="571504"/>
              </a:xfrm>
              <a:custGeom>
                <a:avLst/>
                <a:gdLst>
                  <a:gd name="connsiteX0" fmla="*/ 110836 w 3034145"/>
                  <a:gd name="connsiteY0" fmla="*/ 83127 h 817418"/>
                  <a:gd name="connsiteX1" fmla="*/ 2923309 w 3034145"/>
                  <a:gd name="connsiteY1" fmla="*/ 69273 h 817418"/>
                  <a:gd name="connsiteX2" fmla="*/ 3034145 w 3034145"/>
                  <a:gd name="connsiteY2" fmla="*/ 332509 h 817418"/>
                  <a:gd name="connsiteX3" fmla="*/ 2951018 w 3034145"/>
                  <a:gd name="connsiteY3" fmla="*/ 817418 h 817418"/>
                  <a:gd name="connsiteX4" fmla="*/ 41564 w 3034145"/>
                  <a:gd name="connsiteY4" fmla="*/ 817418 h 817418"/>
                  <a:gd name="connsiteX5" fmla="*/ 0 w 3034145"/>
                  <a:gd name="connsiteY5" fmla="*/ 346364 h 817418"/>
                  <a:gd name="connsiteX6" fmla="*/ 55418 w 3034145"/>
                  <a:gd name="connsiteY6" fmla="*/ 0 h 817418"/>
                  <a:gd name="connsiteX7" fmla="*/ 55418 w 3034145"/>
                  <a:gd name="connsiteY7" fmla="*/ 0 h 817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4145" h="817418">
                    <a:moveTo>
                      <a:pt x="110836" y="83127"/>
                    </a:moveTo>
                    <a:lnTo>
                      <a:pt x="2923309" y="69273"/>
                    </a:lnTo>
                    <a:lnTo>
                      <a:pt x="3034145" y="332509"/>
                    </a:lnTo>
                    <a:lnTo>
                      <a:pt x="2951018" y="817418"/>
                    </a:lnTo>
                    <a:lnTo>
                      <a:pt x="41564" y="817418"/>
                    </a:lnTo>
                    <a:lnTo>
                      <a:pt x="0" y="346364"/>
                    </a:lnTo>
                    <a:lnTo>
                      <a:pt x="55418" y="0"/>
                    </a:lnTo>
                    <a:lnTo>
                      <a:pt x="55418" y="0"/>
                    </a:lnTo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18 - Ελεύθερη σχεδίαση"/>
              <p:cNvSpPr/>
              <p:nvPr/>
            </p:nvSpPr>
            <p:spPr>
              <a:xfrm>
                <a:off x="6026727" y="3786190"/>
                <a:ext cx="3117273" cy="249382"/>
              </a:xfrm>
              <a:custGeom>
                <a:avLst/>
                <a:gdLst>
                  <a:gd name="connsiteX0" fmla="*/ 69273 w 3117273"/>
                  <a:gd name="connsiteY0" fmla="*/ 235527 h 249382"/>
                  <a:gd name="connsiteX1" fmla="*/ 55419 w 3117273"/>
                  <a:gd name="connsiteY1" fmla="*/ 27709 h 249382"/>
                  <a:gd name="connsiteX2" fmla="*/ 2951019 w 3117273"/>
                  <a:gd name="connsiteY2" fmla="*/ 27709 h 249382"/>
                  <a:gd name="connsiteX3" fmla="*/ 3117273 w 3117273"/>
                  <a:gd name="connsiteY3" fmla="*/ 249382 h 249382"/>
                  <a:gd name="connsiteX4" fmla="*/ 0 w 3117273"/>
                  <a:gd name="connsiteY4" fmla="*/ 235527 h 249382"/>
                  <a:gd name="connsiteX5" fmla="*/ 41564 w 3117273"/>
                  <a:gd name="connsiteY5" fmla="*/ 0 h 249382"/>
                  <a:gd name="connsiteX6" fmla="*/ 41564 w 3117273"/>
                  <a:gd name="connsiteY6" fmla="*/ 0 h 249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7273" h="249382">
                    <a:moveTo>
                      <a:pt x="69273" y="235527"/>
                    </a:moveTo>
                    <a:lnTo>
                      <a:pt x="55419" y="27709"/>
                    </a:lnTo>
                    <a:lnTo>
                      <a:pt x="2951019" y="27709"/>
                    </a:lnTo>
                    <a:lnTo>
                      <a:pt x="3117273" y="249382"/>
                    </a:lnTo>
                    <a:lnTo>
                      <a:pt x="0" y="235527"/>
                    </a:lnTo>
                    <a:lnTo>
                      <a:pt x="41564" y="0"/>
                    </a:lnTo>
                    <a:lnTo>
                      <a:pt x="41564" y="0"/>
                    </a:lnTo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6929454" y="3143248"/>
              <a:ext cx="503550" cy="2595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22 - Ελεύθερη σχεδίαση"/>
            <p:cNvSpPr/>
            <p:nvPr/>
          </p:nvSpPr>
          <p:spPr>
            <a:xfrm>
              <a:off x="6844145" y="5638800"/>
              <a:ext cx="678873" cy="129638"/>
            </a:xfrm>
            <a:custGeom>
              <a:avLst/>
              <a:gdLst>
                <a:gd name="connsiteX0" fmla="*/ 13855 w 678873"/>
                <a:gd name="connsiteY0" fmla="*/ 13855 h 129638"/>
                <a:gd name="connsiteX1" fmla="*/ 678873 w 678873"/>
                <a:gd name="connsiteY1" fmla="*/ 0 h 129638"/>
                <a:gd name="connsiteX2" fmla="*/ 665019 w 678873"/>
                <a:gd name="connsiteY2" fmla="*/ 83127 h 129638"/>
                <a:gd name="connsiteX3" fmla="*/ 318655 w 678873"/>
                <a:gd name="connsiteY3" fmla="*/ 110836 h 129638"/>
                <a:gd name="connsiteX4" fmla="*/ 0 w 678873"/>
                <a:gd name="connsiteY4" fmla="*/ 110836 h 129638"/>
                <a:gd name="connsiteX5" fmla="*/ 13855 w 678873"/>
                <a:gd name="connsiteY5" fmla="*/ 13855 h 12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8873" h="129638">
                  <a:moveTo>
                    <a:pt x="13855" y="13855"/>
                  </a:moveTo>
                  <a:lnTo>
                    <a:pt x="678873" y="0"/>
                  </a:lnTo>
                  <a:cubicBezTo>
                    <a:pt x="664366" y="101554"/>
                    <a:pt x="665019" y="129638"/>
                    <a:pt x="665019" y="83127"/>
                  </a:cubicBezTo>
                  <a:lnTo>
                    <a:pt x="318655" y="110836"/>
                  </a:lnTo>
                  <a:lnTo>
                    <a:pt x="0" y="110836"/>
                  </a:lnTo>
                  <a:lnTo>
                    <a:pt x="13855" y="1385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19 - Ελεύθερη σχεδίαση"/>
            <p:cNvSpPr/>
            <p:nvPr/>
          </p:nvSpPr>
          <p:spPr>
            <a:xfrm>
              <a:off x="7010400" y="3754582"/>
              <a:ext cx="263236" cy="1939636"/>
            </a:xfrm>
            <a:custGeom>
              <a:avLst/>
              <a:gdLst>
                <a:gd name="connsiteX0" fmla="*/ 55418 w 263236"/>
                <a:gd name="connsiteY0" fmla="*/ 0 h 1939636"/>
                <a:gd name="connsiteX1" fmla="*/ 221673 w 263236"/>
                <a:gd name="connsiteY1" fmla="*/ 0 h 1939636"/>
                <a:gd name="connsiteX2" fmla="*/ 249382 w 263236"/>
                <a:gd name="connsiteY2" fmla="*/ 401782 h 1939636"/>
                <a:gd name="connsiteX3" fmla="*/ 263236 w 263236"/>
                <a:gd name="connsiteY3" fmla="*/ 748145 h 1939636"/>
                <a:gd name="connsiteX4" fmla="*/ 249382 w 263236"/>
                <a:gd name="connsiteY4" fmla="*/ 1371600 h 1939636"/>
                <a:gd name="connsiteX5" fmla="*/ 249382 w 263236"/>
                <a:gd name="connsiteY5" fmla="*/ 1759527 h 1939636"/>
                <a:gd name="connsiteX6" fmla="*/ 249382 w 263236"/>
                <a:gd name="connsiteY6" fmla="*/ 1870363 h 1939636"/>
                <a:gd name="connsiteX7" fmla="*/ 207818 w 263236"/>
                <a:gd name="connsiteY7" fmla="*/ 1939636 h 1939636"/>
                <a:gd name="connsiteX8" fmla="*/ 41564 w 263236"/>
                <a:gd name="connsiteY8" fmla="*/ 1939636 h 1939636"/>
                <a:gd name="connsiteX9" fmla="*/ 0 w 263236"/>
                <a:gd name="connsiteY9" fmla="*/ 1898073 h 1939636"/>
                <a:gd name="connsiteX10" fmla="*/ 13855 w 263236"/>
                <a:gd name="connsiteY10" fmla="*/ 1496291 h 1939636"/>
                <a:gd name="connsiteX11" fmla="*/ 41564 w 263236"/>
                <a:gd name="connsiteY11" fmla="*/ 831273 h 1939636"/>
                <a:gd name="connsiteX12" fmla="*/ 41564 w 263236"/>
                <a:gd name="connsiteY12" fmla="*/ 166254 h 1939636"/>
                <a:gd name="connsiteX13" fmla="*/ 55418 w 263236"/>
                <a:gd name="connsiteY13" fmla="*/ 0 h 193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3236" h="1939636">
                  <a:moveTo>
                    <a:pt x="55418" y="0"/>
                  </a:moveTo>
                  <a:lnTo>
                    <a:pt x="221673" y="0"/>
                  </a:lnTo>
                  <a:lnTo>
                    <a:pt x="249382" y="401782"/>
                  </a:lnTo>
                  <a:lnTo>
                    <a:pt x="263236" y="748145"/>
                  </a:lnTo>
                  <a:lnTo>
                    <a:pt x="249382" y="1371600"/>
                  </a:lnTo>
                  <a:lnTo>
                    <a:pt x="249382" y="1759527"/>
                  </a:lnTo>
                  <a:lnTo>
                    <a:pt x="249382" y="1870363"/>
                  </a:lnTo>
                  <a:cubicBezTo>
                    <a:pt x="218752" y="1931624"/>
                    <a:pt x="236278" y="1911178"/>
                    <a:pt x="207818" y="1939636"/>
                  </a:cubicBezTo>
                  <a:lnTo>
                    <a:pt x="41564" y="1939636"/>
                  </a:lnTo>
                  <a:lnTo>
                    <a:pt x="0" y="1898073"/>
                  </a:lnTo>
                  <a:cubicBezTo>
                    <a:pt x="4783" y="1764151"/>
                    <a:pt x="13855" y="1630298"/>
                    <a:pt x="13855" y="1496291"/>
                  </a:cubicBezTo>
                  <a:lnTo>
                    <a:pt x="41564" y="831273"/>
                  </a:lnTo>
                  <a:lnTo>
                    <a:pt x="41564" y="166254"/>
                  </a:lnTo>
                  <a:lnTo>
                    <a:pt x="55418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25 - Ευθύγραμμο βέλος σύνδεσης"/>
            <p:cNvCxnSpPr/>
            <p:nvPr/>
          </p:nvCxnSpPr>
          <p:spPr>
            <a:xfrm rot="5400000" flipH="1" flipV="1">
              <a:off x="6643702" y="4714884"/>
              <a:ext cx="1857388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28 - TextBox"/>
            <p:cNvSpPr txBox="1"/>
            <p:nvPr/>
          </p:nvSpPr>
          <p:spPr>
            <a:xfrm>
              <a:off x="7572396" y="4429132"/>
              <a:ext cx="1142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 76</a:t>
              </a:r>
              <a:r>
                <a:rPr lang="en-US" dirty="0" smtClean="0"/>
                <a:t>cm</a:t>
              </a:r>
            </a:p>
          </p:txBody>
        </p:sp>
      </p:grpSp>
      <p:sp>
        <p:nvSpPr>
          <p:cNvPr id="28" name="27 - TextBox"/>
          <p:cNvSpPr txBox="1"/>
          <p:nvPr/>
        </p:nvSpPr>
        <p:spPr>
          <a:xfrm>
            <a:off x="3786182" y="528638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</a:t>
            </a:r>
            <a:endParaRPr lang="en-US" sz="2400" dirty="0" smtClean="0"/>
          </a:p>
        </p:txBody>
      </p:sp>
      <p:sp>
        <p:nvSpPr>
          <p:cNvPr id="30" name="29 - TextBox"/>
          <p:cNvSpPr txBox="1"/>
          <p:nvPr/>
        </p:nvSpPr>
        <p:spPr>
          <a:xfrm>
            <a:off x="2428860" y="528638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Β</a:t>
            </a:r>
            <a:endParaRPr lang="en-US" sz="2400" dirty="0" smtClean="0"/>
          </a:p>
        </p:txBody>
      </p:sp>
      <p:sp>
        <p:nvSpPr>
          <p:cNvPr id="31" name="30 - Έλλειψη"/>
          <p:cNvSpPr/>
          <p:nvPr/>
        </p:nvSpPr>
        <p:spPr>
          <a:xfrm>
            <a:off x="3929058" y="5715016"/>
            <a:ext cx="71438" cy="71438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- Έλλειψη"/>
          <p:cNvSpPr/>
          <p:nvPr/>
        </p:nvSpPr>
        <p:spPr>
          <a:xfrm>
            <a:off x="2643174" y="5715016"/>
            <a:ext cx="71438" cy="71438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- TextBox"/>
          <p:cNvSpPr txBox="1"/>
          <p:nvPr/>
        </p:nvSpPr>
        <p:spPr>
          <a:xfrm>
            <a:off x="5143504" y="3357562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Στο </a:t>
            </a:r>
            <a:r>
              <a:rPr lang="el-GR" sz="2000" b="1" dirty="0" smtClean="0"/>
              <a:t>σημείο Α</a:t>
            </a:r>
            <a:r>
              <a:rPr lang="el-GR" sz="2000" dirty="0" smtClean="0"/>
              <a:t> η πίεση είναι </a:t>
            </a:r>
            <a:r>
              <a:rPr lang="en-US" sz="2000" dirty="0" smtClean="0"/>
              <a:t>p</a:t>
            </a:r>
            <a:r>
              <a:rPr lang="el-GR" sz="2000" baseline="-25000" dirty="0" smtClean="0"/>
              <a:t>Α</a:t>
            </a:r>
            <a:r>
              <a:rPr lang="el-GR" sz="2000" dirty="0" smtClean="0"/>
              <a:t>   </a:t>
            </a:r>
            <a:endParaRPr lang="en-US" sz="2000" baseline="-25000" dirty="0" smtClean="0"/>
          </a:p>
        </p:txBody>
      </p:sp>
      <p:cxnSp>
        <p:nvCxnSpPr>
          <p:cNvPr id="24" name="23 - Ευθύγραμμο βέλος σύνδεσης"/>
          <p:cNvCxnSpPr>
            <a:stCxn id="31" idx="1"/>
          </p:cNvCxnSpPr>
          <p:nvPr/>
        </p:nvCxnSpPr>
        <p:spPr>
          <a:xfrm rot="5400000" flipH="1" flipV="1">
            <a:off x="3428992" y="4082404"/>
            <a:ext cx="2153602" cy="1132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ύγραμμο βέλος σύνδεσης"/>
          <p:cNvCxnSpPr/>
          <p:nvPr/>
        </p:nvCxnSpPr>
        <p:spPr>
          <a:xfrm rot="16200000" flipV="1">
            <a:off x="744836" y="3755702"/>
            <a:ext cx="2510792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- TextBox"/>
          <p:cNvSpPr txBox="1"/>
          <p:nvPr/>
        </p:nvSpPr>
        <p:spPr>
          <a:xfrm>
            <a:off x="0" y="2500306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Στο </a:t>
            </a:r>
            <a:r>
              <a:rPr lang="el-GR" sz="2000" b="1" dirty="0" smtClean="0"/>
              <a:t>σημείο Β</a:t>
            </a:r>
            <a:r>
              <a:rPr lang="el-GR" sz="2000" dirty="0" smtClean="0"/>
              <a:t> η πίεση είναι </a:t>
            </a:r>
            <a:r>
              <a:rPr lang="en-US" sz="2000" dirty="0" smtClean="0"/>
              <a:t>p</a:t>
            </a:r>
            <a:r>
              <a:rPr lang="el-GR" sz="2000" baseline="-25000" dirty="0" smtClean="0"/>
              <a:t>Β</a:t>
            </a:r>
            <a:r>
              <a:rPr lang="el-GR" sz="2000" dirty="0" smtClean="0"/>
              <a:t>   </a:t>
            </a:r>
            <a:endParaRPr lang="en-US" sz="2000" baseline="-25000" dirty="0" smtClean="0"/>
          </a:p>
        </p:txBody>
      </p:sp>
      <p:sp>
        <p:nvSpPr>
          <p:cNvPr id="37" name="36 - Ορθογώνιο"/>
          <p:cNvSpPr/>
          <p:nvPr/>
        </p:nvSpPr>
        <p:spPr>
          <a:xfrm>
            <a:off x="3675672" y="5631436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</a:t>
            </a:r>
            <a:r>
              <a:rPr lang="el-GR" baseline="-25000" dirty="0" smtClean="0"/>
              <a:t>Α</a:t>
            </a:r>
            <a:endParaRPr lang="en-US" dirty="0"/>
          </a:p>
        </p:txBody>
      </p:sp>
      <p:sp>
        <p:nvSpPr>
          <p:cNvPr id="38" name="37 - Ορθογώνιο"/>
          <p:cNvSpPr/>
          <p:nvPr/>
        </p:nvSpPr>
        <p:spPr>
          <a:xfrm>
            <a:off x="2357422" y="557214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</a:t>
            </a:r>
            <a:r>
              <a:rPr lang="el-GR" baseline="-25000" dirty="0" smtClean="0"/>
              <a:t>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071538" y="285728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F0D8F"/>
                </a:solidFill>
              </a:rPr>
              <a:t>Μέτρηση ατμοσφαιρικής πίεσης</a:t>
            </a:r>
            <a:endParaRPr lang="en-US" sz="2400" b="1" dirty="0" smtClean="0">
              <a:solidFill>
                <a:srgbClr val="8F0D8F"/>
              </a:solidFill>
            </a:endParaRPr>
          </a:p>
        </p:txBody>
      </p:sp>
      <p:grpSp>
        <p:nvGrpSpPr>
          <p:cNvPr id="2" name="14 - Ομάδα"/>
          <p:cNvGrpSpPr/>
          <p:nvPr/>
        </p:nvGrpSpPr>
        <p:grpSpPr>
          <a:xfrm>
            <a:off x="2428860" y="2843195"/>
            <a:ext cx="4643470" cy="4014805"/>
            <a:chOff x="5786446" y="3143248"/>
            <a:chExt cx="3000365" cy="3443301"/>
          </a:xfrm>
        </p:grpSpPr>
        <p:grpSp>
          <p:nvGrpSpPr>
            <p:cNvPr id="3" name="15 - Ομάδα"/>
            <p:cNvGrpSpPr/>
            <p:nvPr/>
          </p:nvGrpSpPr>
          <p:grpSpPr>
            <a:xfrm>
              <a:off x="5786446" y="5072074"/>
              <a:ext cx="3000365" cy="1514475"/>
              <a:chOff x="5643570" y="3286124"/>
              <a:chExt cx="3724275" cy="1514475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643570" y="3286124"/>
                <a:ext cx="3724275" cy="151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17 - Ελεύθερη σχεδίαση"/>
              <p:cNvSpPr/>
              <p:nvPr/>
            </p:nvSpPr>
            <p:spPr>
              <a:xfrm>
                <a:off x="5929322" y="4000504"/>
                <a:ext cx="3034145" cy="571504"/>
              </a:xfrm>
              <a:custGeom>
                <a:avLst/>
                <a:gdLst>
                  <a:gd name="connsiteX0" fmla="*/ 110836 w 3034145"/>
                  <a:gd name="connsiteY0" fmla="*/ 83127 h 817418"/>
                  <a:gd name="connsiteX1" fmla="*/ 2923309 w 3034145"/>
                  <a:gd name="connsiteY1" fmla="*/ 69273 h 817418"/>
                  <a:gd name="connsiteX2" fmla="*/ 3034145 w 3034145"/>
                  <a:gd name="connsiteY2" fmla="*/ 332509 h 817418"/>
                  <a:gd name="connsiteX3" fmla="*/ 2951018 w 3034145"/>
                  <a:gd name="connsiteY3" fmla="*/ 817418 h 817418"/>
                  <a:gd name="connsiteX4" fmla="*/ 41564 w 3034145"/>
                  <a:gd name="connsiteY4" fmla="*/ 817418 h 817418"/>
                  <a:gd name="connsiteX5" fmla="*/ 0 w 3034145"/>
                  <a:gd name="connsiteY5" fmla="*/ 346364 h 817418"/>
                  <a:gd name="connsiteX6" fmla="*/ 55418 w 3034145"/>
                  <a:gd name="connsiteY6" fmla="*/ 0 h 817418"/>
                  <a:gd name="connsiteX7" fmla="*/ 55418 w 3034145"/>
                  <a:gd name="connsiteY7" fmla="*/ 0 h 817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4145" h="817418">
                    <a:moveTo>
                      <a:pt x="110836" y="83127"/>
                    </a:moveTo>
                    <a:lnTo>
                      <a:pt x="2923309" y="69273"/>
                    </a:lnTo>
                    <a:lnTo>
                      <a:pt x="3034145" y="332509"/>
                    </a:lnTo>
                    <a:lnTo>
                      <a:pt x="2951018" y="817418"/>
                    </a:lnTo>
                    <a:lnTo>
                      <a:pt x="41564" y="817418"/>
                    </a:lnTo>
                    <a:lnTo>
                      <a:pt x="0" y="346364"/>
                    </a:lnTo>
                    <a:lnTo>
                      <a:pt x="55418" y="0"/>
                    </a:lnTo>
                    <a:lnTo>
                      <a:pt x="55418" y="0"/>
                    </a:lnTo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18 - Ελεύθερη σχεδίαση"/>
              <p:cNvSpPr/>
              <p:nvPr/>
            </p:nvSpPr>
            <p:spPr>
              <a:xfrm>
                <a:off x="6026727" y="3786190"/>
                <a:ext cx="3117273" cy="249382"/>
              </a:xfrm>
              <a:custGeom>
                <a:avLst/>
                <a:gdLst>
                  <a:gd name="connsiteX0" fmla="*/ 69273 w 3117273"/>
                  <a:gd name="connsiteY0" fmla="*/ 235527 h 249382"/>
                  <a:gd name="connsiteX1" fmla="*/ 55419 w 3117273"/>
                  <a:gd name="connsiteY1" fmla="*/ 27709 h 249382"/>
                  <a:gd name="connsiteX2" fmla="*/ 2951019 w 3117273"/>
                  <a:gd name="connsiteY2" fmla="*/ 27709 h 249382"/>
                  <a:gd name="connsiteX3" fmla="*/ 3117273 w 3117273"/>
                  <a:gd name="connsiteY3" fmla="*/ 249382 h 249382"/>
                  <a:gd name="connsiteX4" fmla="*/ 0 w 3117273"/>
                  <a:gd name="connsiteY4" fmla="*/ 235527 h 249382"/>
                  <a:gd name="connsiteX5" fmla="*/ 41564 w 3117273"/>
                  <a:gd name="connsiteY5" fmla="*/ 0 h 249382"/>
                  <a:gd name="connsiteX6" fmla="*/ 41564 w 3117273"/>
                  <a:gd name="connsiteY6" fmla="*/ 0 h 249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7273" h="249382">
                    <a:moveTo>
                      <a:pt x="69273" y="235527"/>
                    </a:moveTo>
                    <a:lnTo>
                      <a:pt x="55419" y="27709"/>
                    </a:lnTo>
                    <a:lnTo>
                      <a:pt x="2951019" y="27709"/>
                    </a:lnTo>
                    <a:lnTo>
                      <a:pt x="3117273" y="249382"/>
                    </a:lnTo>
                    <a:lnTo>
                      <a:pt x="0" y="235527"/>
                    </a:lnTo>
                    <a:lnTo>
                      <a:pt x="41564" y="0"/>
                    </a:lnTo>
                    <a:lnTo>
                      <a:pt x="41564" y="0"/>
                    </a:lnTo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6929454" y="3143248"/>
              <a:ext cx="503550" cy="2595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22 - Ελεύθερη σχεδίαση"/>
            <p:cNvSpPr/>
            <p:nvPr/>
          </p:nvSpPr>
          <p:spPr>
            <a:xfrm>
              <a:off x="6844145" y="5638800"/>
              <a:ext cx="678873" cy="129638"/>
            </a:xfrm>
            <a:custGeom>
              <a:avLst/>
              <a:gdLst>
                <a:gd name="connsiteX0" fmla="*/ 13855 w 678873"/>
                <a:gd name="connsiteY0" fmla="*/ 13855 h 129638"/>
                <a:gd name="connsiteX1" fmla="*/ 678873 w 678873"/>
                <a:gd name="connsiteY1" fmla="*/ 0 h 129638"/>
                <a:gd name="connsiteX2" fmla="*/ 665019 w 678873"/>
                <a:gd name="connsiteY2" fmla="*/ 83127 h 129638"/>
                <a:gd name="connsiteX3" fmla="*/ 318655 w 678873"/>
                <a:gd name="connsiteY3" fmla="*/ 110836 h 129638"/>
                <a:gd name="connsiteX4" fmla="*/ 0 w 678873"/>
                <a:gd name="connsiteY4" fmla="*/ 110836 h 129638"/>
                <a:gd name="connsiteX5" fmla="*/ 13855 w 678873"/>
                <a:gd name="connsiteY5" fmla="*/ 13855 h 12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8873" h="129638">
                  <a:moveTo>
                    <a:pt x="13855" y="13855"/>
                  </a:moveTo>
                  <a:lnTo>
                    <a:pt x="678873" y="0"/>
                  </a:lnTo>
                  <a:cubicBezTo>
                    <a:pt x="664366" y="101554"/>
                    <a:pt x="665019" y="129638"/>
                    <a:pt x="665019" y="83127"/>
                  </a:cubicBezTo>
                  <a:lnTo>
                    <a:pt x="318655" y="110836"/>
                  </a:lnTo>
                  <a:lnTo>
                    <a:pt x="0" y="110836"/>
                  </a:lnTo>
                  <a:lnTo>
                    <a:pt x="13855" y="1385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19 - Ελεύθερη σχεδίαση"/>
            <p:cNvSpPr/>
            <p:nvPr/>
          </p:nvSpPr>
          <p:spPr>
            <a:xfrm>
              <a:off x="7010400" y="3754582"/>
              <a:ext cx="263236" cy="1939636"/>
            </a:xfrm>
            <a:custGeom>
              <a:avLst/>
              <a:gdLst>
                <a:gd name="connsiteX0" fmla="*/ 55418 w 263236"/>
                <a:gd name="connsiteY0" fmla="*/ 0 h 1939636"/>
                <a:gd name="connsiteX1" fmla="*/ 221673 w 263236"/>
                <a:gd name="connsiteY1" fmla="*/ 0 h 1939636"/>
                <a:gd name="connsiteX2" fmla="*/ 249382 w 263236"/>
                <a:gd name="connsiteY2" fmla="*/ 401782 h 1939636"/>
                <a:gd name="connsiteX3" fmla="*/ 263236 w 263236"/>
                <a:gd name="connsiteY3" fmla="*/ 748145 h 1939636"/>
                <a:gd name="connsiteX4" fmla="*/ 249382 w 263236"/>
                <a:gd name="connsiteY4" fmla="*/ 1371600 h 1939636"/>
                <a:gd name="connsiteX5" fmla="*/ 249382 w 263236"/>
                <a:gd name="connsiteY5" fmla="*/ 1759527 h 1939636"/>
                <a:gd name="connsiteX6" fmla="*/ 249382 w 263236"/>
                <a:gd name="connsiteY6" fmla="*/ 1870363 h 1939636"/>
                <a:gd name="connsiteX7" fmla="*/ 207818 w 263236"/>
                <a:gd name="connsiteY7" fmla="*/ 1939636 h 1939636"/>
                <a:gd name="connsiteX8" fmla="*/ 41564 w 263236"/>
                <a:gd name="connsiteY8" fmla="*/ 1939636 h 1939636"/>
                <a:gd name="connsiteX9" fmla="*/ 0 w 263236"/>
                <a:gd name="connsiteY9" fmla="*/ 1898073 h 1939636"/>
                <a:gd name="connsiteX10" fmla="*/ 13855 w 263236"/>
                <a:gd name="connsiteY10" fmla="*/ 1496291 h 1939636"/>
                <a:gd name="connsiteX11" fmla="*/ 41564 w 263236"/>
                <a:gd name="connsiteY11" fmla="*/ 831273 h 1939636"/>
                <a:gd name="connsiteX12" fmla="*/ 41564 w 263236"/>
                <a:gd name="connsiteY12" fmla="*/ 166254 h 1939636"/>
                <a:gd name="connsiteX13" fmla="*/ 55418 w 263236"/>
                <a:gd name="connsiteY13" fmla="*/ 0 h 193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3236" h="1939636">
                  <a:moveTo>
                    <a:pt x="55418" y="0"/>
                  </a:moveTo>
                  <a:lnTo>
                    <a:pt x="221673" y="0"/>
                  </a:lnTo>
                  <a:lnTo>
                    <a:pt x="249382" y="401782"/>
                  </a:lnTo>
                  <a:lnTo>
                    <a:pt x="263236" y="748145"/>
                  </a:lnTo>
                  <a:lnTo>
                    <a:pt x="249382" y="1371600"/>
                  </a:lnTo>
                  <a:lnTo>
                    <a:pt x="249382" y="1759527"/>
                  </a:lnTo>
                  <a:lnTo>
                    <a:pt x="249382" y="1870363"/>
                  </a:lnTo>
                  <a:cubicBezTo>
                    <a:pt x="218752" y="1931624"/>
                    <a:pt x="236278" y="1911178"/>
                    <a:pt x="207818" y="1939636"/>
                  </a:cubicBezTo>
                  <a:lnTo>
                    <a:pt x="41564" y="1939636"/>
                  </a:lnTo>
                  <a:lnTo>
                    <a:pt x="0" y="1898073"/>
                  </a:lnTo>
                  <a:cubicBezTo>
                    <a:pt x="4783" y="1764151"/>
                    <a:pt x="13855" y="1630298"/>
                    <a:pt x="13855" y="1496291"/>
                  </a:cubicBezTo>
                  <a:lnTo>
                    <a:pt x="41564" y="831273"/>
                  </a:lnTo>
                  <a:lnTo>
                    <a:pt x="41564" y="166254"/>
                  </a:lnTo>
                  <a:lnTo>
                    <a:pt x="55418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27 - TextBox"/>
          <p:cNvSpPr txBox="1"/>
          <p:nvPr/>
        </p:nvSpPr>
        <p:spPr>
          <a:xfrm>
            <a:off x="5643570" y="528638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</a:t>
            </a:r>
            <a:endParaRPr lang="en-US" sz="2400" dirty="0" smtClean="0"/>
          </a:p>
        </p:txBody>
      </p:sp>
      <p:sp>
        <p:nvSpPr>
          <p:cNvPr id="30" name="29 - TextBox"/>
          <p:cNvSpPr txBox="1"/>
          <p:nvPr/>
        </p:nvSpPr>
        <p:spPr>
          <a:xfrm>
            <a:off x="4286248" y="528638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Β</a:t>
            </a:r>
            <a:endParaRPr lang="en-US" sz="2400" dirty="0" smtClean="0"/>
          </a:p>
        </p:txBody>
      </p:sp>
      <p:sp>
        <p:nvSpPr>
          <p:cNvPr id="31" name="30 - Έλλειψη"/>
          <p:cNvSpPr/>
          <p:nvPr/>
        </p:nvSpPr>
        <p:spPr>
          <a:xfrm>
            <a:off x="5786446" y="5715016"/>
            <a:ext cx="71438" cy="71438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- Έλλειψη"/>
          <p:cNvSpPr/>
          <p:nvPr/>
        </p:nvSpPr>
        <p:spPr>
          <a:xfrm>
            <a:off x="4500562" y="5715016"/>
            <a:ext cx="71438" cy="71438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- TextBox"/>
          <p:cNvSpPr txBox="1"/>
          <p:nvPr/>
        </p:nvSpPr>
        <p:spPr>
          <a:xfrm>
            <a:off x="5357818" y="2357430"/>
            <a:ext cx="3643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Στο </a:t>
            </a:r>
            <a:r>
              <a:rPr lang="el-GR" sz="2000" b="1" dirty="0" smtClean="0"/>
              <a:t>σημείο Α</a:t>
            </a:r>
            <a:r>
              <a:rPr lang="el-GR" sz="2000" dirty="0" smtClean="0"/>
              <a:t> η πίεση είναι </a:t>
            </a:r>
            <a:r>
              <a:rPr lang="en-US" sz="2000" b="1" dirty="0" smtClean="0"/>
              <a:t>p</a:t>
            </a:r>
            <a:r>
              <a:rPr lang="el-GR" sz="2000" b="1" baseline="-25000" dirty="0" smtClean="0"/>
              <a:t>Α</a:t>
            </a:r>
            <a:r>
              <a:rPr lang="el-GR" sz="2000" dirty="0" smtClean="0"/>
              <a:t>  και </a:t>
            </a:r>
            <a:r>
              <a:rPr lang="el-GR" sz="2000" b="1" dirty="0" smtClean="0"/>
              <a:t>είναι ατμοσφαιρική πίεση</a:t>
            </a:r>
            <a:r>
              <a:rPr lang="el-GR" sz="2000" dirty="0" smtClean="0"/>
              <a:t>, που οφείλεται στο βάρος του αέρα (ατμόσφαιρας) </a:t>
            </a:r>
            <a:endParaRPr lang="en-US" sz="2000" baseline="-25000" dirty="0" smtClean="0"/>
          </a:p>
        </p:txBody>
      </p:sp>
      <p:sp>
        <p:nvSpPr>
          <p:cNvPr id="36" name="35 - TextBox"/>
          <p:cNvSpPr txBox="1"/>
          <p:nvPr/>
        </p:nvSpPr>
        <p:spPr>
          <a:xfrm>
            <a:off x="714348" y="928670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Στο </a:t>
            </a:r>
            <a:r>
              <a:rPr lang="el-GR" sz="2000" b="1" dirty="0" smtClean="0"/>
              <a:t>σημείο Β</a:t>
            </a:r>
            <a:r>
              <a:rPr lang="el-GR" sz="2000" dirty="0" smtClean="0"/>
              <a:t> η πίεση είναι </a:t>
            </a:r>
            <a:r>
              <a:rPr lang="en-US" sz="2000" dirty="0" smtClean="0"/>
              <a:t>p</a:t>
            </a:r>
            <a:r>
              <a:rPr lang="el-GR" sz="2000" baseline="-25000" dirty="0" smtClean="0"/>
              <a:t>Β</a:t>
            </a:r>
            <a:r>
              <a:rPr lang="el-GR" sz="2000" dirty="0" smtClean="0"/>
              <a:t>   </a:t>
            </a:r>
            <a:endParaRPr lang="en-US" sz="2000" baseline="-25000" dirty="0" smtClean="0"/>
          </a:p>
        </p:txBody>
      </p:sp>
      <p:sp>
        <p:nvSpPr>
          <p:cNvPr id="37" name="36 - Ορθογώνιο"/>
          <p:cNvSpPr/>
          <p:nvPr/>
        </p:nvSpPr>
        <p:spPr>
          <a:xfrm>
            <a:off x="5533060" y="5631436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</a:t>
            </a:r>
            <a:r>
              <a:rPr lang="el-GR" baseline="-25000" dirty="0" smtClean="0"/>
              <a:t>Α</a:t>
            </a:r>
            <a:endParaRPr lang="en-US" dirty="0"/>
          </a:p>
        </p:txBody>
      </p:sp>
      <p:sp>
        <p:nvSpPr>
          <p:cNvPr id="38" name="37 - Ορθογώνιο"/>
          <p:cNvSpPr/>
          <p:nvPr/>
        </p:nvSpPr>
        <p:spPr>
          <a:xfrm>
            <a:off x="4214810" y="557214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</a:t>
            </a:r>
            <a:r>
              <a:rPr lang="el-GR" baseline="-25000" dirty="0" smtClean="0"/>
              <a:t>Β</a:t>
            </a:r>
            <a:endParaRPr lang="en-US" dirty="0"/>
          </a:p>
        </p:txBody>
      </p:sp>
      <p:cxnSp>
        <p:nvCxnSpPr>
          <p:cNvPr id="32" name="31 - Ευθύγραμμο βέλος σύνδεσης"/>
          <p:cNvCxnSpPr/>
          <p:nvPr/>
        </p:nvCxnSpPr>
        <p:spPr>
          <a:xfrm rot="5400000" flipH="1" flipV="1">
            <a:off x="4964909" y="3679033"/>
            <a:ext cx="235745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- TextBox"/>
          <p:cNvSpPr txBox="1"/>
          <p:nvPr/>
        </p:nvSpPr>
        <p:spPr>
          <a:xfrm>
            <a:off x="0" y="2500306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Στο </a:t>
            </a:r>
            <a:r>
              <a:rPr lang="el-GR" sz="2000" b="1" dirty="0" smtClean="0"/>
              <a:t>σημείο Β</a:t>
            </a:r>
            <a:r>
              <a:rPr lang="el-GR" sz="2000" dirty="0" smtClean="0"/>
              <a:t> η πίεση είναι </a:t>
            </a:r>
            <a:r>
              <a:rPr lang="en-US" sz="2000" b="1" dirty="0" smtClean="0"/>
              <a:t>p</a:t>
            </a:r>
            <a:r>
              <a:rPr lang="el-GR" sz="2000" b="1" baseline="-25000" dirty="0" smtClean="0"/>
              <a:t>Β</a:t>
            </a:r>
            <a:r>
              <a:rPr lang="el-GR" sz="2000" dirty="0" smtClean="0"/>
              <a:t>  και </a:t>
            </a:r>
            <a:r>
              <a:rPr lang="el-GR" sz="2000" b="1" dirty="0" smtClean="0"/>
              <a:t>είναι υδροστατική πίεση</a:t>
            </a:r>
            <a:r>
              <a:rPr lang="el-GR" sz="2000" dirty="0" smtClean="0"/>
              <a:t>, που οφείλεται στο βάρος του υγρού υδραργύρου που  βρίσκεται μέσα στο γυάλινο σωλήνα.</a:t>
            </a:r>
            <a:endParaRPr lang="en-US" sz="2000" baseline="-25000" dirty="0" smtClean="0"/>
          </a:p>
        </p:txBody>
      </p:sp>
      <p:cxnSp>
        <p:nvCxnSpPr>
          <p:cNvPr id="40" name="39 - Ευθύγραμμο βέλος σύνδεσης"/>
          <p:cNvCxnSpPr>
            <a:stCxn id="38" idx="0"/>
          </p:cNvCxnSpPr>
          <p:nvPr/>
        </p:nvCxnSpPr>
        <p:spPr>
          <a:xfrm rot="16200000" flipV="1">
            <a:off x="2383447" y="3545851"/>
            <a:ext cx="2714644" cy="13379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643042" y="214290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F0D8F"/>
                </a:solidFill>
              </a:rPr>
              <a:t>Μέτρηση ατμοσφαιρικής πίεσης</a:t>
            </a:r>
            <a:endParaRPr lang="en-US" sz="2400" b="1" dirty="0" smtClean="0">
              <a:solidFill>
                <a:srgbClr val="8F0D8F"/>
              </a:solidFill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0" y="1071546"/>
            <a:ext cx="857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 υδράργυρος (υγρό) που βρίσκεται στη λεκάνη και στο γυάλινο σωλήνα </a:t>
            </a:r>
            <a:r>
              <a:rPr lang="el-GR" sz="2000" b="1" dirty="0" smtClean="0"/>
              <a:t>ισορροπεί, </a:t>
            </a:r>
            <a:r>
              <a:rPr lang="el-GR" sz="2000" dirty="0" smtClean="0"/>
              <a:t>άρα τα  σημεία που βρίσκονται στο ίδιο βάθος θα έχουν την  </a:t>
            </a:r>
            <a:r>
              <a:rPr lang="el-GR" sz="2000" b="1" dirty="0" smtClean="0"/>
              <a:t> ίδια  πίεση, </a:t>
            </a:r>
            <a:r>
              <a:rPr lang="el-GR" sz="2000" dirty="0" smtClean="0"/>
              <a:t>σύμφωνα με την αρχή των </a:t>
            </a:r>
            <a:r>
              <a:rPr lang="el-GR" sz="2000" b="1" dirty="0" smtClean="0"/>
              <a:t>συγκοινωνούντων δοχείων άρα ισχύει:</a:t>
            </a:r>
            <a:endParaRPr lang="en-US" sz="2000" dirty="0" smtClean="0"/>
          </a:p>
        </p:txBody>
      </p:sp>
      <p:sp>
        <p:nvSpPr>
          <p:cNvPr id="34" name="33 - TextBox"/>
          <p:cNvSpPr txBox="1"/>
          <p:nvPr/>
        </p:nvSpPr>
        <p:spPr>
          <a:xfrm>
            <a:off x="5072066" y="2571744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 </a:t>
            </a:r>
            <a:r>
              <a:rPr lang="el-GR" sz="2400" b="1" baseline="-25000" dirty="0" smtClean="0"/>
              <a:t>Α</a:t>
            </a:r>
            <a:r>
              <a:rPr lang="el-GR" sz="2400" b="1" dirty="0" smtClean="0"/>
              <a:t>  =  </a:t>
            </a:r>
            <a:r>
              <a:rPr lang="en-US" sz="2400" b="1" dirty="0" smtClean="0"/>
              <a:t>p</a:t>
            </a:r>
            <a:r>
              <a:rPr lang="el-GR" sz="2400" b="1" baseline="-25000" dirty="0" smtClean="0"/>
              <a:t>Β</a:t>
            </a:r>
            <a:endParaRPr lang="en-US" sz="2400" b="1" baseline="-25000" dirty="0" smtClean="0"/>
          </a:p>
        </p:txBody>
      </p:sp>
      <p:grpSp>
        <p:nvGrpSpPr>
          <p:cNvPr id="51" name="50 - Ομάδα"/>
          <p:cNvGrpSpPr/>
          <p:nvPr/>
        </p:nvGrpSpPr>
        <p:grpSpPr>
          <a:xfrm>
            <a:off x="-32" y="3571876"/>
            <a:ext cx="3500462" cy="3286124"/>
            <a:chOff x="-32" y="2843195"/>
            <a:chExt cx="4643470" cy="4014805"/>
          </a:xfrm>
        </p:grpSpPr>
        <p:grpSp>
          <p:nvGrpSpPr>
            <p:cNvPr id="22" name="14 - Ομάδα"/>
            <p:cNvGrpSpPr/>
            <p:nvPr/>
          </p:nvGrpSpPr>
          <p:grpSpPr>
            <a:xfrm>
              <a:off x="-32" y="2843195"/>
              <a:ext cx="4643470" cy="4014805"/>
              <a:chOff x="5786446" y="3143248"/>
              <a:chExt cx="3000365" cy="3443301"/>
            </a:xfrm>
          </p:grpSpPr>
          <p:grpSp>
            <p:nvGrpSpPr>
              <p:cNvPr id="24" name="15 - Ομάδα"/>
              <p:cNvGrpSpPr/>
              <p:nvPr/>
            </p:nvGrpSpPr>
            <p:grpSpPr>
              <a:xfrm>
                <a:off x="5786446" y="5072074"/>
                <a:ext cx="3000365" cy="1514475"/>
                <a:chOff x="5643570" y="3286124"/>
                <a:chExt cx="3724275" cy="1514475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643570" y="3286124"/>
                  <a:ext cx="3724275" cy="1514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40" name="39 - Ελεύθερη σχεδίαση"/>
                <p:cNvSpPr/>
                <p:nvPr/>
              </p:nvSpPr>
              <p:spPr>
                <a:xfrm>
                  <a:off x="5929322" y="4000504"/>
                  <a:ext cx="3034145" cy="571504"/>
                </a:xfrm>
                <a:custGeom>
                  <a:avLst/>
                  <a:gdLst>
                    <a:gd name="connsiteX0" fmla="*/ 110836 w 3034145"/>
                    <a:gd name="connsiteY0" fmla="*/ 83127 h 817418"/>
                    <a:gd name="connsiteX1" fmla="*/ 2923309 w 3034145"/>
                    <a:gd name="connsiteY1" fmla="*/ 69273 h 817418"/>
                    <a:gd name="connsiteX2" fmla="*/ 3034145 w 3034145"/>
                    <a:gd name="connsiteY2" fmla="*/ 332509 h 817418"/>
                    <a:gd name="connsiteX3" fmla="*/ 2951018 w 3034145"/>
                    <a:gd name="connsiteY3" fmla="*/ 817418 h 817418"/>
                    <a:gd name="connsiteX4" fmla="*/ 41564 w 3034145"/>
                    <a:gd name="connsiteY4" fmla="*/ 817418 h 817418"/>
                    <a:gd name="connsiteX5" fmla="*/ 0 w 3034145"/>
                    <a:gd name="connsiteY5" fmla="*/ 346364 h 817418"/>
                    <a:gd name="connsiteX6" fmla="*/ 55418 w 3034145"/>
                    <a:gd name="connsiteY6" fmla="*/ 0 h 817418"/>
                    <a:gd name="connsiteX7" fmla="*/ 55418 w 3034145"/>
                    <a:gd name="connsiteY7" fmla="*/ 0 h 81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34145" h="817418">
                      <a:moveTo>
                        <a:pt x="110836" y="83127"/>
                      </a:moveTo>
                      <a:lnTo>
                        <a:pt x="2923309" y="69273"/>
                      </a:lnTo>
                      <a:lnTo>
                        <a:pt x="3034145" y="332509"/>
                      </a:lnTo>
                      <a:lnTo>
                        <a:pt x="2951018" y="817418"/>
                      </a:lnTo>
                      <a:lnTo>
                        <a:pt x="41564" y="817418"/>
                      </a:lnTo>
                      <a:lnTo>
                        <a:pt x="0" y="346364"/>
                      </a:lnTo>
                      <a:lnTo>
                        <a:pt x="55418" y="0"/>
                      </a:lnTo>
                      <a:lnTo>
                        <a:pt x="55418" y="0"/>
                      </a:lnTo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40 - Ελεύθερη σχεδίαση"/>
                <p:cNvSpPr/>
                <p:nvPr/>
              </p:nvSpPr>
              <p:spPr>
                <a:xfrm>
                  <a:off x="6026727" y="3786190"/>
                  <a:ext cx="3117273" cy="249382"/>
                </a:xfrm>
                <a:custGeom>
                  <a:avLst/>
                  <a:gdLst>
                    <a:gd name="connsiteX0" fmla="*/ 69273 w 3117273"/>
                    <a:gd name="connsiteY0" fmla="*/ 235527 h 249382"/>
                    <a:gd name="connsiteX1" fmla="*/ 55419 w 3117273"/>
                    <a:gd name="connsiteY1" fmla="*/ 27709 h 249382"/>
                    <a:gd name="connsiteX2" fmla="*/ 2951019 w 3117273"/>
                    <a:gd name="connsiteY2" fmla="*/ 27709 h 249382"/>
                    <a:gd name="connsiteX3" fmla="*/ 3117273 w 3117273"/>
                    <a:gd name="connsiteY3" fmla="*/ 249382 h 249382"/>
                    <a:gd name="connsiteX4" fmla="*/ 0 w 3117273"/>
                    <a:gd name="connsiteY4" fmla="*/ 235527 h 249382"/>
                    <a:gd name="connsiteX5" fmla="*/ 41564 w 3117273"/>
                    <a:gd name="connsiteY5" fmla="*/ 0 h 249382"/>
                    <a:gd name="connsiteX6" fmla="*/ 41564 w 3117273"/>
                    <a:gd name="connsiteY6" fmla="*/ 0 h 249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17273" h="249382">
                      <a:moveTo>
                        <a:pt x="69273" y="235527"/>
                      </a:moveTo>
                      <a:lnTo>
                        <a:pt x="55419" y="27709"/>
                      </a:lnTo>
                      <a:lnTo>
                        <a:pt x="2951019" y="27709"/>
                      </a:lnTo>
                      <a:lnTo>
                        <a:pt x="3117273" y="249382"/>
                      </a:lnTo>
                      <a:lnTo>
                        <a:pt x="0" y="235527"/>
                      </a:lnTo>
                      <a:lnTo>
                        <a:pt x="41564" y="0"/>
                      </a:lnTo>
                      <a:lnTo>
                        <a:pt x="41564" y="0"/>
                      </a:lnTo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>
                <a:off x="6929454" y="3143248"/>
                <a:ext cx="503550" cy="2595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5" name="34 - Ελεύθερη σχεδίαση"/>
              <p:cNvSpPr/>
              <p:nvPr/>
            </p:nvSpPr>
            <p:spPr>
              <a:xfrm>
                <a:off x="6844145" y="5638800"/>
                <a:ext cx="678873" cy="129638"/>
              </a:xfrm>
              <a:custGeom>
                <a:avLst/>
                <a:gdLst>
                  <a:gd name="connsiteX0" fmla="*/ 13855 w 678873"/>
                  <a:gd name="connsiteY0" fmla="*/ 13855 h 129638"/>
                  <a:gd name="connsiteX1" fmla="*/ 678873 w 678873"/>
                  <a:gd name="connsiteY1" fmla="*/ 0 h 129638"/>
                  <a:gd name="connsiteX2" fmla="*/ 665019 w 678873"/>
                  <a:gd name="connsiteY2" fmla="*/ 83127 h 129638"/>
                  <a:gd name="connsiteX3" fmla="*/ 318655 w 678873"/>
                  <a:gd name="connsiteY3" fmla="*/ 110836 h 129638"/>
                  <a:gd name="connsiteX4" fmla="*/ 0 w 678873"/>
                  <a:gd name="connsiteY4" fmla="*/ 110836 h 129638"/>
                  <a:gd name="connsiteX5" fmla="*/ 13855 w 678873"/>
                  <a:gd name="connsiteY5" fmla="*/ 13855 h 129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8873" h="129638">
                    <a:moveTo>
                      <a:pt x="13855" y="13855"/>
                    </a:moveTo>
                    <a:lnTo>
                      <a:pt x="678873" y="0"/>
                    </a:lnTo>
                    <a:cubicBezTo>
                      <a:pt x="664366" y="101554"/>
                      <a:pt x="665019" y="129638"/>
                      <a:pt x="665019" y="83127"/>
                    </a:cubicBezTo>
                    <a:lnTo>
                      <a:pt x="318655" y="110836"/>
                    </a:lnTo>
                    <a:lnTo>
                      <a:pt x="0" y="110836"/>
                    </a:lnTo>
                    <a:lnTo>
                      <a:pt x="13855" y="1385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35 - Ελεύθερη σχεδίαση"/>
              <p:cNvSpPr/>
              <p:nvPr/>
            </p:nvSpPr>
            <p:spPr>
              <a:xfrm>
                <a:off x="7010400" y="3754582"/>
                <a:ext cx="263236" cy="1939636"/>
              </a:xfrm>
              <a:custGeom>
                <a:avLst/>
                <a:gdLst>
                  <a:gd name="connsiteX0" fmla="*/ 55418 w 263236"/>
                  <a:gd name="connsiteY0" fmla="*/ 0 h 1939636"/>
                  <a:gd name="connsiteX1" fmla="*/ 221673 w 263236"/>
                  <a:gd name="connsiteY1" fmla="*/ 0 h 1939636"/>
                  <a:gd name="connsiteX2" fmla="*/ 249382 w 263236"/>
                  <a:gd name="connsiteY2" fmla="*/ 401782 h 1939636"/>
                  <a:gd name="connsiteX3" fmla="*/ 263236 w 263236"/>
                  <a:gd name="connsiteY3" fmla="*/ 748145 h 1939636"/>
                  <a:gd name="connsiteX4" fmla="*/ 249382 w 263236"/>
                  <a:gd name="connsiteY4" fmla="*/ 1371600 h 1939636"/>
                  <a:gd name="connsiteX5" fmla="*/ 249382 w 263236"/>
                  <a:gd name="connsiteY5" fmla="*/ 1759527 h 1939636"/>
                  <a:gd name="connsiteX6" fmla="*/ 249382 w 263236"/>
                  <a:gd name="connsiteY6" fmla="*/ 1870363 h 1939636"/>
                  <a:gd name="connsiteX7" fmla="*/ 207818 w 263236"/>
                  <a:gd name="connsiteY7" fmla="*/ 1939636 h 1939636"/>
                  <a:gd name="connsiteX8" fmla="*/ 41564 w 263236"/>
                  <a:gd name="connsiteY8" fmla="*/ 1939636 h 1939636"/>
                  <a:gd name="connsiteX9" fmla="*/ 0 w 263236"/>
                  <a:gd name="connsiteY9" fmla="*/ 1898073 h 1939636"/>
                  <a:gd name="connsiteX10" fmla="*/ 13855 w 263236"/>
                  <a:gd name="connsiteY10" fmla="*/ 1496291 h 1939636"/>
                  <a:gd name="connsiteX11" fmla="*/ 41564 w 263236"/>
                  <a:gd name="connsiteY11" fmla="*/ 831273 h 1939636"/>
                  <a:gd name="connsiteX12" fmla="*/ 41564 w 263236"/>
                  <a:gd name="connsiteY12" fmla="*/ 166254 h 1939636"/>
                  <a:gd name="connsiteX13" fmla="*/ 55418 w 263236"/>
                  <a:gd name="connsiteY13" fmla="*/ 0 h 19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3236" h="1939636">
                    <a:moveTo>
                      <a:pt x="55418" y="0"/>
                    </a:moveTo>
                    <a:lnTo>
                      <a:pt x="221673" y="0"/>
                    </a:lnTo>
                    <a:lnTo>
                      <a:pt x="249382" y="401782"/>
                    </a:lnTo>
                    <a:lnTo>
                      <a:pt x="263236" y="748145"/>
                    </a:lnTo>
                    <a:lnTo>
                      <a:pt x="249382" y="1371600"/>
                    </a:lnTo>
                    <a:lnTo>
                      <a:pt x="249382" y="1759527"/>
                    </a:lnTo>
                    <a:lnTo>
                      <a:pt x="249382" y="1870363"/>
                    </a:lnTo>
                    <a:cubicBezTo>
                      <a:pt x="218752" y="1931624"/>
                      <a:pt x="236278" y="1911178"/>
                      <a:pt x="207818" y="1939636"/>
                    </a:cubicBezTo>
                    <a:lnTo>
                      <a:pt x="41564" y="1939636"/>
                    </a:lnTo>
                    <a:lnTo>
                      <a:pt x="0" y="1898073"/>
                    </a:lnTo>
                    <a:cubicBezTo>
                      <a:pt x="4783" y="1764151"/>
                      <a:pt x="13855" y="1630298"/>
                      <a:pt x="13855" y="1496291"/>
                    </a:cubicBezTo>
                    <a:lnTo>
                      <a:pt x="41564" y="831273"/>
                    </a:lnTo>
                    <a:lnTo>
                      <a:pt x="41564" y="166254"/>
                    </a:lnTo>
                    <a:lnTo>
                      <a:pt x="55418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36 - Ευθύγραμμο βέλος σύνδεσης"/>
              <p:cNvCxnSpPr/>
              <p:nvPr/>
            </p:nvCxnSpPr>
            <p:spPr>
              <a:xfrm rot="5400000" flipH="1" flipV="1">
                <a:off x="6643702" y="4714884"/>
                <a:ext cx="1857388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37 - TextBox"/>
              <p:cNvSpPr txBox="1"/>
              <p:nvPr/>
            </p:nvSpPr>
            <p:spPr>
              <a:xfrm>
                <a:off x="7572396" y="4429132"/>
                <a:ext cx="1142976" cy="67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 76</a:t>
                </a:r>
                <a:r>
                  <a:rPr lang="en-US" dirty="0" smtClean="0"/>
                  <a:t>cm</a:t>
                </a:r>
                <a:r>
                  <a:rPr lang="el-GR" dirty="0" smtClean="0"/>
                  <a:t> =760</a:t>
                </a:r>
                <a:r>
                  <a:rPr lang="en-US" dirty="0" smtClean="0"/>
                  <a:t>mm</a:t>
                </a:r>
              </a:p>
            </p:txBody>
          </p:sp>
        </p:grpSp>
        <p:sp>
          <p:nvSpPr>
            <p:cNvPr id="42" name="41 - TextBox"/>
            <p:cNvSpPr txBox="1"/>
            <p:nvPr/>
          </p:nvSpPr>
          <p:spPr>
            <a:xfrm>
              <a:off x="3214678" y="5286388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/>
                <a:t>Α</a:t>
              </a:r>
              <a:endParaRPr lang="en-US" sz="2400" dirty="0" smtClean="0"/>
            </a:p>
          </p:txBody>
        </p:sp>
        <p:sp>
          <p:nvSpPr>
            <p:cNvPr id="43" name="42 - TextBox"/>
            <p:cNvSpPr txBox="1"/>
            <p:nvPr/>
          </p:nvSpPr>
          <p:spPr>
            <a:xfrm>
              <a:off x="1857356" y="5286388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/>
                <a:t>Β</a:t>
              </a:r>
              <a:endParaRPr lang="en-US" sz="2400" dirty="0" smtClean="0"/>
            </a:p>
          </p:txBody>
        </p:sp>
        <p:sp>
          <p:nvSpPr>
            <p:cNvPr id="44" name="43 - Έλλειψη"/>
            <p:cNvSpPr/>
            <p:nvPr/>
          </p:nvSpPr>
          <p:spPr>
            <a:xfrm>
              <a:off x="3357554" y="5715016"/>
              <a:ext cx="71438" cy="7143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44 - Έλλειψη"/>
            <p:cNvSpPr/>
            <p:nvPr/>
          </p:nvSpPr>
          <p:spPr>
            <a:xfrm>
              <a:off x="2071670" y="5715016"/>
              <a:ext cx="71438" cy="7143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48 - Ορθογώνιο"/>
            <p:cNvSpPr/>
            <p:nvPr/>
          </p:nvSpPr>
          <p:spPr>
            <a:xfrm>
              <a:off x="3104168" y="5631436"/>
              <a:ext cx="3962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l-GR" baseline="-25000" dirty="0" smtClean="0"/>
                <a:t>Α</a:t>
              </a:r>
              <a:endParaRPr lang="en-US" dirty="0"/>
            </a:p>
          </p:txBody>
        </p:sp>
        <p:sp>
          <p:nvSpPr>
            <p:cNvPr id="50" name="49 - Ορθογώνιο"/>
            <p:cNvSpPr/>
            <p:nvPr/>
          </p:nvSpPr>
          <p:spPr>
            <a:xfrm>
              <a:off x="1785918" y="5572140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l-GR" baseline="-25000" dirty="0" smtClean="0"/>
                <a:t>Β</a:t>
              </a:r>
              <a:endParaRPr lang="en-US" dirty="0"/>
            </a:p>
          </p:txBody>
        </p:sp>
      </p:grpSp>
      <p:sp>
        <p:nvSpPr>
          <p:cNvPr id="52" name="51 - TextBox"/>
          <p:cNvSpPr txBox="1"/>
          <p:nvPr/>
        </p:nvSpPr>
        <p:spPr>
          <a:xfrm>
            <a:off x="3643306" y="3357562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Άρα η </a:t>
            </a:r>
            <a:r>
              <a:rPr lang="el-GR" sz="2400" b="1" dirty="0" smtClean="0"/>
              <a:t>ατμοσφαιρική πίεση </a:t>
            </a:r>
            <a:r>
              <a:rPr lang="el-GR" sz="2400" dirty="0" smtClean="0"/>
              <a:t>είναι ίση με την πίεση που ασκεί στήλη υδραργύρου ύψους 76</a:t>
            </a:r>
            <a:r>
              <a:rPr lang="en-US" sz="2400" dirty="0" smtClean="0"/>
              <a:t>cm  </a:t>
            </a:r>
            <a:r>
              <a:rPr lang="el-GR" sz="2400" dirty="0" smtClean="0"/>
              <a:t>ή </a:t>
            </a:r>
            <a:r>
              <a:rPr lang="en-US" sz="2400" dirty="0" smtClean="0"/>
              <a:t>760mm</a:t>
            </a:r>
          </a:p>
        </p:txBody>
      </p:sp>
      <p:sp>
        <p:nvSpPr>
          <p:cNvPr id="53" name="52 - TextBox"/>
          <p:cNvSpPr txBox="1"/>
          <p:nvPr/>
        </p:nvSpPr>
        <p:spPr>
          <a:xfrm>
            <a:off x="4071934" y="4714884"/>
            <a:ext cx="4643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Έτσι λέμε ότι η ατμοσφαιρική πίεση είναι ίση με </a:t>
            </a:r>
            <a:r>
              <a:rPr lang="en-US" sz="2400" dirty="0" smtClean="0"/>
              <a:t>760mm</a:t>
            </a:r>
            <a:r>
              <a:rPr lang="el-GR" sz="2400" dirty="0" smtClean="0"/>
              <a:t>Η</a:t>
            </a:r>
            <a:r>
              <a:rPr lang="en-US" sz="2400" dirty="0" smtClean="0"/>
              <a:t>g (=</a:t>
            </a:r>
            <a:r>
              <a:rPr lang="el-GR" sz="2400" dirty="0" smtClean="0"/>
              <a:t>760 </a:t>
            </a:r>
            <a:r>
              <a:rPr lang="el-GR" sz="2400" dirty="0" err="1" smtClean="0"/>
              <a:t>μιλιμέτρ</a:t>
            </a:r>
            <a:r>
              <a:rPr lang="el-GR" sz="2400" dirty="0" smtClean="0"/>
              <a:t> υδραργύρου)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54" name="53 - Ορθογώνιο"/>
          <p:cNvSpPr/>
          <p:nvPr/>
        </p:nvSpPr>
        <p:spPr>
          <a:xfrm>
            <a:off x="6500826" y="6286520"/>
            <a:ext cx="1975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760mm</a:t>
            </a:r>
            <a:r>
              <a:rPr lang="el-GR" b="1" dirty="0" smtClean="0"/>
              <a:t>Η</a:t>
            </a:r>
            <a:r>
              <a:rPr lang="en-US" b="1" dirty="0" smtClean="0"/>
              <a:t>g</a:t>
            </a:r>
            <a:r>
              <a:rPr lang="el-GR" b="1" dirty="0" smtClean="0"/>
              <a:t> </a:t>
            </a:r>
            <a:r>
              <a:rPr lang="en-US" b="1" dirty="0" smtClean="0"/>
              <a:t> =  </a:t>
            </a:r>
            <a:r>
              <a:rPr lang="el-GR" b="1" dirty="0" smtClean="0"/>
              <a:t>1</a:t>
            </a:r>
            <a:r>
              <a:rPr lang="en-US" b="1" dirty="0" err="1" smtClean="0"/>
              <a:t>Torr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643042" y="214290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F0D8F"/>
                </a:solidFill>
              </a:rPr>
              <a:t>Μέτρηση ατμοσφαιρικής πίεσης</a:t>
            </a:r>
            <a:endParaRPr lang="en-US" sz="2400" b="1" dirty="0" smtClean="0">
              <a:solidFill>
                <a:srgbClr val="8F0D8F"/>
              </a:solidFill>
            </a:endParaRPr>
          </a:p>
        </p:txBody>
      </p:sp>
      <p:grpSp>
        <p:nvGrpSpPr>
          <p:cNvPr id="2" name="50 - Ομάδα"/>
          <p:cNvGrpSpPr/>
          <p:nvPr/>
        </p:nvGrpSpPr>
        <p:grpSpPr>
          <a:xfrm>
            <a:off x="-32" y="3571876"/>
            <a:ext cx="3500462" cy="3286124"/>
            <a:chOff x="-32" y="2843195"/>
            <a:chExt cx="4643470" cy="4014805"/>
          </a:xfrm>
        </p:grpSpPr>
        <p:grpSp>
          <p:nvGrpSpPr>
            <p:cNvPr id="3" name="14 - Ομάδα"/>
            <p:cNvGrpSpPr/>
            <p:nvPr/>
          </p:nvGrpSpPr>
          <p:grpSpPr>
            <a:xfrm>
              <a:off x="-32" y="2843195"/>
              <a:ext cx="4643470" cy="4014805"/>
              <a:chOff x="5786446" y="3143248"/>
              <a:chExt cx="3000365" cy="3443301"/>
            </a:xfrm>
          </p:grpSpPr>
          <p:grpSp>
            <p:nvGrpSpPr>
              <p:cNvPr id="5" name="15 - Ομάδα"/>
              <p:cNvGrpSpPr/>
              <p:nvPr/>
            </p:nvGrpSpPr>
            <p:grpSpPr>
              <a:xfrm>
                <a:off x="5786446" y="5072074"/>
                <a:ext cx="3000365" cy="1514475"/>
                <a:chOff x="5643570" y="3286124"/>
                <a:chExt cx="3724275" cy="1514475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643570" y="3286124"/>
                  <a:ext cx="3724275" cy="1514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40" name="39 - Ελεύθερη σχεδίαση"/>
                <p:cNvSpPr/>
                <p:nvPr/>
              </p:nvSpPr>
              <p:spPr>
                <a:xfrm>
                  <a:off x="5929322" y="4000504"/>
                  <a:ext cx="3034145" cy="571504"/>
                </a:xfrm>
                <a:custGeom>
                  <a:avLst/>
                  <a:gdLst>
                    <a:gd name="connsiteX0" fmla="*/ 110836 w 3034145"/>
                    <a:gd name="connsiteY0" fmla="*/ 83127 h 817418"/>
                    <a:gd name="connsiteX1" fmla="*/ 2923309 w 3034145"/>
                    <a:gd name="connsiteY1" fmla="*/ 69273 h 817418"/>
                    <a:gd name="connsiteX2" fmla="*/ 3034145 w 3034145"/>
                    <a:gd name="connsiteY2" fmla="*/ 332509 h 817418"/>
                    <a:gd name="connsiteX3" fmla="*/ 2951018 w 3034145"/>
                    <a:gd name="connsiteY3" fmla="*/ 817418 h 817418"/>
                    <a:gd name="connsiteX4" fmla="*/ 41564 w 3034145"/>
                    <a:gd name="connsiteY4" fmla="*/ 817418 h 817418"/>
                    <a:gd name="connsiteX5" fmla="*/ 0 w 3034145"/>
                    <a:gd name="connsiteY5" fmla="*/ 346364 h 817418"/>
                    <a:gd name="connsiteX6" fmla="*/ 55418 w 3034145"/>
                    <a:gd name="connsiteY6" fmla="*/ 0 h 817418"/>
                    <a:gd name="connsiteX7" fmla="*/ 55418 w 3034145"/>
                    <a:gd name="connsiteY7" fmla="*/ 0 h 81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34145" h="817418">
                      <a:moveTo>
                        <a:pt x="110836" y="83127"/>
                      </a:moveTo>
                      <a:lnTo>
                        <a:pt x="2923309" y="69273"/>
                      </a:lnTo>
                      <a:lnTo>
                        <a:pt x="3034145" y="332509"/>
                      </a:lnTo>
                      <a:lnTo>
                        <a:pt x="2951018" y="817418"/>
                      </a:lnTo>
                      <a:lnTo>
                        <a:pt x="41564" y="817418"/>
                      </a:lnTo>
                      <a:lnTo>
                        <a:pt x="0" y="346364"/>
                      </a:lnTo>
                      <a:lnTo>
                        <a:pt x="55418" y="0"/>
                      </a:lnTo>
                      <a:lnTo>
                        <a:pt x="55418" y="0"/>
                      </a:lnTo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40 - Ελεύθερη σχεδίαση"/>
                <p:cNvSpPr/>
                <p:nvPr/>
              </p:nvSpPr>
              <p:spPr>
                <a:xfrm>
                  <a:off x="6026727" y="3786190"/>
                  <a:ext cx="3117273" cy="249382"/>
                </a:xfrm>
                <a:custGeom>
                  <a:avLst/>
                  <a:gdLst>
                    <a:gd name="connsiteX0" fmla="*/ 69273 w 3117273"/>
                    <a:gd name="connsiteY0" fmla="*/ 235527 h 249382"/>
                    <a:gd name="connsiteX1" fmla="*/ 55419 w 3117273"/>
                    <a:gd name="connsiteY1" fmla="*/ 27709 h 249382"/>
                    <a:gd name="connsiteX2" fmla="*/ 2951019 w 3117273"/>
                    <a:gd name="connsiteY2" fmla="*/ 27709 h 249382"/>
                    <a:gd name="connsiteX3" fmla="*/ 3117273 w 3117273"/>
                    <a:gd name="connsiteY3" fmla="*/ 249382 h 249382"/>
                    <a:gd name="connsiteX4" fmla="*/ 0 w 3117273"/>
                    <a:gd name="connsiteY4" fmla="*/ 235527 h 249382"/>
                    <a:gd name="connsiteX5" fmla="*/ 41564 w 3117273"/>
                    <a:gd name="connsiteY5" fmla="*/ 0 h 249382"/>
                    <a:gd name="connsiteX6" fmla="*/ 41564 w 3117273"/>
                    <a:gd name="connsiteY6" fmla="*/ 0 h 249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17273" h="249382">
                      <a:moveTo>
                        <a:pt x="69273" y="235527"/>
                      </a:moveTo>
                      <a:lnTo>
                        <a:pt x="55419" y="27709"/>
                      </a:lnTo>
                      <a:lnTo>
                        <a:pt x="2951019" y="27709"/>
                      </a:lnTo>
                      <a:lnTo>
                        <a:pt x="3117273" y="249382"/>
                      </a:lnTo>
                      <a:lnTo>
                        <a:pt x="0" y="235527"/>
                      </a:lnTo>
                      <a:lnTo>
                        <a:pt x="41564" y="0"/>
                      </a:lnTo>
                      <a:lnTo>
                        <a:pt x="41564" y="0"/>
                      </a:lnTo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>
                <a:off x="6929454" y="3143248"/>
                <a:ext cx="503550" cy="2595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5" name="34 - Ελεύθερη σχεδίαση"/>
              <p:cNvSpPr/>
              <p:nvPr/>
            </p:nvSpPr>
            <p:spPr>
              <a:xfrm>
                <a:off x="6844145" y="5638800"/>
                <a:ext cx="678873" cy="129638"/>
              </a:xfrm>
              <a:custGeom>
                <a:avLst/>
                <a:gdLst>
                  <a:gd name="connsiteX0" fmla="*/ 13855 w 678873"/>
                  <a:gd name="connsiteY0" fmla="*/ 13855 h 129638"/>
                  <a:gd name="connsiteX1" fmla="*/ 678873 w 678873"/>
                  <a:gd name="connsiteY1" fmla="*/ 0 h 129638"/>
                  <a:gd name="connsiteX2" fmla="*/ 665019 w 678873"/>
                  <a:gd name="connsiteY2" fmla="*/ 83127 h 129638"/>
                  <a:gd name="connsiteX3" fmla="*/ 318655 w 678873"/>
                  <a:gd name="connsiteY3" fmla="*/ 110836 h 129638"/>
                  <a:gd name="connsiteX4" fmla="*/ 0 w 678873"/>
                  <a:gd name="connsiteY4" fmla="*/ 110836 h 129638"/>
                  <a:gd name="connsiteX5" fmla="*/ 13855 w 678873"/>
                  <a:gd name="connsiteY5" fmla="*/ 13855 h 129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8873" h="129638">
                    <a:moveTo>
                      <a:pt x="13855" y="13855"/>
                    </a:moveTo>
                    <a:lnTo>
                      <a:pt x="678873" y="0"/>
                    </a:lnTo>
                    <a:cubicBezTo>
                      <a:pt x="664366" y="101554"/>
                      <a:pt x="665019" y="129638"/>
                      <a:pt x="665019" y="83127"/>
                    </a:cubicBezTo>
                    <a:lnTo>
                      <a:pt x="318655" y="110836"/>
                    </a:lnTo>
                    <a:lnTo>
                      <a:pt x="0" y="110836"/>
                    </a:lnTo>
                    <a:lnTo>
                      <a:pt x="13855" y="1385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35 - Ελεύθερη σχεδίαση"/>
              <p:cNvSpPr/>
              <p:nvPr/>
            </p:nvSpPr>
            <p:spPr>
              <a:xfrm>
                <a:off x="7010400" y="3754582"/>
                <a:ext cx="263236" cy="1939636"/>
              </a:xfrm>
              <a:custGeom>
                <a:avLst/>
                <a:gdLst>
                  <a:gd name="connsiteX0" fmla="*/ 55418 w 263236"/>
                  <a:gd name="connsiteY0" fmla="*/ 0 h 1939636"/>
                  <a:gd name="connsiteX1" fmla="*/ 221673 w 263236"/>
                  <a:gd name="connsiteY1" fmla="*/ 0 h 1939636"/>
                  <a:gd name="connsiteX2" fmla="*/ 249382 w 263236"/>
                  <a:gd name="connsiteY2" fmla="*/ 401782 h 1939636"/>
                  <a:gd name="connsiteX3" fmla="*/ 263236 w 263236"/>
                  <a:gd name="connsiteY3" fmla="*/ 748145 h 1939636"/>
                  <a:gd name="connsiteX4" fmla="*/ 249382 w 263236"/>
                  <a:gd name="connsiteY4" fmla="*/ 1371600 h 1939636"/>
                  <a:gd name="connsiteX5" fmla="*/ 249382 w 263236"/>
                  <a:gd name="connsiteY5" fmla="*/ 1759527 h 1939636"/>
                  <a:gd name="connsiteX6" fmla="*/ 249382 w 263236"/>
                  <a:gd name="connsiteY6" fmla="*/ 1870363 h 1939636"/>
                  <a:gd name="connsiteX7" fmla="*/ 207818 w 263236"/>
                  <a:gd name="connsiteY7" fmla="*/ 1939636 h 1939636"/>
                  <a:gd name="connsiteX8" fmla="*/ 41564 w 263236"/>
                  <a:gd name="connsiteY8" fmla="*/ 1939636 h 1939636"/>
                  <a:gd name="connsiteX9" fmla="*/ 0 w 263236"/>
                  <a:gd name="connsiteY9" fmla="*/ 1898073 h 1939636"/>
                  <a:gd name="connsiteX10" fmla="*/ 13855 w 263236"/>
                  <a:gd name="connsiteY10" fmla="*/ 1496291 h 1939636"/>
                  <a:gd name="connsiteX11" fmla="*/ 41564 w 263236"/>
                  <a:gd name="connsiteY11" fmla="*/ 831273 h 1939636"/>
                  <a:gd name="connsiteX12" fmla="*/ 41564 w 263236"/>
                  <a:gd name="connsiteY12" fmla="*/ 166254 h 1939636"/>
                  <a:gd name="connsiteX13" fmla="*/ 55418 w 263236"/>
                  <a:gd name="connsiteY13" fmla="*/ 0 h 19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3236" h="1939636">
                    <a:moveTo>
                      <a:pt x="55418" y="0"/>
                    </a:moveTo>
                    <a:lnTo>
                      <a:pt x="221673" y="0"/>
                    </a:lnTo>
                    <a:lnTo>
                      <a:pt x="249382" y="401782"/>
                    </a:lnTo>
                    <a:lnTo>
                      <a:pt x="263236" y="748145"/>
                    </a:lnTo>
                    <a:lnTo>
                      <a:pt x="249382" y="1371600"/>
                    </a:lnTo>
                    <a:lnTo>
                      <a:pt x="249382" y="1759527"/>
                    </a:lnTo>
                    <a:lnTo>
                      <a:pt x="249382" y="1870363"/>
                    </a:lnTo>
                    <a:cubicBezTo>
                      <a:pt x="218752" y="1931624"/>
                      <a:pt x="236278" y="1911178"/>
                      <a:pt x="207818" y="1939636"/>
                    </a:cubicBezTo>
                    <a:lnTo>
                      <a:pt x="41564" y="1939636"/>
                    </a:lnTo>
                    <a:lnTo>
                      <a:pt x="0" y="1898073"/>
                    </a:lnTo>
                    <a:cubicBezTo>
                      <a:pt x="4783" y="1764151"/>
                      <a:pt x="13855" y="1630298"/>
                      <a:pt x="13855" y="1496291"/>
                    </a:cubicBezTo>
                    <a:lnTo>
                      <a:pt x="41564" y="831273"/>
                    </a:lnTo>
                    <a:lnTo>
                      <a:pt x="41564" y="166254"/>
                    </a:lnTo>
                    <a:lnTo>
                      <a:pt x="55418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36 - Ευθύγραμμο βέλος σύνδεσης"/>
              <p:cNvCxnSpPr/>
              <p:nvPr/>
            </p:nvCxnSpPr>
            <p:spPr>
              <a:xfrm rot="5400000" flipH="1" flipV="1">
                <a:off x="6643702" y="4714884"/>
                <a:ext cx="1857388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37 - TextBox"/>
              <p:cNvSpPr txBox="1"/>
              <p:nvPr/>
            </p:nvSpPr>
            <p:spPr>
              <a:xfrm>
                <a:off x="7572396" y="4429132"/>
                <a:ext cx="1142976" cy="67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 76</a:t>
                </a:r>
                <a:r>
                  <a:rPr lang="en-US" dirty="0" smtClean="0"/>
                  <a:t>cm</a:t>
                </a:r>
                <a:r>
                  <a:rPr lang="el-GR" dirty="0" smtClean="0"/>
                  <a:t> =760</a:t>
                </a:r>
                <a:r>
                  <a:rPr lang="en-US" dirty="0" smtClean="0"/>
                  <a:t>mm</a:t>
                </a:r>
              </a:p>
            </p:txBody>
          </p:sp>
        </p:grpSp>
        <p:sp>
          <p:nvSpPr>
            <p:cNvPr id="42" name="41 - TextBox"/>
            <p:cNvSpPr txBox="1"/>
            <p:nvPr/>
          </p:nvSpPr>
          <p:spPr>
            <a:xfrm>
              <a:off x="3214678" y="5286388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/>
                <a:t>Α</a:t>
              </a:r>
              <a:endParaRPr lang="en-US" sz="2400" dirty="0" smtClean="0"/>
            </a:p>
          </p:txBody>
        </p:sp>
        <p:sp>
          <p:nvSpPr>
            <p:cNvPr id="43" name="42 - TextBox"/>
            <p:cNvSpPr txBox="1"/>
            <p:nvPr/>
          </p:nvSpPr>
          <p:spPr>
            <a:xfrm>
              <a:off x="1857356" y="5286388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/>
                <a:t>Β</a:t>
              </a:r>
              <a:endParaRPr lang="en-US" sz="2400" dirty="0" smtClean="0"/>
            </a:p>
          </p:txBody>
        </p:sp>
        <p:sp>
          <p:nvSpPr>
            <p:cNvPr id="44" name="43 - Έλλειψη"/>
            <p:cNvSpPr/>
            <p:nvPr/>
          </p:nvSpPr>
          <p:spPr>
            <a:xfrm>
              <a:off x="3357554" y="5715016"/>
              <a:ext cx="71438" cy="7143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44 - Έλλειψη"/>
            <p:cNvSpPr/>
            <p:nvPr/>
          </p:nvSpPr>
          <p:spPr>
            <a:xfrm>
              <a:off x="2071670" y="5715016"/>
              <a:ext cx="71438" cy="7143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48 - Ορθογώνιο"/>
            <p:cNvSpPr/>
            <p:nvPr/>
          </p:nvSpPr>
          <p:spPr>
            <a:xfrm>
              <a:off x="3104168" y="5631436"/>
              <a:ext cx="3962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l-GR" baseline="-25000" dirty="0" smtClean="0"/>
                <a:t>Α</a:t>
              </a:r>
              <a:endParaRPr lang="en-US" dirty="0"/>
            </a:p>
          </p:txBody>
        </p:sp>
        <p:sp>
          <p:nvSpPr>
            <p:cNvPr id="50" name="49 - Ορθογώνιο"/>
            <p:cNvSpPr/>
            <p:nvPr/>
          </p:nvSpPr>
          <p:spPr>
            <a:xfrm>
              <a:off x="1785918" y="5572140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l-GR" baseline="-25000" dirty="0" smtClean="0"/>
                <a:t>Β</a:t>
              </a:r>
              <a:endParaRPr lang="en-US" dirty="0"/>
            </a:p>
          </p:txBody>
        </p:sp>
      </p:grpSp>
      <p:sp>
        <p:nvSpPr>
          <p:cNvPr id="54" name="53 - Ορθογώνιο"/>
          <p:cNvSpPr/>
          <p:nvPr/>
        </p:nvSpPr>
        <p:spPr>
          <a:xfrm>
            <a:off x="6500826" y="6286520"/>
            <a:ext cx="1975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760mm</a:t>
            </a:r>
            <a:r>
              <a:rPr lang="el-GR" b="1" dirty="0" smtClean="0"/>
              <a:t>Η</a:t>
            </a:r>
            <a:r>
              <a:rPr lang="en-US" b="1" dirty="0" smtClean="0"/>
              <a:t>g</a:t>
            </a:r>
            <a:r>
              <a:rPr lang="el-GR" b="1" dirty="0" smtClean="0"/>
              <a:t> </a:t>
            </a:r>
            <a:r>
              <a:rPr lang="en-US" b="1" dirty="0" smtClean="0"/>
              <a:t> =  </a:t>
            </a:r>
            <a:r>
              <a:rPr lang="el-GR" b="1" dirty="0" smtClean="0"/>
              <a:t>1</a:t>
            </a:r>
            <a:r>
              <a:rPr lang="en-US" b="1" dirty="0" err="1" smtClean="0"/>
              <a:t>Torr</a:t>
            </a:r>
            <a:endParaRPr lang="en-US" b="1" dirty="0"/>
          </a:p>
        </p:txBody>
      </p:sp>
      <p:sp>
        <p:nvSpPr>
          <p:cNvPr id="25" name="24 - TextBox"/>
          <p:cNvSpPr txBox="1"/>
          <p:nvPr/>
        </p:nvSpPr>
        <p:spPr>
          <a:xfrm>
            <a:off x="857224" y="1285860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Τα όργανα με τα οποία μετράμε την ατμοσφαιρική πίεση ονομάζονται </a:t>
            </a:r>
            <a:r>
              <a:rPr lang="el-GR" sz="2400" b="1" dirty="0" smtClean="0"/>
              <a:t>βαρόμετρα</a:t>
            </a:r>
            <a:endParaRPr lang="en-US" sz="2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57166"/>
            <a:ext cx="2596103" cy="263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Ορθογώνιο"/>
          <p:cNvSpPr/>
          <p:nvPr/>
        </p:nvSpPr>
        <p:spPr>
          <a:xfrm>
            <a:off x="1857356" y="4214818"/>
            <a:ext cx="3357586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000232" y="0"/>
            <a:ext cx="2924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ατμοσφαιρική πίεση</a:t>
            </a:r>
            <a:endParaRPr lang="en-US" sz="2400" dirty="0"/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rot="5400000">
            <a:off x="1071538" y="3571876"/>
            <a:ext cx="3857652" cy="5715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Ορθογώνιο"/>
          <p:cNvSpPr/>
          <p:nvPr/>
        </p:nvSpPr>
        <p:spPr>
          <a:xfrm>
            <a:off x="0" y="171448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 </a:t>
            </a:r>
            <a:r>
              <a:rPr lang="el-GR" dirty="0" smtClean="0"/>
              <a:t>Σημαίνει </a:t>
            </a:r>
            <a:r>
              <a:rPr lang="el-GR" dirty="0" smtClean="0"/>
              <a:t>ότι σε μία </a:t>
            </a:r>
            <a:r>
              <a:rPr lang="el-GR" u="sng" dirty="0" smtClean="0"/>
              <a:t>επιφάνεια ενός τετραγωνικού </a:t>
            </a:r>
            <a:r>
              <a:rPr lang="el-GR" u="sng" dirty="0" smtClean="0"/>
              <a:t>μέτρου</a:t>
            </a:r>
            <a:r>
              <a:rPr lang="el-GR" dirty="0" smtClean="0"/>
              <a:t>, </a:t>
            </a:r>
            <a:r>
              <a:rPr lang="el-GR" dirty="0" smtClean="0"/>
              <a:t>ασκείται δύναμη </a:t>
            </a:r>
            <a:r>
              <a:rPr lang="el-GR" u="sng" dirty="0" smtClean="0"/>
              <a:t>100.000 </a:t>
            </a:r>
            <a:r>
              <a:rPr lang="el-GR" u="sng" dirty="0" smtClean="0"/>
              <a:t>N</a:t>
            </a:r>
            <a:r>
              <a:rPr lang="el-GR" dirty="0" smtClean="0"/>
              <a:t>  … Αυτή </a:t>
            </a:r>
            <a:r>
              <a:rPr lang="el-GR" dirty="0" smtClean="0"/>
              <a:t>είναι μία </a:t>
            </a:r>
            <a:r>
              <a:rPr lang="el-GR" b="1" dirty="0" smtClean="0"/>
              <a:t>πολύ μεγάλη </a:t>
            </a:r>
            <a:r>
              <a:rPr lang="el-GR" b="1" dirty="0" smtClean="0"/>
              <a:t>δύναμη</a:t>
            </a:r>
            <a:r>
              <a:rPr lang="el-GR" dirty="0" smtClean="0"/>
              <a:t>…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142844" y="785794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Τι  σημαίνει ότι στην επιφάνεια της γης ασκείται ατμοσφαιρική πίεση 100.000 </a:t>
            </a:r>
            <a:r>
              <a:rPr lang="el-GR" dirty="0" err="1" smtClean="0"/>
              <a:t>Pa</a:t>
            </a:r>
            <a:r>
              <a:rPr lang="el-GR" dirty="0" smtClean="0"/>
              <a:t>;</a:t>
            </a:r>
            <a:endParaRPr lang="el-GR" dirty="0" smtClean="0"/>
          </a:p>
        </p:txBody>
      </p:sp>
      <p:sp>
        <p:nvSpPr>
          <p:cNvPr id="10" name="9 - TextBox"/>
          <p:cNvSpPr txBox="1"/>
          <p:nvPr/>
        </p:nvSpPr>
        <p:spPr>
          <a:xfrm>
            <a:off x="428596" y="50004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Ερώτηση</a:t>
            </a:r>
            <a:endParaRPr lang="el-GR" b="1" dirty="0" smtClean="0"/>
          </a:p>
        </p:txBody>
      </p:sp>
      <p:sp>
        <p:nvSpPr>
          <p:cNvPr id="12" name="11 - Ορθογώνιο"/>
          <p:cNvSpPr/>
          <p:nvPr/>
        </p:nvSpPr>
        <p:spPr>
          <a:xfrm>
            <a:off x="3071802" y="1214422"/>
            <a:ext cx="1193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 </a:t>
            </a:r>
            <a:r>
              <a:rPr lang="el-GR" dirty="0" smtClean="0"/>
              <a:t>Απάντηση</a:t>
            </a:r>
            <a:endParaRPr lang="el-GR" dirty="0"/>
          </a:p>
        </p:txBody>
      </p:sp>
      <p:sp>
        <p:nvSpPr>
          <p:cNvPr id="18" name="17 - TextBox"/>
          <p:cNvSpPr txBox="1"/>
          <p:nvPr/>
        </p:nvSpPr>
        <p:spPr>
          <a:xfrm>
            <a:off x="1214414" y="571501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3071802" y="392906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1m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Ορθογώνιο"/>
          <p:cNvSpPr/>
          <p:nvPr/>
        </p:nvSpPr>
        <p:spPr>
          <a:xfrm>
            <a:off x="357158" y="6143644"/>
            <a:ext cx="857256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000232" y="0"/>
            <a:ext cx="2924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ατμοσφαιρική πίεση</a:t>
            </a:r>
            <a:endParaRPr lang="en-US" sz="2400" dirty="0"/>
          </a:p>
        </p:txBody>
      </p:sp>
      <p:sp>
        <p:nvSpPr>
          <p:cNvPr id="13" name="12 - Ορθογώνιο"/>
          <p:cNvSpPr/>
          <p:nvPr/>
        </p:nvSpPr>
        <p:spPr>
          <a:xfrm>
            <a:off x="0" y="500042"/>
            <a:ext cx="8858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</a:t>
            </a:r>
            <a:r>
              <a:rPr lang="el-GR" b="1" dirty="0" smtClean="0"/>
              <a:t>παράδειγμα</a:t>
            </a:r>
            <a:r>
              <a:rPr lang="el-GR" dirty="0" smtClean="0"/>
              <a:t> η επιφάνεια ενός  ανθρώπινου σώματος που είναι περίπου ένα τετραγωνικό μέτρο  ,  </a:t>
            </a:r>
            <a:r>
              <a:rPr lang="el-GR" dirty="0" smtClean="0"/>
              <a:t>θα δέχεται δύναμη 100.000 N ..</a:t>
            </a:r>
          </a:p>
          <a:p>
            <a:endParaRPr lang="el-GR" dirty="0" smtClean="0"/>
          </a:p>
          <a:p>
            <a:r>
              <a:rPr lang="el-GR" dirty="0" smtClean="0"/>
              <a:t>Α</a:t>
            </a:r>
            <a:r>
              <a:rPr lang="el-GR" dirty="0" smtClean="0"/>
              <a:t>υτή </a:t>
            </a:r>
            <a:r>
              <a:rPr lang="el-GR" dirty="0" smtClean="0"/>
              <a:t>η δύναμη είναι πολύ </a:t>
            </a:r>
            <a:r>
              <a:rPr lang="el-GR" dirty="0" smtClean="0"/>
              <a:t>μεγάλη, </a:t>
            </a:r>
            <a:r>
              <a:rPr lang="el-GR" dirty="0" smtClean="0"/>
              <a:t>και κανονικά θα </a:t>
            </a:r>
            <a:r>
              <a:rPr lang="el-GR" u="sng" dirty="0" smtClean="0"/>
              <a:t>έπρεπε ο άνθρωπος να λιώσει κάτω από </a:t>
            </a:r>
            <a:r>
              <a:rPr lang="el-GR" u="sng" dirty="0" smtClean="0"/>
              <a:t>αυτή τη </a:t>
            </a:r>
            <a:r>
              <a:rPr lang="el-GR" u="sng" dirty="0" smtClean="0"/>
              <a:t>δύναμη</a:t>
            </a:r>
            <a:r>
              <a:rPr lang="el-GR" dirty="0" smtClean="0"/>
              <a:t>. </a:t>
            </a:r>
            <a:endParaRPr lang="el-GR" dirty="0" smtClean="0"/>
          </a:p>
          <a:p>
            <a:r>
              <a:rPr lang="el-GR" dirty="0" smtClean="0"/>
              <a:t> Ευτυχώς </a:t>
            </a:r>
            <a:r>
              <a:rPr lang="el-GR" dirty="0" smtClean="0"/>
              <a:t>όμως </a:t>
            </a:r>
            <a:r>
              <a:rPr lang="el-GR" u="sng" dirty="0" smtClean="0"/>
              <a:t>η πίεση στο εσωτερικό του σώματός του </a:t>
            </a:r>
            <a:r>
              <a:rPr lang="el-GR" u="sng" dirty="0" smtClean="0"/>
              <a:t>ανθρώπου, </a:t>
            </a:r>
            <a:r>
              <a:rPr lang="el-GR" u="sng" dirty="0" smtClean="0"/>
              <a:t>είναι ίδια με την ατμοσφαιρική </a:t>
            </a:r>
            <a:r>
              <a:rPr lang="el-GR" dirty="0" smtClean="0"/>
              <a:t>, έτσι </a:t>
            </a:r>
            <a:r>
              <a:rPr lang="el-GR" dirty="0" smtClean="0"/>
              <a:t>η ολική δύναμη που ασκείται στο σώμα μας λόγω της εσωτερικής πίεσης </a:t>
            </a:r>
            <a:r>
              <a:rPr lang="el-GR" dirty="0" smtClean="0"/>
              <a:t>και της </a:t>
            </a:r>
            <a:r>
              <a:rPr lang="el-GR" dirty="0" smtClean="0"/>
              <a:t>ατμοσφαιρικής πίεσης </a:t>
            </a:r>
            <a:r>
              <a:rPr lang="el-GR" dirty="0" smtClean="0"/>
              <a:t>είναι </a:t>
            </a:r>
            <a:r>
              <a:rPr lang="el-GR" dirty="0" smtClean="0"/>
              <a:t>μηδέν </a:t>
            </a:r>
            <a:endParaRPr lang="el-GR" dirty="0"/>
          </a:p>
        </p:txBody>
      </p:sp>
      <p:sp>
        <p:nvSpPr>
          <p:cNvPr id="18" name="17 - TextBox"/>
          <p:cNvSpPr txBox="1"/>
          <p:nvPr/>
        </p:nvSpPr>
        <p:spPr>
          <a:xfrm>
            <a:off x="-250033" y="628652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500034" y="571501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737667"/>
            <a:ext cx="1643074" cy="312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2214546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- TextBox"/>
          <p:cNvSpPr txBox="1"/>
          <p:nvPr/>
        </p:nvSpPr>
        <p:spPr>
          <a:xfrm>
            <a:off x="3786182" y="3929066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 smtClean="0"/>
          </a:p>
        </p:txBody>
      </p:sp>
      <p:sp>
        <p:nvSpPr>
          <p:cNvPr id="26" name="25 - Ορθογώνιο"/>
          <p:cNvSpPr/>
          <p:nvPr/>
        </p:nvSpPr>
        <p:spPr>
          <a:xfrm>
            <a:off x="3857620" y="3214686"/>
            <a:ext cx="4000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</a:t>
            </a:r>
            <a:r>
              <a:rPr lang="el-GR" sz="2000" b="1" baseline="-25000" dirty="0" smtClean="0">
                <a:solidFill>
                  <a:srgbClr val="FF0000"/>
                </a:solidFill>
              </a:rPr>
              <a:t>ΕΣΩΤ</a:t>
            </a:r>
            <a:r>
              <a:rPr lang="el-GR" sz="2000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= </a:t>
            </a:r>
            <a:r>
              <a:rPr lang="en-US" sz="2000" b="1" dirty="0" smtClean="0">
                <a:solidFill>
                  <a:srgbClr val="00B0F0"/>
                </a:solidFill>
              </a:rPr>
              <a:t>A</a:t>
            </a:r>
            <a:r>
              <a:rPr lang="el-GR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US" sz="2000" b="1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atm</a:t>
            </a:r>
            <a:r>
              <a:rPr lang="en-US" sz="20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=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</a:rPr>
              <a:t>1</a:t>
            </a:r>
            <a:r>
              <a:rPr lang="el-GR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100000 =100.000N </a:t>
            </a:r>
            <a:r>
              <a:rPr lang="en-US" sz="20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000" b="1" baseline="-25000" dirty="0"/>
          </a:p>
        </p:txBody>
      </p:sp>
      <p:cxnSp>
        <p:nvCxnSpPr>
          <p:cNvPr id="28" name="27 - Ευθύγραμμο βέλος σύνδεσης"/>
          <p:cNvCxnSpPr/>
          <p:nvPr/>
        </p:nvCxnSpPr>
        <p:spPr>
          <a:xfrm rot="5400000" flipH="1" flipV="1">
            <a:off x="2357422" y="4000504"/>
            <a:ext cx="2286016" cy="14287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ύγραμμο βέλος σύνδεσης"/>
          <p:cNvCxnSpPr/>
          <p:nvPr/>
        </p:nvCxnSpPr>
        <p:spPr>
          <a:xfrm flipV="1">
            <a:off x="2786050" y="5143512"/>
            <a:ext cx="1785950" cy="7858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- Ορθογώνιο"/>
          <p:cNvSpPr/>
          <p:nvPr/>
        </p:nvSpPr>
        <p:spPr>
          <a:xfrm>
            <a:off x="4500562" y="4714884"/>
            <a:ext cx="4000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</a:t>
            </a:r>
            <a:r>
              <a:rPr lang="el-GR" sz="2000" b="1" baseline="-25000" dirty="0" smtClean="0">
                <a:solidFill>
                  <a:srgbClr val="FF0000"/>
                </a:solidFill>
              </a:rPr>
              <a:t>ΕΞΩΤ</a:t>
            </a:r>
            <a:r>
              <a:rPr lang="el-GR" sz="2000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= </a:t>
            </a:r>
            <a:r>
              <a:rPr lang="en-US" sz="2000" b="1" dirty="0" smtClean="0">
                <a:solidFill>
                  <a:srgbClr val="00B0F0"/>
                </a:solidFill>
              </a:rPr>
              <a:t>A</a:t>
            </a:r>
            <a:r>
              <a:rPr lang="el-GR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US" sz="2000" b="1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atm</a:t>
            </a:r>
            <a:r>
              <a:rPr lang="en-US" sz="20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=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</a:rPr>
              <a:t>1</a:t>
            </a:r>
            <a:r>
              <a:rPr lang="el-GR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100000 =100.000N </a:t>
            </a:r>
            <a:r>
              <a:rPr lang="en-US" sz="20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000" b="1" baseline="-25000" dirty="0"/>
          </a:p>
        </p:txBody>
      </p:sp>
      <p:sp>
        <p:nvSpPr>
          <p:cNvPr id="44" name="43 - Ορθογώνιο"/>
          <p:cNvSpPr/>
          <p:nvPr/>
        </p:nvSpPr>
        <p:spPr>
          <a:xfrm>
            <a:off x="4071934" y="5657671"/>
            <a:ext cx="507206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εσωτερική </a:t>
            </a:r>
            <a:r>
              <a:rPr lang="el-GR" dirty="0" smtClean="0"/>
              <a:t>δύναμη </a:t>
            </a:r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l-GR" b="1" baseline="-25000" dirty="0" smtClean="0">
                <a:solidFill>
                  <a:srgbClr val="FF0000"/>
                </a:solidFill>
              </a:rPr>
              <a:t>ΕΣΩΤ</a:t>
            </a:r>
            <a:r>
              <a:rPr lang="el-GR" dirty="0" smtClean="0"/>
              <a:t> </a:t>
            </a:r>
            <a:r>
              <a:rPr lang="el-GR" dirty="0" smtClean="0"/>
              <a:t>που </a:t>
            </a:r>
            <a:r>
              <a:rPr lang="el-GR" dirty="0" smtClean="0"/>
              <a:t>δέχεται  </a:t>
            </a:r>
            <a:r>
              <a:rPr lang="el-GR" dirty="0" smtClean="0"/>
              <a:t>το δέρμα και η εξωτερική </a:t>
            </a:r>
            <a:r>
              <a:rPr lang="el-GR" dirty="0" smtClean="0"/>
              <a:t>δύναμη</a:t>
            </a:r>
            <a:r>
              <a:rPr lang="en-US" b="1" dirty="0" smtClean="0">
                <a:solidFill>
                  <a:srgbClr val="FF0000"/>
                </a:solidFill>
              </a:rPr>
              <a:t> F</a:t>
            </a:r>
            <a:r>
              <a:rPr lang="el-GR" b="1" baseline="-25000" dirty="0" smtClean="0">
                <a:solidFill>
                  <a:srgbClr val="FF0000"/>
                </a:solidFill>
              </a:rPr>
              <a:t>ΕΞΩΤ</a:t>
            </a:r>
            <a:r>
              <a:rPr lang="el-GR" dirty="0" smtClean="0"/>
              <a:t> </a:t>
            </a:r>
            <a:r>
              <a:rPr lang="el-GR" dirty="0" smtClean="0"/>
              <a:t>από την ατμόσφαιρα είναι </a:t>
            </a:r>
            <a:r>
              <a:rPr lang="el-GR" dirty="0" smtClean="0"/>
              <a:t>ίσες,  άρα </a:t>
            </a:r>
            <a:r>
              <a:rPr lang="el-GR" dirty="0" smtClean="0"/>
              <a:t>η συνολική δύναμη που ασκείται στο δέρμα μας είναι μηδέν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6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2039948" cy="215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000232" y="0"/>
            <a:ext cx="2924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ατμοσφαιρική πίεση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643182"/>
            <a:ext cx="2812168" cy="234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 rot="5400000" flipH="1" flipV="1">
            <a:off x="1321571" y="2393149"/>
            <a:ext cx="1643074" cy="1143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Ορθογώνιο"/>
          <p:cNvSpPr/>
          <p:nvPr/>
        </p:nvSpPr>
        <p:spPr>
          <a:xfrm>
            <a:off x="3286116" y="5380672"/>
            <a:ext cx="5429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Αυτό είναι </a:t>
            </a:r>
            <a:r>
              <a:rPr lang="el-GR" dirty="0" smtClean="0"/>
              <a:t> </a:t>
            </a:r>
            <a:r>
              <a:rPr lang="el-GR" dirty="0" smtClean="0"/>
              <a:t>το ίδιο τσίγκινο δοχείο που </a:t>
            </a:r>
            <a:r>
              <a:rPr lang="el-GR" b="1" dirty="0" smtClean="0"/>
              <a:t>δεν περιέχει αέρα</a:t>
            </a:r>
            <a:r>
              <a:rPr lang="el-GR" dirty="0" smtClean="0"/>
              <a:t> </a:t>
            </a:r>
            <a:r>
              <a:rPr lang="el-GR" dirty="0" smtClean="0"/>
              <a:t>, άρα </a:t>
            </a:r>
            <a:r>
              <a:rPr lang="el-GR" dirty="0" smtClean="0"/>
              <a:t>η πίεση στο εσωτερικό του </a:t>
            </a:r>
            <a:r>
              <a:rPr lang="el-GR" dirty="0" smtClean="0"/>
              <a:t>είναι </a:t>
            </a:r>
            <a:r>
              <a:rPr lang="el-GR" dirty="0" smtClean="0"/>
              <a:t>μηδέν,  με αποτέλεσμα να  παραμορφωθεί  λόγω της ατμοσφαιρικής </a:t>
            </a:r>
            <a:r>
              <a:rPr lang="el-GR" dirty="0" smtClean="0"/>
              <a:t>πίεσης</a:t>
            </a:r>
            <a:r>
              <a:rPr lang="en-US" dirty="0" smtClean="0"/>
              <a:t>..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785786" y="7857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Αυτό είναι ένα τσίγκινο δοχείο  </a:t>
            </a:r>
            <a:r>
              <a:rPr lang="el-GR" b="1" dirty="0" smtClean="0"/>
              <a:t>που περιέχει αέρα</a:t>
            </a:r>
            <a:r>
              <a:rPr lang="el-GR" dirty="0" smtClean="0"/>
              <a:t>,  ά</a:t>
            </a:r>
            <a:r>
              <a:rPr lang="el-GR" dirty="0" smtClean="0"/>
              <a:t>ρα </a:t>
            </a:r>
            <a:r>
              <a:rPr lang="el-GR" dirty="0" smtClean="0"/>
              <a:t>η </a:t>
            </a:r>
            <a:r>
              <a:rPr lang="el-GR" dirty="0" smtClean="0"/>
              <a:t>πίεση στο </a:t>
            </a:r>
            <a:r>
              <a:rPr lang="el-GR" dirty="0" smtClean="0"/>
              <a:t>εσωτερικό του </a:t>
            </a:r>
            <a:r>
              <a:rPr lang="el-GR" dirty="0" smtClean="0"/>
              <a:t>δοχείου, </a:t>
            </a:r>
            <a:r>
              <a:rPr lang="el-GR" dirty="0" smtClean="0"/>
              <a:t>είναι ίση με την ατμοσφαιρική πίεση στο </a:t>
            </a:r>
            <a:r>
              <a:rPr lang="el-GR" dirty="0" smtClean="0"/>
              <a:t>εξωτερικό </a:t>
            </a:r>
            <a:r>
              <a:rPr lang="el-GR" dirty="0" smtClean="0"/>
              <a:t>του </a:t>
            </a:r>
            <a:r>
              <a:rPr lang="el-GR" dirty="0" smtClean="0"/>
              <a:t>δοχείου.</a:t>
            </a:r>
            <a:endParaRPr lang="el-GR" dirty="0" smtClean="0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rot="5400000" flipH="1" flipV="1">
            <a:off x="5036347" y="4179099"/>
            <a:ext cx="1643074" cy="15716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642910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Βαρύτητα  της γης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3357554" y="535782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sp>
        <p:nvSpPr>
          <p:cNvPr id="30" name="29 - TextBox"/>
          <p:cNvSpPr txBox="1"/>
          <p:nvPr/>
        </p:nvSpPr>
        <p:spPr>
          <a:xfrm>
            <a:off x="4857720" y="285728"/>
            <a:ext cx="4286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</a:t>
            </a:r>
            <a:r>
              <a:rPr lang="el-GR" sz="2400" u="sng" dirty="0" smtClean="0"/>
              <a:t>ατμόσφαιρα</a:t>
            </a:r>
            <a:r>
              <a:rPr lang="el-GR" sz="2400" dirty="0" smtClean="0"/>
              <a:t> της γης, αποτελείται από αέριο νερό (</a:t>
            </a:r>
            <a:r>
              <a:rPr lang="el-GR" sz="2400" u="sng" dirty="0" smtClean="0"/>
              <a:t>σύννεφα</a:t>
            </a:r>
            <a:r>
              <a:rPr lang="el-GR" sz="2400" dirty="0" smtClean="0"/>
              <a:t>), κυρίως από αέριο </a:t>
            </a:r>
            <a:r>
              <a:rPr lang="el-GR" sz="2400" u="sng" dirty="0" smtClean="0"/>
              <a:t>άζωτο</a:t>
            </a:r>
            <a:r>
              <a:rPr lang="el-GR" sz="2400" dirty="0" smtClean="0"/>
              <a:t> (78%), αέριο </a:t>
            </a:r>
            <a:r>
              <a:rPr lang="el-GR" sz="2400" u="sng" dirty="0" smtClean="0"/>
              <a:t>οξυγόνο(20</a:t>
            </a:r>
            <a:r>
              <a:rPr lang="el-GR" sz="2400" dirty="0" smtClean="0"/>
              <a:t>%) διοξείδιο του άνθρακα και άλλα αέρια, σωματίδια….</a:t>
            </a:r>
            <a:r>
              <a:rPr lang="el-GR" sz="2400" u="sng" dirty="0" smtClean="0"/>
              <a:t>.</a:t>
            </a:r>
            <a:endParaRPr lang="en-US" sz="24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4878648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35 - Επεξήγηση με σύννεφο"/>
          <p:cNvSpPr/>
          <p:nvPr/>
        </p:nvSpPr>
        <p:spPr>
          <a:xfrm>
            <a:off x="4071934" y="0"/>
            <a:ext cx="5572164" cy="3214686"/>
          </a:xfrm>
          <a:prstGeom prst="cloudCallout">
            <a:avLst>
              <a:gd name="adj1" fmla="val -62406"/>
              <a:gd name="adj2" fmla="val 574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642910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Βαρύτητα  της γης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3357554" y="535782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sp>
        <p:nvSpPr>
          <p:cNvPr id="30" name="29 - TextBox"/>
          <p:cNvSpPr txBox="1"/>
          <p:nvPr/>
        </p:nvSpPr>
        <p:spPr>
          <a:xfrm>
            <a:off x="4857720" y="714356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</a:t>
            </a:r>
            <a:r>
              <a:rPr lang="el-GR" sz="2400" u="sng" dirty="0" smtClean="0"/>
              <a:t>ατμόσφαιρα</a:t>
            </a:r>
            <a:r>
              <a:rPr lang="el-GR" sz="2400" dirty="0" smtClean="0"/>
              <a:t> (αέρας)της γης, έλκεται από την γη λόγω της δύναμης του βάρους, ανάμεσα στη γη και στην ατμόσφαιρα.</a:t>
            </a:r>
            <a:endParaRPr lang="en-US" sz="2400" u="sng" dirty="0"/>
          </a:p>
        </p:txBody>
      </p:sp>
      <p:sp>
        <p:nvSpPr>
          <p:cNvPr id="36" name="35 - Επεξήγηση με σύννεφο"/>
          <p:cNvSpPr/>
          <p:nvPr/>
        </p:nvSpPr>
        <p:spPr>
          <a:xfrm>
            <a:off x="4071934" y="0"/>
            <a:ext cx="5572164" cy="3214686"/>
          </a:xfrm>
          <a:prstGeom prst="cloudCallout">
            <a:avLst>
              <a:gd name="adj1" fmla="val -62406"/>
              <a:gd name="adj2" fmla="val 574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90"/>
            <a:ext cx="6297761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- Ευθύγραμμο βέλος σύνδεσης"/>
          <p:cNvCxnSpPr/>
          <p:nvPr/>
        </p:nvCxnSpPr>
        <p:spPr>
          <a:xfrm rot="5400000">
            <a:off x="1321571" y="5107793"/>
            <a:ext cx="50006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5400000">
            <a:off x="1322365" y="5106999"/>
            <a:ext cx="50006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rot="5400000">
            <a:off x="179357" y="6107131"/>
            <a:ext cx="50006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5400000">
            <a:off x="4392611" y="4821247"/>
            <a:ext cx="50006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rot="5400000">
            <a:off x="3678231" y="5564199"/>
            <a:ext cx="50006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 rot="5400000">
            <a:off x="5249867" y="5716599"/>
            <a:ext cx="50006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rot="5400000">
            <a:off x="2084365" y="4606933"/>
            <a:ext cx="50006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 rot="5400000">
            <a:off x="2236765" y="5392751"/>
            <a:ext cx="50006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 rot="5400000">
            <a:off x="4678363" y="6250007"/>
            <a:ext cx="50006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 rot="5400000">
            <a:off x="3249603" y="6107131"/>
            <a:ext cx="50006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 rot="5400000">
            <a:off x="1322365" y="6178569"/>
            <a:ext cx="50006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 rot="5400000">
            <a:off x="393671" y="5464189"/>
            <a:ext cx="50006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/>
          <p:cNvCxnSpPr/>
          <p:nvPr/>
        </p:nvCxnSpPr>
        <p:spPr>
          <a:xfrm rot="5400000">
            <a:off x="1931965" y="6321445"/>
            <a:ext cx="50006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/>
          <p:nvPr/>
        </p:nvCxnSpPr>
        <p:spPr>
          <a:xfrm rot="5400000">
            <a:off x="3106727" y="5259399"/>
            <a:ext cx="50006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- Ευθύγραμμο βέλος σύνδεσης"/>
          <p:cNvCxnSpPr/>
          <p:nvPr/>
        </p:nvCxnSpPr>
        <p:spPr>
          <a:xfrm rot="5400000">
            <a:off x="6965967" y="5464189"/>
            <a:ext cx="50006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- TextBox"/>
          <p:cNvSpPr txBox="1"/>
          <p:nvPr/>
        </p:nvSpPr>
        <p:spPr>
          <a:xfrm>
            <a:off x="7286644" y="4929198"/>
            <a:ext cx="1571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Δύναμη βαρύτητας που δέχεται η ατμόσφαιρα από την γη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6929454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>
            <a:endCxn id="16" idx="1"/>
          </p:cNvCxnSpPr>
          <p:nvPr/>
        </p:nvCxnSpPr>
        <p:spPr>
          <a:xfrm flipV="1">
            <a:off x="4857752" y="5899682"/>
            <a:ext cx="2714644" cy="386838"/>
          </a:xfrm>
          <a:prstGeom prst="straightConnector1">
            <a:avLst/>
          </a:prstGeom>
          <a:ln w="25400">
            <a:solidFill>
              <a:schemeClr val="tx1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Ορθογώνιο"/>
          <p:cNvSpPr/>
          <p:nvPr/>
        </p:nvSpPr>
        <p:spPr>
          <a:xfrm>
            <a:off x="2285984" y="214290"/>
            <a:ext cx="2924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ατμοσφαιρική πίεση</a:t>
            </a:r>
            <a:endParaRPr lang="en-US" sz="2400" dirty="0"/>
          </a:p>
        </p:txBody>
      </p:sp>
      <p:sp>
        <p:nvSpPr>
          <p:cNvPr id="16" name="15 - TextBox"/>
          <p:cNvSpPr txBox="1"/>
          <p:nvPr/>
        </p:nvSpPr>
        <p:spPr>
          <a:xfrm>
            <a:off x="7572396" y="5715016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Ξηρά ,έδαφος</a:t>
            </a:r>
            <a:endParaRPr lang="en-US" b="1" dirty="0" smtClean="0"/>
          </a:p>
        </p:txBody>
      </p:sp>
      <p:cxnSp>
        <p:nvCxnSpPr>
          <p:cNvPr id="18" name="17 - Ευθύγραμμο βέλος σύνδεσης"/>
          <p:cNvCxnSpPr>
            <a:endCxn id="20" idx="1"/>
          </p:cNvCxnSpPr>
          <p:nvPr/>
        </p:nvCxnSpPr>
        <p:spPr>
          <a:xfrm flipV="1">
            <a:off x="4000496" y="2752034"/>
            <a:ext cx="3214678" cy="319776"/>
          </a:xfrm>
          <a:prstGeom prst="straightConnector1">
            <a:avLst/>
          </a:prstGeom>
          <a:ln w="25400">
            <a:solidFill>
              <a:schemeClr val="tx1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7215174" y="2428868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Ατμόσφαιρα (αέρας)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214422"/>
            <a:ext cx="6429389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Ορθογώνιο"/>
          <p:cNvSpPr/>
          <p:nvPr/>
        </p:nvSpPr>
        <p:spPr>
          <a:xfrm>
            <a:off x="2285984" y="214290"/>
            <a:ext cx="2924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ατμοσφαιρική πίεση</a:t>
            </a:r>
            <a:endParaRPr lang="en-US" sz="2400" dirty="0"/>
          </a:p>
        </p:txBody>
      </p:sp>
      <p:sp>
        <p:nvSpPr>
          <p:cNvPr id="20" name="19 - TextBox"/>
          <p:cNvSpPr txBox="1"/>
          <p:nvPr/>
        </p:nvSpPr>
        <p:spPr>
          <a:xfrm>
            <a:off x="6786578" y="3643314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Έστω μια τυχαία επιφάνεια…</a:t>
            </a:r>
            <a:endParaRPr lang="en-US" dirty="0" smtClean="0"/>
          </a:p>
        </p:txBody>
      </p:sp>
      <p:cxnSp>
        <p:nvCxnSpPr>
          <p:cNvPr id="14" name="13 - Ευθύγραμμο βέλος σύνδεσης"/>
          <p:cNvCxnSpPr>
            <a:stCxn id="19" idx="4"/>
          </p:cNvCxnSpPr>
          <p:nvPr/>
        </p:nvCxnSpPr>
        <p:spPr>
          <a:xfrm flipV="1">
            <a:off x="4564304" y="4000504"/>
            <a:ext cx="2650902" cy="785818"/>
          </a:xfrm>
          <a:prstGeom prst="straightConnector1">
            <a:avLst/>
          </a:prstGeom>
          <a:ln w="25400">
            <a:solidFill>
              <a:schemeClr val="tx1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Ελεύθερη σχεδίαση"/>
          <p:cNvSpPr/>
          <p:nvPr/>
        </p:nvSpPr>
        <p:spPr>
          <a:xfrm>
            <a:off x="4071934" y="4786322"/>
            <a:ext cx="1153551" cy="98474"/>
          </a:xfrm>
          <a:custGeom>
            <a:avLst/>
            <a:gdLst>
              <a:gd name="connsiteX0" fmla="*/ 337625 w 1153551"/>
              <a:gd name="connsiteY0" fmla="*/ 14068 h 98474"/>
              <a:gd name="connsiteX1" fmla="*/ 1153551 w 1153551"/>
              <a:gd name="connsiteY1" fmla="*/ 0 h 98474"/>
              <a:gd name="connsiteX2" fmla="*/ 590844 w 1153551"/>
              <a:gd name="connsiteY2" fmla="*/ 98474 h 98474"/>
              <a:gd name="connsiteX3" fmla="*/ 0 w 1153551"/>
              <a:gd name="connsiteY3" fmla="*/ 98474 h 98474"/>
              <a:gd name="connsiteX4" fmla="*/ 492370 w 1153551"/>
              <a:gd name="connsiteY4" fmla="*/ 0 h 9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551" h="98474">
                <a:moveTo>
                  <a:pt x="337625" y="14068"/>
                </a:moveTo>
                <a:lnTo>
                  <a:pt x="1153551" y="0"/>
                </a:lnTo>
                <a:lnTo>
                  <a:pt x="590844" y="98474"/>
                </a:lnTo>
                <a:lnTo>
                  <a:pt x="0" y="98474"/>
                </a:lnTo>
                <a:lnTo>
                  <a:pt x="492370" y="0"/>
                </a:lnTo>
              </a:path>
            </a:pathLst>
          </a:custGeom>
          <a:solidFill>
            <a:srgbClr val="FF0066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214422"/>
            <a:ext cx="6429389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Ορθογώνιο"/>
          <p:cNvSpPr/>
          <p:nvPr/>
        </p:nvSpPr>
        <p:spPr>
          <a:xfrm>
            <a:off x="2285984" y="214290"/>
            <a:ext cx="2924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ατμοσφαιρική πίεση</a:t>
            </a:r>
            <a:endParaRPr lang="en-US" sz="2400" dirty="0"/>
          </a:p>
        </p:txBody>
      </p:sp>
      <p:sp>
        <p:nvSpPr>
          <p:cNvPr id="20" name="19 - TextBox"/>
          <p:cNvSpPr txBox="1"/>
          <p:nvPr/>
        </p:nvSpPr>
        <p:spPr>
          <a:xfrm>
            <a:off x="6429356" y="3143248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Πάνω από την (ροζ) επιφάνεια υπάρχει ο αέρας της </a:t>
            </a:r>
            <a:r>
              <a:rPr lang="el-GR" dirty="0" smtClean="0"/>
              <a:t>ατμόσφαιρας της γης</a:t>
            </a:r>
            <a:endParaRPr lang="en-US" dirty="0" smtClean="0"/>
          </a:p>
        </p:txBody>
      </p:sp>
      <p:sp>
        <p:nvSpPr>
          <p:cNvPr id="19" name="18 - Ελεύθερη σχεδίαση"/>
          <p:cNvSpPr/>
          <p:nvPr/>
        </p:nvSpPr>
        <p:spPr>
          <a:xfrm>
            <a:off x="4071934" y="4786322"/>
            <a:ext cx="1153551" cy="98474"/>
          </a:xfrm>
          <a:custGeom>
            <a:avLst/>
            <a:gdLst>
              <a:gd name="connsiteX0" fmla="*/ 337625 w 1153551"/>
              <a:gd name="connsiteY0" fmla="*/ 14068 h 98474"/>
              <a:gd name="connsiteX1" fmla="*/ 1153551 w 1153551"/>
              <a:gd name="connsiteY1" fmla="*/ 0 h 98474"/>
              <a:gd name="connsiteX2" fmla="*/ 590844 w 1153551"/>
              <a:gd name="connsiteY2" fmla="*/ 98474 h 98474"/>
              <a:gd name="connsiteX3" fmla="*/ 0 w 1153551"/>
              <a:gd name="connsiteY3" fmla="*/ 98474 h 98474"/>
              <a:gd name="connsiteX4" fmla="*/ 492370 w 1153551"/>
              <a:gd name="connsiteY4" fmla="*/ 0 h 9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551" h="98474">
                <a:moveTo>
                  <a:pt x="337625" y="14068"/>
                </a:moveTo>
                <a:lnTo>
                  <a:pt x="1153551" y="0"/>
                </a:lnTo>
                <a:lnTo>
                  <a:pt x="590844" y="98474"/>
                </a:lnTo>
                <a:lnTo>
                  <a:pt x="0" y="98474"/>
                </a:lnTo>
                <a:lnTo>
                  <a:pt x="492370" y="0"/>
                </a:lnTo>
              </a:path>
            </a:pathLst>
          </a:custGeom>
          <a:solidFill>
            <a:srgbClr val="FF0066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7 - Ευθεία γραμμή σύνδεσης"/>
          <p:cNvCxnSpPr>
            <a:stCxn id="19" idx="3"/>
          </p:cNvCxnSpPr>
          <p:nvPr/>
        </p:nvCxnSpPr>
        <p:spPr>
          <a:xfrm flipH="1" flipV="1">
            <a:off x="4000496" y="1142984"/>
            <a:ext cx="71438" cy="374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H="1" flipV="1">
            <a:off x="5072066" y="1071546"/>
            <a:ext cx="71438" cy="374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Ελεύθερη σχεδίαση"/>
          <p:cNvSpPr/>
          <p:nvPr/>
        </p:nvSpPr>
        <p:spPr>
          <a:xfrm>
            <a:off x="3995225" y="1195754"/>
            <a:ext cx="1167618" cy="3671668"/>
          </a:xfrm>
          <a:custGeom>
            <a:avLst/>
            <a:gdLst>
              <a:gd name="connsiteX0" fmla="*/ 84406 w 1167618"/>
              <a:gd name="connsiteY0" fmla="*/ 3671668 h 3671668"/>
              <a:gd name="connsiteX1" fmla="*/ 0 w 1167618"/>
              <a:gd name="connsiteY1" fmla="*/ 0 h 3671668"/>
              <a:gd name="connsiteX2" fmla="*/ 1111347 w 1167618"/>
              <a:gd name="connsiteY2" fmla="*/ 0 h 3671668"/>
              <a:gd name="connsiteX3" fmla="*/ 1167618 w 1167618"/>
              <a:gd name="connsiteY3" fmla="*/ 3629464 h 3671668"/>
              <a:gd name="connsiteX4" fmla="*/ 1111347 w 1167618"/>
              <a:gd name="connsiteY4" fmla="*/ 3601329 h 3671668"/>
              <a:gd name="connsiteX5" fmla="*/ 478301 w 1167618"/>
              <a:gd name="connsiteY5" fmla="*/ 3601329 h 3671668"/>
              <a:gd name="connsiteX6" fmla="*/ 84406 w 1167618"/>
              <a:gd name="connsiteY6" fmla="*/ 3671668 h 367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618" h="3671668">
                <a:moveTo>
                  <a:pt x="84406" y="3671668"/>
                </a:moveTo>
                <a:lnTo>
                  <a:pt x="0" y="0"/>
                </a:lnTo>
                <a:lnTo>
                  <a:pt x="1111347" y="0"/>
                </a:lnTo>
                <a:lnTo>
                  <a:pt x="1167618" y="3629464"/>
                </a:lnTo>
                <a:lnTo>
                  <a:pt x="1111347" y="3601329"/>
                </a:lnTo>
                <a:lnTo>
                  <a:pt x="478301" y="3601329"/>
                </a:lnTo>
                <a:lnTo>
                  <a:pt x="84406" y="367166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11 - Ευθεία γραμμή σύνδεσης"/>
          <p:cNvCxnSpPr/>
          <p:nvPr/>
        </p:nvCxnSpPr>
        <p:spPr>
          <a:xfrm flipH="1" flipV="1">
            <a:off x="4429124" y="1071546"/>
            <a:ext cx="71438" cy="374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flipH="1" flipV="1">
            <a:off x="4572000" y="1142984"/>
            <a:ext cx="71438" cy="374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flipV="1">
            <a:off x="4857752" y="3714752"/>
            <a:ext cx="1857388" cy="357190"/>
          </a:xfrm>
          <a:prstGeom prst="straightConnector1">
            <a:avLst/>
          </a:prstGeom>
          <a:ln w="25400">
            <a:solidFill>
              <a:schemeClr val="tx1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214422"/>
            <a:ext cx="6429389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Ορθογώνιο"/>
          <p:cNvSpPr/>
          <p:nvPr/>
        </p:nvSpPr>
        <p:spPr>
          <a:xfrm>
            <a:off x="2285984" y="214290"/>
            <a:ext cx="2924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ατμοσφαιρική πίεση</a:t>
            </a:r>
            <a:endParaRPr lang="en-US" sz="2400" dirty="0"/>
          </a:p>
        </p:txBody>
      </p:sp>
      <p:sp>
        <p:nvSpPr>
          <p:cNvPr id="20" name="19 - TextBox"/>
          <p:cNvSpPr txBox="1"/>
          <p:nvPr/>
        </p:nvSpPr>
        <p:spPr>
          <a:xfrm>
            <a:off x="6429356" y="3143248"/>
            <a:ext cx="2714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αέρας που υπάρχει πάνω από την επιφάνεια αποτελείται από ύλη και έχει κάποια μάζα. </a:t>
            </a:r>
          </a:p>
          <a:p>
            <a:endParaRPr lang="el-GR" dirty="0" smtClean="0"/>
          </a:p>
          <a:p>
            <a:r>
              <a:rPr lang="el-GR" dirty="0" smtClean="0"/>
              <a:t>Άρα σε αυτόν τον αέρα θα ασκείται η δύναμη της βαρύτητας</a:t>
            </a:r>
            <a:r>
              <a:rPr lang="en-US" dirty="0" smtClean="0"/>
              <a:t> (w)</a:t>
            </a:r>
            <a:r>
              <a:rPr lang="el-GR" dirty="0" smtClean="0"/>
              <a:t> από την γη. </a:t>
            </a:r>
            <a:endParaRPr lang="en-US" dirty="0" smtClean="0"/>
          </a:p>
        </p:txBody>
      </p:sp>
      <p:sp>
        <p:nvSpPr>
          <p:cNvPr id="19" name="18 - Ελεύθερη σχεδίαση"/>
          <p:cNvSpPr/>
          <p:nvPr/>
        </p:nvSpPr>
        <p:spPr>
          <a:xfrm>
            <a:off x="4071934" y="4786322"/>
            <a:ext cx="1153551" cy="98474"/>
          </a:xfrm>
          <a:custGeom>
            <a:avLst/>
            <a:gdLst>
              <a:gd name="connsiteX0" fmla="*/ 337625 w 1153551"/>
              <a:gd name="connsiteY0" fmla="*/ 14068 h 98474"/>
              <a:gd name="connsiteX1" fmla="*/ 1153551 w 1153551"/>
              <a:gd name="connsiteY1" fmla="*/ 0 h 98474"/>
              <a:gd name="connsiteX2" fmla="*/ 590844 w 1153551"/>
              <a:gd name="connsiteY2" fmla="*/ 98474 h 98474"/>
              <a:gd name="connsiteX3" fmla="*/ 0 w 1153551"/>
              <a:gd name="connsiteY3" fmla="*/ 98474 h 98474"/>
              <a:gd name="connsiteX4" fmla="*/ 492370 w 1153551"/>
              <a:gd name="connsiteY4" fmla="*/ 0 h 9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551" h="98474">
                <a:moveTo>
                  <a:pt x="337625" y="14068"/>
                </a:moveTo>
                <a:lnTo>
                  <a:pt x="1153551" y="0"/>
                </a:lnTo>
                <a:lnTo>
                  <a:pt x="590844" y="98474"/>
                </a:lnTo>
                <a:lnTo>
                  <a:pt x="0" y="98474"/>
                </a:lnTo>
                <a:lnTo>
                  <a:pt x="492370" y="0"/>
                </a:lnTo>
              </a:path>
            </a:pathLst>
          </a:custGeom>
          <a:solidFill>
            <a:srgbClr val="FF0066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7 - Ευθεία γραμμή σύνδεσης"/>
          <p:cNvCxnSpPr>
            <a:stCxn id="19" idx="3"/>
          </p:cNvCxnSpPr>
          <p:nvPr/>
        </p:nvCxnSpPr>
        <p:spPr>
          <a:xfrm flipH="1" flipV="1">
            <a:off x="4000496" y="1142984"/>
            <a:ext cx="71438" cy="374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H="1" flipV="1">
            <a:off x="5072066" y="1071546"/>
            <a:ext cx="71438" cy="374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Ελεύθερη σχεδίαση"/>
          <p:cNvSpPr/>
          <p:nvPr/>
        </p:nvSpPr>
        <p:spPr>
          <a:xfrm>
            <a:off x="3995225" y="1195754"/>
            <a:ext cx="1167618" cy="3671668"/>
          </a:xfrm>
          <a:custGeom>
            <a:avLst/>
            <a:gdLst>
              <a:gd name="connsiteX0" fmla="*/ 84406 w 1167618"/>
              <a:gd name="connsiteY0" fmla="*/ 3671668 h 3671668"/>
              <a:gd name="connsiteX1" fmla="*/ 0 w 1167618"/>
              <a:gd name="connsiteY1" fmla="*/ 0 h 3671668"/>
              <a:gd name="connsiteX2" fmla="*/ 1111347 w 1167618"/>
              <a:gd name="connsiteY2" fmla="*/ 0 h 3671668"/>
              <a:gd name="connsiteX3" fmla="*/ 1167618 w 1167618"/>
              <a:gd name="connsiteY3" fmla="*/ 3629464 h 3671668"/>
              <a:gd name="connsiteX4" fmla="*/ 1111347 w 1167618"/>
              <a:gd name="connsiteY4" fmla="*/ 3601329 h 3671668"/>
              <a:gd name="connsiteX5" fmla="*/ 478301 w 1167618"/>
              <a:gd name="connsiteY5" fmla="*/ 3601329 h 3671668"/>
              <a:gd name="connsiteX6" fmla="*/ 84406 w 1167618"/>
              <a:gd name="connsiteY6" fmla="*/ 3671668 h 367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618" h="3671668">
                <a:moveTo>
                  <a:pt x="84406" y="3671668"/>
                </a:moveTo>
                <a:lnTo>
                  <a:pt x="0" y="0"/>
                </a:lnTo>
                <a:lnTo>
                  <a:pt x="1111347" y="0"/>
                </a:lnTo>
                <a:lnTo>
                  <a:pt x="1167618" y="3629464"/>
                </a:lnTo>
                <a:lnTo>
                  <a:pt x="1111347" y="3601329"/>
                </a:lnTo>
                <a:lnTo>
                  <a:pt x="478301" y="3601329"/>
                </a:lnTo>
                <a:lnTo>
                  <a:pt x="84406" y="367166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11 - Ευθεία γραμμή σύνδεσης"/>
          <p:cNvCxnSpPr/>
          <p:nvPr/>
        </p:nvCxnSpPr>
        <p:spPr>
          <a:xfrm flipH="1" flipV="1">
            <a:off x="4429124" y="1071546"/>
            <a:ext cx="71438" cy="374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flipH="1" flipV="1">
            <a:off x="4572000" y="1142984"/>
            <a:ext cx="71438" cy="374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flipV="1">
            <a:off x="4857752" y="3714752"/>
            <a:ext cx="1857388" cy="357190"/>
          </a:xfrm>
          <a:prstGeom prst="straightConnector1">
            <a:avLst/>
          </a:prstGeom>
          <a:ln w="25400">
            <a:solidFill>
              <a:schemeClr val="tx1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rot="5400000">
            <a:off x="3429786" y="4856966"/>
            <a:ext cx="2286016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4714876" y="564357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</a:t>
            </a:r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rot="5400000">
            <a:off x="8966199" y="2535231"/>
            <a:ext cx="35719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214422"/>
            <a:ext cx="6429389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Ορθογώνιο"/>
          <p:cNvSpPr/>
          <p:nvPr/>
        </p:nvSpPr>
        <p:spPr>
          <a:xfrm>
            <a:off x="2285984" y="214290"/>
            <a:ext cx="2924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ατμοσφαιρική πίεση</a:t>
            </a:r>
            <a:endParaRPr lang="en-US" sz="2400" dirty="0"/>
          </a:p>
        </p:txBody>
      </p:sp>
      <p:sp>
        <p:nvSpPr>
          <p:cNvPr id="20" name="19 - TextBox"/>
          <p:cNvSpPr txBox="1"/>
          <p:nvPr/>
        </p:nvSpPr>
        <p:spPr>
          <a:xfrm>
            <a:off x="6429356" y="3143248"/>
            <a:ext cx="27146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Άρα στην ροζ επιφάνεια θα ασκείται μια δύναμη, που θα είναι ίση με το βάρος</a:t>
            </a:r>
            <a:r>
              <a:rPr lang="en-US" dirty="0" smtClean="0"/>
              <a:t> </a:t>
            </a:r>
            <a:r>
              <a:rPr lang="en-US" b="1" dirty="0" smtClean="0"/>
              <a:t>w</a:t>
            </a:r>
            <a:r>
              <a:rPr lang="el-GR" dirty="0" smtClean="0"/>
              <a:t> του αέρα που βρίσκεται από πάνω της.</a:t>
            </a:r>
          </a:p>
          <a:p>
            <a:endParaRPr lang="el-GR" dirty="0" smtClean="0"/>
          </a:p>
          <a:p>
            <a:r>
              <a:rPr lang="el-GR" b="1" dirty="0" smtClean="0"/>
              <a:t>Άρα</a:t>
            </a:r>
            <a:r>
              <a:rPr lang="el-GR" dirty="0" smtClean="0"/>
              <a:t> στην επιφάνεια ασκούνται κάθετες δυνάμεις και από τις δυο πλευρές της επιφάνειας</a:t>
            </a:r>
          </a:p>
          <a:p>
            <a:endParaRPr lang="el-GR" dirty="0" smtClean="0"/>
          </a:p>
          <a:p>
            <a:r>
              <a:rPr lang="el-GR" dirty="0" smtClean="0"/>
              <a:t> </a:t>
            </a:r>
            <a:endParaRPr lang="en-US" dirty="0" smtClean="0"/>
          </a:p>
        </p:txBody>
      </p:sp>
      <p:sp>
        <p:nvSpPr>
          <p:cNvPr id="19" name="18 - Ελεύθερη σχεδίαση"/>
          <p:cNvSpPr/>
          <p:nvPr/>
        </p:nvSpPr>
        <p:spPr>
          <a:xfrm>
            <a:off x="4071934" y="4786322"/>
            <a:ext cx="1153551" cy="98474"/>
          </a:xfrm>
          <a:custGeom>
            <a:avLst/>
            <a:gdLst>
              <a:gd name="connsiteX0" fmla="*/ 337625 w 1153551"/>
              <a:gd name="connsiteY0" fmla="*/ 14068 h 98474"/>
              <a:gd name="connsiteX1" fmla="*/ 1153551 w 1153551"/>
              <a:gd name="connsiteY1" fmla="*/ 0 h 98474"/>
              <a:gd name="connsiteX2" fmla="*/ 590844 w 1153551"/>
              <a:gd name="connsiteY2" fmla="*/ 98474 h 98474"/>
              <a:gd name="connsiteX3" fmla="*/ 0 w 1153551"/>
              <a:gd name="connsiteY3" fmla="*/ 98474 h 98474"/>
              <a:gd name="connsiteX4" fmla="*/ 492370 w 1153551"/>
              <a:gd name="connsiteY4" fmla="*/ 0 h 9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551" h="98474">
                <a:moveTo>
                  <a:pt x="337625" y="14068"/>
                </a:moveTo>
                <a:lnTo>
                  <a:pt x="1153551" y="0"/>
                </a:lnTo>
                <a:lnTo>
                  <a:pt x="590844" y="98474"/>
                </a:lnTo>
                <a:lnTo>
                  <a:pt x="0" y="98474"/>
                </a:lnTo>
                <a:lnTo>
                  <a:pt x="492370" y="0"/>
                </a:lnTo>
              </a:path>
            </a:pathLst>
          </a:custGeom>
          <a:solidFill>
            <a:srgbClr val="FF0066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7 - Ευθεία γραμμή σύνδεσης"/>
          <p:cNvCxnSpPr>
            <a:stCxn id="19" idx="3"/>
          </p:cNvCxnSpPr>
          <p:nvPr/>
        </p:nvCxnSpPr>
        <p:spPr>
          <a:xfrm flipH="1" flipV="1">
            <a:off x="4000496" y="1142984"/>
            <a:ext cx="71438" cy="374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H="1" flipV="1">
            <a:off x="5072066" y="1071546"/>
            <a:ext cx="71438" cy="374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Ελεύθερη σχεδίαση"/>
          <p:cNvSpPr/>
          <p:nvPr/>
        </p:nvSpPr>
        <p:spPr>
          <a:xfrm>
            <a:off x="3995225" y="1195754"/>
            <a:ext cx="1167618" cy="3671668"/>
          </a:xfrm>
          <a:custGeom>
            <a:avLst/>
            <a:gdLst>
              <a:gd name="connsiteX0" fmla="*/ 84406 w 1167618"/>
              <a:gd name="connsiteY0" fmla="*/ 3671668 h 3671668"/>
              <a:gd name="connsiteX1" fmla="*/ 0 w 1167618"/>
              <a:gd name="connsiteY1" fmla="*/ 0 h 3671668"/>
              <a:gd name="connsiteX2" fmla="*/ 1111347 w 1167618"/>
              <a:gd name="connsiteY2" fmla="*/ 0 h 3671668"/>
              <a:gd name="connsiteX3" fmla="*/ 1167618 w 1167618"/>
              <a:gd name="connsiteY3" fmla="*/ 3629464 h 3671668"/>
              <a:gd name="connsiteX4" fmla="*/ 1111347 w 1167618"/>
              <a:gd name="connsiteY4" fmla="*/ 3601329 h 3671668"/>
              <a:gd name="connsiteX5" fmla="*/ 478301 w 1167618"/>
              <a:gd name="connsiteY5" fmla="*/ 3601329 h 3671668"/>
              <a:gd name="connsiteX6" fmla="*/ 84406 w 1167618"/>
              <a:gd name="connsiteY6" fmla="*/ 3671668 h 367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618" h="3671668">
                <a:moveTo>
                  <a:pt x="84406" y="3671668"/>
                </a:moveTo>
                <a:lnTo>
                  <a:pt x="0" y="0"/>
                </a:lnTo>
                <a:lnTo>
                  <a:pt x="1111347" y="0"/>
                </a:lnTo>
                <a:lnTo>
                  <a:pt x="1167618" y="3629464"/>
                </a:lnTo>
                <a:lnTo>
                  <a:pt x="1111347" y="3601329"/>
                </a:lnTo>
                <a:lnTo>
                  <a:pt x="478301" y="3601329"/>
                </a:lnTo>
                <a:lnTo>
                  <a:pt x="84406" y="367166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11 - Ευθεία γραμμή σύνδεσης"/>
          <p:cNvCxnSpPr/>
          <p:nvPr/>
        </p:nvCxnSpPr>
        <p:spPr>
          <a:xfrm flipH="1" flipV="1">
            <a:off x="4429124" y="1071546"/>
            <a:ext cx="71438" cy="374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flipH="1" flipV="1">
            <a:off x="4572000" y="1142984"/>
            <a:ext cx="71438" cy="374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rot="5400000">
            <a:off x="3107521" y="4893479"/>
            <a:ext cx="278608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4572000" y="564357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</a:t>
            </a:r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 rot="5400000">
            <a:off x="4822827" y="4606933"/>
            <a:ext cx="35719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rot="5400000">
            <a:off x="4608513" y="4606933"/>
            <a:ext cx="35719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 rot="5400000">
            <a:off x="4179885" y="4606933"/>
            <a:ext cx="35719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 rot="5400000">
            <a:off x="4037009" y="4606933"/>
            <a:ext cx="35719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- Ευθύγραμμο βέλος σύνδεσης"/>
          <p:cNvCxnSpPr/>
          <p:nvPr/>
        </p:nvCxnSpPr>
        <p:spPr>
          <a:xfrm rot="16200000" flipV="1">
            <a:off x="4001290" y="5071280"/>
            <a:ext cx="42862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ύγραμμο βέλος σύνδεσης"/>
          <p:cNvCxnSpPr/>
          <p:nvPr/>
        </p:nvCxnSpPr>
        <p:spPr>
          <a:xfrm rot="16200000" flipV="1">
            <a:off x="4144166" y="5071280"/>
            <a:ext cx="42862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ύγραμμο βέλος σύνδεσης"/>
          <p:cNvCxnSpPr/>
          <p:nvPr/>
        </p:nvCxnSpPr>
        <p:spPr>
          <a:xfrm rot="16200000" flipV="1">
            <a:off x="4501356" y="5071280"/>
            <a:ext cx="42862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/>
          <p:nvPr/>
        </p:nvCxnSpPr>
        <p:spPr>
          <a:xfrm rot="16200000" flipV="1">
            <a:off x="4715670" y="4999842"/>
            <a:ext cx="42862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6337</TotalTime>
  <Words>955</Words>
  <PresentationFormat>Προβολή στην οθόνη (4:3)</PresentationFormat>
  <Paragraphs>141</Paragraphs>
  <Slides>27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ΜΑΖΑ       -     ΒΑΡΟΣ (ή ΒΑΡΥΤΗΤΑ)</dc:title>
  <dc:creator>Panorea</dc:creator>
  <cp:lastModifiedBy>hp pc</cp:lastModifiedBy>
  <cp:revision>808</cp:revision>
  <dcterms:created xsi:type="dcterms:W3CDTF">2020-04-07T16:42:53Z</dcterms:created>
  <dcterms:modified xsi:type="dcterms:W3CDTF">2023-03-05T09:15:02Z</dcterms:modified>
</cp:coreProperties>
</file>