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44" r:id="rId2"/>
    <p:sldId id="345" r:id="rId3"/>
    <p:sldId id="419" r:id="rId4"/>
    <p:sldId id="349" r:id="rId5"/>
    <p:sldId id="348" r:id="rId6"/>
    <p:sldId id="353" r:id="rId7"/>
    <p:sldId id="415" r:id="rId8"/>
    <p:sldId id="416" r:id="rId9"/>
    <p:sldId id="417" r:id="rId10"/>
    <p:sldId id="418" r:id="rId11"/>
    <p:sldId id="425" r:id="rId12"/>
    <p:sldId id="366" r:id="rId13"/>
    <p:sldId id="365" r:id="rId14"/>
    <p:sldId id="370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D7D3"/>
    <a:srgbClr val="FF0066"/>
    <a:srgbClr val="44C8B8"/>
    <a:srgbClr val="8F0D8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69" autoAdjust="0"/>
    <p:restoredTop sz="94613" autoAdjust="0"/>
  </p:normalViewPr>
  <p:slideViewPr>
    <p:cSldViewPr>
      <p:cViewPr varScale="1">
        <p:scale>
          <a:sx n="73" d="100"/>
          <a:sy n="73" d="100"/>
        </p:scale>
        <p:origin x="-1718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5EFFCD-5EFE-4F20-A3EB-0C8A2A5E4235}" type="datetimeFigureOut">
              <a:rPr lang="en-US" smtClean="0"/>
              <a:pPr/>
              <a:t>3/5/2023</a:t>
            </a:fld>
            <a:endParaRPr lang="en-US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ACD87-33B6-4D2B-8349-731FF8AA0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5/3/2023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5/3/2023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5/3/2023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5/3/2023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500298" y="214290"/>
            <a:ext cx="385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Αρχή του Πασκάλ</a:t>
            </a:r>
            <a:endParaRPr lang="en-US" sz="2400" b="1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68263">
            <a:off x="182340" y="2103215"/>
            <a:ext cx="2280390" cy="210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TextBox"/>
          <p:cNvSpPr txBox="1"/>
          <p:nvPr/>
        </p:nvSpPr>
        <p:spPr>
          <a:xfrm>
            <a:off x="2357422" y="1357298"/>
            <a:ext cx="3000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Ο μηχανισμός που έχει μέσα η σύριγγα </a:t>
            </a:r>
            <a:r>
              <a:rPr lang="el-GR" sz="1600" dirty="0" smtClean="0"/>
              <a:t>ονομάζεται</a:t>
            </a:r>
            <a:r>
              <a:rPr lang="el-GR" sz="1600" dirty="0" smtClean="0"/>
              <a:t>  </a:t>
            </a:r>
            <a:r>
              <a:rPr lang="el-GR" sz="1600" dirty="0" smtClean="0"/>
              <a:t>έμβολο</a:t>
            </a:r>
            <a:endParaRPr lang="el-GR" sz="1600" dirty="0" smtClean="0"/>
          </a:p>
          <a:p>
            <a:endParaRPr lang="en-US" sz="16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516833">
            <a:off x="6063712" y="1688777"/>
            <a:ext cx="1595446" cy="4667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- Ορθογώνιο"/>
          <p:cNvSpPr/>
          <p:nvPr/>
        </p:nvSpPr>
        <p:spPr>
          <a:xfrm>
            <a:off x="5357818" y="2428868"/>
            <a:ext cx="901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έμβολο</a:t>
            </a:r>
            <a:endParaRPr lang="el-GR" dirty="0"/>
          </a:p>
        </p:txBody>
      </p:sp>
      <p:cxnSp>
        <p:nvCxnSpPr>
          <p:cNvPr id="13" name="12 - Ευθύγραμμο βέλος σύνδεσης"/>
          <p:cNvCxnSpPr>
            <a:endCxn id="11" idx="3"/>
          </p:cNvCxnSpPr>
          <p:nvPr/>
        </p:nvCxnSpPr>
        <p:spPr>
          <a:xfrm rot="10800000">
            <a:off x="6259668" y="2613534"/>
            <a:ext cx="955538" cy="315400"/>
          </a:xfrm>
          <a:prstGeom prst="straightConnector1">
            <a:avLst/>
          </a:prstGeom>
          <a:ln w="2540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ύγραμμο βέλος σύνδεσης"/>
          <p:cNvCxnSpPr/>
          <p:nvPr/>
        </p:nvCxnSpPr>
        <p:spPr>
          <a:xfrm flipV="1">
            <a:off x="857224" y="1928802"/>
            <a:ext cx="2428892" cy="214314"/>
          </a:xfrm>
          <a:prstGeom prst="straightConnector1">
            <a:avLst/>
          </a:prstGeom>
          <a:ln w="2540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1 - Ομάδα"/>
          <p:cNvGrpSpPr/>
          <p:nvPr/>
        </p:nvGrpSpPr>
        <p:grpSpPr>
          <a:xfrm>
            <a:off x="1428760" y="785794"/>
            <a:ext cx="6786610" cy="3652849"/>
            <a:chOff x="1928794" y="2428868"/>
            <a:chExt cx="6786610" cy="3652849"/>
          </a:xfrm>
        </p:grpSpPr>
        <p:cxnSp>
          <p:nvCxnSpPr>
            <p:cNvPr id="8" name="7 - Ευθύγραμμο βέλος σύνδεσης"/>
            <p:cNvCxnSpPr/>
            <p:nvPr/>
          </p:nvCxnSpPr>
          <p:spPr>
            <a:xfrm rot="5400000" flipH="1" flipV="1">
              <a:off x="6965173" y="3536157"/>
              <a:ext cx="1571636" cy="35719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28794" y="2428868"/>
              <a:ext cx="6786610" cy="3652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9" name="18 - Ορθογώνιο"/>
            <p:cNvSpPr/>
            <p:nvPr/>
          </p:nvSpPr>
          <p:spPr>
            <a:xfrm>
              <a:off x="5143504" y="3643314"/>
              <a:ext cx="1714512" cy="1714512"/>
            </a:xfrm>
            <a:prstGeom prst="rect">
              <a:avLst/>
            </a:prstGeom>
            <a:solidFill>
              <a:srgbClr val="35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- Ορθογώνιο"/>
            <p:cNvSpPr/>
            <p:nvPr/>
          </p:nvSpPr>
          <p:spPr>
            <a:xfrm>
              <a:off x="2285984" y="4786322"/>
              <a:ext cx="3000396" cy="571504"/>
            </a:xfrm>
            <a:prstGeom prst="rect">
              <a:avLst/>
            </a:prstGeom>
            <a:solidFill>
              <a:srgbClr val="35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20 - Ορθογώνιο"/>
            <p:cNvSpPr/>
            <p:nvPr/>
          </p:nvSpPr>
          <p:spPr>
            <a:xfrm>
              <a:off x="2214546" y="3571876"/>
              <a:ext cx="428628" cy="1643074"/>
            </a:xfrm>
            <a:prstGeom prst="rect">
              <a:avLst/>
            </a:prstGeom>
            <a:solidFill>
              <a:srgbClr val="35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14 - TextBox"/>
          <p:cNvSpPr txBox="1"/>
          <p:nvPr/>
        </p:nvSpPr>
        <p:spPr>
          <a:xfrm>
            <a:off x="2500266" y="0"/>
            <a:ext cx="6643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Αρχή του Πασκάλ</a:t>
            </a:r>
            <a:r>
              <a:rPr lang="en-US" sz="2400" b="1" dirty="0" smtClean="0"/>
              <a:t> </a:t>
            </a:r>
            <a:r>
              <a:rPr lang="el-GR" sz="2400" b="1" dirty="0" smtClean="0"/>
              <a:t>– Υδραυλική αντλία</a:t>
            </a:r>
            <a:endParaRPr lang="en-US" sz="2400" b="1" dirty="0" smtClean="0"/>
          </a:p>
        </p:txBody>
      </p:sp>
      <p:sp>
        <p:nvSpPr>
          <p:cNvPr id="11" name="10 - Ορθογώνιο"/>
          <p:cNvSpPr/>
          <p:nvPr/>
        </p:nvSpPr>
        <p:spPr>
          <a:xfrm>
            <a:off x="2000264" y="4143380"/>
            <a:ext cx="4195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Υδραυλική αντλία ή υδραυλικό πιεστήριο</a:t>
            </a:r>
            <a:endParaRPr lang="en-US" dirty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rot="5400000">
            <a:off x="1572398" y="2142322"/>
            <a:ext cx="714380" cy="1588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Ορθογώνιο"/>
          <p:cNvSpPr/>
          <p:nvPr/>
        </p:nvSpPr>
        <p:spPr>
          <a:xfrm>
            <a:off x="1571604" y="1928802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Α</a:t>
            </a:r>
            <a:r>
              <a:rPr lang="el-GR" b="1" baseline="-25000" dirty="0" smtClean="0"/>
              <a:t>1</a:t>
            </a:r>
            <a:endParaRPr lang="en-US" dirty="0"/>
          </a:p>
        </p:txBody>
      </p:sp>
      <p:sp>
        <p:nvSpPr>
          <p:cNvPr id="27" name="26 - Ορθογώνιο"/>
          <p:cNvSpPr/>
          <p:nvPr/>
        </p:nvSpPr>
        <p:spPr>
          <a:xfrm>
            <a:off x="5072098" y="2000240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Α</a:t>
            </a:r>
            <a:r>
              <a:rPr lang="el-GR" b="1" baseline="-25000" dirty="0" smtClean="0"/>
              <a:t>2</a:t>
            </a:r>
            <a:endParaRPr lang="en-US" dirty="0"/>
          </a:p>
        </p:txBody>
      </p:sp>
      <p:sp>
        <p:nvSpPr>
          <p:cNvPr id="34" name="33 - Ορθογώνιο"/>
          <p:cNvSpPr/>
          <p:nvPr/>
        </p:nvSpPr>
        <p:spPr>
          <a:xfrm>
            <a:off x="4214842" y="3214686"/>
            <a:ext cx="644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νερό</a:t>
            </a:r>
            <a:endParaRPr lang="en-US" dirty="0"/>
          </a:p>
        </p:txBody>
      </p:sp>
      <p:sp>
        <p:nvSpPr>
          <p:cNvPr id="23" name="22 - Ορθογώνιο"/>
          <p:cNvSpPr/>
          <p:nvPr/>
        </p:nvSpPr>
        <p:spPr>
          <a:xfrm>
            <a:off x="1643042" y="2500306"/>
            <a:ext cx="369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F</a:t>
            </a:r>
            <a:r>
              <a:rPr lang="el-GR" b="1" baseline="-25000" dirty="0" smtClean="0"/>
              <a:t>1</a:t>
            </a:r>
            <a:endParaRPr lang="en-US" dirty="0"/>
          </a:p>
        </p:txBody>
      </p:sp>
      <p:sp>
        <p:nvSpPr>
          <p:cNvPr id="24" name="23 - Ορθογώνιο"/>
          <p:cNvSpPr/>
          <p:nvPr/>
        </p:nvSpPr>
        <p:spPr>
          <a:xfrm>
            <a:off x="2285984" y="1785926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p</a:t>
            </a:r>
            <a:r>
              <a:rPr lang="en-US" b="1" baseline="-25000" dirty="0" smtClean="0"/>
              <a:t>1</a:t>
            </a:r>
            <a:endParaRPr lang="en-US" dirty="0"/>
          </a:p>
        </p:txBody>
      </p:sp>
      <p:sp>
        <p:nvSpPr>
          <p:cNvPr id="25" name="24 - TextBox"/>
          <p:cNvSpPr txBox="1"/>
          <p:nvPr/>
        </p:nvSpPr>
        <p:spPr>
          <a:xfrm>
            <a:off x="0" y="1571612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 =</a:t>
            </a:r>
            <a:endParaRPr lang="en-US" sz="2400" b="1" dirty="0"/>
          </a:p>
        </p:txBody>
      </p:sp>
      <p:sp>
        <p:nvSpPr>
          <p:cNvPr id="28" name="27 - Ορθογώνιο"/>
          <p:cNvSpPr/>
          <p:nvPr/>
        </p:nvSpPr>
        <p:spPr>
          <a:xfrm>
            <a:off x="785818" y="1785926"/>
            <a:ext cx="474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A</a:t>
            </a:r>
            <a:r>
              <a:rPr lang="en-US" sz="2400" b="1" baseline="-25000" dirty="0" smtClean="0"/>
              <a:t>1</a:t>
            </a:r>
            <a:endParaRPr lang="en-US" sz="2400" b="1" baseline="-25000" dirty="0"/>
          </a:p>
        </p:txBody>
      </p:sp>
      <p:sp>
        <p:nvSpPr>
          <p:cNvPr id="29" name="28 - Ορθογώνιο"/>
          <p:cNvSpPr/>
          <p:nvPr/>
        </p:nvSpPr>
        <p:spPr>
          <a:xfrm>
            <a:off x="714380" y="1428736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714380" y="1857364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785818" y="1571612"/>
            <a:ext cx="642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</a:t>
            </a:r>
            <a:r>
              <a:rPr lang="en-US" sz="1600" b="1" dirty="0" smtClean="0"/>
              <a:t> 1</a:t>
            </a:r>
          </a:p>
        </p:txBody>
      </p:sp>
      <p:sp>
        <p:nvSpPr>
          <p:cNvPr id="32" name="31 - Ορθογώνιο"/>
          <p:cNvSpPr/>
          <p:nvPr/>
        </p:nvSpPr>
        <p:spPr>
          <a:xfrm>
            <a:off x="5715008" y="2000240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p</a:t>
            </a:r>
            <a:r>
              <a:rPr lang="en-US" b="1" baseline="-25000" dirty="0" smtClean="0"/>
              <a:t>2</a:t>
            </a:r>
            <a:endParaRPr lang="en-US" dirty="0"/>
          </a:p>
        </p:txBody>
      </p:sp>
      <p:sp>
        <p:nvSpPr>
          <p:cNvPr id="36" name="35 - TextBox"/>
          <p:cNvSpPr txBox="1"/>
          <p:nvPr/>
        </p:nvSpPr>
        <p:spPr>
          <a:xfrm>
            <a:off x="6643702" y="1714488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 =</a:t>
            </a:r>
            <a:endParaRPr lang="en-US" sz="2400" b="1" dirty="0"/>
          </a:p>
        </p:txBody>
      </p:sp>
      <p:sp>
        <p:nvSpPr>
          <p:cNvPr id="37" name="36 - Ορθογώνιο"/>
          <p:cNvSpPr/>
          <p:nvPr/>
        </p:nvSpPr>
        <p:spPr>
          <a:xfrm>
            <a:off x="7429520" y="1928802"/>
            <a:ext cx="474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A</a:t>
            </a:r>
            <a:r>
              <a:rPr lang="en-US" sz="2400" b="1" baseline="-25000" dirty="0" smtClean="0"/>
              <a:t>2</a:t>
            </a:r>
            <a:endParaRPr lang="en-US" sz="2400" b="1" baseline="-25000" dirty="0"/>
          </a:p>
        </p:txBody>
      </p:sp>
      <p:sp>
        <p:nvSpPr>
          <p:cNvPr id="38" name="37 - Ορθογώνιο"/>
          <p:cNvSpPr/>
          <p:nvPr/>
        </p:nvSpPr>
        <p:spPr>
          <a:xfrm>
            <a:off x="7358082" y="1571612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9" name="38 - Ευθεία γραμμή σύνδεσης"/>
          <p:cNvCxnSpPr/>
          <p:nvPr/>
        </p:nvCxnSpPr>
        <p:spPr>
          <a:xfrm>
            <a:off x="7358082" y="2000240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7429520" y="1714488"/>
            <a:ext cx="642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</a:t>
            </a:r>
            <a:r>
              <a:rPr lang="en-US" sz="1600" b="1" dirty="0" smtClean="0"/>
              <a:t> 2</a:t>
            </a:r>
          </a:p>
        </p:txBody>
      </p:sp>
      <p:sp>
        <p:nvSpPr>
          <p:cNvPr id="33" name="32 - TextBox"/>
          <p:cNvSpPr txBox="1"/>
          <p:nvPr/>
        </p:nvSpPr>
        <p:spPr>
          <a:xfrm>
            <a:off x="714348" y="4929198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 = p</a:t>
            </a:r>
            <a:r>
              <a:rPr lang="en-US" sz="2400" b="1" baseline="-25000" dirty="0" smtClean="0"/>
              <a:t>2</a:t>
            </a:r>
            <a:endParaRPr lang="en-US" sz="2400" b="1" dirty="0"/>
          </a:p>
        </p:txBody>
      </p:sp>
      <p:sp>
        <p:nvSpPr>
          <p:cNvPr id="41" name="40 - Ορθογώνιο"/>
          <p:cNvSpPr/>
          <p:nvPr/>
        </p:nvSpPr>
        <p:spPr>
          <a:xfrm>
            <a:off x="2928926" y="5143512"/>
            <a:ext cx="474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A</a:t>
            </a:r>
            <a:r>
              <a:rPr lang="en-US" sz="2400" b="1" baseline="-25000" dirty="0" smtClean="0"/>
              <a:t>1</a:t>
            </a:r>
            <a:endParaRPr lang="en-US" sz="2400" b="1" baseline="-250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2857488" y="4786322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2857488" y="5214950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2928926" y="4929198"/>
            <a:ext cx="642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</a:t>
            </a:r>
            <a:r>
              <a:rPr lang="en-US" sz="1600" b="1" dirty="0" smtClean="0"/>
              <a:t> 1</a:t>
            </a:r>
          </a:p>
        </p:txBody>
      </p:sp>
      <p:sp>
        <p:nvSpPr>
          <p:cNvPr id="45" name="44 - TextBox"/>
          <p:cNvSpPr txBox="1"/>
          <p:nvPr/>
        </p:nvSpPr>
        <p:spPr>
          <a:xfrm>
            <a:off x="1928794" y="5000636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ή</a:t>
            </a:r>
            <a:endParaRPr lang="en-US" sz="2400" dirty="0" smtClean="0"/>
          </a:p>
        </p:txBody>
      </p:sp>
      <p:sp>
        <p:nvSpPr>
          <p:cNvPr id="46" name="45 - TextBox"/>
          <p:cNvSpPr txBox="1"/>
          <p:nvPr/>
        </p:nvSpPr>
        <p:spPr>
          <a:xfrm>
            <a:off x="3428992" y="492919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=</a:t>
            </a:r>
            <a:endParaRPr lang="en-US" sz="2400" b="1" dirty="0" smtClean="0"/>
          </a:p>
        </p:txBody>
      </p:sp>
      <p:sp>
        <p:nvSpPr>
          <p:cNvPr id="47" name="46 - Ορθογώνιο"/>
          <p:cNvSpPr/>
          <p:nvPr/>
        </p:nvSpPr>
        <p:spPr>
          <a:xfrm>
            <a:off x="3929058" y="5143512"/>
            <a:ext cx="474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A</a:t>
            </a:r>
            <a:r>
              <a:rPr lang="en-US" sz="2400" b="1" baseline="-25000" dirty="0" smtClean="0"/>
              <a:t>2</a:t>
            </a:r>
            <a:endParaRPr lang="en-US" sz="2400" b="1" baseline="-25000" dirty="0"/>
          </a:p>
        </p:txBody>
      </p:sp>
      <p:sp>
        <p:nvSpPr>
          <p:cNvPr id="48" name="47 - Ορθογώνιο"/>
          <p:cNvSpPr/>
          <p:nvPr/>
        </p:nvSpPr>
        <p:spPr>
          <a:xfrm>
            <a:off x="3857620" y="4786322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9" name="48 - Ευθεία γραμμή σύνδεσης"/>
          <p:cNvCxnSpPr/>
          <p:nvPr/>
        </p:nvCxnSpPr>
        <p:spPr>
          <a:xfrm>
            <a:off x="3857620" y="5214950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TextBox"/>
          <p:cNvSpPr txBox="1"/>
          <p:nvPr/>
        </p:nvSpPr>
        <p:spPr>
          <a:xfrm>
            <a:off x="3929058" y="4929198"/>
            <a:ext cx="642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</a:t>
            </a:r>
            <a:r>
              <a:rPr lang="en-US" sz="1600" b="1" dirty="0" smtClean="0"/>
              <a:t> 2</a:t>
            </a:r>
          </a:p>
        </p:txBody>
      </p:sp>
      <p:sp>
        <p:nvSpPr>
          <p:cNvPr id="51" name="50 - TextBox"/>
          <p:cNvSpPr txBox="1"/>
          <p:nvPr/>
        </p:nvSpPr>
        <p:spPr>
          <a:xfrm>
            <a:off x="5214942" y="492919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ή</a:t>
            </a:r>
            <a:endParaRPr lang="en-US" sz="2400" dirty="0" smtClean="0"/>
          </a:p>
        </p:txBody>
      </p:sp>
      <p:sp>
        <p:nvSpPr>
          <p:cNvPr id="52" name="51 - TextBox"/>
          <p:cNvSpPr txBox="1"/>
          <p:nvPr/>
        </p:nvSpPr>
        <p:spPr>
          <a:xfrm>
            <a:off x="5786446" y="4929198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 =</a:t>
            </a:r>
            <a:endParaRPr lang="en-US" sz="2400" b="1" dirty="0"/>
          </a:p>
        </p:txBody>
      </p:sp>
      <p:sp>
        <p:nvSpPr>
          <p:cNvPr id="53" name="52 - Ορθογώνιο"/>
          <p:cNvSpPr/>
          <p:nvPr/>
        </p:nvSpPr>
        <p:spPr>
          <a:xfrm>
            <a:off x="6500826" y="5072074"/>
            <a:ext cx="474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A</a:t>
            </a:r>
            <a:r>
              <a:rPr lang="en-US" sz="2400" b="1" baseline="-25000" dirty="0" smtClean="0"/>
              <a:t>1</a:t>
            </a:r>
            <a:endParaRPr lang="en-US" sz="2400" b="1" baseline="-25000" dirty="0"/>
          </a:p>
        </p:txBody>
      </p:sp>
      <p:cxnSp>
        <p:nvCxnSpPr>
          <p:cNvPr id="55" name="54 - Ευθεία γραμμή σύνδεσης"/>
          <p:cNvCxnSpPr/>
          <p:nvPr/>
        </p:nvCxnSpPr>
        <p:spPr>
          <a:xfrm>
            <a:off x="6429388" y="5143512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- Ορθογώνιο"/>
          <p:cNvSpPr/>
          <p:nvPr/>
        </p:nvSpPr>
        <p:spPr>
          <a:xfrm>
            <a:off x="6429388" y="4643446"/>
            <a:ext cx="474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A</a:t>
            </a:r>
            <a:r>
              <a:rPr lang="en-US" sz="2400" b="1" baseline="-25000" dirty="0" smtClean="0"/>
              <a:t>2</a:t>
            </a:r>
            <a:endParaRPr lang="en-US" sz="2400" b="1" baseline="-25000" dirty="0"/>
          </a:p>
        </p:txBody>
      </p:sp>
      <p:sp>
        <p:nvSpPr>
          <p:cNvPr id="59" name="58 - Ορθογώνιο"/>
          <p:cNvSpPr/>
          <p:nvPr/>
        </p:nvSpPr>
        <p:spPr>
          <a:xfrm>
            <a:off x="7000892" y="4857760"/>
            <a:ext cx="4844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baseline="30000" dirty="0" smtClean="0"/>
              <a:t>.</a:t>
            </a:r>
            <a:r>
              <a:rPr lang="en-US" sz="2400" b="1" dirty="0" smtClean="0"/>
              <a:t>F</a:t>
            </a:r>
            <a:r>
              <a:rPr lang="en-US" sz="2400" b="1" baseline="-25000" dirty="0" smtClean="0"/>
              <a:t>1</a:t>
            </a:r>
            <a:endParaRPr lang="en-US" sz="2400" b="1" baseline="-25000" dirty="0"/>
          </a:p>
        </p:txBody>
      </p:sp>
      <p:sp>
        <p:nvSpPr>
          <p:cNvPr id="54" name="53 - Ορθογώνιο"/>
          <p:cNvSpPr/>
          <p:nvPr/>
        </p:nvSpPr>
        <p:spPr>
          <a:xfrm>
            <a:off x="1857356" y="857232"/>
            <a:ext cx="142876" cy="92869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6" name="55 - Ορθογώνιο"/>
          <p:cNvSpPr/>
          <p:nvPr/>
        </p:nvSpPr>
        <p:spPr>
          <a:xfrm>
            <a:off x="5643570" y="1142984"/>
            <a:ext cx="3882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F</a:t>
            </a:r>
            <a:r>
              <a:rPr lang="en-US" sz="2000" b="1" baseline="-25000" dirty="0" smtClean="0">
                <a:solidFill>
                  <a:srgbClr val="0070C0"/>
                </a:solidFill>
              </a:rPr>
              <a:t>2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58" name="57 - Ορθογώνιο"/>
          <p:cNvSpPr/>
          <p:nvPr/>
        </p:nvSpPr>
        <p:spPr>
          <a:xfrm>
            <a:off x="5357818" y="857232"/>
            <a:ext cx="357190" cy="92869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60" name="59 - Ευθύγραμμο βέλος σύνδεσης"/>
          <p:cNvCxnSpPr/>
          <p:nvPr/>
        </p:nvCxnSpPr>
        <p:spPr>
          <a:xfrm rot="5400000" flipH="1" flipV="1">
            <a:off x="5037141" y="1463661"/>
            <a:ext cx="928694" cy="1588"/>
          </a:xfrm>
          <a:prstGeom prst="straightConnector1">
            <a:avLst/>
          </a:prstGeom>
          <a:ln w="41275">
            <a:solidFill>
              <a:srgbClr val="35D7D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1" grpId="0"/>
      <p:bldP spid="42" grpId="0"/>
      <p:bldP spid="44" grpId="0"/>
      <p:bldP spid="45" grpId="0"/>
      <p:bldP spid="46" grpId="0"/>
      <p:bldP spid="47" grpId="0"/>
      <p:bldP spid="48" grpId="0"/>
      <p:bldP spid="50" grpId="0"/>
      <p:bldP spid="51" grpId="0"/>
      <p:bldP spid="51" grpId="1"/>
      <p:bldP spid="52" grpId="0"/>
      <p:bldP spid="53" grpId="0"/>
      <p:bldP spid="57" grpId="0"/>
      <p:bldP spid="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1 - Ομάδα"/>
          <p:cNvGrpSpPr/>
          <p:nvPr/>
        </p:nvGrpSpPr>
        <p:grpSpPr>
          <a:xfrm>
            <a:off x="1428760" y="71414"/>
            <a:ext cx="6786610" cy="3652849"/>
            <a:chOff x="1928794" y="2428868"/>
            <a:chExt cx="6786610" cy="3652849"/>
          </a:xfrm>
        </p:grpSpPr>
        <p:cxnSp>
          <p:nvCxnSpPr>
            <p:cNvPr id="8" name="7 - Ευθύγραμμο βέλος σύνδεσης"/>
            <p:cNvCxnSpPr/>
            <p:nvPr/>
          </p:nvCxnSpPr>
          <p:spPr>
            <a:xfrm rot="5400000" flipH="1" flipV="1">
              <a:off x="6965173" y="3536157"/>
              <a:ext cx="1571636" cy="35719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28794" y="2428868"/>
              <a:ext cx="6786610" cy="3652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9" name="18 - Ορθογώνιο"/>
            <p:cNvSpPr/>
            <p:nvPr/>
          </p:nvSpPr>
          <p:spPr>
            <a:xfrm>
              <a:off x="5143504" y="3643314"/>
              <a:ext cx="1714512" cy="1714512"/>
            </a:xfrm>
            <a:prstGeom prst="rect">
              <a:avLst/>
            </a:prstGeom>
            <a:solidFill>
              <a:srgbClr val="35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- Ορθογώνιο"/>
            <p:cNvSpPr/>
            <p:nvPr/>
          </p:nvSpPr>
          <p:spPr>
            <a:xfrm>
              <a:off x="2285984" y="4786322"/>
              <a:ext cx="3000396" cy="571504"/>
            </a:xfrm>
            <a:prstGeom prst="rect">
              <a:avLst/>
            </a:prstGeom>
            <a:solidFill>
              <a:srgbClr val="35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20 - Ορθογώνιο"/>
            <p:cNvSpPr/>
            <p:nvPr/>
          </p:nvSpPr>
          <p:spPr>
            <a:xfrm>
              <a:off x="2214546" y="3571876"/>
              <a:ext cx="428628" cy="1643074"/>
            </a:xfrm>
            <a:prstGeom prst="rect">
              <a:avLst/>
            </a:prstGeom>
            <a:solidFill>
              <a:srgbClr val="35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14 - TextBox"/>
          <p:cNvSpPr txBox="1"/>
          <p:nvPr/>
        </p:nvSpPr>
        <p:spPr>
          <a:xfrm>
            <a:off x="2500266" y="0"/>
            <a:ext cx="66437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Αρχή του Πασκάλ</a:t>
            </a:r>
            <a:r>
              <a:rPr lang="en-US" sz="1400" b="1" dirty="0" smtClean="0"/>
              <a:t> </a:t>
            </a:r>
            <a:r>
              <a:rPr lang="el-GR" sz="1400" b="1" dirty="0" smtClean="0"/>
              <a:t>– Υδραυλική αντλία</a:t>
            </a:r>
            <a:endParaRPr lang="en-US" sz="1400" b="1" dirty="0" smtClean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rot="5400000">
            <a:off x="1572398" y="1499380"/>
            <a:ext cx="714380" cy="1588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Ορθογώνιο"/>
          <p:cNvSpPr/>
          <p:nvPr/>
        </p:nvSpPr>
        <p:spPr>
          <a:xfrm>
            <a:off x="1571604" y="1285860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Α</a:t>
            </a:r>
            <a:r>
              <a:rPr lang="el-GR" b="1" baseline="-25000" dirty="0" smtClean="0"/>
              <a:t>1</a:t>
            </a:r>
            <a:endParaRPr lang="en-US" dirty="0"/>
          </a:p>
        </p:txBody>
      </p:sp>
      <p:sp>
        <p:nvSpPr>
          <p:cNvPr id="27" name="26 - Ορθογώνιο"/>
          <p:cNvSpPr/>
          <p:nvPr/>
        </p:nvSpPr>
        <p:spPr>
          <a:xfrm>
            <a:off x="5072098" y="1285860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Α</a:t>
            </a:r>
            <a:r>
              <a:rPr lang="el-GR" b="1" baseline="-25000" dirty="0" smtClean="0"/>
              <a:t>2</a:t>
            </a:r>
            <a:endParaRPr lang="en-US" dirty="0"/>
          </a:p>
        </p:txBody>
      </p:sp>
      <p:sp>
        <p:nvSpPr>
          <p:cNvPr id="34" name="33 - Ορθογώνιο"/>
          <p:cNvSpPr/>
          <p:nvPr/>
        </p:nvSpPr>
        <p:spPr>
          <a:xfrm>
            <a:off x="4214842" y="2500306"/>
            <a:ext cx="644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νερό</a:t>
            </a:r>
            <a:endParaRPr lang="en-US" dirty="0"/>
          </a:p>
        </p:txBody>
      </p:sp>
      <p:sp>
        <p:nvSpPr>
          <p:cNvPr id="23" name="22 - Ορθογώνιο"/>
          <p:cNvSpPr/>
          <p:nvPr/>
        </p:nvSpPr>
        <p:spPr>
          <a:xfrm>
            <a:off x="1857356" y="1714488"/>
            <a:ext cx="369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F</a:t>
            </a:r>
            <a:r>
              <a:rPr lang="el-GR" b="1" baseline="-25000" dirty="0" smtClean="0"/>
              <a:t>1</a:t>
            </a:r>
            <a:endParaRPr lang="en-US" dirty="0"/>
          </a:p>
        </p:txBody>
      </p:sp>
      <p:sp>
        <p:nvSpPr>
          <p:cNvPr id="24" name="23 - Ορθογώνιο"/>
          <p:cNvSpPr/>
          <p:nvPr/>
        </p:nvSpPr>
        <p:spPr>
          <a:xfrm>
            <a:off x="2214546" y="1285860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p</a:t>
            </a:r>
            <a:r>
              <a:rPr lang="en-US" b="1" baseline="-25000" dirty="0" smtClean="0"/>
              <a:t>1</a:t>
            </a:r>
            <a:endParaRPr lang="en-US" dirty="0"/>
          </a:p>
        </p:txBody>
      </p:sp>
      <p:sp>
        <p:nvSpPr>
          <p:cNvPr id="25" name="24 - TextBox"/>
          <p:cNvSpPr txBox="1"/>
          <p:nvPr/>
        </p:nvSpPr>
        <p:spPr>
          <a:xfrm>
            <a:off x="0" y="857232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 =</a:t>
            </a:r>
            <a:endParaRPr lang="en-US" sz="2400" b="1" dirty="0"/>
          </a:p>
        </p:txBody>
      </p:sp>
      <p:sp>
        <p:nvSpPr>
          <p:cNvPr id="28" name="27 - Ορθογώνιο"/>
          <p:cNvSpPr/>
          <p:nvPr/>
        </p:nvSpPr>
        <p:spPr>
          <a:xfrm>
            <a:off x="785818" y="1071546"/>
            <a:ext cx="474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A</a:t>
            </a:r>
            <a:r>
              <a:rPr lang="en-US" sz="2400" b="1" baseline="-25000" dirty="0" smtClean="0"/>
              <a:t>1</a:t>
            </a:r>
            <a:endParaRPr lang="en-US" sz="2400" b="1" baseline="-25000" dirty="0"/>
          </a:p>
        </p:txBody>
      </p:sp>
      <p:sp>
        <p:nvSpPr>
          <p:cNvPr id="29" name="28 - Ορθογώνιο"/>
          <p:cNvSpPr/>
          <p:nvPr/>
        </p:nvSpPr>
        <p:spPr>
          <a:xfrm>
            <a:off x="714380" y="714356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714380" y="1142984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785818" y="857232"/>
            <a:ext cx="642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</a:t>
            </a:r>
            <a:r>
              <a:rPr lang="en-US" sz="1600" b="1" dirty="0" smtClean="0"/>
              <a:t> 1</a:t>
            </a:r>
          </a:p>
        </p:txBody>
      </p:sp>
      <p:sp>
        <p:nvSpPr>
          <p:cNvPr id="32" name="31 - Ορθογώνιο"/>
          <p:cNvSpPr/>
          <p:nvPr/>
        </p:nvSpPr>
        <p:spPr>
          <a:xfrm>
            <a:off x="5715008" y="1285860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p</a:t>
            </a:r>
            <a:r>
              <a:rPr lang="en-US" b="1" baseline="-25000" dirty="0" smtClean="0"/>
              <a:t>2</a:t>
            </a:r>
            <a:endParaRPr lang="en-US" dirty="0"/>
          </a:p>
        </p:txBody>
      </p:sp>
      <p:sp>
        <p:nvSpPr>
          <p:cNvPr id="36" name="35 - TextBox"/>
          <p:cNvSpPr txBox="1"/>
          <p:nvPr/>
        </p:nvSpPr>
        <p:spPr>
          <a:xfrm>
            <a:off x="6643702" y="1000108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 =</a:t>
            </a:r>
            <a:endParaRPr lang="en-US" sz="2400" b="1" dirty="0"/>
          </a:p>
        </p:txBody>
      </p:sp>
      <p:sp>
        <p:nvSpPr>
          <p:cNvPr id="37" name="36 - Ορθογώνιο"/>
          <p:cNvSpPr/>
          <p:nvPr/>
        </p:nvSpPr>
        <p:spPr>
          <a:xfrm>
            <a:off x="7429520" y="1214422"/>
            <a:ext cx="474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A</a:t>
            </a:r>
            <a:r>
              <a:rPr lang="en-US" sz="2400" b="1" baseline="-25000" dirty="0" smtClean="0"/>
              <a:t>2</a:t>
            </a:r>
            <a:endParaRPr lang="en-US" sz="2400" b="1" baseline="-25000" dirty="0"/>
          </a:p>
        </p:txBody>
      </p:sp>
      <p:sp>
        <p:nvSpPr>
          <p:cNvPr id="38" name="37 - Ορθογώνιο"/>
          <p:cNvSpPr/>
          <p:nvPr/>
        </p:nvSpPr>
        <p:spPr>
          <a:xfrm>
            <a:off x="7358082" y="857232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9" name="38 - Ευθεία γραμμή σύνδεσης"/>
          <p:cNvCxnSpPr/>
          <p:nvPr/>
        </p:nvCxnSpPr>
        <p:spPr>
          <a:xfrm>
            <a:off x="7358082" y="1285860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7429520" y="1000108"/>
            <a:ext cx="642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</a:t>
            </a:r>
            <a:r>
              <a:rPr lang="en-US" sz="1600" b="1" dirty="0" smtClean="0"/>
              <a:t> 2</a:t>
            </a:r>
          </a:p>
        </p:txBody>
      </p:sp>
      <p:sp>
        <p:nvSpPr>
          <p:cNvPr id="54" name="53 - TextBox"/>
          <p:cNvSpPr txBox="1"/>
          <p:nvPr/>
        </p:nvSpPr>
        <p:spPr>
          <a:xfrm>
            <a:off x="0" y="5357826"/>
            <a:ext cx="8858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 </a:t>
            </a:r>
            <a:r>
              <a:rPr lang="el-GR" sz="2000" dirty="0" smtClean="0"/>
              <a:t>δύναμη </a:t>
            </a:r>
            <a:r>
              <a:rPr lang="en-US" sz="2000" b="1" dirty="0" smtClean="0"/>
              <a:t>F</a:t>
            </a:r>
            <a:r>
              <a:rPr lang="en-US" sz="2000" b="1" baseline="-25000" dirty="0" smtClean="0"/>
              <a:t>2</a:t>
            </a:r>
            <a:r>
              <a:rPr lang="el-GR" sz="2000" dirty="0" smtClean="0"/>
              <a:t> που θα ασκηθεί τελικά στην  μεγαλύτερη επιφάνεια Α</a:t>
            </a:r>
            <a:r>
              <a:rPr lang="el-GR" sz="2000" baseline="-25000" dirty="0" smtClean="0"/>
              <a:t>2</a:t>
            </a:r>
            <a:r>
              <a:rPr lang="el-GR" sz="2000" dirty="0" smtClean="0"/>
              <a:t> θα είναι τόσες φορές μεγαλύτερη, από τη δύναμη F</a:t>
            </a:r>
            <a:r>
              <a:rPr lang="el-GR" sz="2000" baseline="-25000" dirty="0" smtClean="0"/>
              <a:t>1</a:t>
            </a:r>
            <a:r>
              <a:rPr lang="el-GR" sz="2000" dirty="0" smtClean="0"/>
              <a:t> όσος φορές μεγαλύτερη, θα είναι και η επιφάνεια Α</a:t>
            </a:r>
            <a:r>
              <a:rPr lang="el-GR" sz="2000" baseline="-25000" dirty="0" smtClean="0"/>
              <a:t>2</a:t>
            </a:r>
            <a:r>
              <a:rPr lang="el-GR" sz="2000" dirty="0" smtClean="0"/>
              <a:t> από την επιφάνεια Α</a:t>
            </a:r>
            <a:r>
              <a:rPr lang="el-GR" sz="2000" baseline="-25000" dirty="0" smtClean="0"/>
              <a:t>1</a:t>
            </a:r>
            <a:endParaRPr lang="en-US" sz="2000" dirty="0" smtClean="0"/>
          </a:p>
        </p:txBody>
      </p:sp>
      <p:sp>
        <p:nvSpPr>
          <p:cNvPr id="58" name="57 - TextBox"/>
          <p:cNvSpPr txBox="1"/>
          <p:nvPr/>
        </p:nvSpPr>
        <p:spPr>
          <a:xfrm>
            <a:off x="7143768" y="3786190"/>
            <a:ext cx="1571636" cy="461665"/>
          </a:xfrm>
          <a:prstGeom prst="rect">
            <a:avLst/>
          </a:prstGeom>
          <a:noFill/>
          <a:ln>
            <a:solidFill>
              <a:srgbClr val="35D7D3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 &lt;  F</a:t>
            </a:r>
            <a:r>
              <a:rPr lang="en-US" sz="2400" b="1" baseline="-25000" dirty="0" smtClean="0"/>
              <a:t>2</a:t>
            </a:r>
            <a:endParaRPr lang="en-US" sz="2400" b="1" dirty="0"/>
          </a:p>
        </p:txBody>
      </p:sp>
      <p:sp>
        <p:nvSpPr>
          <p:cNvPr id="41" name="40 - Ορθογώνιο"/>
          <p:cNvSpPr/>
          <p:nvPr/>
        </p:nvSpPr>
        <p:spPr>
          <a:xfrm>
            <a:off x="1857356" y="214290"/>
            <a:ext cx="142876" cy="92869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2" name="41 - Ορθογώνιο"/>
          <p:cNvSpPr/>
          <p:nvPr/>
        </p:nvSpPr>
        <p:spPr>
          <a:xfrm>
            <a:off x="5715008" y="428604"/>
            <a:ext cx="3882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F</a:t>
            </a:r>
            <a:r>
              <a:rPr lang="en-US" sz="2000" b="1" baseline="-25000" dirty="0" smtClean="0">
                <a:solidFill>
                  <a:srgbClr val="0070C0"/>
                </a:solidFill>
              </a:rPr>
              <a:t>2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43" name="42 - Ορθογώνιο"/>
          <p:cNvSpPr/>
          <p:nvPr/>
        </p:nvSpPr>
        <p:spPr>
          <a:xfrm>
            <a:off x="5429256" y="142852"/>
            <a:ext cx="357190" cy="92869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44" name="43 - Ευθύγραμμο βέλος σύνδεσης"/>
          <p:cNvCxnSpPr/>
          <p:nvPr/>
        </p:nvCxnSpPr>
        <p:spPr>
          <a:xfrm rot="5400000" flipH="1" flipV="1">
            <a:off x="5108579" y="820719"/>
            <a:ext cx="928694" cy="1588"/>
          </a:xfrm>
          <a:prstGeom prst="straightConnector1">
            <a:avLst/>
          </a:prstGeom>
          <a:ln w="41275">
            <a:solidFill>
              <a:srgbClr val="35D7D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428596" y="3857628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 =</a:t>
            </a:r>
            <a:endParaRPr lang="en-US" sz="2400" b="1" dirty="0"/>
          </a:p>
        </p:txBody>
      </p:sp>
      <p:sp>
        <p:nvSpPr>
          <p:cNvPr id="46" name="45 - Ορθογώνιο"/>
          <p:cNvSpPr/>
          <p:nvPr/>
        </p:nvSpPr>
        <p:spPr>
          <a:xfrm>
            <a:off x="1142976" y="4000504"/>
            <a:ext cx="474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A</a:t>
            </a:r>
            <a:r>
              <a:rPr lang="en-US" sz="2400" b="1" baseline="-25000" dirty="0" smtClean="0"/>
              <a:t>1</a:t>
            </a:r>
            <a:endParaRPr lang="en-US" sz="2400" b="1" baseline="-25000" dirty="0"/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1071538" y="4071942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Ορθογώνιο"/>
          <p:cNvSpPr/>
          <p:nvPr/>
        </p:nvSpPr>
        <p:spPr>
          <a:xfrm>
            <a:off x="1071538" y="3571876"/>
            <a:ext cx="474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A</a:t>
            </a:r>
            <a:r>
              <a:rPr lang="en-US" sz="2400" b="1" baseline="-25000" dirty="0" smtClean="0"/>
              <a:t>2</a:t>
            </a:r>
            <a:endParaRPr lang="en-US" sz="2400" b="1" baseline="-25000" dirty="0"/>
          </a:p>
        </p:txBody>
      </p:sp>
      <p:sp>
        <p:nvSpPr>
          <p:cNvPr id="49" name="48 - Ορθογώνιο"/>
          <p:cNvSpPr/>
          <p:nvPr/>
        </p:nvSpPr>
        <p:spPr>
          <a:xfrm>
            <a:off x="1643042" y="3786190"/>
            <a:ext cx="4844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baseline="30000" dirty="0" smtClean="0"/>
              <a:t>.</a:t>
            </a:r>
            <a:r>
              <a:rPr lang="en-US" sz="2400" b="1" dirty="0" smtClean="0"/>
              <a:t>F</a:t>
            </a:r>
            <a:r>
              <a:rPr lang="en-US" sz="2400" b="1" baseline="-25000" dirty="0" smtClean="0"/>
              <a:t>1</a:t>
            </a:r>
            <a:endParaRPr lang="en-US" sz="2400" b="1" baseline="-25000" dirty="0"/>
          </a:p>
        </p:txBody>
      </p:sp>
      <p:sp>
        <p:nvSpPr>
          <p:cNvPr id="50" name="49 - TextBox"/>
          <p:cNvSpPr txBox="1"/>
          <p:nvPr/>
        </p:nvSpPr>
        <p:spPr>
          <a:xfrm>
            <a:off x="2643174" y="3786190"/>
            <a:ext cx="1928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Όμως</a:t>
            </a:r>
            <a:r>
              <a:rPr lang="en-US" sz="2000" dirty="0" smtClean="0"/>
              <a:t> </a:t>
            </a:r>
            <a:r>
              <a:rPr lang="en-US" sz="2000" b="1" dirty="0" smtClean="0"/>
              <a:t>A</a:t>
            </a:r>
            <a:r>
              <a:rPr lang="en-US" sz="2000" b="1" baseline="-25000" dirty="0" smtClean="0"/>
              <a:t>1</a:t>
            </a:r>
            <a:r>
              <a:rPr lang="en-US" sz="2000" b="1" dirty="0" smtClean="0"/>
              <a:t> </a:t>
            </a:r>
            <a:r>
              <a:rPr lang="en-US" sz="2000" b="1" dirty="0" smtClean="0"/>
              <a:t>&lt;  </a:t>
            </a:r>
            <a:r>
              <a:rPr lang="en-US" sz="2000" b="1" dirty="0" smtClean="0"/>
              <a:t>A</a:t>
            </a:r>
            <a:r>
              <a:rPr lang="en-US" sz="2000" b="1" baseline="-25000" dirty="0" smtClean="0"/>
              <a:t>2</a:t>
            </a:r>
            <a:endParaRPr lang="en-US" sz="2000" b="1" dirty="0" smtClean="0"/>
          </a:p>
          <a:p>
            <a:r>
              <a:rPr lang="el-GR" sz="2000" dirty="0" smtClean="0"/>
              <a:t> </a:t>
            </a:r>
            <a:endParaRPr lang="en-US" sz="2000" dirty="0" smtClean="0"/>
          </a:p>
        </p:txBody>
      </p:sp>
      <p:sp>
        <p:nvSpPr>
          <p:cNvPr id="51" name="50 - Ορθογώνιο"/>
          <p:cNvSpPr/>
          <p:nvPr/>
        </p:nvSpPr>
        <p:spPr>
          <a:xfrm>
            <a:off x="4357686" y="3857628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άρα</a:t>
            </a:r>
            <a:endParaRPr lang="el-GR" dirty="0"/>
          </a:p>
        </p:txBody>
      </p:sp>
      <p:sp>
        <p:nvSpPr>
          <p:cNvPr id="52" name="51 - Ορθογώνιο"/>
          <p:cNvSpPr/>
          <p:nvPr/>
        </p:nvSpPr>
        <p:spPr>
          <a:xfrm>
            <a:off x="5143504" y="4000504"/>
            <a:ext cx="474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A</a:t>
            </a:r>
            <a:r>
              <a:rPr lang="en-US" sz="2400" b="1" baseline="-25000" dirty="0" smtClean="0"/>
              <a:t>1</a:t>
            </a:r>
            <a:endParaRPr lang="en-US" sz="2400" b="1" baseline="-25000" dirty="0"/>
          </a:p>
        </p:txBody>
      </p:sp>
      <p:cxnSp>
        <p:nvCxnSpPr>
          <p:cNvPr id="53" name="52 - Ευθεία γραμμή σύνδεσης"/>
          <p:cNvCxnSpPr/>
          <p:nvPr/>
        </p:nvCxnSpPr>
        <p:spPr>
          <a:xfrm>
            <a:off x="5072066" y="4071942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Ορθογώνιο"/>
          <p:cNvSpPr/>
          <p:nvPr/>
        </p:nvSpPr>
        <p:spPr>
          <a:xfrm>
            <a:off x="5072066" y="3571876"/>
            <a:ext cx="474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A</a:t>
            </a:r>
            <a:r>
              <a:rPr lang="en-US" sz="2400" b="1" baseline="-25000" dirty="0" smtClean="0"/>
              <a:t>2</a:t>
            </a:r>
            <a:endParaRPr lang="en-US" sz="2400" b="1" baseline="-25000" dirty="0"/>
          </a:p>
        </p:txBody>
      </p:sp>
      <p:sp>
        <p:nvSpPr>
          <p:cNvPr id="57" name="56 - Ορθογώνιο"/>
          <p:cNvSpPr/>
          <p:nvPr/>
        </p:nvSpPr>
        <p:spPr>
          <a:xfrm>
            <a:off x="5572132" y="3786190"/>
            <a:ext cx="7008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&gt; 1 </a:t>
            </a:r>
            <a:endParaRPr lang="el-GR" sz="2400" dirty="0"/>
          </a:p>
        </p:txBody>
      </p:sp>
      <p:sp>
        <p:nvSpPr>
          <p:cNvPr id="59" name="58 - Ορθογώνιο"/>
          <p:cNvSpPr/>
          <p:nvPr/>
        </p:nvSpPr>
        <p:spPr>
          <a:xfrm>
            <a:off x="6500826" y="3857628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άρα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0" grpId="0"/>
      <p:bldP spid="51" grpId="0"/>
      <p:bldP spid="52" grpId="0"/>
      <p:bldP spid="55" grpId="0"/>
      <p:bldP spid="57" grpId="0"/>
      <p:bldP spid="5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2143108" y="142852"/>
            <a:ext cx="21611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Πίεση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l-GR" sz="2400" b="1" dirty="0" smtClean="0">
                <a:solidFill>
                  <a:srgbClr val="FF0000"/>
                </a:solidFill>
              </a:rPr>
              <a:t>σε υγρό  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832028"/>
            <a:ext cx="3571900" cy="4025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16 - Ελεύθερη σχεδίαση"/>
          <p:cNvSpPr/>
          <p:nvPr/>
        </p:nvSpPr>
        <p:spPr>
          <a:xfrm>
            <a:off x="5143504" y="3857627"/>
            <a:ext cx="3237757" cy="267711"/>
          </a:xfrm>
          <a:custGeom>
            <a:avLst/>
            <a:gdLst>
              <a:gd name="connsiteX0" fmla="*/ 0 w 1389618"/>
              <a:gd name="connsiteY0" fmla="*/ 140677 h 312994"/>
              <a:gd name="connsiteX1" fmla="*/ 253219 w 1389618"/>
              <a:gd name="connsiteY1" fmla="*/ 239150 h 312994"/>
              <a:gd name="connsiteX2" fmla="*/ 520505 w 1389618"/>
              <a:gd name="connsiteY2" fmla="*/ 239150 h 312994"/>
              <a:gd name="connsiteX3" fmla="*/ 914400 w 1389618"/>
              <a:gd name="connsiteY3" fmla="*/ 253218 h 312994"/>
              <a:gd name="connsiteX4" fmla="*/ 1012874 w 1389618"/>
              <a:gd name="connsiteY4" fmla="*/ 267286 h 312994"/>
              <a:gd name="connsiteX5" fmla="*/ 1012874 w 1389618"/>
              <a:gd name="connsiteY5" fmla="*/ 267286 h 312994"/>
              <a:gd name="connsiteX6" fmla="*/ 1209822 w 1389618"/>
              <a:gd name="connsiteY6" fmla="*/ 211015 h 312994"/>
              <a:gd name="connsiteX7" fmla="*/ 1294228 w 1389618"/>
              <a:gd name="connsiteY7" fmla="*/ 182880 h 312994"/>
              <a:gd name="connsiteX8" fmla="*/ 1294228 w 1389618"/>
              <a:gd name="connsiteY8" fmla="*/ 182880 h 312994"/>
              <a:gd name="connsiteX9" fmla="*/ 1308295 w 1389618"/>
              <a:gd name="connsiteY9" fmla="*/ 70338 h 312994"/>
              <a:gd name="connsiteX10" fmla="*/ 1294228 w 1389618"/>
              <a:gd name="connsiteY10" fmla="*/ 70338 h 312994"/>
              <a:gd name="connsiteX11" fmla="*/ 1209822 w 1389618"/>
              <a:gd name="connsiteY11" fmla="*/ 70338 h 312994"/>
              <a:gd name="connsiteX12" fmla="*/ 970671 w 1389618"/>
              <a:gd name="connsiteY12" fmla="*/ 28135 h 312994"/>
              <a:gd name="connsiteX13" fmla="*/ 956603 w 1389618"/>
              <a:gd name="connsiteY13" fmla="*/ 28135 h 312994"/>
              <a:gd name="connsiteX14" fmla="*/ 787791 w 1389618"/>
              <a:gd name="connsiteY14" fmla="*/ 0 h 312994"/>
              <a:gd name="connsiteX15" fmla="*/ 633046 w 1389618"/>
              <a:gd name="connsiteY15" fmla="*/ 14067 h 312994"/>
              <a:gd name="connsiteX16" fmla="*/ 520505 w 1389618"/>
              <a:gd name="connsiteY16" fmla="*/ 14067 h 312994"/>
              <a:gd name="connsiteX17" fmla="*/ 379828 w 1389618"/>
              <a:gd name="connsiteY17" fmla="*/ 28135 h 312994"/>
              <a:gd name="connsiteX18" fmla="*/ 267286 w 1389618"/>
              <a:gd name="connsiteY18" fmla="*/ 28135 h 312994"/>
              <a:gd name="connsiteX19" fmla="*/ 140677 w 1389618"/>
              <a:gd name="connsiteY19" fmla="*/ 56270 h 312994"/>
              <a:gd name="connsiteX20" fmla="*/ 140677 w 1389618"/>
              <a:gd name="connsiteY20" fmla="*/ 56270 h 312994"/>
              <a:gd name="connsiteX21" fmla="*/ 42203 w 1389618"/>
              <a:gd name="connsiteY21" fmla="*/ 98473 h 312994"/>
              <a:gd name="connsiteX22" fmla="*/ 0 w 1389618"/>
              <a:gd name="connsiteY22" fmla="*/ 140677 h 31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89618" h="312994">
                <a:moveTo>
                  <a:pt x="0" y="140677"/>
                </a:moveTo>
                <a:cubicBezTo>
                  <a:pt x="243487" y="240935"/>
                  <a:pt x="152941" y="239150"/>
                  <a:pt x="253219" y="239150"/>
                </a:cubicBezTo>
                <a:cubicBezTo>
                  <a:pt x="513059" y="253586"/>
                  <a:pt x="446661" y="312994"/>
                  <a:pt x="520505" y="239150"/>
                </a:cubicBezTo>
                <a:cubicBezTo>
                  <a:pt x="651803" y="243839"/>
                  <a:pt x="783259" y="245270"/>
                  <a:pt x="914400" y="253218"/>
                </a:cubicBezTo>
                <a:cubicBezTo>
                  <a:pt x="1176864" y="269125"/>
                  <a:pt x="889079" y="267286"/>
                  <a:pt x="1012874" y="267286"/>
                </a:cubicBezTo>
                <a:lnTo>
                  <a:pt x="1012874" y="267286"/>
                </a:lnTo>
                <a:lnTo>
                  <a:pt x="1209822" y="211015"/>
                </a:lnTo>
                <a:cubicBezTo>
                  <a:pt x="1238228" y="202493"/>
                  <a:pt x="1294228" y="182880"/>
                  <a:pt x="1294228" y="182880"/>
                </a:cubicBezTo>
                <a:lnTo>
                  <a:pt x="1294228" y="182880"/>
                </a:lnTo>
                <a:cubicBezTo>
                  <a:pt x="1349564" y="86043"/>
                  <a:pt x="1389618" y="90669"/>
                  <a:pt x="1308295" y="70338"/>
                </a:cubicBezTo>
                <a:cubicBezTo>
                  <a:pt x="1303746" y="69201"/>
                  <a:pt x="1298917" y="70338"/>
                  <a:pt x="1294228" y="70338"/>
                </a:cubicBezTo>
                <a:lnTo>
                  <a:pt x="1209822" y="70338"/>
                </a:lnTo>
                <a:cubicBezTo>
                  <a:pt x="1057764" y="13317"/>
                  <a:pt x="1137345" y="28135"/>
                  <a:pt x="970671" y="28135"/>
                </a:cubicBezTo>
                <a:lnTo>
                  <a:pt x="956603" y="28135"/>
                </a:lnTo>
                <a:lnTo>
                  <a:pt x="787791" y="0"/>
                </a:lnTo>
                <a:cubicBezTo>
                  <a:pt x="642448" y="14534"/>
                  <a:pt x="694240" y="14067"/>
                  <a:pt x="633046" y="14067"/>
                </a:cubicBezTo>
                <a:lnTo>
                  <a:pt x="520505" y="14067"/>
                </a:lnTo>
                <a:lnTo>
                  <a:pt x="379828" y="28135"/>
                </a:lnTo>
                <a:lnTo>
                  <a:pt x="267286" y="28135"/>
                </a:lnTo>
                <a:lnTo>
                  <a:pt x="140677" y="56270"/>
                </a:lnTo>
                <a:lnTo>
                  <a:pt x="140677" y="56270"/>
                </a:lnTo>
                <a:lnTo>
                  <a:pt x="42203" y="98473"/>
                </a:lnTo>
                <a:lnTo>
                  <a:pt x="0" y="14067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18 - Ευθύγραμμο βέλος σύνδεσης"/>
          <p:cNvCxnSpPr/>
          <p:nvPr/>
        </p:nvCxnSpPr>
        <p:spPr>
          <a:xfrm rot="10800000">
            <a:off x="3143240" y="3286124"/>
            <a:ext cx="2266872" cy="6831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ύγραμμο βέλος σύνδεσης"/>
          <p:cNvCxnSpPr/>
          <p:nvPr/>
        </p:nvCxnSpPr>
        <p:spPr>
          <a:xfrm rot="5400000">
            <a:off x="7894661" y="360680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ύγραμμο βέλος σύνδεσης"/>
          <p:cNvCxnSpPr/>
          <p:nvPr/>
        </p:nvCxnSpPr>
        <p:spPr>
          <a:xfrm rot="5400000">
            <a:off x="8047061" y="375920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ύγραμμο βέλος σύνδεσης"/>
          <p:cNvCxnSpPr/>
          <p:nvPr/>
        </p:nvCxnSpPr>
        <p:spPr>
          <a:xfrm rot="5400000">
            <a:off x="7466033" y="360680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ύγραμμο βέλος σύνδεσης"/>
          <p:cNvCxnSpPr/>
          <p:nvPr/>
        </p:nvCxnSpPr>
        <p:spPr>
          <a:xfrm rot="5400000">
            <a:off x="7180281" y="360680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214282" y="2428868"/>
            <a:ext cx="46434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Στην ελεύθερη επιφάνεια του υγρού, ασκείται </a:t>
            </a:r>
            <a:r>
              <a:rPr lang="el-GR" dirty="0" smtClean="0"/>
              <a:t>η </a:t>
            </a:r>
            <a:r>
              <a:rPr lang="el-GR" dirty="0" smtClean="0"/>
              <a:t>ατμοσφαιρική  πίεση ( </a:t>
            </a:r>
            <a:r>
              <a:rPr lang="en-US" b="1" dirty="0" smtClean="0"/>
              <a:t>p</a:t>
            </a:r>
            <a:r>
              <a:rPr lang="el-GR" b="1" baseline="-25000" dirty="0" smtClean="0"/>
              <a:t>α</a:t>
            </a:r>
            <a:r>
              <a:rPr lang="en-US" b="1" baseline="-25000" dirty="0" smtClean="0"/>
              <a:t>tm </a:t>
            </a:r>
            <a:r>
              <a:rPr lang="el-GR" b="1" dirty="0" smtClean="0"/>
              <a:t> )</a:t>
            </a:r>
            <a:endParaRPr lang="en-US" dirty="0" smtClean="0"/>
          </a:p>
          <a:p>
            <a:r>
              <a:rPr lang="el-GR" dirty="0" smtClean="0"/>
              <a:t>από τον αέρα. </a:t>
            </a:r>
          </a:p>
        </p:txBody>
      </p:sp>
      <p:cxnSp>
        <p:nvCxnSpPr>
          <p:cNvPr id="27" name="26 - Ευθύγραμμο βέλος σύνδεσης"/>
          <p:cNvCxnSpPr/>
          <p:nvPr/>
        </p:nvCxnSpPr>
        <p:spPr>
          <a:xfrm rot="5400000">
            <a:off x="6680215" y="367823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ύγραμμο βέλος σύνδεσης"/>
          <p:cNvCxnSpPr/>
          <p:nvPr/>
        </p:nvCxnSpPr>
        <p:spPr>
          <a:xfrm rot="5400000">
            <a:off x="6037273" y="367823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ύγραμμο βέλος σύνδεσης"/>
          <p:cNvCxnSpPr/>
          <p:nvPr/>
        </p:nvCxnSpPr>
        <p:spPr>
          <a:xfrm rot="5400000">
            <a:off x="5680083" y="367823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Ορθογώνιο"/>
          <p:cNvSpPr/>
          <p:nvPr/>
        </p:nvSpPr>
        <p:spPr>
          <a:xfrm>
            <a:off x="214282" y="4572008"/>
            <a:ext cx="50006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Σύμφωνα με την αρχή του Πασκάλ, αυτή η ατμοσφαιρική  πίεση ( </a:t>
            </a:r>
            <a:r>
              <a:rPr lang="en-US" b="1" dirty="0" smtClean="0"/>
              <a:t>p</a:t>
            </a:r>
            <a:r>
              <a:rPr lang="el-GR" b="1" baseline="-25000" dirty="0" smtClean="0"/>
              <a:t>α</a:t>
            </a:r>
            <a:r>
              <a:rPr lang="en-US" b="1" baseline="-25000" dirty="0" smtClean="0"/>
              <a:t>tm </a:t>
            </a:r>
            <a:r>
              <a:rPr lang="el-GR" b="1" dirty="0" smtClean="0"/>
              <a:t> )</a:t>
            </a:r>
            <a:r>
              <a:rPr lang="el-GR" dirty="0" smtClean="0"/>
              <a:t>  από την ελεύθερη επιφάνεια, θα «μεταφερθεί» σε όλα τα σημεία του υγρού.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2143108" y="142852"/>
            <a:ext cx="21611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Πίεση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l-GR" sz="2400" b="1" dirty="0" smtClean="0">
                <a:solidFill>
                  <a:srgbClr val="FF0000"/>
                </a:solidFill>
              </a:rPr>
              <a:t>σε υγρό  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832028"/>
            <a:ext cx="3571900" cy="4025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16 - Ελεύθερη σχεδίαση"/>
          <p:cNvSpPr/>
          <p:nvPr/>
        </p:nvSpPr>
        <p:spPr>
          <a:xfrm>
            <a:off x="5143504" y="3857627"/>
            <a:ext cx="3237757" cy="267711"/>
          </a:xfrm>
          <a:custGeom>
            <a:avLst/>
            <a:gdLst>
              <a:gd name="connsiteX0" fmla="*/ 0 w 1389618"/>
              <a:gd name="connsiteY0" fmla="*/ 140677 h 312994"/>
              <a:gd name="connsiteX1" fmla="*/ 253219 w 1389618"/>
              <a:gd name="connsiteY1" fmla="*/ 239150 h 312994"/>
              <a:gd name="connsiteX2" fmla="*/ 520505 w 1389618"/>
              <a:gd name="connsiteY2" fmla="*/ 239150 h 312994"/>
              <a:gd name="connsiteX3" fmla="*/ 914400 w 1389618"/>
              <a:gd name="connsiteY3" fmla="*/ 253218 h 312994"/>
              <a:gd name="connsiteX4" fmla="*/ 1012874 w 1389618"/>
              <a:gd name="connsiteY4" fmla="*/ 267286 h 312994"/>
              <a:gd name="connsiteX5" fmla="*/ 1012874 w 1389618"/>
              <a:gd name="connsiteY5" fmla="*/ 267286 h 312994"/>
              <a:gd name="connsiteX6" fmla="*/ 1209822 w 1389618"/>
              <a:gd name="connsiteY6" fmla="*/ 211015 h 312994"/>
              <a:gd name="connsiteX7" fmla="*/ 1294228 w 1389618"/>
              <a:gd name="connsiteY7" fmla="*/ 182880 h 312994"/>
              <a:gd name="connsiteX8" fmla="*/ 1294228 w 1389618"/>
              <a:gd name="connsiteY8" fmla="*/ 182880 h 312994"/>
              <a:gd name="connsiteX9" fmla="*/ 1308295 w 1389618"/>
              <a:gd name="connsiteY9" fmla="*/ 70338 h 312994"/>
              <a:gd name="connsiteX10" fmla="*/ 1294228 w 1389618"/>
              <a:gd name="connsiteY10" fmla="*/ 70338 h 312994"/>
              <a:gd name="connsiteX11" fmla="*/ 1209822 w 1389618"/>
              <a:gd name="connsiteY11" fmla="*/ 70338 h 312994"/>
              <a:gd name="connsiteX12" fmla="*/ 970671 w 1389618"/>
              <a:gd name="connsiteY12" fmla="*/ 28135 h 312994"/>
              <a:gd name="connsiteX13" fmla="*/ 956603 w 1389618"/>
              <a:gd name="connsiteY13" fmla="*/ 28135 h 312994"/>
              <a:gd name="connsiteX14" fmla="*/ 787791 w 1389618"/>
              <a:gd name="connsiteY14" fmla="*/ 0 h 312994"/>
              <a:gd name="connsiteX15" fmla="*/ 633046 w 1389618"/>
              <a:gd name="connsiteY15" fmla="*/ 14067 h 312994"/>
              <a:gd name="connsiteX16" fmla="*/ 520505 w 1389618"/>
              <a:gd name="connsiteY16" fmla="*/ 14067 h 312994"/>
              <a:gd name="connsiteX17" fmla="*/ 379828 w 1389618"/>
              <a:gd name="connsiteY17" fmla="*/ 28135 h 312994"/>
              <a:gd name="connsiteX18" fmla="*/ 267286 w 1389618"/>
              <a:gd name="connsiteY18" fmla="*/ 28135 h 312994"/>
              <a:gd name="connsiteX19" fmla="*/ 140677 w 1389618"/>
              <a:gd name="connsiteY19" fmla="*/ 56270 h 312994"/>
              <a:gd name="connsiteX20" fmla="*/ 140677 w 1389618"/>
              <a:gd name="connsiteY20" fmla="*/ 56270 h 312994"/>
              <a:gd name="connsiteX21" fmla="*/ 42203 w 1389618"/>
              <a:gd name="connsiteY21" fmla="*/ 98473 h 312994"/>
              <a:gd name="connsiteX22" fmla="*/ 0 w 1389618"/>
              <a:gd name="connsiteY22" fmla="*/ 140677 h 31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89618" h="312994">
                <a:moveTo>
                  <a:pt x="0" y="140677"/>
                </a:moveTo>
                <a:cubicBezTo>
                  <a:pt x="243487" y="240935"/>
                  <a:pt x="152941" y="239150"/>
                  <a:pt x="253219" y="239150"/>
                </a:cubicBezTo>
                <a:cubicBezTo>
                  <a:pt x="513059" y="253586"/>
                  <a:pt x="446661" y="312994"/>
                  <a:pt x="520505" y="239150"/>
                </a:cubicBezTo>
                <a:cubicBezTo>
                  <a:pt x="651803" y="243839"/>
                  <a:pt x="783259" y="245270"/>
                  <a:pt x="914400" y="253218"/>
                </a:cubicBezTo>
                <a:cubicBezTo>
                  <a:pt x="1176864" y="269125"/>
                  <a:pt x="889079" y="267286"/>
                  <a:pt x="1012874" y="267286"/>
                </a:cubicBezTo>
                <a:lnTo>
                  <a:pt x="1012874" y="267286"/>
                </a:lnTo>
                <a:lnTo>
                  <a:pt x="1209822" y="211015"/>
                </a:lnTo>
                <a:cubicBezTo>
                  <a:pt x="1238228" y="202493"/>
                  <a:pt x="1294228" y="182880"/>
                  <a:pt x="1294228" y="182880"/>
                </a:cubicBezTo>
                <a:lnTo>
                  <a:pt x="1294228" y="182880"/>
                </a:lnTo>
                <a:cubicBezTo>
                  <a:pt x="1349564" y="86043"/>
                  <a:pt x="1389618" y="90669"/>
                  <a:pt x="1308295" y="70338"/>
                </a:cubicBezTo>
                <a:cubicBezTo>
                  <a:pt x="1303746" y="69201"/>
                  <a:pt x="1298917" y="70338"/>
                  <a:pt x="1294228" y="70338"/>
                </a:cubicBezTo>
                <a:lnTo>
                  <a:pt x="1209822" y="70338"/>
                </a:lnTo>
                <a:cubicBezTo>
                  <a:pt x="1057764" y="13317"/>
                  <a:pt x="1137345" y="28135"/>
                  <a:pt x="970671" y="28135"/>
                </a:cubicBezTo>
                <a:lnTo>
                  <a:pt x="956603" y="28135"/>
                </a:lnTo>
                <a:lnTo>
                  <a:pt x="787791" y="0"/>
                </a:lnTo>
                <a:cubicBezTo>
                  <a:pt x="642448" y="14534"/>
                  <a:pt x="694240" y="14067"/>
                  <a:pt x="633046" y="14067"/>
                </a:cubicBezTo>
                <a:lnTo>
                  <a:pt x="520505" y="14067"/>
                </a:lnTo>
                <a:lnTo>
                  <a:pt x="379828" y="28135"/>
                </a:lnTo>
                <a:lnTo>
                  <a:pt x="267286" y="28135"/>
                </a:lnTo>
                <a:lnTo>
                  <a:pt x="140677" y="56270"/>
                </a:lnTo>
                <a:lnTo>
                  <a:pt x="140677" y="56270"/>
                </a:lnTo>
                <a:lnTo>
                  <a:pt x="42203" y="98473"/>
                </a:lnTo>
                <a:lnTo>
                  <a:pt x="0" y="14067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7072330" y="5786454"/>
            <a:ext cx="642942" cy="214314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20 - Ευθύγραμμο βέλος σύνδεσης"/>
          <p:cNvCxnSpPr/>
          <p:nvPr/>
        </p:nvCxnSpPr>
        <p:spPr>
          <a:xfrm>
            <a:off x="2643174" y="2500306"/>
            <a:ext cx="4643470" cy="3357586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428596" y="2214554"/>
            <a:ext cx="38576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σε μια τυχαία επιφάνεια που βρίσκεται μέσα σε ένα υγρό εκτός από την υδροστατική πίεση (</a:t>
            </a:r>
            <a:r>
              <a:rPr lang="en-US" b="1" dirty="0" smtClean="0"/>
              <a:t>p</a:t>
            </a:r>
            <a:r>
              <a:rPr lang="el-GR" dirty="0" smtClean="0"/>
              <a:t>) θα ασκείται και η ατμοσφαιρική πίεση  (</a:t>
            </a:r>
            <a:r>
              <a:rPr lang="en-US" b="1" dirty="0" smtClean="0"/>
              <a:t>p</a:t>
            </a:r>
            <a:r>
              <a:rPr lang="el-GR" b="1" baseline="-25000" dirty="0" smtClean="0"/>
              <a:t>α</a:t>
            </a:r>
            <a:r>
              <a:rPr lang="en-US" b="1" baseline="-25000" dirty="0" smtClean="0"/>
              <a:t>tm </a:t>
            </a:r>
            <a:r>
              <a:rPr lang="el-GR" b="1" dirty="0" smtClean="0"/>
              <a:t> )</a:t>
            </a:r>
            <a:endParaRPr lang="en-US" dirty="0" smtClean="0"/>
          </a:p>
          <a:p>
            <a:endParaRPr lang="en-US" dirty="0" smtClean="0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 rot="5400000">
            <a:off x="7894661" y="360680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ύγραμμο βέλος σύνδεσης"/>
          <p:cNvCxnSpPr/>
          <p:nvPr/>
        </p:nvCxnSpPr>
        <p:spPr>
          <a:xfrm rot="5400000">
            <a:off x="8047061" y="375920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ύγραμμο βέλος σύνδεσης"/>
          <p:cNvCxnSpPr/>
          <p:nvPr/>
        </p:nvCxnSpPr>
        <p:spPr>
          <a:xfrm rot="5400000">
            <a:off x="7466033" y="360680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ύγραμμο βέλος σύνδεσης"/>
          <p:cNvCxnSpPr/>
          <p:nvPr/>
        </p:nvCxnSpPr>
        <p:spPr>
          <a:xfrm rot="5400000">
            <a:off x="7180281" y="360680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- Ευθύγραμμο βέλος σύνδεσης"/>
          <p:cNvCxnSpPr/>
          <p:nvPr/>
        </p:nvCxnSpPr>
        <p:spPr>
          <a:xfrm rot="5400000">
            <a:off x="6680215" y="367823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ύγραμμο βέλος σύνδεσης"/>
          <p:cNvCxnSpPr/>
          <p:nvPr/>
        </p:nvCxnSpPr>
        <p:spPr>
          <a:xfrm rot="5400000">
            <a:off x="6037273" y="367823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ύγραμμο βέλος σύνδεσης"/>
          <p:cNvCxnSpPr/>
          <p:nvPr/>
        </p:nvCxnSpPr>
        <p:spPr>
          <a:xfrm rot="5400000">
            <a:off x="5680083" y="367823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Ορθογώνιο"/>
          <p:cNvSpPr/>
          <p:nvPr/>
        </p:nvSpPr>
        <p:spPr>
          <a:xfrm>
            <a:off x="1643042" y="5715016"/>
            <a:ext cx="19879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p</a:t>
            </a:r>
            <a:r>
              <a:rPr lang="el-GR" sz="2400" b="1" baseline="-25000" dirty="0" err="1" smtClean="0"/>
              <a:t>ολ</a:t>
            </a:r>
            <a:r>
              <a:rPr lang="el-GR" sz="2400" b="1" baseline="-25000" dirty="0" smtClean="0"/>
              <a:t> </a:t>
            </a:r>
            <a:r>
              <a:rPr lang="el-GR" sz="2400" b="1" dirty="0" smtClean="0"/>
              <a:t>= </a:t>
            </a:r>
            <a:r>
              <a:rPr lang="en-US" sz="2400" b="1" dirty="0" smtClean="0"/>
              <a:t>p</a:t>
            </a:r>
            <a:r>
              <a:rPr lang="el-GR" sz="2400" b="1" baseline="-25000" dirty="0" smtClean="0"/>
              <a:t>α</a:t>
            </a:r>
            <a:r>
              <a:rPr lang="en-US" sz="2400" b="1" baseline="-25000" dirty="0" smtClean="0"/>
              <a:t>tm </a:t>
            </a:r>
            <a:r>
              <a:rPr lang="el-GR" sz="2400" b="1" dirty="0" smtClean="0"/>
              <a:t>  +  </a:t>
            </a:r>
            <a:r>
              <a:rPr lang="en-US" sz="2400" b="1" dirty="0" smtClean="0"/>
              <a:t>p</a:t>
            </a:r>
            <a:endParaRPr lang="en-US" sz="2400" dirty="0"/>
          </a:p>
        </p:txBody>
      </p:sp>
      <p:sp>
        <p:nvSpPr>
          <p:cNvPr id="36" name="35 - TextBox"/>
          <p:cNvSpPr txBox="1"/>
          <p:nvPr/>
        </p:nvSpPr>
        <p:spPr>
          <a:xfrm>
            <a:off x="642910" y="4286256"/>
            <a:ext cx="41434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Άρα </a:t>
            </a:r>
            <a:r>
              <a:rPr lang="el-GR" sz="2000" u="sng" dirty="0" smtClean="0"/>
              <a:t>η συνολική πίεση</a:t>
            </a:r>
            <a:r>
              <a:rPr lang="el-GR" sz="2000" b="1" u="sng" dirty="0" smtClean="0"/>
              <a:t> </a:t>
            </a:r>
            <a:r>
              <a:rPr lang="el-GR" sz="2000" b="1" dirty="0" smtClean="0"/>
              <a:t>(</a:t>
            </a:r>
            <a:r>
              <a:rPr lang="en-US" sz="2000" b="1" dirty="0" smtClean="0"/>
              <a:t>p</a:t>
            </a:r>
            <a:r>
              <a:rPr lang="el-GR" sz="2000" b="1" baseline="-25000" dirty="0" err="1" smtClean="0"/>
              <a:t>ολ</a:t>
            </a:r>
            <a:r>
              <a:rPr lang="el-GR" sz="2000" b="1" baseline="-25000" dirty="0" smtClean="0"/>
              <a:t>  </a:t>
            </a:r>
            <a:r>
              <a:rPr lang="el-GR" sz="2000" b="1" dirty="0" smtClean="0"/>
              <a:t> )</a:t>
            </a:r>
            <a:r>
              <a:rPr lang="el-GR" sz="2000" dirty="0" smtClean="0"/>
              <a:t>που θα ασκείται σε επιφάνεια μέσα σε υγρό θα είναι: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2143108" y="142852"/>
            <a:ext cx="21611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Πίεση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l-GR" sz="2400" b="1" dirty="0" smtClean="0">
                <a:solidFill>
                  <a:srgbClr val="FF0000"/>
                </a:solidFill>
              </a:rPr>
              <a:t>σε υγρό  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832028"/>
            <a:ext cx="3571900" cy="4025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16 - Ελεύθερη σχεδίαση"/>
          <p:cNvSpPr/>
          <p:nvPr/>
        </p:nvSpPr>
        <p:spPr>
          <a:xfrm>
            <a:off x="5143504" y="3857627"/>
            <a:ext cx="3237757" cy="267711"/>
          </a:xfrm>
          <a:custGeom>
            <a:avLst/>
            <a:gdLst>
              <a:gd name="connsiteX0" fmla="*/ 0 w 1389618"/>
              <a:gd name="connsiteY0" fmla="*/ 140677 h 312994"/>
              <a:gd name="connsiteX1" fmla="*/ 253219 w 1389618"/>
              <a:gd name="connsiteY1" fmla="*/ 239150 h 312994"/>
              <a:gd name="connsiteX2" fmla="*/ 520505 w 1389618"/>
              <a:gd name="connsiteY2" fmla="*/ 239150 h 312994"/>
              <a:gd name="connsiteX3" fmla="*/ 914400 w 1389618"/>
              <a:gd name="connsiteY3" fmla="*/ 253218 h 312994"/>
              <a:gd name="connsiteX4" fmla="*/ 1012874 w 1389618"/>
              <a:gd name="connsiteY4" fmla="*/ 267286 h 312994"/>
              <a:gd name="connsiteX5" fmla="*/ 1012874 w 1389618"/>
              <a:gd name="connsiteY5" fmla="*/ 267286 h 312994"/>
              <a:gd name="connsiteX6" fmla="*/ 1209822 w 1389618"/>
              <a:gd name="connsiteY6" fmla="*/ 211015 h 312994"/>
              <a:gd name="connsiteX7" fmla="*/ 1294228 w 1389618"/>
              <a:gd name="connsiteY7" fmla="*/ 182880 h 312994"/>
              <a:gd name="connsiteX8" fmla="*/ 1294228 w 1389618"/>
              <a:gd name="connsiteY8" fmla="*/ 182880 h 312994"/>
              <a:gd name="connsiteX9" fmla="*/ 1308295 w 1389618"/>
              <a:gd name="connsiteY9" fmla="*/ 70338 h 312994"/>
              <a:gd name="connsiteX10" fmla="*/ 1294228 w 1389618"/>
              <a:gd name="connsiteY10" fmla="*/ 70338 h 312994"/>
              <a:gd name="connsiteX11" fmla="*/ 1209822 w 1389618"/>
              <a:gd name="connsiteY11" fmla="*/ 70338 h 312994"/>
              <a:gd name="connsiteX12" fmla="*/ 970671 w 1389618"/>
              <a:gd name="connsiteY12" fmla="*/ 28135 h 312994"/>
              <a:gd name="connsiteX13" fmla="*/ 956603 w 1389618"/>
              <a:gd name="connsiteY13" fmla="*/ 28135 h 312994"/>
              <a:gd name="connsiteX14" fmla="*/ 787791 w 1389618"/>
              <a:gd name="connsiteY14" fmla="*/ 0 h 312994"/>
              <a:gd name="connsiteX15" fmla="*/ 633046 w 1389618"/>
              <a:gd name="connsiteY15" fmla="*/ 14067 h 312994"/>
              <a:gd name="connsiteX16" fmla="*/ 520505 w 1389618"/>
              <a:gd name="connsiteY16" fmla="*/ 14067 h 312994"/>
              <a:gd name="connsiteX17" fmla="*/ 379828 w 1389618"/>
              <a:gd name="connsiteY17" fmla="*/ 28135 h 312994"/>
              <a:gd name="connsiteX18" fmla="*/ 267286 w 1389618"/>
              <a:gd name="connsiteY18" fmla="*/ 28135 h 312994"/>
              <a:gd name="connsiteX19" fmla="*/ 140677 w 1389618"/>
              <a:gd name="connsiteY19" fmla="*/ 56270 h 312994"/>
              <a:gd name="connsiteX20" fmla="*/ 140677 w 1389618"/>
              <a:gd name="connsiteY20" fmla="*/ 56270 h 312994"/>
              <a:gd name="connsiteX21" fmla="*/ 42203 w 1389618"/>
              <a:gd name="connsiteY21" fmla="*/ 98473 h 312994"/>
              <a:gd name="connsiteX22" fmla="*/ 0 w 1389618"/>
              <a:gd name="connsiteY22" fmla="*/ 140677 h 31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89618" h="312994">
                <a:moveTo>
                  <a:pt x="0" y="140677"/>
                </a:moveTo>
                <a:cubicBezTo>
                  <a:pt x="243487" y="240935"/>
                  <a:pt x="152941" y="239150"/>
                  <a:pt x="253219" y="239150"/>
                </a:cubicBezTo>
                <a:cubicBezTo>
                  <a:pt x="513059" y="253586"/>
                  <a:pt x="446661" y="312994"/>
                  <a:pt x="520505" y="239150"/>
                </a:cubicBezTo>
                <a:cubicBezTo>
                  <a:pt x="651803" y="243839"/>
                  <a:pt x="783259" y="245270"/>
                  <a:pt x="914400" y="253218"/>
                </a:cubicBezTo>
                <a:cubicBezTo>
                  <a:pt x="1176864" y="269125"/>
                  <a:pt x="889079" y="267286"/>
                  <a:pt x="1012874" y="267286"/>
                </a:cubicBezTo>
                <a:lnTo>
                  <a:pt x="1012874" y="267286"/>
                </a:lnTo>
                <a:lnTo>
                  <a:pt x="1209822" y="211015"/>
                </a:lnTo>
                <a:cubicBezTo>
                  <a:pt x="1238228" y="202493"/>
                  <a:pt x="1294228" y="182880"/>
                  <a:pt x="1294228" y="182880"/>
                </a:cubicBezTo>
                <a:lnTo>
                  <a:pt x="1294228" y="182880"/>
                </a:lnTo>
                <a:cubicBezTo>
                  <a:pt x="1349564" y="86043"/>
                  <a:pt x="1389618" y="90669"/>
                  <a:pt x="1308295" y="70338"/>
                </a:cubicBezTo>
                <a:cubicBezTo>
                  <a:pt x="1303746" y="69201"/>
                  <a:pt x="1298917" y="70338"/>
                  <a:pt x="1294228" y="70338"/>
                </a:cubicBezTo>
                <a:lnTo>
                  <a:pt x="1209822" y="70338"/>
                </a:lnTo>
                <a:cubicBezTo>
                  <a:pt x="1057764" y="13317"/>
                  <a:pt x="1137345" y="28135"/>
                  <a:pt x="970671" y="28135"/>
                </a:cubicBezTo>
                <a:lnTo>
                  <a:pt x="956603" y="28135"/>
                </a:lnTo>
                <a:lnTo>
                  <a:pt x="787791" y="0"/>
                </a:lnTo>
                <a:cubicBezTo>
                  <a:pt x="642448" y="14534"/>
                  <a:pt x="694240" y="14067"/>
                  <a:pt x="633046" y="14067"/>
                </a:cubicBezTo>
                <a:lnTo>
                  <a:pt x="520505" y="14067"/>
                </a:lnTo>
                <a:lnTo>
                  <a:pt x="379828" y="28135"/>
                </a:lnTo>
                <a:lnTo>
                  <a:pt x="267286" y="28135"/>
                </a:lnTo>
                <a:lnTo>
                  <a:pt x="140677" y="56270"/>
                </a:lnTo>
                <a:lnTo>
                  <a:pt x="140677" y="56270"/>
                </a:lnTo>
                <a:lnTo>
                  <a:pt x="42203" y="98473"/>
                </a:lnTo>
                <a:lnTo>
                  <a:pt x="0" y="14067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7072330" y="5786454"/>
            <a:ext cx="642942" cy="214314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 rot="5400000">
            <a:off x="7894661" y="360680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ύγραμμο βέλος σύνδεσης"/>
          <p:cNvCxnSpPr/>
          <p:nvPr/>
        </p:nvCxnSpPr>
        <p:spPr>
          <a:xfrm rot="5400000">
            <a:off x="8047061" y="375920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ύγραμμο βέλος σύνδεσης"/>
          <p:cNvCxnSpPr/>
          <p:nvPr/>
        </p:nvCxnSpPr>
        <p:spPr>
          <a:xfrm rot="5400000">
            <a:off x="7466033" y="360680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ύγραμμο βέλος σύνδεσης"/>
          <p:cNvCxnSpPr/>
          <p:nvPr/>
        </p:nvCxnSpPr>
        <p:spPr>
          <a:xfrm rot="5400000">
            <a:off x="7180281" y="360680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- Ευθύγραμμο βέλος σύνδεσης"/>
          <p:cNvCxnSpPr/>
          <p:nvPr/>
        </p:nvCxnSpPr>
        <p:spPr>
          <a:xfrm rot="5400000">
            <a:off x="6680215" y="367823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ύγραμμο βέλος σύνδεσης"/>
          <p:cNvCxnSpPr/>
          <p:nvPr/>
        </p:nvCxnSpPr>
        <p:spPr>
          <a:xfrm rot="5400000">
            <a:off x="6037273" y="367823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ύγραμμο βέλος σύνδεσης"/>
          <p:cNvCxnSpPr/>
          <p:nvPr/>
        </p:nvCxnSpPr>
        <p:spPr>
          <a:xfrm rot="5400000">
            <a:off x="5680083" y="367823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Ορθογώνιο"/>
          <p:cNvSpPr/>
          <p:nvPr/>
        </p:nvSpPr>
        <p:spPr>
          <a:xfrm>
            <a:off x="571472" y="2857496"/>
            <a:ext cx="19879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p</a:t>
            </a:r>
            <a:r>
              <a:rPr lang="el-GR" sz="2400" b="1" baseline="-25000" dirty="0" err="1" smtClean="0"/>
              <a:t>ολ</a:t>
            </a:r>
            <a:r>
              <a:rPr lang="el-GR" sz="2400" b="1" baseline="-25000" dirty="0" smtClean="0"/>
              <a:t> </a:t>
            </a:r>
            <a:r>
              <a:rPr lang="el-GR" sz="2400" b="1" dirty="0" smtClean="0"/>
              <a:t>= </a:t>
            </a:r>
            <a:r>
              <a:rPr lang="en-US" sz="2400" b="1" dirty="0" smtClean="0"/>
              <a:t>p</a:t>
            </a:r>
            <a:r>
              <a:rPr lang="el-GR" sz="2400" b="1" baseline="-25000" dirty="0" smtClean="0"/>
              <a:t>α</a:t>
            </a:r>
            <a:r>
              <a:rPr lang="en-US" sz="2400" b="1" baseline="-25000" dirty="0" smtClean="0"/>
              <a:t>tm </a:t>
            </a:r>
            <a:r>
              <a:rPr lang="el-GR" sz="2400" b="1" dirty="0" smtClean="0"/>
              <a:t>  +  </a:t>
            </a:r>
            <a:r>
              <a:rPr lang="en-US" sz="2400" b="1" dirty="0" smtClean="0"/>
              <a:t>p</a:t>
            </a:r>
            <a:endParaRPr lang="en-US" sz="2400" dirty="0"/>
          </a:p>
        </p:txBody>
      </p:sp>
      <p:sp>
        <p:nvSpPr>
          <p:cNvPr id="36" name="35 - TextBox"/>
          <p:cNvSpPr txBox="1"/>
          <p:nvPr/>
        </p:nvSpPr>
        <p:spPr>
          <a:xfrm>
            <a:off x="0" y="1357298"/>
            <a:ext cx="41434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Άρα </a:t>
            </a:r>
            <a:r>
              <a:rPr lang="el-GR" sz="2000" u="sng" dirty="0" smtClean="0"/>
              <a:t>η συνολική πίεση</a:t>
            </a:r>
            <a:r>
              <a:rPr lang="el-GR" sz="2000" b="1" u="sng" dirty="0" smtClean="0"/>
              <a:t> </a:t>
            </a:r>
            <a:r>
              <a:rPr lang="el-GR" sz="2000" b="1" dirty="0" smtClean="0"/>
              <a:t>(</a:t>
            </a:r>
            <a:r>
              <a:rPr lang="en-US" sz="2000" b="1" dirty="0" smtClean="0"/>
              <a:t>p</a:t>
            </a:r>
            <a:r>
              <a:rPr lang="el-GR" sz="2000" b="1" baseline="-25000" dirty="0" err="1" smtClean="0"/>
              <a:t>ολ</a:t>
            </a:r>
            <a:r>
              <a:rPr lang="el-GR" sz="2000" b="1" baseline="-25000" dirty="0" smtClean="0"/>
              <a:t>  </a:t>
            </a:r>
            <a:r>
              <a:rPr lang="el-GR" sz="2000" b="1" dirty="0" smtClean="0"/>
              <a:t> )</a:t>
            </a:r>
            <a:r>
              <a:rPr lang="el-GR" sz="2000" dirty="0" smtClean="0"/>
              <a:t>που θα ασκείται σε επιφάνεια μέσα σε υγρό θα είναι:</a:t>
            </a:r>
            <a:endParaRPr lang="en-US" sz="2000" dirty="0" smtClean="0"/>
          </a:p>
        </p:txBody>
      </p:sp>
      <p:sp>
        <p:nvSpPr>
          <p:cNvPr id="19" name="18 - TextBox"/>
          <p:cNvSpPr txBox="1"/>
          <p:nvPr/>
        </p:nvSpPr>
        <p:spPr>
          <a:xfrm>
            <a:off x="1500166" y="378619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ή</a:t>
            </a:r>
            <a:endParaRPr lang="en-US" sz="2400" dirty="0" smtClean="0"/>
          </a:p>
        </p:txBody>
      </p:sp>
      <p:sp>
        <p:nvSpPr>
          <p:cNvPr id="20" name="19 - Ορθογώνιο"/>
          <p:cNvSpPr/>
          <p:nvPr/>
        </p:nvSpPr>
        <p:spPr>
          <a:xfrm>
            <a:off x="571472" y="4500570"/>
            <a:ext cx="23005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p</a:t>
            </a:r>
            <a:r>
              <a:rPr lang="el-GR" sz="2400" b="1" baseline="-25000" dirty="0" err="1" smtClean="0"/>
              <a:t>ολ</a:t>
            </a:r>
            <a:r>
              <a:rPr lang="el-GR" sz="2400" b="1" baseline="-25000" dirty="0" smtClean="0"/>
              <a:t> </a:t>
            </a:r>
            <a:r>
              <a:rPr lang="el-GR" sz="2400" b="1" dirty="0" smtClean="0"/>
              <a:t>= </a:t>
            </a:r>
            <a:r>
              <a:rPr lang="en-US" sz="2400" b="1" dirty="0" smtClean="0"/>
              <a:t>p</a:t>
            </a:r>
            <a:r>
              <a:rPr lang="el-GR" sz="2400" b="1" baseline="-25000" dirty="0" smtClean="0"/>
              <a:t>α</a:t>
            </a:r>
            <a:r>
              <a:rPr lang="en-US" sz="2400" b="1" baseline="-25000" dirty="0" smtClean="0"/>
              <a:t>tm </a:t>
            </a:r>
            <a:r>
              <a:rPr lang="el-GR" sz="2400" b="1" dirty="0" smtClean="0"/>
              <a:t>  +  </a:t>
            </a:r>
            <a:r>
              <a:rPr lang="en-US" sz="2400" b="1" dirty="0" err="1" smtClean="0"/>
              <a:t>pgh</a:t>
            </a:r>
            <a:endParaRPr lang="en-US" sz="2400" dirty="0"/>
          </a:p>
        </p:txBody>
      </p:sp>
      <p:sp>
        <p:nvSpPr>
          <p:cNvPr id="25" name="24 - TextBox"/>
          <p:cNvSpPr txBox="1"/>
          <p:nvPr/>
        </p:nvSpPr>
        <p:spPr>
          <a:xfrm>
            <a:off x="0" y="5715016"/>
            <a:ext cx="4214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υδροστατική πίεση δίνεται από τον τύπο:  </a:t>
            </a:r>
            <a:r>
              <a:rPr lang="en-US" dirty="0" smtClean="0"/>
              <a:t>p=</a:t>
            </a:r>
            <a:r>
              <a:rPr lang="en-US" dirty="0" err="1" smtClean="0"/>
              <a:t>pgh</a:t>
            </a:r>
            <a:endParaRPr lang="en-US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5786446" y="214290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Στην επιφάνεια της θάλασσας :</a:t>
            </a:r>
          </a:p>
          <a:p>
            <a:r>
              <a:rPr lang="el-GR" dirty="0" smtClean="0"/>
              <a:t> </a:t>
            </a:r>
            <a:r>
              <a:rPr lang="en-US" b="1" dirty="0" smtClean="0"/>
              <a:t>p</a:t>
            </a:r>
            <a:r>
              <a:rPr lang="el-GR" b="1" baseline="-25000" dirty="0" smtClean="0"/>
              <a:t>α</a:t>
            </a:r>
            <a:r>
              <a:rPr lang="en-US" b="1" baseline="-25000" dirty="0" smtClean="0"/>
              <a:t>tm </a:t>
            </a:r>
            <a:r>
              <a:rPr lang="el-GR" b="1" dirty="0" smtClean="0"/>
              <a:t>= 100.000Ρα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500298" y="214290"/>
            <a:ext cx="385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Αρχή του Πασκάλ</a:t>
            </a:r>
            <a:endParaRPr lang="en-US" sz="2400" b="1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0" y="1357298"/>
            <a:ext cx="37861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Υγρό σε δοχείο που δεν του ασκείται, κάποια επιπλέον πίεση.</a:t>
            </a:r>
          </a:p>
          <a:p>
            <a:endParaRPr lang="en-US" sz="2000" dirty="0" smtClean="0"/>
          </a:p>
        </p:txBody>
      </p:sp>
      <p:sp>
        <p:nvSpPr>
          <p:cNvPr id="6" name="5 - Ελεύθερη σχεδίαση"/>
          <p:cNvSpPr/>
          <p:nvPr/>
        </p:nvSpPr>
        <p:spPr>
          <a:xfrm>
            <a:off x="357158" y="2285992"/>
            <a:ext cx="1659988" cy="2363372"/>
          </a:xfrm>
          <a:custGeom>
            <a:avLst/>
            <a:gdLst>
              <a:gd name="connsiteX0" fmla="*/ 0 w 1659988"/>
              <a:gd name="connsiteY0" fmla="*/ 70338 h 2363372"/>
              <a:gd name="connsiteX1" fmla="*/ 0 w 1659988"/>
              <a:gd name="connsiteY1" fmla="*/ 2349304 h 2363372"/>
              <a:gd name="connsiteX2" fmla="*/ 1659988 w 1659988"/>
              <a:gd name="connsiteY2" fmla="*/ 2363372 h 2363372"/>
              <a:gd name="connsiteX3" fmla="*/ 1645920 w 1659988"/>
              <a:gd name="connsiteY3" fmla="*/ 0 h 2363372"/>
              <a:gd name="connsiteX4" fmla="*/ 1645920 w 1659988"/>
              <a:gd name="connsiteY4" fmla="*/ 0 h 2363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9988" h="2363372">
                <a:moveTo>
                  <a:pt x="0" y="70338"/>
                </a:moveTo>
                <a:lnTo>
                  <a:pt x="0" y="2349304"/>
                </a:lnTo>
                <a:lnTo>
                  <a:pt x="1659988" y="2363372"/>
                </a:lnTo>
                <a:cubicBezTo>
                  <a:pt x="1655271" y="1575582"/>
                  <a:pt x="1645920" y="787805"/>
                  <a:pt x="1645920" y="0"/>
                </a:cubicBezTo>
                <a:lnTo>
                  <a:pt x="1645920" y="0"/>
                </a:lnTo>
              </a:path>
            </a:pathLst>
          </a:custGeom>
          <a:ln w="857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Ελεύθερη σχεδίαση"/>
          <p:cNvSpPr/>
          <p:nvPr/>
        </p:nvSpPr>
        <p:spPr>
          <a:xfrm>
            <a:off x="379828" y="3027400"/>
            <a:ext cx="1603717" cy="1575581"/>
          </a:xfrm>
          <a:custGeom>
            <a:avLst/>
            <a:gdLst>
              <a:gd name="connsiteX0" fmla="*/ 28135 w 1603717"/>
              <a:gd name="connsiteY0" fmla="*/ 14068 h 1575581"/>
              <a:gd name="connsiteX1" fmla="*/ 1589649 w 1603717"/>
              <a:gd name="connsiteY1" fmla="*/ 0 h 1575581"/>
              <a:gd name="connsiteX2" fmla="*/ 1603717 w 1603717"/>
              <a:gd name="connsiteY2" fmla="*/ 1575581 h 1575581"/>
              <a:gd name="connsiteX3" fmla="*/ 0 w 1603717"/>
              <a:gd name="connsiteY3" fmla="*/ 1561514 h 1575581"/>
              <a:gd name="connsiteX4" fmla="*/ 28135 w 1603717"/>
              <a:gd name="connsiteY4" fmla="*/ 14068 h 1575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3717" h="1575581">
                <a:moveTo>
                  <a:pt x="28135" y="14068"/>
                </a:moveTo>
                <a:lnTo>
                  <a:pt x="1589649" y="0"/>
                </a:lnTo>
                <a:lnTo>
                  <a:pt x="1603717" y="1575581"/>
                </a:lnTo>
                <a:lnTo>
                  <a:pt x="0" y="1561514"/>
                </a:lnTo>
                <a:lnTo>
                  <a:pt x="28135" y="1406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Ελεύθερη σχεδίαση"/>
          <p:cNvSpPr/>
          <p:nvPr/>
        </p:nvSpPr>
        <p:spPr>
          <a:xfrm>
            <a:off x="6357950" y="3429000"/>
            <a:ext cx="1659988" cy="2363372"/>
          </a:xfrm>
          <a:custGeom>
            <a:avLst/>
            <a:gdLst>
              <a:gd name="connsiteX0" fmla="*/ 0 w 1659988"/>
              <a:gd name="connsiteY0" fmla="*/ 70338 h 2363372"/>
              <a:gd name="connsiteX1" fmla="*/ 0 w 1659988"/>
              <a:gd name="connsiteY1" fmla="*/ 2349304 h 2363372"/>
              <a:gd name="connsiteX2" fmla="*/ 1659988 w 1659988"/>
              <a:gd name="connsiteY2" fmla="*/ 2363372 h 2363372"/>
              <a:gd name="connsiteX3" fmla="*/ 1645920 w 1659988"/>
              <a:gd name="connsiteY3" fmla="*/ 0 h 2363372"/>
              <a:gd name="connsiteX4" fmla="*/ 1645920 w 1659988"/>
              <a:gd name="connsiteY4" fmla="*/ 0 h 2363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9988" h="2363372">
                <a:moveTo>
                  <a:pt x="0" y="70338"/>
                </a:moveTo>
                <a:lnTo>
                  <a:pt x="0" y="2349304"/>
                </a:lnTo>
                <a:lnTo>
                  <a:pt x="1659988" y="2363372"/>
                </a:lnTo>
                <a:cubicBezTo>
                  <a:pt x="1655271" y="1575582"/>
                  <a:pt x="1645920" y="787805"/>
                  <a:pt x="1645920" y="0"/>
                </a:cubicBezTo>
                <a:lnTo>
                  <a:pt x="1645920" y="0"/>
                </a:lnTo>
              </a:path>
            </a:pathLst>
          </a:custGeom>
          <a:ln w="857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Ελεύθερη σχεδίαση"/>
          <p:cNvSpPr/>
          <p:nvPr/>
        </p:nvSpPr>
        <p:spPr>
          <a:xfrm>
            <a:off x="6380620" y="4170408"/>
            <a:ext cx="1603717" cy="1575581"/>
          </a:xfrm>
          <a:custGeom>
            <a:avLst/>
            <a:gdLst>
              <a:gd name="connsiteX0" fmla="*/ 28135 w 1603717"/>
              <a:gd name="connsiteY0" fmla="*/ 14068 h 1575581"/>
              <a:gd name="connsiteX1" fmla="*/ 1589649 w 1603717"/>
              <a:gd name="connsiteY1" fmla="*/ 0 h 1575581"/>
              <a:gd name="connsiteX2" fmla="*/ 1603717 w 1603717"/>
              <a:gd name="connsiteY2" fmla="*/ 1575581 h 1575581"/>
              <a:gd name="connsiteX3" fmla="*/ 0 w 1603717"/>
              <a:gd name="connsiteY3" fmla="*/ 1561514 h 1575581"/>
              <a:gd name="connsiteX4" fmla="*/ 28135 w 1603717"/>
              <a:gd name="connsiteY4" fmla="*/ 14068 h 1575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3717" h="1575581">
                <a:moveTo>
                  <a:pt x="28135" y="14068"/>
                </a:moveTo>
                <a:lnTo>
                  <a:pt x="1589649" y="0"/>
                </a:lnTo>
                <a:lnTo>
                  <a:pt x="1603717" y="1575581"/>
                </a:lnTo>
                <a:lnTo>
                  <a:pt x="0" y="1561514"/>
                </a:lnTo>
                <a:lnTo>
                  <a:pt x="28135" y="1406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6357950" y="4000504"/>
            <a:ext cx="1643074" cy="21431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Ορθογώνιο"/>
          <p:cNvSpPr/>
          <p:nvPr/>
        </p:nvSpPr>
        <p:spPr>
          <a:xfrm>
            <a:off x="7000892" y="2143116"/>
            <a:ext cx="357190" cy="185738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TextBox"/>
          <p:cNvSpPr txBox="1"/>
          <p:nvPr/>
        </p:nvSpPr>
        <p:spPr>
          <a:xfrm>
            <a:off x="5000628" y="785794"/>
            <a:ext cx="41433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Υγρό σε δοχείο που του ασκείται, κάποια επιπλέον πίεση, από το </a:t>
            </a:r>
            <a:r>
              <a:rPr lang="el-GR" sz="2000" u="sng" dirty="0" smtClean="0"/>
              <a:t>κόκκινο εμβολο </a:t>
            </a:r>
            <a:r>
              <a:rPr lang="el-GR" sz="2000" dirty="0" smtClean="0"/>
              <a:t>το οποίο πιέζουμε προς τα κάτω.</a:t>
            </a:r>
          </a:p>
          <a:p>
            <a:endParaRPr lang="en-US" sz="2000" dirty="0" smtClean="0"/>
          </a:p>
        </p:txBody>
      </p:sp>
      <p:cxnSp>
        <p:nvCxnSpPr>
          <p:cNvPr id="23" name="22 - Ευθύγραμμο βέλος σύνδεσης"/>
          <p:cNvCxnSpPr/>
          <p:nvPr/>
        </p:nvCxnSpPr>
        <p:spPr>
          <a:xfrm rot="5400000">
            <a:off x="6501620" y="3213892"/>
            <a:ext cx="1285884" cy="1588"/>
          </a:xfrm>
          <a:prstGeom prst="straightConnector1">
            <a:avLst/>
          </a:prstGeom>
          <a:ln w="508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3214646" y="6072206"/>
            <a:ext cx="59293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Τι θα συμβεί στο υγρό που δέχεται… επιπλέον πίεση ;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rot="16200000" flipV="1">
            <a:off x="6465107" y="1821645"/>
            <a:ext cx="71438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Ορθογώνιο"/>
          <p:cNvSpPr/>
          <p:nvPr/>
        </p:nvSpPr>
        <p:spPr>
          <a:xfrm rot="1351594">
            <a:off x="6751483" y="2873284"/>
            <a:ext cx="901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έμβολο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500166" y="285728"/>
            <a:ext cx="385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Αρχή του Πασκάλ</a:t>
            </a:r>
            <a:endParaRPr lang="en-US" sz="2400" b="1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0" y="1357298"/>
            <a:ext cx="37861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Υγρό σε δοχείο που δεν του ασκείται, κάποια επιπλέον πίεση.</a:t>
            </a:r>
          </a:p>
          <a:p>
            <a:endParaRPr lang="en-US" sz="2000" dirty="0" smtClean="0"/>
          </a:p>
        </p:txBody>
      </p:sp>
      <p:sp>
        <p:nvSpPr>
          <p:cNvPr id="6" name="5 - Ελεύθερη σχεδίαση"/>
          <p:cNvSpPr/>
          <p:nvPr/>
        </p:nvSpPr>
        <p:spPr>
          <a:xfrm>
            <a:off x="357158" y="2285992"/>
            <a:ext cx="1659988" cy="2363372"/>
          </a:xfrm>
          <a:custGeom>
            <a:avLst/>
            <a:gdLst>
              <a:gd name="connsiteX0" fmla="*/ 0 w 1659988"/>
              <a:gd name="connsiteY0" fmla="*/ 70338 h 2363372"/>
              <a:gd name="connsiteX1" fmla="*/ 0 w 1659988"/>
              <a:gd name="connsiteY1" fmla="*/ 2349304 h 2363372"/>
              <a:gd name="connsiteX2" fmla="*/ 1659988 w 1659988"/>
              <a:gd name="connsiteY2" fmla="*/ 2363372 h 2363372"/>
              <a:gd name="connsiteX3" fmla="*/ 1645920 w 1659988"/>
              <a:gd name="connsiteY3" fmla="*/ 0 h 2363372"/>
              <a:gd name="connsiteX4" fmla="*/ 1645920 w 1659988"/>
              <a:gd name="connsiteY4" fmla="*/ 0 h 2363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9988" h="2363372">
                <a:moveTo>
                  <a:pt x="0" y="70338"/>
                </a:moveTo>
                <a:lnTo>
                  <a:pt x="0" y="2349304"/>
                </a:lnTo>
                <a:lnTo>
                  <a:pt x="1659988" y="2363372"/>
                </a:lnTo>
                <a:cubicBezTo>
                  <a:pt x="1655271" y="1575582"/>
                  <a:pt x="1645920" y="787805"/>
                  <a:pt x="1645920" y="0"/>
                </a:cubicBezTo>
                <a:lnTo>
                  <a:pt x="1645920" y="0"/>
                </a:lnTo>
              </a:path>
            </a:pathLst>
          </a:custGeom>
          <a:ln w="857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Ελεύθερη σχεδίαση"/>
          <p:cNvSpPr/>
          <p:nvPr/>
        </p:nvSpPr>
        <p:spPr>
          <a:xfrm>
            <a:off x="379828" y="3027400"/>
            <a:ext cx="1603717" cy="1575581"/>
          </a:xfrm>
          <a:custGeom>
            <a:avLst/>
            <a:gdLst>
              <a:gd name="connsiteX0" fmla="*/ 28135 w 1603717"/>
              <a:gd name="connsiteY0" fmla="*/ 14068 h 1575581"/>
              <a:gd name="connsiteX1" fmla="*/ 1589649 w 1603717"/>
              <a:gd name="connsiteY1" fmla="*/ 0 h 1575581"/>
              <a:gd name="connsiteX2" fmla="*/ 1603717 w 1603717"/>
              <a:gd name="connsiteY2" fmla="*/ 1575581 h 1575581"/>
              <a:gd name="connsiteX3" fmla="*/ 0 w 1603717"/>
              <a:gd name="connsiteY3" fmla="*/ 1561514 h 1575581"/>
              <a:gd name="connsiteX4" fmla="*/ 28135 w 1603717"/>
              <a:gd name="connsiteY4" fmla="*/ 14068 h 1575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3717" h="1575581">
                <a:moveTo>
                  <a:pt x="28135" y="14068"/>
                </a:moveTo>
                <a:lnTo>
                  <a:pt x="1589649" y="0"/>
                </a:lnTo>
                <a:lnTo>
                  <a:pt x="1603717" y="1575581"/>
                </a:lnTo>
                <a:lnTo>
                  <a:pt x="0" y="1561514"/>
                </a:lnTo>
                <a:lnTo>
                  <a:pt x="28135" y="1406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Ελεύθερη σχεδίαση"/>
          <p:cNvSpPr/>
          <p:nvPr/>
        </p:nvSpPr>
        <p:spPr>
          <a:xfrm>
            <a:off x="6357950" y="3429000"/>
            <a:ext cx="1659988" cy="2363372"/>
          </a:xfrm>
          <a:custGeom>
            <a:avLst/>
            <a:gdLst>
              <a:gd name="connsiteX0" fmla="*/ 0 w 1659988"/>
              <a:gd name="connsiteY0" fmla="*/ 70338 h 2363372"/>
              <a:gd name="connsiteX1" fmla="*/ 0 w 1659988"/>
              <a:gd name="connsiteY1" fmla="*/ 2349304 h 2363372"/>
              <a:gd name="connsiteX2" fmla="*/ 1659988 w 1659988"/>
              <a:gd name="connsiteY2" fmla="*/ 2363372 h 2363372"/>
              <a:gd name="connsiteX3" fmla="*/ 1645920 w 1659988"/>
              <a:gd name="connsiteY3" fmla="*/ 0 h 2363372"/>
              <a:gd name="connsiteX4" fmla="*/ 1645920 w 1659988"/>
              <a:gd name="connsiteY4" fmla="*/ 0 h 2363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9988" h="2363372">
                <a:moveTo>
                  <a:pt x="0" y="70338"/>
                </a:moveTo>
                <a:lnTo>
                  <a:pt x="0" y="2349304"/>
                </a:lnTo>
                <a:lnTo>
                  <a:pt x="1659988" y="2363372"/>
                </a:lnTo>
                <a:cubicBezTo>
                  <a:pt x="1655271" y="1575582"/>
                  <a:pt x="1645920" y="787805"/>
                  <a:pt x="1645920" y="0"/>
                </a:cubicBezTo>
                <a:lnTo>
                  <a:pt x="1645920" y="0"/>
                </a:lnTo>
              </a:path>
            </a:pathLst>
          </a:custGeom>
          <a:ln w="857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Ελεύθερη σχεδίαση"/>
          <p:cNvSpPr/>
          <p:nvPr/>
        </p:nvSpPr>
        <p:spPr>
          <a:xfrm>
            <a:off x="6380620" y="4170408"/>
            <a:ext cx="1603717" cy="1575581"/>
          </a:xfrm>
          <a:custGeom>
            <a:avLst/>
            <a:gdLst>
              <a:gd name="connsiteX0" fmla="*/ 28135 w 1603717"/>
              <a:gd name="connsiteY0" fmla="*/ 14068 h 1575581"/>
              <a:gd name="connsiteX1" fmla="*/ 1589649 w 1603717"/>
              <a:gd name="connsiteY1" fmla="*/ 0 h 1575581"/>
              <a:gd name="connsiteX2" fmla="*/ 1603717 w 1603717"/>
              <a:gd name="connsiteY2" fmla="*/ 1575581 h 1575581"/>
              <a:gd name="connsiteX3" fmla="*/ 0 w 1603717"/>
              <a:gd name="connsiteY3" fmla="*/ 1561514 h 1575581"/>
              <a:gd name="connsiteX4" fmla="*/ 28135 w 1603717"/>
              <a:gd name="connsiteY4" fmla="*/ 14068 h 1575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3717" h="1575581">
                <a:moveTo>
                  <a:pt x="28135" y="14068"/>
                </a:moveTo>
                <a:lnTo>
                  <a:pt x="1589649" y="0"/>
                </a:lnTo>
                <a:lnTo>
                  <a:pt x="1603717" y="1575581"/>
                </a:lnTo>
                <a:lnTo>
                  <a:pt x="0" y="1561514"/>
                </a:lnTo>
                <a:lnTo>
                  <a:pt x="28135" y="1406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6357950" y="4000504"/>
            <a:ext cx="1643074" cy="21431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Ορθογώνιο"/>
          <p:cNvSpPr/>
          <p:nvPr/>
        </p:nvSpPr>
        <p:spPr>
          <a:xfrm>
            <a:off x="7000892" y="2143116"/>
            <a:ext cx="357190" cy="185738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TextBox"/>
          <p:cNvSpPr txBox="1"/>
          <p:nvPr/>
        </p:nvSpPr>
        <p:spPr>
          <a:xfrm>
            <a:off x="5000628" y="500042"/>
            <a:ext cx="41433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Υγρό σε δοχείο που του ασκείται, κάποια επιπλέον πίεση </a:t>
            </a:r>
            <a:r>
              <a:rPr lang="en-US" sz="2000" b="1" dirty="0" smtClean="0"/>
              <a:t>p</a:t>
            </a:r>
            <a:r>
              <a:rPr lang="el-GR" sz="2000" dirty="0" smtClean="0"/>
              <a:t>, από το κόκκινο εμβολο(που η επιφάνεια επαφής του με το υγρό έχει εμβαδόν </a:t>
            </a:r>
            <a:r>
              <a:rPr lang="el-GR" sz="2000" b="1" dirty="0" smtClean="0"/>
              <a:t>Α</a:t>
            </a:r>
            <a:r>
              <a:rPr lang="el-GR" sz="2000" dirty="0" smtClean="0"/>
              <a:t>) το οποίο πιέζουμε προς τα κάτω με δύναμη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r>
              <a:rPr lang="el-GR" sz="2000" dirty="0" smtClean="0"/>
              <a:t>.</a:t>
            </a:r>
          </a:p>
          <a:p>
            <a:endParaRPr lang="en-US" sz="2000" dirty="0" smtClean="0"/>
          </a:p>
        </p:txBody>
      </p:sp>
      <p:cxnSp>
        <p:nvCxnSpPr>
          <p:cNvPr id="23" name="22 - Ευθύγραμμο βέλος σύνδεσης"/>
          <p:cNvCxnSpPr/>
          <p:nvPr/>
        </p:nvCxnSpPr>
        <p:spPr>
          <a:xfrm rot="5400000">
            <a:off x="6501620" y="3213892"/>
            <a:ext cx="1285884" cy="1588"/>
          </a:xfrm>
          <a:prstGeom prst="straightConnector1">
            <a:avLst/>
          </a:prstGeom>
          <a:ln w="508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3214646" y="6072206"/>
            <a:ext cx="59293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Τι θα συμβεί στο υγρό που δέχεται… επιπλέον πίεση ;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5072066" y="4214818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 =</a:t>
            </a:r>
            <a:endParaRPr lang="en-US" sz="2400" b="1" dirty="0"/>
          </a:p>
        </p:txBody>
      </p:sp>
      <p:sp>
        <p:nvSpPr>
          <p:cNvPr id="14" name="13 - Ορθογώνιο"/>
          <p:cNvSpPr/>
          <p:nvPr/>
        </p:nvSpPr>
        <p:spPr>
          <a:xfrm>
            <a:off x="5786446" y="4429132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A</a:t>
            </a:r>
            <a:endParaRPr lang="en-US" sz="2400" b="1" baseline="-250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5786446" y="4071942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6" name="15 - Ευθεία γραμμή σύνδεσης"/>
          <p:cNvCxnSpPr/>
          <p:nvPr/>
        </p:nvCxnSpPr>
        <p:spPr>
          <a:xfrm>
            <a:off x="5786446" y="4500570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5857884" y="4214818"/>
            <a:ext cx="642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</a:t>
            </a:r>
            <a:r>
              <a:rPr lang="en-US" sz="1600" b="1" dirty="0" smtClean="0"/>
              <a:t> </a:t>
            </a:r>
          </a:p>
        </p:txBody>
      </p:sp>
      <p:sp>
        <p:nvSpPr>
          <p:cNvPr id="24" name="23 - Ορθογώνιο"/>
          <p:cNvSpPr/>
          <p:nvPr/>
        </p:nvSpPr>
        <p:spPr>
          <a:xfrm>
            <a:off x="7215206" y="2857496"/>
            <a:ext cx="3497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24 - Ορθογώνιο"/>
          <p:cNvSpPr/>
          <p:nvPr/>
        </p:nvSpPr>
        <p:spPr>
          <a:xfrm>
            <a:off x="6858016" y="3929066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</a:t>
            </a:r>
            <a:endParaRPr lang="en-US" b="1" baseline="-25000" dirty="0"/>
          </a:p>
        </p:txBody>
      </p:sp>
      <p:sp>
        <p:nvSpPr>
          <p:cNvPr id="27" name="26 - Ορθογώνιο"/>
          <p:cNvSpPr/>
          <p:nvPr/>
        </p:nvSpPr>
        <p:spPr>
          <a:xfrm rot="1351594">
            <a:off x="6822922" y="2301781"/>
            <a:ext cx="901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έμβολο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500298" y="214290"/>
            <a:ext cx="385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Αρχή του Πασκάλ</a:t>
            </a:r>
            <a:endParaRPr lang="en-US" sz="2400" b="1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0" y="1000108"/>
            <a:ext cx="37861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Υγρό σε δοχείο που δεν του ασκείται, κάποια επιπλέον πίεση.</a:t>
            </a:r>
          </a:p>
          <a:p>
            <a:endParaRPr lang="en-US" sz="2000" dirty="0" smtClean="0"/>
          </a:p>
        </p:txBody>
      </p:sp>
      <p:sp>
        <p:nvSpPr>
          <p:cNvPr id="6" name="5 - Ελεύθερη σχεδίαση"/>
          <p:cNvSpPr/>
          <p:nvPr/>
        </p:nvSpPr>
        <p:spPr>
          <a:xfrm>
            <a:off x="285720" y="1857364"/>
            <a:ext cx="1659988" cy="2363372"/>
          </a:xfrm>
          <a:custGeom>
            <a:avLst/>
            <a:gdLst>
              <a:gd name="connsiteX0" fmla="*/ 0 w 1659988"/>
              <a:gd name="connsiteY0" fmla="*/ 70338 h 2363372"/>
              <a:gd name="connsiteX1" fmla="*/ 0 w 1659988"/>
              <a:gd name="connsiteY1" fmla="*/ 2349304 h 2363372"/>
              <a:gd name="connsiteX2" fmla="*/ 1659988 w 1659988"/>
              <a:gd name="connsiteY2" fmla="*/ 2363372 h 2363372"/>
              <a:gd name="connsiteX3" fmla="*/ 1645920 w 1659988"/>
              <a:gd name="connsiteY3" fmla="*/ 0 h 2363372"/>
              <a:gd name="connsiteX4" fmla="*/ 1645920 w 1659988"/>
              <a:gd name="connsiteY4" fmla="*/ 0 h 2363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9988" h="2363372">
                <a:moveTo>
                  <a:pt x="0" y="70338"/>
                </a:moveTo>
                <a:lnTo>
                  <a:pt x="0" y="2349304"/>
                </a:lnTo>
                <a:lnTo>
                  <a:pt x="1659988" y="2363372"/>
                </a:lnTo>
                <a:cubicBezTo>
                  <a:pt x="1655271" y="1575582"/>
                  <a:pt x="1645920" y="787805"/>
                  <a:pt x="1645920" y="0"/>
                </a:cubicBezTo>
                <a:lnTo>
                  <a:pt x="1645920" y="0"/>
                </a:lnTo>
              </a:path>
            </a:pathLst>
          </a:custGeom>
          <a:ln w="857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Ελεύθερη σχεδίαση"/>
          <p:cNvSpPr/>
          <p:nvPr/>
        </p:nvSpPr>
        <p:spPr>
          <a:xfrm>
            <a:off x="308390" y="2598772"/>
            <a:ext cx="1603717" cy="1575581"/>
          </a:xfrm>
          <a:custGeom>
            <a:avLst/>
            <a:gdLst>
              <a:gd name="connsiteX0" fmla="*/ 28135 w 1603717"/>
              <a:gd name="connsiteY0" fmla="*/ 14068 h 1575581"/>
              <a:gd name="connsiteX1" fmla="*/ 1589649 w 1603717"/>
              <a:gd name="connsiteY1" fmla="*/ 0 h 1575581"/>
              <a:gd name="connsiteX2" fmla="*/ 1603717 w 1603717"/>
              <a:gd name="connsiteY2" fmla="*/ 1575581 h 1575581"/>
              <a:gd name="connsiteX3" fmla="*/ 0 w 1603717"/>
              <a:gd name="connsiteY3" fmla="*/ 1561514 h 1575581"/>
              <a:gd name="connsiteX4" fmla="*/ 28135 w 1603717"/>
              <a:gd name="connsiteY4" fmla="*/ 14068 h 1575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3717" h="1575581">
                <a:moveTo>
                  <a:pt x="28135" y="14068"/>
                </a:moveTo>
                <a:lnTo>
                  <a:pt x="1589649" y="0"/>
                </a:lnTo>
                <a:lnTo>
                  <a:pt x="1603717" y="1575581"/>
                </a:lnTo>
                <a:lnTo>
                  <a:pt x="0" y="1561514"/>
                </a:lnTo>
                <a:lnTo>
                  <a:pt x="28135" y="1406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Ελεύθερη σχεδίαση"/>
          <p:cNvSpPr/>
          <p:nvPr/>
        </p:nvSpPr>
        <p:spPr>
          <a:xfrm>
            <a:off x="6500826" y="3143248"/>
            <a:ext cx="1659988" cy="2363372"/>
          </a:xfrm>
          <a:custGeom>
            <a:avLst/>
            <a:gdLst>
              <a:gd name="connsiteX0" fmla="*/ 0 w 1659988"/>
              <a:gd name="connsiteY0" fmla="*/ 70338 h 2363372"/>
              <a:gd name="connsiteX1" fmla="*/ 0 w 1659988"/>
              <a:gd name="connsiteY1" fmla="*/ 2349304 h 2363372"/>
              <a:gd name="connsiteX2" fmla="*/ 1659988 w 1659988"/>
              <a:gd name="connsiteY2" fmla="*/ 2363372 h 2363372"/>
              <a:gd name="connsiteX3" fmla="*/ 1645920 w 1659988"/>
              <a:gd name="connsiteY3" fmla="*/ 0 h 2363372"/>
              <a:gd name="connsiteX4" fmla="*/ 1645920 w 1659988"/>
              <a:gd name="connsiteY4" fmla="*/ 0 h 2363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9988" h="2363372">
                <a:moveTo>
                  <a:pt x="0" y="70338"/>
                </a:moveTo>
                <a:lnTo>
                  <a:pt x="0" y="2349304"/>
                </a:lnTo>
                <a:lnTo>
                  <a:pt x="1659988" y="2363372"/>
                </a:lnTo>
                <a:cubicBezTo>
                  <a:pt x="1655271" y="1575582"/>
                  <a:pt x="1645920" y="787805"/>
                  <a:pt x="1645920" y="0"/>
                </a:cubicBezTo>
                <a:lnTo>
                  <a:pt x="1645920" y="0"/>
                </a:lnTo>
              </a:path>
            </a:pathLst>
          </a:custGeom>
          <a:ln w="857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Ελεύθερη σχεδίαση"/>
          <p:cNvSpPr/>
          <p:nvPr/>
        </p:nvSpPr>
        <p:spPr>
          <a:xfrm>
            <a:off x="6523496" y="3884656"/>
            <a:ext cx="1603717" cy="1575581"/>
          </a:xfrm>
          <a:custGeom>
            <a:avLst/>
            <a:gdLst>
              <a:gd name="connsiteX0" fmla="*/ 28135 w 1603717"/>
              <a:gd name="connsiteY0" fmla="*/ 14068 h 1575581"/>
              <a:gd name="connsiteX1" fmla="*/ 1589649 w 1603717"/>
              <a:gd name="connsiteY1" fmla="*/ 0 h 1575581"/>
              <a:gd name="connsiteX2" fmla="*/ 1603717 w 1603717"/>
              <a:gd name="connsiteY2" fmla="*/ 1575581 h 1575581"/>
              <a:gd name="connsiteX3" fmla="*/ 0 w 1603717"/>
              <a:gd name="connsiteY3" fmla="*/ 1561514 h 1575581"/>
              <a:gd name="connsiteX4" fmla="*/ 28135 w 1603717"/>
              <a:gd name="connsiteY4" fmla="*/ 14068 h 1575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3717" h="1575581">
                <a:moveTo>
                  <a:pt x="28135" y="14068"/>
                </a:moveTo>
                <a:lnTo>
                  <a:pt x="1589649" y="0"/>
                </a:lnTo>
                <a:lnTo>
                  <a:pt x="1603717" y="1575581"/>
                </a:lnTo>
                <a:lnTo>
                  <a:pt x="0" y="1561514"/>
                </a:lnTo>
                <a:lnTo>
                  <a:pt x="28135" y="1406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6500826" y="3714752"/>
            <a:ext cx="1643074" cy="21431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Ορθογώνιο"/>
          <p:cNvSpPr/>
          <p:nvPr/>
        </p:nvSpPr>
        <p:spPr>
          <a:xfrm>
            <a:off x="7143768" y="1857364"/>
            <a:ext cx="357190" cy="185738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TextBox"/>
          <p:cNvSpPr txBox="1"/>
          <p:nvPr/>
        </p:nvSpPr>
        <p:spPr>
          <a:xfrm>
            <a:off x="5214942" y="500042"/>
            <a:ext cx="41433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Υγρό σε δοχείο που του </a:t>
            </a:r>
            <a:r>
              <a:rPr lang="el-GR" sz="2000" u="sng" dirty="0" smtClean="0"/>
              <a:t>ασκείται</a:t>
            </a:r>
            <a:r>
              <a:rPr lang="el-GR" sz="2000" dirty="0" smtClean="0"/>
              <a:t>, κάποια </a:t>
            </a:r>
            <a:r>
              <a:rPr lang="el-GR" sz="2000" b="1" dirty="0" smtClean="0"/>
              <a:t>επιπλέον </a:t>
            </a:r>
            <a:r>
              <a:rPr lang="el-GR" sz="2000" b="1" u="sng" dirty="0" smtClean="0"/>
              <a:t>πίεση 2Ρα</a:t>
            </a:r>
            <a:r>
              <a:rPr lang="el-GR" sz="2000" u="sng" dirty="0" smtClean="0"/>
              <a:t>, από </a:t>
            </a:r>
            <a:r>
              <a:rPr lang="el-GR" sz="2000" dirty="0" smtClean="0"/>
              <a:t>το </a:t>
            </a:r>
            <a:r>
              <a:rPr lang="el-GR" sz="2000" u="sng" dirty="0" smtClean="0"/>
              <a:t>κόκκινο εμβολο </a:t>
            </a:r>
            <a:r>
              <a:rPr lang="el-GR" sz="2000" dirty="0" smtClean="0"/>
              <a:t>το οποίο πιέζουμε προς τα κάτω.</a:t>
            </a:r>
          </a:p>
          <a:p>
            <a:endParaRPr lang="en-US" sz="2000" dirty="0" smtClean="0"/>
          </a:p>
        </p:txBody>
      </p:sp>
      <p:cxnSp>
        <p:nvCxnSpPr>
          <p:cNvPr id="23" name="22 - Ευθύγραμμο βέλος σύνδεσης"/>
          <p:cNvCxnSpPr/>
          <p:nvPr/>
        </p:nvCxnSpPr>
        <p:spPr>
          <a:xfrm rot="5400000">
            <a:off x="6644496" y="2928140"/>
            <a:ext cx="1285884" cy="1588"/>
          </a:xfrm>
          <a:prstGeom prst="straightConnector1">
            <a:avLst/>
          </a:prstGeom>
          <a:ln w="508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Ελεύθερη σχεδίαση"/>
          <p:cNvSpPr/>
          <p:nvPr/>
        </p:nvSpPr>
        <p:spPr>
          <a:xfrm>
            <a:off x="413876" y="3954785"/>
            <a:ext cx="129536" cy="51307"/>
          </a:xfrm>
          <a:custGeom>
            <a:avLst/>
            <a:gdLst>
              <a:gd name="connsiteX0" fmla="*/ 22456 w 79488"/>
              <a:gd name="connsiteY0" fmla="*/ 14068 h 18262"/>
              <a:gd name="connsiteX1" fmla="*/ 64659 w 79488"/>
              <a:gd name="connsiteY1" fmla="*/ 0 h 18262"/>
              <a:gd name="connsiteX2" fmla="*/ 8388 w 79488"/>
              <a:gd name="connsiteY2" fmla="*/ 14068 h 18262"/>
              <a:gd name="connsiteX3" fmla="*/ 22456 w 79488"/>
              <a:gd name="connsiteY3" fmla="*/ 14068 h 1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88" h="18262">
                <a:moveTo>
                  <a:pt x="22456" y="14068"/>
                </a:moveTo>
                <a:cubicBezTo>
                  <a:pt x="31834" y="11723"/>
                  <a:pt x="79488" y="0"/>
                  <a:pt x="64659" y="0"/>
                </a:cubicBezTo>
                <a:cubicBezTo>
                  <a:pt x="45325" y="0"/>
                  <a:pt x="25681" y="5421"/>
                  <a:pt x="8388" y="14068"/>
                </a:cubicBezTo>
                <a:cubicBezTo>
                  <a:pt x="0" y="18262"/>
                  <a:pt x="13078" y="16413"/>
                  <a:pt x="22456" y="14068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Ελεύθερη σχεδίαση"/>
          <p:cNvSpPr/>
          <p:nvPr/>
        </p:nvSpPr>
        <p:spPr>
          <a:xfrm>
            <a:off x="556752" y="3044353"/>
            <a:ext cx="129536" cy="51307"/>
          </a:xfrm>
          <a:custGeom>
            <a:avLst/>
            <a:gdLst>
              <a:gd name="connsiteX0" fmla="*/ 22456 w 79488"/>
              <a:gd name="connsiteY0" fmla="*/ 14068 h 18262"/>
              <a:gd name="connsiteX1" fmla="*/ 64659 w 79488"/>
              <a:gd name="connsiteY1" fmla="*/ 0 h 18262"/>
              <a:gd name="connsiteX2" fmla="*/ 8388 w 79488"/>
              <a:gd name="connsiteY2" fmla="*/ 14068 h 18262"/>
              <a:gd name="connsiteX3" fmla="*/ 22456 w 79488"/>
              <a:gd name="connsiteY3" fmla="*/ 14068 h 1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88" h="18262">
                <a:moveTo>
                  <a:pt x="22456" y="14068"/>
                </a:moveTo>
                <a:cubicBezTo>
                  <a:pt x="31834" y="11723"/>
                  <a:pt x="79488" y="0"/>
                  <a:pt x="64659" y="0"/>
                </a:cubicBezTo>
                <a:cubicBezTo>
                  <a:pt x="45325" y="0"/>
                  <a:pt x="25681" y="5421"/>
                  <a:pt x="8388" y="14068"/>
                </a:cubicBezTo>
                <a:cubicBezTo>
                  <a:pt x="0" y="18262"/>
                  <a:pt x="13078" y="16413"/>
                  <a:pt x="22456" y="14068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21 - Ελεύθερη σχεδίαση"/>
          <p:cNvSpPr/>
          <p:nvPr/>
        </p:nvSpPr>
        <p:spPr>
          <a:xfrm>
            <a:off x="1334520" y="3954785"/>
            <a:ext cx="129536" cy="51307"/>
          </a:xfrm>
          <a:custGeom>
            <a:avLst/>
            <a:gdLst>
              <a:gd name="connsiteX0" fmla="*/ 22456 w 79488"/>
              <a:gd name="connsiteY0" fmla="*/ 14068 h 18262"/>
              <a:gd name="connsiteX1" fmla="*/ 64659 w 79488"/>
              <a:gd name="connsiteY1" fmla="*/ 0 h 18262"/>
              <a:gd name="connsiteX2" fmla="*/ 8388 w 79488"/>
              <a:gd name="connsiteY2" fmla="*/ 14068 h 18262"/>
              <a:gd name="connsiteX3" fmla="*/ 22456 w 79488"/>
              <a:gd name="connsiteY3" fmla="*/ 14068 h 1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88" h="18262">
                <a:moveTo>
                  <a:pt x="22456" y="14068"/>
                </a:moveTo>
                <a:cubicBezTo>
                  <a:pt x="31834" y="11723"/>
                  <a:pt x="79488" y="0"/>
                  <a:pt x="64659" y="0"/>
                </a:cubicBezTo>
                <a:cubicBezTo>
                  <a:pt x="45325" y="0"/>
                  <a:pt x="25681" y="5421"/>
                  <a:pt x="8388" y="14068"/>
                </a:cubicBezTo>
                <a:cubicBezTo>
                  <a:pt x="0" y="18262"/>
                  <a:pt x="13078" y="16413"/>
                  <a:pt x="22456" y="14068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TextBox"/>
          <p:cNvSpPr txBox="1"/>
          <p:nvPr/>
        </p:nvSpPr>
        <p:spPr>
          <a:xfrm>
            <a:off x="1357290" y="3786190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3Ρα</a:t>
            </a:r>
            <a:endParaRPr lang="en-US" sz="1400" b="1" dirty="0" smtClean="0"/>
          </a:p>
        </p:txBody>
      </p:sp>
      <p:sp>
        <p:nvSpPr>
          <p:cNvPr id="27" name="26 - TextBox"/>
          <p:cNvSpPr txBox="1"/>
          <p:nvPr/>
        </p:nvSpPr>
        <p:spPr>
          <a:xfrm>
            <a:off x="428596" y="3786190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3Ρα</a:t>
            </a:r>
            <a:endParaRPr lang="en-US" sz="1400" b="1" dirty="0" smtClean="0"/>
          </a:p>
        </p:txBody>
      </p:sp>
      <p:sp>
        <p:nvSpPr>
          <p:cNvPr id="28" name="27 - TextBox"/>
          <p:cNvSpPr txBox="1"/>
          <p:nvPr/>
        </p:nvSpPr>
        <p:spPr>
          <a:xfrm>
            <a:off x="1357290" y="2786058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2Ρα</a:t>
            </a:r>
            <a:endParaRPr lang="en-US" sz="1400" b="1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571472" y="2786058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2Ρα</a:t>
            </a:r>
            <a:endParaRPr lang="en-US" sz="1400" b="1" dirty="0" smtClean="0"/>
          </a:p>
        </p:txBody>
      </p:sp>
      <p:sp>
        <p:nvSpPr>
          <p:cNvPr id="38" name="37 - Ελεύθερη σχεδίαση"/>
          <p:cNvSpPr/>
          <p:nvPr/>
        </p:nvSpPr>
        <p:spPr>
          <a:xfrm>
            <a:off x="6557544" y="5240669"/>
            <a:ext cx="129536" cy="51307"/>
          </a:xfrm>
          <a:custGeom>
            <a:avLst/>
            <a:gdLst>
              <a:gd name="connsiteX0" fmla="*/ 22456 w 79488"/>
              <a:gd name="connsiteY0" fmla="*/ 14068 h 18262"/>
              <a:gd name="connsiteX1" fmla="*/ 64659 w 79488"/>
              <a:gd name="connsiteY1" fmla="*/ 0 h 18262"/>
              <a:gd name="connsiteX2" fmla="*/ 8388 w 79488"/>
              <a:gd name="connsiteY2" fmla="*/ 14068 h 18262"/>
              <a:gd name="connsiteX3" fmla="*/ 22456 w 79488"/>
              <a:gd name="connsiteY3" fmla="*/ 14068 h 1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88" h="18262">
                <a:moveTo>
                  <a:pt x="22456" y="14068"/>
                </a:moveTo>
                <a:cubicBezTo>
                  <a:pt x="31834" y="11723"/>
                  <a:pt x="79488" y="0"/>
                  <a:pt x="64659" y="0"/>
                </a:cubicBezTo>
                <a:cubicBezTo>
                  <a:pt x="45325" y="0"/>
                  <a:pt x="25681" y="5421"/>
                  <a:pt x="8388" y="14068"/>
                </a:cubicBezTo>
                <a:cubicBezTo>
                  <a:pt x="0" y="18262"/>
                  <a:pt x="13078" y="16413"/>
                  <a:pt x="22456" y="14068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38 - Ελεύθερη σχεδίαση"/>
          <p:cNvSpPr/>
          <p:nvPr/>
        </p:nvSpPr>
        <p:spPr>
          <a:xfrm>
            <a:off x="6700420" y="4330237"/>
            <a:ext cx="129536" cy="51307"/>
          </a:xfrm>
          <a:custGeom>
            <a:avLst/>
            <a:gdLst>
              <a:gd name="connsiteX0" fmla="*/ 22456 w 79488"/>
              <a:gd name="connsiteY0" fmla="*/ 14068 h 18262"/>
              <a:gd name="connsiteX1" fmla="*/ 64659 w 79488"/>
              <a:gd name="connsiteY1" fmla="*/ 0 h 18262"/>
              <a:gd name="connsiteX2" fmla="*/ 8388 w 79488"/>
              <a:gd name="connsiteY2" fmla="*/ 14068 h 18262"/>
              <a:gd name="connsiteX3" fmla="*/ 22456 w 79488"/>
              <a:gd name="connsiteY3" fmla="*/ 14068 h 1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88" h="18262">
                <a:moveTo>
                  <a:pt x="22456" y="14068"/>
                </a:moveTo>
                <a:cubicBezTo>
                  <a:pt x="31834" y="11723"/>
                  <a:pt x="79488" y="0"/>
                  <a:pt x="64659" y="0"/>
                </a:cubicBezTo>
                <a:cubicBezTo>
                  <a:pt x="45325" y="0"/>
                  <a:pt x="25681" y="5421"/>
                  <a:pt x="8388" y="14068"/>
                </a:cubicBezTo>
                <a:cubicBezTo>
                  <a:pt x="0" y="18262"/>
                  <a:pt x="13078" y="16413"/>
                  <a:pt x="22456" y="14068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7478188" y="5240669"/>
            <a:ext cx="129536" cy="51307"/>
          </a:xfrm>
          <a:custGeom>
            <a:avLst/>
            <a:gdLst>
              <a:gd name="connsiteX0" fmla="*/ 22456 w 79488"/>
              <a:gd name="connsiteY0" fmla="*/ 14068 h 18262"/>
              <a:gd name="connsiteX1" fmla="*/ 64659 w 79488"/>
              <a:gd name="connsiteY1" fmla="*/ 0 h 18262"/>
              <a:gd name="connsiteX2" fmla="*/ 8388 w 79488"/>
              <a:gd name="connsiteY2" fmla="*/ 14068 h 18262"/>
              <a:gd name="connsiteX3" fmla="*/ 22456 w 79488"/>
              <a:gd name="connsiteY3" fmla="*/ 14068 h 1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88" h="18262">
                <a:moveTo>
                  <a:pt x="22456" y="14068"/>
                </a:moveTo>
                <a:cubicBezTo>
                  <a:pt x="31834" y="11723"/>
                  <a:pt x="79488" y="0"/>
                  <a:pt x="64659" y="0"/>
                </a:cubicBezTo>
                <a:cubicBezTo>
                  <a:pt x="45325" y="0"/>
                  <a:pt x="25681" y="5421"/>
                  <a:pt x="8388" y="14068"/>
                </a:cubicBezTo>
                <a:cubicBezTo>
                  <a:pt x="0" y="18262"/>
                  <a:pt x="13078" y="16413"/>
                  <a:pt x="22456" y="14068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40 - TextBox"/>
          <p:cNvSpPr txBox="1"/>
          <p:nvPr/>
        </p:nvSpPr>
        <p:spPr>
          <a:xfrm>
            <a:off x="6643702" y="5072074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5Ρα</a:t>
            </a:r>
            <a:endParaRPr lang="en-US" sz="1400" b="1" dirty="0" smtClean="0"/>
          </a:p>
        </p:txBody>
      </p:sp>
      <p:sp>
        <p:nvSpPr>
          <p:cNvPr id="42" name="41 - TextBox"/>
          <p:cNvSpPr txBox="1"/>
          <p:nvPr/>
        </p:nvSpPr>
        <p:spPr>
          <a:xfrm>
            <a:off x="6715140" y="4071942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4Ρα</a:t>
            </a:r>
            <a:endParaRPr lang="en-US" sz="1400" b="1" dirty="0" smtClean="0"/>
          </a:p>
        </p:txBody>
      </p:sp>
      <p:sp>
        <p:nvSpPr>
          <p:cNvPr id="43" name="42 - Ελεύθερη σχεδίαση"/>
          <p:cNvSpPr/>
          <p:nvPr/>
        </p:nvSpPr>
        <p:spPr>
          <a:xfrm>
            <a:off x="1428728" y="3071810"/>
            <a:ext cx="129536" cy="51307"/>
          </a:xfrm>
          <a:custGeom>
            <a:avLst/>
            <a:gdLst>
              <a:gd name="connsiteX0" fmla="*/ 22456 w 79488"/>
              <a:gd name="connsiteY0" fmla="*/ 14068 h 18262"/>
              <a:gd name="connsiteX1" fmla="*/ 64659 w 79488"/>
              <a:gd name="connsiteY1" fmla="*/ 0 h 18262"/>
              <a:gd name="connsiteX2" fmla="*/ 8388 w 79488"/>
              <a:gd name="connsiteY2" fmla="*/ 14068 h 18262"/>
              <a:gd name="connsiteX3" fmla="*/ 22456 w 79488"/>
              <a:gd name="connsiteY3" fmla="*/ 14068 h 1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88" h="18262">
                <a:moveTo>
                  <a:pt x="22456" y="14068"/>
                </a:moveTo>
                <a:cubicBezTo>
                  <a:pt x="31834" y="11723"/>
                  <a:pt x="79488" y="0"/>
                  <a:pt x="64659" y="0"/>
                </a:cubicBezTo>
                <a:cubicBezTo>
                  <a:pt x="45325" y="0"/>
                  <a:pt x="25681" y="5421"/>
                  <a:pt x="8388" y="14068"/>
                </a:cubicBezTo>
                <a:cubicBezTo>
                  <a:pt x="0" y="18262"/>
                  <a:pt x="13078" y="16413"/>
                  <a:pt x="22456" y="14068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43 - TextBox"/>
          <p:cNvSpPr txBox="1"/>
          <p:nvPr/>
        </p:nvSpPr>
        <p:spPr>
          <a:xfrm>
            <a:off x="7572396" y="5072074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5Ρα</a:t>
            </a:r>
            <a:endParaRPr lang="en-US" sz="1400" b="1" dirty="0" smtClean="0"/>
          </a:p>
        </p:txBody>
      </p:sp>
      <p:sp>
        <p:nvSpPr>
          <p:cNvPr id="45" name="44 - TextBox"/>
          <p:cNvSpPr txBox="1"/>
          <p:nvPr/>
        </p:nvSpPr>
        <p:spPr>
          <a:xfrm>
            <a:off x="7500958" y="4071942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4Ρα</a:t>
            </a:r>
            <a:endParaRPr lang="en-US" sz="1400" b="1" dirty="0" smtClean="0"/>
          </a:p>
        </p:txBody>
      </p:sp>
      <p:sp>
        <p:nvSpPr>
          <p:cNvPr id="46" name="45 - Ελεύθερη σχεδίαση"/>
          <p:cNvSpPr/>
          <p:nvPr/>
        </p:nvSpPr>
        <p:spPr>
          <a:xfrm>
            <a:off x="7630588" y="4357694"/>
            <a:ext cx="129536" cy="51307"/>
          </a:xfrm>
          <a:custGeom>
            <a:avLst/>
            <a:gdLst>
              <a:gd name="connsiteX0" fmla="*/ 22456 w 79488"/>
              <a:gd name="connsiteY0" fmla="*/ 14068 h 18262"/>
              <a:gd name="connsiteX1" fmla="*/ 64659 w 79488"/>
              <a:gd name="connsiteY1" fmla="*/ 0 h 18262"/>
              <a:gd name="connsiteX2" fmla="*/ 8388 w 79488"/>
              <a:gd name="connsiteY2" fmla="*/ 14068 h 18262"/>
              <a:gd name="connsiteX3" fmla="*/ 22456 w 79488"/>
              <a:gd name="connsiteY3" fmla="*/ 14068 h 1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88" h="18262">
                <a:moveTo>
                  <a:pt x="22456" y="14068"/>
                </a:moveTo>
                <a:cubicBezTo>
                  <a:pt x="31834" y="11723"/>
                  <a:pt x="79488" y="0"/>
                  <a:pt x="64659" y="0"/>
                </a:cubicBezTo>
                <a:cubicBezTo>
                  <a:pt x="45325" y="0"/>
                  <a:pt x="25681" y="5421"/>
                  <a:pt x="8388" y="14068"/>
                </a:cubicBezTo>
                <a:cubicBezTo>
                  <a:pt x="0" y="18262"/>
                  <a:pt x="13078" y="16413"/>
                  <a:pt x="22456" y="14068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47 - Ευθύγραμμο βέλος σύνδεσης"/>
          <p:cNvCxnSpPr/>
          <p:nvPr/>
        </p:nvCxnSpPr>
        <p:spPr>
          <a:xfrm>
            <a:off x="2571736" y="3000372"/>
            <a:ext cx="3500462" cy="1714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- TextBox"/>
          <p:cNvSpPr txBox="1"/>
          <p:nvPr/>
        </p:nvSpPr>
        <p:spPr>
          <a:xfrm>
            <a:off x="0" y="5842337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Η επιπλέον πίεση 2Ρα  που ασκήθηκε στο υγρό μεταφέρθηκε σε όλα τα σημεία του υγρού. Όπως φαίνεται και στο </a:t>
            </a:r>
            <a:r>
              <a:rPr lang="el-GR" sz="2000" dirty="0" smtClean="0"/>
              <a:t>σχήμα, </a:t>
            </a:r>
            <a:r>
              <a:rPr lang="el-GR" sz="2000" dirty="0" smtClean="0"/>
              <a:t>σε όλα τα σημεία του υγρού η πίεση αυξήθηκε  κατά 2 Ρα .</a:t>
            </a:r>
            <a:endParaRPr lang="en-US" sz="2000" dirty="0" smtClean="0"/>
          </a:p>
        </p:txBody>
      </p:sp>
      <p:sp>
        <p:nvSpPr>
          <p:cNvPr id="30" name="29 - Ορθογώνιο"/>
          <p:cNvSpPr/>
          <p:nvPr/>
        </p:nvSpPr>
        <p:spPr>
          <a:xfrm>
            <a:off x="5857884" y="2786058"/>
            <a:ext cx="1146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πίεση 2Ρα</a:t>
            </a:r>
            <a:endParaRPr lang="en-US" dirty="0"/>
          </a:p>
        </p:txBody>
      </p:sp>
      <p:sp>
        <p:nvSpPr>
          <p:cNvPr id="32" name="31 - Ορθογώνιο"/>
          <p:cNvSpPr/>
          <p:nvPr/>
        </p:nvSpPr>
        <p:spPr>
          <a:xfrm rot="1523936">
            <a:off x="2790774" y="3487175"/>
            <a:ext cx="30193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Ασκώ πίεση 2Ρα με το έμβολο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/>
      <p:bldP spid="41" grpId="0"/>
      <p:bldP spid="42" grpId="0"/>
      <p:bldP spid="44" grpId="0"/>
      <p:bldP spid="45" grpId="0"/>
      <p:bldP spid="49" grpId="0"/>
      <p:bldP spid="30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4900782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4 - Ευθύγραμμο βέλος σύνδεσης"/>
          <p:cNvCxnSpPr/>
          <p:nvPr/>
        </p:nvCxnSpPr>
        <p:spPr>
          <a:xfrm rot="5400000">
            <a:off x="1893869" y="3392487"/>
            <a:ext cx="928694" cy="1588"/>
          </a:xfrm>
          <a:prstGeom prst="straightConnector1">
            <a:avLst/>
          </a:prstGeom>
          <a:ln w="508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- Ευθύγραμμο βέλος σύνδεσης"/>
          <p:cNvCxnSpPr/>
          <p:nvPr/>
        </p:nvCxnSpPr>
        <p:spPr>
          <a:xfrm flipV="1">
            <a:off x="2928926" y="4500570"/>
            <a:ext cx="2857520" cy="1428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TextBox"/>
          <p:cNvSpPr txBox="1"/>
          <p:nvPr/>
        </p:nvSpPr>
        <p:spPr>
          <a:xfrm>
            <a:off x="5786446" y="435769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Δοχείο με υγρό </a:t>
            </a:r>
            <a:endParaRPr lang="en-US" dirty="0" smtClean="0"/>
          </a:p>
        </p:txBody>
      </p:sp>
      <p:cxnSp>
        <p:nvCxnSpPr>
          <p:cNvPr id="11" name="10 - Ευθύγραμμο βέλος σύνδεσης"/>
          <p:cNvCxnSpPr/>
          <p:nvPr/>
        </p:nvCxnSpPr>
        <p:spPr>
          <a:xfrm>
            <a:off x="3714744" y="6000768"/>
            <a:ext cx="2428892" cy="4286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TextBox"/>
          <p:cNvSpPr txBox="1"/>
          <p:nvPr/>
        </p:nvSpPr>
        <p:spPr>
          <a:xfrm>
            <a:off x="3643306" y="285728"/>
            <a:ext cx="385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Αρχή του Πασκάλ</a:t>
            </a:r>
            <a:endParaRPr lang="en-US" sz="2400" b="1" dirty="0" smtClean="0"/>
          </a:p>
        </p:txBody>
      </p:sp>
      <p:sp>
        <p:nvSpPr>
          <p:cNvPr id="16" name="15 - TextBox"/>
          <p:cNvSpPr txBox="1"/>
          <p:nvPr/>
        </p:nvSpPr>
        <p:spPr>
          <a:xfrm>
            <a:off x="6143636" y="6286520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Υγρό που εκτοξεύεται με κάποια ταχύτητα</a:t>
            </a:r>
            <a:endParaRPr lang="en-US" dirty="0" smtClean="0"/>
          </a:p>
        </p:txBody>
      </p:sp>
      <p:sp>
        <p:nvSpPr>
          <p:cNvPr id="9" name="8 - TextBox"/>
          <p:cNvSpPr txBox="1"/>
          <p:nvPr/>
        </p:nvSpPr>
        <p:spPr>
          <a:xfrm>
            <a:off x="4572000" y="1428736"/>
            <a:ext cx="457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</a:t>
            </a:r>
            <a:r>
              <a:rPr lang="el-GR" sz="2400" dirty="0" smtClean="0"/>
              <a:t>επιπλέον </a:t>
            </a:r>
            <a:r>
              <a:rPr lang="el-GR" sz="2400" b="1" dirty="0" smtClean="0"/>
              <a:t>πίεση</a:t>
            </a:r>
            <a:r>
              <a:rPr lang="el-GR" sz="2400" dirty="0" smtClean="0"/>
              <a:t> που ασκείται από το έμβολο σε μια </a:t>
            </a:r>
            <a:r>
              <a:rPr lang="el-GR" sz="2400" b="1" dirty="0" smtClean="0"/>
              <a:t>επιφάνεια</a:t>
            </a:r>
            <a:r>
              <a:rPr lang="el-GR" sz="2400" dirty="0" smtClean="0"/>
              <a:t> του υγρού … μεταφέρεται τελικά σε όλα τα σημεία του </a:t>
            </a:r>
            <a:r>
              <a:rPr lang="el-GR" sz="2400" dirty="0" smtClean="0"/>
              <a:t>υγρού που είναι ακίνητο και περιορισμένο..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74757"/>
            <a:ext cx="2643206" cy="358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4 - Ευθύγραμμο βέλος σύνδεσης"/>
          <p:cNvCxnSpPr/>
          <p:nvPr/>
        </p:nvCxnSpPr>
        <p:spPr>
          <a:xfrm rot="5400000">
            <a:off x="822299" y="4964123"/>
            <a:ext cx="928694" cy="1588"/>
          </a:xfrm>
          <a:prstGeom prst="straightConnector1">
            <a:avLst/>
          </a:prstGeom>
          <a:ln w="508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TextBox"/>
          <p:cNvSpPr txBox="1"/>
          <p:nvPr/>
        </p:nvSpPr>
        <p:spPr>
          <a:xfrm>
            <a:off x="3643306" y="285728"/>
            <a:ext cx="385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Αρχή του Πασκάλ</a:t>
            </a:r>
            <a:endParaRPr lang="en-US" sz="2400" b="1" dirty="0" smtClean="0"/>
          </a:p>
        </p:txBody>
      </p:sp>
      <p:sp>
        <p:nvSpPr>
          <p:cNvPr id="9" name="8 - TextBox"/>
          <p:cNvSpPr txBox="1"/>
          <p:nvPr/>
        </p:nvSpPr>
        <p:spPr>
          <a:xfrm>
            <a:off x="3857620" y="2285992"/>
            <a:ext cx="52863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αρχή του Πασκάλ λέει: </a:t>
            </a:r>
          </a:p>
          <a:p>
            <a:endParaRPr lang="el-GR" sz="2400" dirty="0" smtClean="0"/>
          </a:p>
          <a:p>
            <a:r>
              <a:rPr lang="el-GR" sz="2400" dirty="0" smtClean="0"/>
              <a:t>κάθε μεταβολή της πίεσης σε οποιαδήποτε σημείο, ενός περιορισμένου ρευστού που δεν ρέει, προκαλεί ίση μεταβολή της πίεσης σε όλα τα σημεία του.</a:t>
            </a:r>
          </a:p>
          <a:p>
            <a:endParaRPr lang="el-G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- Ομάδα"/>
          <p:cNvGrpSpPr/>
          <p:nvPr/>
        </p:nvGrpSpPr>
        <p:grpSpPr>
          <a:xfrm>
            <a:off x="1785918" y="2928934"/>
            <a:ext cx="6786610" cy="3652849"/>
            <a:chOff x="1928794" y="2428868"/>
            <a:chExt cx="6786610" cy="3652849"/>
          </a:xfrm>
        </p:grpSpPr>
        <p:cxnSp>
          <p:nvCxnSpPr>
            <p:cNvPr id="8" name="7 - Ευθύγραμμο βέλος σύνδεσης"/>
            <p:cNvCxnSpPr/>
            <p:nvPr/>
          </p:nvCxnSpPr>
          <p:spPr>
            <a:xfrm rot="5400000" flipH="1" flipV="1">
              <a:off x="6965173" y="3536157"/>
              <a:ext cx="1571636" cy="35719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28794" y="2428868"/>
              <a:ext cx="6786610" cy="3652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9" name="18 - Ορθογώνιο"/>
            <p:cNvSpPr/>
            <p:nvPr/>
          </p:nvSpPr>
          <p:spPr>
            <a:xfrm>
              <a:off x="5143504" y="3643314"/>
              <a:ext cx="1714512" cy="1714512"/>
            </a:xfrm>
            <a:prstGeom prst="rect">
              <a:avLst/>
            </a:prstGeom>
            <a:solidFill>
              <a:srgbClr val="35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- Ορθογώνιο"/>
            <p:cNvSpPr/>
            <p:nvPr/>
          </p:nvSpPr>
          <p:spPr>
            <a:xfrm>
              <a:off x="2285984" y="4786322"/>
              <a:ext cx="3000396" cy="571504"/>
            </a:xfrm>
            <a:prstGeom prst="rect">
              <a:avLst/>
            </a:prstGeom>
            <a:solidFill>
              <a:srgbClr val="35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20 - Ορθογώνιο"/>
            <p:cNvSpPr/>
            <p:nvPr/>
          </p:nvSpPr>
          <p:spPr>
            <a:xfrm>
              <a:off x="2214546" y="3571876"/>
              <a:ext cx="428628" cy="1643074"/>
            </a:xfrm>
            <a:prstGeom prst="rect">
              <a:avLst/>
            </a:prstGeom>
            <a:solidFill>
              <a:srgbClr val="35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14 - TextBox"/>
          <p:cNvSpPr txBox="1"/>
          <p:nvPr/>
        </p:nvSpPr>
        <p:spPr>
          <a:xfrm>
            <a:off x="857224" y="285728"/>
            <a:ext cx="6643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Αρχή του Πασκάλ</a:t>
            </a:r>
            <a:r>
              <a:rPr lang="en-US" sz="2400" b="1" dirty="0" smtClean="0"/>
              <a:t> </a:t>
            </a:r>
            <a:r>
              <a:rPr lang="el-GR" sz="2400" b="1" dirty="0" smtClean="0"/>
              <a:t>– Υδραυλική αντλία</a:t>
            </a:r>
            <a:endParaRPr lang="en-US" sz="2400" b="1" dirty="0" smtClean="0"/>
          </a:p>
        </p:txBody>
      </p:sp>
      <p:sp>
        <p:nvSpPr>
          <p:cNvPr id="10" name="9 - TextBox"/>
          <p:cNvSpPr txBox="1"/>
          <p:nvPr/>
        </p:nvSpPr>
        <p:spPr>
          <a:xfrm>
            <a:off x="214282" y="785794"/>
            <a:ext cx="9144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Στην παρακάτω εικόνα, φαίνεται μια  υδραυλική  αντλία (μέσα της είναι γεμάτη με νερό), που έχει </a:t>
            </a:r>
            <a:r>
              <a:rPr lang="el-GR" sz="2000" b="1" dirty="0" smtClean="0"/>
              <a:t>δύο έμβολα </a:t>
            </a:r>
            <a:r>
              <a:rPr lang="el-GR" sz="2000" dirty="0" smtClean="0"/>
              <a:t>(μπορούν να μετακινούνται), ένα μικρότερο </a:t>
            </a:r>
            <a:r>
              <a:rPr lang="el-GR" sz="2000" b="1" dirty="0" smtClean="0"/>
              <a:t>εμβολο με επιφάνεια Α</a:t>
            </a:r>
            <a:r>
              <a:rPr lang="el-GR" sz="2000" b="1" baseline="-25000" dirty="0" smtClean="0"/>
              <a:t>1</a:t>
            </a:r>
            <a:r>
              <a:rPr lang="el-GR" sz="2000" b="1" dirty="0" smtClean="0"/>
              <a:t> </a:t>
            </a:r>
            <a:r>
              <a:rPr lang="el-GR" sz="2000" dirty="0" smtClean="0"/>
              <a:t>και ένα μεγαλύτερο </a:t>
            </a:r>
            <a:r>
              <a:rPr lang="el-GR" sz="2000" b="1" dirty="0" smtClean="0"/>
              <a:t>έμβολο με επιφάνεια Α</a:t>
            </a:r>
            <a:r>
              <a:rPr lang="el-GR" sz="2000" b="1" baseline="-25000" dirty="0" smtClean="0"/>
              <a:t>2</a:t>
            </a:r>
            <a:endParaRPr lang="en-US" sz="2000" b="1" baseline="-25000" dirty="0" smtClean="0"/>
          </a:p>
        </p:txBody>
      </p:sp>
      <p:sp>
        <p:nvSpPr>
          <p:cNvPr id="11" name="10 - Ορθογώνιο"/>
          <p:cNvSpPr/>
          <p:nvPr/>
        </p:nvSpPr>
        <p:spPr>
          <a:xfrm>
            <a:off x="2357422" y="6286520"/>
            <a:ext cx="4195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Υδραυλική αντλία ή υδραυλικό πιεστήριο</a:t>
            </a:r>
            <a:endParaRPr lang="en-US" dirty="0"/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 rot="16200000" flipH="1">
            <a:off x="500034" y="2214554"/>
            <a:ext cx="2143140" cy="128588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Ορθογώνιο"/>
          <p:cNvSpPr/>
          <p:nvPr/>
        </p:nvSpPr>
        <p:spPr>
          <a:xfrm>
            <a:off x="2071670" y="4000504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Α</a:t>
            </a:r>
            <a:r>
              <a:rPr lang="el-GR" b="1" baseline="-25000" dirty="0" smtClean="0"/>
              <a:t>1</a:t>
            </a:r>
            <a:endParaRPr lang="en-US" dirty="0"/>
          </a:p>
        </p:txBody>
      </p:sp>
      <p:sp>
        <p:nvSpPr>
          <p:cNvPr id="27" name="26 - Ορθογώνιο"/>
          <p:cNvSpPr/>
          <p:nvPr/>
        </p:nvSpPr>
        <p:spPr>
          <a:xfrm>
            <a:off x="5643570" y="4071942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Α</a:t>
            </a:r>
            <a:r>
              <a:rPr lang="el-GR" b="1" baseline="-25000" dirty="0" smtClean="0"/>
              <a:t>2</a:t>
            </a:r>
            <a:endParaRPr lang="en-US" dirty="0"/>
          </a:p>
        </p:txBody>
      </p:sp>
      <p:sp>
        <p:nvSpPr>
          <p:cNvPr id="34" name="33 - Ορθογώνιο"/>
          <p:cNvSpPr/>
          <p:nvPr/>
        </p:nvSpPr>
        <p:spPr>
          <a:xfrm>
            <a:off x="4572000" y="5357826"/>
            <a:ext cx="644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νερό</a:t>
            </a:r>
            <a:endParaRPr lang="en-US" dirty="0"/>
          </a:p>
        </p:txBody>
      </p:sp>
      <p:sp>
        <p:nvSpPr>
          <p:cNvPr id="24" name="23 - Ορθογώνιο"/>
          <p:cNvSpPr/>
          <p:nvPr/>
        </p:nvSpPr>
        <p:spPr>
          <a:xfrm>
            <a:off x="2214546" y="3000372"/>
            <a:ext cx="142876" cy="92869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" name="24 - Ορθογώνιο"/>
          <p:cNvSpPr/>
          <p:nvPr/>
        </p:nvSpPr>
        <p:spPr>
          <a:xfrm>
            <a:off x="5643570" y="3000372"/>
            <a:ext cx="357190" cy="92869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rot="16200000" flipH="1">
            <a:off x="5000628" y="2714620"/>
            <a:ext cx="2357454" cy="21431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1 - Ομάδα"/>
          <p:cNvGrpSpPr/>
          <p:nvPr/>
        </p:nvGrpSpPr>
        <p:grpSpPr>
          <a:xfrm>
            <a:off x="1785918" y="2928934"/>
            <a:ext cx="6786610" cy="3652849"/>
            <a:chOff x="1928794" y="2428868"/>
            <a:chExt cx="6786610" cy="3652849"/>
          </a:xfrm>
        </p:grpSpPr>
        <p:cxnSp>
          <p:nvCxnSpPr>
            <p:cNvPr id="8" name="7 - Ευθύγραμμο βέλος σύνδεσης"/>
            <p:cNvCxnSpPr/>
            <p:nvPr/>
          </p:nvCxnSpPr>
          <p:spPr>
            <a:xfrm rot="5400000" flipH="1" flipV="1">
              <a:off x="6965173" y="3536157"/>
              <a:ext cx="1571636" cy="35719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28794" y="2428868"/>
              <a:ext cx="6786610" cy="3652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9" name="18 - Ορθογώνιο"/>
            <p:cNvSpPr/>
            <p:nvPr/>
          </p:nvSpPr>
          <p:spPr>
            <a:xfrm>
              <a:off x="5143504" y="3643314"/>
              <a:ext cx="1714512" cy="1714512"/>
            </a:xfrm>
            <a:prstGeom prst="rect">
              <a:avLst/>
            </a:prstGeom>
            <a:solidFill>
              <a:srgbClr val="35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- Ορθογώνιο"/>
            <p:cNvSpPr/>
            <p:nvPr/>
          </p:nvSpPr>
          <p:spPr>
            <a:xfrm>
              <a:off x="2285984" y="4786322"/>
              <a:ext cx="3000396" cy="571504"/>
            </a:xfrm>
            <a:prstGeom prst="rect">
              <a:avLst/>
            </a:prstGeom>
            <a:solidFill>
              <a:srgbClr val="35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20 - Ορθογώνιο"/>
            <p:cNvSpPr/>
            <p:nvPr/>
          </p:nvSpPr>
          <p:spPr>
            <a:xfrm>
              <a:off x="2214546" y="3571876"/>
              <a:ext cx="428628" cy="1643074"/>
            </a:xfrm>
            <a:prstGeom prst="rect">
              <a:avLst/>
            </a:prstGeom>
            <a:solidFill>
              <a:srgbClr val="35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14 - TextBox"/>
          <p:cNvSpPr txBox="1"/>
          <p:nvPr/>
        </p:nvSpPr>
        <p:spPr>
          <a:xfrm>
            <a:off x="857224" y="285728"/>
            <a:ext cx="6643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Αρχή του Πασκάλ</a:t>
            </a:r>
            <a:r>
              <a:rPr lang="en-US" sz="2400" b="1" dirty="0" smtClean="0"/>
              <a:t> </a:t>
            </a:r>
            <a:r>
              <a:rPr lang="el-GR" sz="2400" b="1" dirty="0" smtClean="0"/>
              <a:t>– Υδραυλική αντλία</a:t>
            </a:r>
            <a:endParaRPr lang="en-US" sz="2400" b="1" dirty="0" smtClean="0"/>
          </a:p>
        </p:txBody>
      </p:sp>
      <p:sp>
        <p:nvSpPr>
          <p:cNvPr id="10" name="9 - TextBox"/>
          <p:cNvSpPr txBox="1"/>
          <p:nvPr/>
        </p:nvSpPr>
        <p:spPr>
          <a:xfrm>
            <a:off x="214282" y="785794"/>
            <a:ext cx="9144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Ασκώ  δύναμη </a:t>
            </a:r>
            <a:r>
              <a:rPr lang="en-US" sz="2000" b="1" dirty="0" smtClean="0"/>
              <a:t>F</a:t>
            </a:r>
            <a:r>
              <a:rPr lang="el-GR" sz="2000" b="1" baseline="-25000" dirty="0" smtClean="0"/>
              <a:t>1 </a:t>
            </a:r>
            <a:r>
              <a:rPr lang="el-GR" sz="2000" dirty="0" smtClean="0"/>
              <a:t> στο μικρότερο </a:t>
            </a:r>
            <a:r>
              <a:rPr lang="el-GR" sz="2000" b="1" dirty="0" smtClean="0"/>
              <a:t>εμβολο με επιφάνεια Α</a:t>
            </a:r>
            <a:r>
              <a:rPr lang="el-GR" sz="2000" b="1" baseline="-25000" dirty="0" smtClean="0"/>
              <a:t>1, </a:t>
            </a:r>
            <a:r>
              <a:rPr lang="el-GR" sz="2000" b="1" dirty="0" smtClean="0"/>
              <a:t> αυτή η δύναμη προκαλεί πίεση </a:t>
            </a:r>
            <a:r>
              <a:rPr lang="en-US" sz="2000" b="1" dirty="0" smtClean="0"/>
              <a:t>p</a:t>
            </a:r>
            <a:r>
              <a:rPr lang="en-US" sz="2000" b="1" baseline="-25000" dirty="0" smtClean="0"/>
              <a:t>1</a:t>
            </a:r>
            <a:r>
              <a:rPr lang="el-GR" sz="2000" b="1" dirty="0" smtClean="0"/>
              <a:t> στο νερό της αντλίας που μεταφέρεται σε όλα τα σημεία του νερού, άρα και στην επιφάνεια Α</a:t>
            </a:r>
            <a:r>
              <a:rPr lang="el-GR" sz="2000" b="1" baseline="-25000" dirty="0" smtClean="0"/>
              <a:t>2 </a:t>
            </a:r>
            <a:endParaRPr lang="en-US" sz="2000" b="1" baseline="-25000" dirty="0" smtClean="0"/>
          </a:p>
        </p:txBody>
      </p:sp>
      <p:sp>
        <p:nvSpPr>
          <p:cNvPr id="11" name="10 - Ορθογώνιο"/>
          <p:cNvSpPr/>
          <p:nvPr/>
        </p:nvSpPr>
        <p:spPr>
          <a:xfrm>
            <a:off x="2357422" y="6286520"/>
            <a:ext cx="4195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Υδραυλική αντλία ή υδραυλικό πιεστήριο</a:t>
            </a:r>
            <a:endParaRPr lang="en-US" dirty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rot="5400000">
            <a:off x="1929588" y="4285462"/>
            <a:ext cx="714380" cy="1588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Ορθογώνιο"/>
          <p:cNvSpPr/>
          <p:nvPr/>
        </p:nvSpPr>
        <p:spPr>
          <a:xfrm>
            <a:off x="1928794" y="4071942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Α</a:t>
            </a:r>
            <a:r>
              <a:rPr lang="el-GR" b="1" baseline="-25000" dirty="0" smtClean="0"/>
              <a:t>1</a:t>
            </a:r>
            <a:endParaRPr lang="en-US" dirty="0"/>
          </a:p>
        </p:txBody>
      </p:sp>
      <p:sp>
        <p:nvSpPr>
          <p:cNvPr id="27" name="26 - Ορθογώνιο"/>
          <p:cNvSpPr/>
          <p:nvPr/>
        </p:nvSpPr>
        <p:spPr>
          <a:xfrm>
            <a:off x="5429256" y="4143380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Α</a:t>
            </a:r>
            <a:r>
              <a:rPr lang="el-GR" b="1" baseline="-25000" dirty="0" smtClean="0"/>
              <a:t>2</a:t>
            </a:r>
            <a:endParaRPr lang="en-US" dirty="0"/>
          </a:p>
        </p:txBody>
      </p:sp>
      <p:sp>
        <p:nvSpPr>
          <p:cNvPr id="34" name="33 - Ορθογώνιο"/>
          <p:cNvSpPr/>
          <p:nvPr/>
        </p:nvSpPr>
        <p:spPr>
          <a:xfrm>
            <a:off x="4572000" y="5357826"/>
            <a:ext cx="644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νερό</a:t>
            </a:r>
            <a:endParaRPr lang="en-US" dirty="0"/>
          </a:p>
        </p:txBody>
      </p:sp>
      <p:sp>
        <p:nvSpPr>
          <p:cNvPr id="23" name="22 - Ορθογώνιο"/>
          <p:cNvSpPr/>
          <p:nvPr/>
        </p:nvSpPr>
        <p:spPr>
          <a:xfrm>
            <a:off x="2071670" y="4500570"/>
            <a:ext cx="369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F</a:t>
            </a:r>
            <a:r>
              <a:rPr lang="el-GR" b="1" baseline="-25000" dirty="0" smtClean="0"/>
              <a:t>1</a:t>
            </a:r>
            <a:endParaRPr lang="en-US" dirty="0"/>
          </a:p>
        </p:txBody>
      </p:sp>
      <p:sp>
        <p:nvSpPr>
          <p:cNvPr id="24" name="23 - Ορθογώνιο"/>
          <p:cNvSpPr/>
          <p:nvPr/>
        </p:nvSpPr>
        <p:spPr>
          <a:xfrm>
            <a:off x="2542282" y="4000504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p</a:t>
            </a:r>
            <a:r>
              <a:rPr lang="en-US" b="1" baseline="-25000" dirty="0" smtClean="0"/>
              <a:t>1</a:t>
            </a:r>
            <a:endParaRPr lang="en-US" dirty="0"/>
          </a:p>
        </p:txBody>
      </p:sp>
      <p:sp>
        <p:nvSpPr>
          <p:cNvPr id="25" name="24 - TextBox"/>
          <p:cNvSpPr txBox="1"/>
          <p:nvPr/>
        </p:nvSpPr>
        <p:spPr>
          <a:xfrm>
            <a:off x="357158" y="3714752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 =</a:t>
            </a:r>
            <a:endParaRPr lang="en-US" sz="2400" b="1" dirty="0"/>
          </a:p>
        </p:txBody>
      </p:sp>
      <p:sp>
        <p:nvSpPr>
          <p:cNvPr id="28" name="27 - Ορθογώνιο"/>
          <p:cNvSpPr/>
          <p:nvPr/>
        </p:nvSpPr>
        <p:spPr>
          <a:xfrm>
            <a:off x="1142976" y="3929066"/>
            <a:ext cx="474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A</a:t>
            </a:r>
            <a:r>
              <a:rPr lang="en-US" sz="2400" b="1" baseline="-25000" dirty="0" smtClean="0"/>
              <a:t>1</a:t>
            </a:r>
            <a:endParaRPr lang="en-US" sz="2400" b="1" baseline="-25000" dirty="0"/>
          </a:p>
        </p:txBody>
      </p:sp>
      <p:sp>
        <p:nvSpPr>
          <p:cNvPr id="29" name="28 - Ορθογώνιο"/>
          <p:cNvSpPr/>
          <p:nvPr/>
        </p:nvSpPr>
        <p:spPr>
          <a:xfrm>
            <a:off x="1071538" y="3571876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1071538" y="4000504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1142976" y="3714752"/>
            <a:ext cx="642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</a:t>
            </a:r>
            <a:r>
              <a:rPr lang="en-US" sz="1600" b="1" dirty="0" smtClean="0"/>
              <a:t> 1</a:t>
            </a:r>
          </a:p>
        </p:txBody>
      </p:sp>
      <p:sp>
        <p:nvSpPr>
          <p:cNvPr id="22" name="21 - Ορθογώνιο"/>
          <p:cNvSpPr/>
          <p:nvPr/>
        </p:nvSpPr>
        <p:spPr>
          <a:xfrm>
            <a:off x="2214546" y="3000372"/>
            <a:ext cx="142876" cy="92869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2" name="31 - Ορθογώνιο"/>
          <p:cNvSpPr/>
          <p:nvPr/>
        </p:nvSpPr>
        <p:spPr>
          <a:xfrm>
            <a:off x="5643570" y="3000372"/>
            <a:ext cx="357190" cy="92869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8" grpId="0"/>
      <p:bldP spid="29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1 - Ομάδα"/>
          <p:cNvGrpSpPr/>
          <p:nvPr/>
        </p:nvGrpSpPr>
        <p:grpSpPr>
          <a:xfrm>
            <a:off x="1785918" y="2928934"/>
            <a:ext cx="6786610" cy="3652849"/>
            <a:chOff x="1928794" y="2428868"/>
            <a:chExt cx="6786610" cy="3652849"/>
          </a:xfrm>
        </p:grpSpPr>
        <p:cxnSp>
          <p:nvCxnSpPr>
            <p:cNvPr id="8" name="7 - Ευθύγραμμο βέλος σύνδεσης"/>
            <p:cNvCxnSpPr/>
            <p:nvPr/>
          </p:nvCxnSpPr>
          <p:spPr>
            <a:xfrm rot="5400000" flipH="1" flipV="1">
              <a:off x="6965173" y="3536157"/>
              <a:ext cx="1571636" cy="35719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28794" y="2428868"/>
              <a:ext cx="6786610" cy="3652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9" name="18 - Ορθογώνιο"/>
            <p:cNvSpPr/>
            <p:nvPr/>
          </p:nvSpPr>
          <p:spPr>
            <a:xfrm>
              <a:off x="5143504" y="3643314"/>
              <a:ext cx="1714512" cy="1714512"/>
            </a:xfrm>
            <a:prstGeom prst="rect">
              <a:avLst/>
            </a:prstGeom>
            <a:solidFill>
              <a:srgbClr val="35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- Ορθογώνιο"/>
            <p:cNvSpPr/>
            <p:nvPr/>
          </p:nvSpPr>
          <p:spPr>
            <a:xfrm>
              <a:off x="2285984" y="4786322"/>
              <a:ext cx="3000396" cy="571504"/>
            </a:xfrm>
            <a:prstGeom prst="rect">
              <a:avLst/>
            </a:prstGeom>
            <a:solidFill>
              <a:srgbClr val="35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20 - Ορθογώνιο"/>
            <p:cNvSpPr/>
            <p:nvPr/>
          </p:nvSpPr>
          <p:spPr>
            <a:xfrm>
              <a:off x="2214546" y="3571876"/>
              <a:ext cx="428628" cy="1643074"/>
            </a:xfrm>
            <a:prstGeom prst="rect">
              <a:avLst/>
            </a:prstGeom>
            <a:solidFill>
              <a:srgbClr val="35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14 - TextBox"/>
          <p:cNvSpPr txBox="1"/>
          <p:nvPr/>
        </p:nvSpPr>
        <p:spPr>
          <a:xfrm>
            <a:off x="857224" y="285728"/>
            <a:ext cx="6643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Αρχή του Πασκάλ</a:t>
            </a:r>
            <a:r>
              <a:rPr lang="en-US" sz="2400" b="1" dirty="0" smtClean="0"/>
              <a:t> </a:t>
            </a:r>
            <a:r>
              <a:rPr lang="el-GR" sz="2400" b="1" dirty="0" smtClean="0"/>
              <a:t>– Υδραυλική αντλία</a:t>
            </a:r>
            <a:endParaRPr lang="en-US" sz="2400" b="1" dirty="0" smtClean="0"/>
          </a:p>
        </p:txBody>
      </p:sp>
      <p:sp>
        <p:nvSpPr>
          <p:cNvPr id="10" name="9 - TextBox"/>
          <p:cNvSpPr txBox="1"/>
          <p:nvPr/>
        </p:nvSpPr>
        <p:spPr>
          <a:xfrm>
            <a:off x="142844" y="714356"/>
            <a:ext cx="82153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</a:t>
            </a:r>
            <a:r>
              <a:rPr lang="el-GR" sz="2000" dirty="0" smtClean="0"/>
              <a:t>Στο μεγαλύτερο εμβολο με επιφάνεια Α</a:t>
            </a:r>
            <a:r>
              <a:rPr lang="el-GR" sz="2000" baseline="-25000" dirty="0" smtClean="0"/>
              <a:t>2, </a:t>
            </a:r>
            <a:r>
              <a:rPr lang="el-GR" sz="2000" dirty="0" smtClean="0"/>
              <a:t> η δύναμη </a:t>
            </a:r>
            <a:r>
              <a:rPr lang="en-US" sz="2000" dirty="0" smtClean="0"/>
              <a:t>F</a:t>
            </a:r>
            <a:r>
              <a:rPr lang="en-US" sz="2000" baseline="-25000" dirty="0" smtClean="0"/>
              <a:t>1</a:t>
            </a:r>
            <a:r>
              <a:rPr lang="el-GR" sz="2000" dirty="0" smtClean="0"/>
              <a:t>,  μέσω της πίεσης στο νερό θα προκαλέσει πίεση </a:t>
            </a:r>
            <a:r>
              <a:rPr lang="en-US" sz="2000" dirty="0" smtClean="0"/>
              <a:t>p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</a:t>
            </a:r>
            <a:r>
              <a:rPr lang="el-GR" sz="2000" dirty="0" smtClean="0"/>
              <a:t>που θα είναι ίση με την </a:t>
            </a:r>
            <a:r>
              <a:rPr lang="en-US" sz="2000" dirty="0" smtClean="0"/>
              <a:t>p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</a:t>
            </a:r>
            <a:r>
              <a:rPr lang="el-GR" sz="2000" dirty="0" smtClean="0"/>
              <a:t>λόγω της αρχής του Πασκάλ.</a:t>
            </a:r>
          </a:p>
          <a:p>
            <a:r>
              <a:rPr lang="el-GR" sz="2000" dirty="0" smtClean="0"/>
              <a:t> Η πίεση </a:t>
            </a:r>
            <a:r>
              <a:rPr lang="en-US" sz="2000" dirty="0" smtClean="0"/>
              <a:t>p</a:t>
            </a:r>
            <a:r>
              <a:rPr lang="el-GR" sz="2000" baseline="-25000" dirty="0" smtClean="0"/>
              <a:t>2</a:t>
            </a:r>
            <a:r>
              <a:rPr lang="el-GR" sz="2000" dirty="0" smtClean="0"/>
              <a:t> που θα ασκηθεί στην επιφάνεια Α</a:t>
            </a:r>
            <a:r>
              <a:rPr lang="el-GR" sz="2000" baseline="-25000" dirty="0" smtClean="0"/>
              <a:t>2</a:t>
            </a:r>
            <a:r>
              <a:rPr lang="el-GR" sz="2000" dirty="0" smtClean="0"/>
              <a:t>, θα προκαλέσει δύναμη </a:t>
            </a:r>
            <a:r>
              <a:rPr lang="en-US" sz="2000" dirty="0" smtClean="0"/>
              <a:t>F</a:t>
            </a:r>
            <a:r>
              <a:rPr lang="el-GR" sz="2000" baseline="-25000" dirty="0" smtClean="0"/>
              <a:t>2</a:t>
            </a:r>
            <a:r>
              <a:rPr lang="el-GR" sz="2000" dirty="0" smtClean="0"/>
              <a:t>, που θα ασκηθεί στην επιφάνεια </a:t>
            </a:r>
            <a:r>
              <a:rPr lang="en-US" sz="2000" dirty="0" smtClean="0"/>
              <a:t>A</a:t>
            </a:r>
            <a:r>
              <a:rPr lang="el-GR" sz="2000" baseline="-25000" dirty="0" smtClean="0"/>
              <a:t>2</a:t>
            </a:r>
            <a:r>
              <a:rPr lang="el-GR" sz="2000" dirty="0" smtClean="0"/>
              <a:t>. </a:t>
            </a:r>
            <a:endParaRPr lang="en-US" sz="2000" baseline="-25000" dirty="0" smtClean="0"/>
          </a:p>
        </p:txBody>
      </p:sp>
      <p:sp>
        <p:nvSpPr>
          <p:cNvPr id="11" name="10 - Ορθογώνιο"/>
          <p:cNvSpPr/>
          <p:nvPr/>
        </p:nvSpPr>
        <p:spPr>
          <a:xfrm>
            <a:off x="2357422" y="6286520"/>
            <a:ext cx="4195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Υδραυλική αντλία ή υδραυλικό πιεστήριο</a:t>
            </a:r>
            <a:endParaRPr lang="en-US" dirty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rot="5400000">
            <a:off x="1929588" y="4356900"/>
            <a:ext cx="714380" cy="1588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Ορθογώνιο"/>
          <p:cNvSpPr/>
          <p:nvPr/>
        </p:nvSpPr>
        <p:spPr>
          <a:xfrm>
            <a:off x="2240500" y="4000504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Α</a:t>
            </a:r>
            <a:r>
              <a:rPr lang="el-GR" b="1" baseline="-25000" dirty="0" smtClean="0"/>
              <a:t>1</a:t>
            </a:r>
            <a:endParaRPr lang="en-US" dirty="0"/>
          </a:p>
        </p:txBody>
      </p:sp>
      <p:sp>
        <p:nvSpPr>
          <p:cNvPr id="27" name="26 - Ορθογώνιο"/>
          <p:cNvSpPr/>
          <p:nvPr/>
        </p:nvSpPr>
        <p:spPr>
          <a:xfrm>
            <a:off x="5429256" y="4143380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Α</a:t>
            </a:r>
            <a:r>
              <a:rPr lang="el-GR" b="1" baseline="-25000" dirty="0" smtClean="0"/>
              <a:t>2</a:t>
            </a:r>
            <a:endParaRPr lang="en-US" dirty="0"/>
          </a:p>
        </p:txBody>
      </p:sp>
      <p:sp>
        <p:nvSpPr>
          <p:cNvPr id="34" name="33 - Ορθογώνιο"/>
          <p:cNvSpPr/>
          <p:nvPr/>
        </p:nvSpPr>
        <p:spPr>
          <a:xfrm>
            <a:off x="4572000" y="5357826"/>
            <a:ext cx="644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νερό</a:t>
            </a:r>
            <a:endParaRPr lang="en-US" dirty="0"/>
          </a:p>
        </p:txBody>
      </p:sp>
      <p:sp>
        <p:nvSpPr>
          <p:cNvPr id="23" name="22 - Ορθογώνιο"/>
          <p:cNvSpPr/>
          <p:nvPr/>
        </p:nvSpPr>
        <p:spPr>
          <a:xfrm>
            <a:off x="2071670" y="4643446"/>
            <a:ext cx="3882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F</a:t>
            </a:r>
            <a:r>
              <a:rPr lang="el-GR" sz="2000" b="1" baseline="-25000" dirty="0" smtClean="0"/>
              <a:t>1</a:t>
            </a:r>
            <a:endParaRPr lang="en-US" sz="2000" dirty="0"/>
          </a:p>
        </p:txBody>
      </p:sp>
      <p:sp>
        <p:nvSpPr>
          <p:cNvPr id="24" name="23 - Ορθογώνιο"/>
          <p:cNvSpPr/>
          <p:nvPr/>
        </p:nvSpPr>
        <p:spPr>
          <a:xfrm>
            <a:off x="1928794" y="4214818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p</a:t>
            </a:r>
            <a:r>
              <a:rPr lang="en-US" b="1" baseline="-25000" dirty="0" smtClean="0"/>
              <a:t>1</a:t>
            </a:r>
            <a:endParaRPr lang="en-US" dirty="0"/>
          </a:p>
        </p:txBody>
      </p:sp>
      <p:sp>
        <p:nvSpPr>
          <p:cNvPr id="25" name="24 - TextBox"/>
          <p:cNvSpPr txBox="1"/>
          <p:nvPr/>
        </p:nvSpPr>
        <p:spPr>
          <a:xfrm>
            <a:off x="357158" y="3714752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 =</a:t>
            </a:r>
            <a:endParaRPr lang="en-US" sz="2400" b="1" dirty="0"/>
          </a:p>
        </p:txBody>
      </p:sp>
      <p:sp>
        <p:nvSpPr>
          <p:cNvPr id="28" name="27 - Ορθογώνιο"/>
          <p:cNvSpPr/>
          <p:nvPr/>
        </p:nvSpPr>
        <p:spPr>
          <a:xfrm>
            <a:off x="1142976" y="3929066"/>
            <a:ext cx="474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A</a:t>
            </a:r>
            <a:r>
              <a:rPr lang="en-US" sz="2400" b="1" baseline="-25000" dirty="0" smtClean="0"/>
              <a:t>1</a:t>
            </a:r>
            <a:endParaRPr lang="en-US" sz="2400" b="1" baseline="-25000" dirty="0"/>
          </a:p>
        </p:txBody>
      </p:sp>
      <p:sp>
        <p:nvSpPr>
          <p:cNvPr id="29" name="28 - Ορθογώνιο"/>
          <p:cNvSpPr/>
          <p:nvPr/>
        </p:nvSpPr>
        <p:spPr>
          <a:xfrm>
            <a:off x="1071538" y="3571876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1071538" y="4000504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1142976" y="3714752"/>
            <a:ext cx="642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</a:t>
            </a:r>
            <a:r>
              <a:rPr lang="en-US" sz="1600" b="1" dirty="0" smtClean="0"/>
              <a:t> 1</a:t>
            </a:r>
          </a:p>
        </p:txBody>
      </p:sp>
      <p:sp>
        <p:nvSpPr>
          <p:cNvPr id="32" name="31 - Ορθογώνιο"/>
          <p:cNvSpPr/>
          <p:nvPr/>
        </p:nvSpPr>
        <p:spPr>
          <a:xfrm>
            <a:off x="5857884" y="4143380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p</a:t>
            </a:r>
            <a:r>
              <a:rPr lang="en-US" b="1" baseline="-25000" dirty="0" smtClean="0"/>
              <a:t>2</a:t>
            </a:r>
            <a:endParaRPr lang="en-US" dirty="0"/>
          </a:p>
        </p:txBody>
      </p:sp>
      <p:sp>
        <p:nvSpPr>
          <p:cNvPr id="35" name="34 - Ορθογώνιο"/>
          <p:cNvSpPr/>
          <p:nvPr/>
        </p:nvSpPr>
        <p:spPr>
          <a:xfrm>
            <a:off x="5929322" y="3286124"/>
            <a:ext cx="3882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F</a:t>
            </a:r>
            <a:r>
              <a:rPr lang="en-US" sz="2000" b="1" baseline="-25000" dirty="0" smtClean="0">
                <a:solidFill>
                  <a:srgbClr val="0070C0"/>
                </a:solidFill>
              </a:rPr>
              <a:t>2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6858016" y="3786190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 =</a:t>
            </a:r>
            <a:endParaRPr lang="en-US" sz="2400" b="1" dirty="0"/>
          </a:p>
        </p:txBody>
      </p:sp>
      <p:sp>
        <p:nvSpPr>
          <p:cNvPr id="37" name="36 - Ορθογώνιο"/>
          <p:cNvSpPr/>
          <p:nvPr/>
        </p:nvSpPr>
        <p:spPr>
          <a:xfrm>
            <a:off x="7643834" y="4000504"/>
            <a:ext cx="474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A</a:t>
            </a:r>
            <a:r>
              <a:rPr lang="en-US" sz="2400" b="1" baseline="-25000" dirty="0" smtClean="0"/>
              <a:t>2</a:t>
            </a:r>
            <a:endParaRPr lang="en-US" sz="2400" b="1" baseline="-25000" dirty="0"/>
          </a:p>
        </p:txBody>
      </p:sp>
      <p:sp>
        <p:nvSpPr>
          <p:cNvPr id="38" name="37 - Ορθογώνιο"/>
          <p:cNvSpPr/>
          <p:nvPr/>
        </p:nvSpPr>
        <p:spPr>
          <a:xfrm>
            <a:off x="7572396" y="3643314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9" name="38 - Ευθεία γραμμή σύνδεσης"/>
          <p:cNvCxnSpPr/>
          <p:nvPr/>
        </p:nvCxnSpPr>
        <p:spPr>
          <a:xfrm>
            <a:off x="7572396" y="4071942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7643834" y="3786190"/>
            <a:ext cx="642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</a:t>
            </a:r>
            <a:r>
              <a:rPr lang="en-US" sz="1600" b="1" dirty="0" smtClean="0"/>
              <a:t> 2</a:t>
            </a:r>
          </a:p>
        </p:txBody>
      </p:sp>
      <p:sp>
        <p:nvSpPr>
          <p:cNvPr id="33" name="32 - Ορθογώνιο"/>
          <p:cNvSpPr/>
          <p:nvPr/>
        </p:nvSpPr>
        <p:spPr>
          <a:xfrm>
            <a:off x="2214546" y="3000372"/>
            <a:ext cx="142876" cy="92869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1" name="40 - Ορθογώνιο"/>
          <p:cNvSpPr/>
          <p:nvPr/>
        </p:nvSpPr>
        <p:spPr>
          <a:xfrm>
            <a:off x="5643570" y="3000372"/>
            <a:ext cx="357190" cy="92869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2" name="21 - Ευθύγραμμο βέλος σύνδεσης"/>
          <p:cNvCxnSpPr/>
          <p:nvPr/>
        </p:nvCxnSpPr>
        <p:spPr>
          <a:xfrm rot="5400000" flipH="1" flipV="1">
            <a:off x="5322893" y="3678239"/>
            <a:ext cx="928694" cy="1588"/>
          </a:xfrm>
          <a:prstGeom prst="straightConnector1">
            <a:avLst/>
          </a:prstGeom>
          <a:ln w="41275">
            <a:solidFill>
              <a:srgbClr val="35D7D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  <p:bldP spid="36" grpId="0"/>
      <p:bldP spid="37" grpId="0"/>
      <p:bldP spid="38" grpId="0"/>
      <p:bldP spid="40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6364</TotalTime>
  <Words>806</Words>
  <PresentationFormat>Προβολή στην οθόνη (4:3)</PresentationFormat>
  <Paragraphs>154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ΜΑΖΑ       -     ΒΑΡΟΣ (ή ΒΑΡΥΤΗΤΑ)</dc:title>
  <dc:creator>Panorea</dc:creator>
  <cp:lastModifiedBy>hp pc</cp:lastModifiedBy>
  <cp:revision>801</cp:revision>
  <dcterms:created xsi:type="dcterms:W3CDTF">2020-04-07T16:42:53Z</dcterms:created>
  <dcterms:modified xsi:type="dcterms:W3CDTF">2023-03-05T13:20:00Z</dcterms:modified>
</cp:coreProperties>
</file>