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44" r:id="rId2"/>
    <p:sldId id="345" r:id="rId3"/>
    <p:sldId id="419" r:id="rId4"/>
    <p:sldId id="349" r:id="rId5"/>
    <p:sldId id="348" r:id="rId6"/>
    <p:sldId id="353" r:id="rId7"/>
    <p:sldId id="415" r:id="rId8"/>
    <p:sldId id="416" r:id="rId9"/>
    <p:sldId id="417" r:id="rId10"/>
    <p:sldId id="418" r:id="rId11"/>
    <p:sldId id="425" r:id="rId12"/>
    <p:sldId id="366" r:id="rId13"/>
    <p:sldId id="365" r:id="rId14"/>
    <p:sldId id="3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D7D3"/>
    <a:srgbClr val="FF0066"/>
    <a:srgbClr val="44C8B8"/>
    <a:srgbClr val="8F0D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9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FFCD-5EFE-4F20-A3EB-0C8A2A5E4235}" type="datetimeFigureOut">
              <a:rPr lang="en-US" smtClean="0"/>
              <a:pPr/>
              <a:t>3/5/2023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ACD87-33B6-4D2B-8349-731FF8AA0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21429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8263">
            <a:off x="182340" y="2103215"/>
            <a:ext cx="2280390" cy="210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2357422" y="1357298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 μηχανισμός που έχει μέσα η σύριγγα </a:t>
            </a:r>
            <a:r>
              <a:rPr lang="el-GR" sz="1600" dirty="0" smtClean="0"/>
              <a:t>ονομάζεται</a:t>
            </a:r>
            <a:r>
              <a:rPr lang="el-GR" sz="1600" dirty="0" smtClean="0"/>
              <a:t>  </a:t>
            </a:r>
            <a:r>
              <a:rPr lang="el-GR" sz="1600" dirty="0" smtClean="0"/>
              <a:t>έμβολο</a:t>
            </a:r>
            <a:endParaRPr lang="el-GR" sz="1600" dirty="0" smtClean="0"/>
          </a:p>
          <a:p>
            <a:endParaRPr lang="en-US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516833">
            <a:off x="6063712" y="1688777"/>
            <a:ext cx="1595446" cy="46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Ορθογώνιο"/>
          <p:cNvSpPr/>
          <p:nvPr/>
        </p:nvSpPr>
        <p:spPr>
          <a:xfrm>
            <a:off x="5357818" y="2428868"/>
            <a:ext cx="901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έμβολο</a:t>
            </a:r>
            <a:endParaRPr lang="el-GR" dirty="0"/>
          </a:p>
        </p:txBody>
      </p:sp>
      <p:cxnSp>
        <p:nvCxnSpPr>
          <p:cNvPr id="13" name="12 - Ευθύγραμμο βέλος σύνδεσης"/>
          <p:cNvCxnSpPr>
            <a:endCxn id="11" idx="3"/>
          </p:cNvCxnSpPr>
          <p:nvPr/>
        </p:nvCxnSpPr>
        <p:spPr>
          <a:xfrm rot="10800000">
            <a:off x="6259668" y="2613534"/>
            <a:ext cx="955538" cy="315400"/>
          </a:xfrm>
          <a:prstGeom prst="straightConnector1">
            <a:avLst/>
          </a:prstGeom>
          <a:ln w="254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flipV="1">
            <a:off x="857224" y="1928802"/>
            <a:ext cx="2428892" cy="214314"/>
          </a:xfrm>
          <a:prstGeom prst="straightConnector1">
            <a:avLst/>
          </a:prstGeom>
          <a:ln w="254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1 - Ομάδα"/>
          <p:cNvGrpSpPr/>
          <p:nvPr/>
        </p:nvGrpSpPr>
        <p:grpSpPr>
          <a:xfrm>
            <a:off x="1428760" y="785794"/>
            <a:ext cx="6786610" cy="3652849"/>
            <a:chOff x="1928794" y="2428868"/>
            <a:chExt cx="6786610" cy="3652849"/>
          </a:xfrm>
        </p:grpSpPr>
        <p:cxnSp>
          <p:nvCxnSpPr>
            <p:cNvPr id="8" name="7 - Ευθύγραμμο βέλος σύνδεσης"/>
            <p:cNvCxnSpPr/>
            <p:nvPr/>
          </p:nvCxnSpPr>
          <p:spPr>
            <a:xfrm rot="5400000" flipH="1" flipV="1">
              <a:off x="6965173" y="3536157"/>
              <a:ext cx="157163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2428868"/>
              <a:ext cx="6786610" cy="365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5143504" y="3643314"/>
              <a:ext cx="1714512" cy="1714512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2285984" y="4786322"/>
              <a:ext cx="3000396" cy="57150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214546" y="3571876"/>
              <a:ext cx="428628" cy="164307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2500266" y="0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r>
              <a:rPr lang="en-US" sz="2400" b="1" dirty="0" smtClean="0"/>
              <a:t> </a:t>
            </a:r>
            <a:r>
              <a:rPr lang="el-GR" sz="2400" b="1" dirty="0" smtClean="0"/>
              <a:t>– Υδραυλική αντλία</a:t>
            </a:r>
            <a:endParaRPr lang="en-US" sz="2400" b="1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000264" y="4143380"/>
            <a:ext cx="4195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Υδραυλική αντλία ή υδραυλικό πιεστήριο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572398" y="2142322"/>
            <a:ext cx="71438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1571604" y="192880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5072098" y="20002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2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214842" y="3214686"/>
            <a:ext cx="64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1643042" y="2500306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285984" y="1785926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157161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785818" y="178592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714380" y="142873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14380" y="185736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85818" y="1571612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1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5715008" y="200024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6643702" y="171448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7429520" y="1928802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7358082" y="157161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358082" y="200024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7429520" y="171448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2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714348" y="492919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 p</a:t>
            </a:r>
            <a:r>
              <a:rPr lang="en-U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928926" y="5143512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857488" y="478632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857488" y="521495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928926" y="492919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1</a:t>
            </a:r>
          </a:p>
        </p:txBody>
      </p:sp>
      <p:sp>
        <p:nvSpPr>
          <p:cNvPr id="45" name="44 - TextBox"/>
          <p:cNvSpPr txBox="1"/>
          <p:nvPr/>
        </p:nvSpPr>
        <p:spPr>
          <a:xfrm>
            <a:off x="1928794" y="500063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3428992" y="492919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</a:t>
            </a:r>
            <a:endParaRPr lang="en-US" sz="2400" b="1" dirty="0" smtClean="0"/>
          </a:p>
        </p:txBody>
      </p:sp>
      <p:sp>
        <p:nvSpPr>
          <p:cNvPr id="47" name="46 - Ορθογώνιο"/>
          <p:cNvSpPr/>
          <p:nvPr/>
        </p:nvSpPr>
        <p:spPr>
          <a:xfrm>
            <a:off x="3929058" y="5143512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3857620" y="478632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3857620" y="521495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3929058" y="492919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2</a:t>
            </a:r>
          </a:p>
        </p:txBody>
      </p:sp>
      <p:sp>
        <p:nvSpPr>
          <p:cNvPr id="51" name="50 - TextBox"/>
          <p:cNvSpPr txBox="1"/>
          <p:nvPr/>
        </p:nvSpPr>
        <p:spPr>
          <a:xfrm>
            <a:off x="5214942" y="492919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5786446" y="492919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6500826" y="5072074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6429388" y="514351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Ορθογώνιο"/>
          <p:cNvSpPr/>
          <p:nvPr/>
        </p:nvSpPr>
        <p:spPr>
          <a:xfrm>
            <a:off x="6429388" y="464344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7000892" y="4857760"/>
            <a:ext cx="484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30000" dirty="0" smtClean="0"/>
              <a:t>.</a:t>
            </a:r>
            <a:r>
              <a:rPr lang="en-US" sz="2400" b="1" dirty="0" smtClean="0"/>
              <a:t>F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857356" y="857232"/>
            <a:ext cx="142876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55 - Ορθογώνιο"/>
          <p:cNvSpPr/>
          <p:nvPr/>
        </p:nvSpPr>
        <p:spPr>
          <a:xfrm>
            <a:off x="5643570" y="1142984"/>
            <a:ext cx="388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5357818" y="857232"/>
            <a:ext cx="357190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rot="5400000" flipH="1" flipV="1">
            <a:off x="5037141" y="1463661"/>
            <a:ext cx="928694" cy="1588"/>
          </a:xfrm>
          <a:prstGeom prst="straightConnector1">
            <a:avLst/>
          </a:prstGeom>
          <a:ln w="41275">
            <a:solidFill>
              <a:srgbClr val="35D7D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1" grpId="1"/>
      <p:bldP spid="52" grpId="0"/>
      <p:bldP spid="53" grpId="0"/>
      <p:bldP spid="57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1 - Ομάδα"/>
          <p:cNvGrpSpPr/>
          <p:nvPr/>
        </p:nvGrpSpPr>
        <p:grpSpPr>
          <a:xfrm>
            <a:off x="1428760" y="71414"/>
            <a:ext cx="6786610" cy="3652849"/>
            <a:chOff x="1928794" y="2428868"/>
            <a:chExt cx="6786610" cy="3652849"/>
          </a:xfrm>
        </p:grpSpPr>
        <p:cxnSp>
          <p:nvCxnSpPr>
            <p:cNvPr id="8" name="7 - Ευθύγραμμο βέλος σύνδεσης"/>
            <p:cNvCxnSpPr/>
            <p:nvPr/>
          </p:nvCxnSpPr>
          <p:spPr>
            <a:xfrm rot="5400000" flipH="1" flipV="1">
              <a:off x="6965173" y="3536157"/>
              <a:ext cx="157163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2428868"/>
              <a:ext cx="6786610" cy="365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5143504" y="3643314"/>
              <a:ext cx="1714512" cy="1714512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2285984" y="4786322"/>
              <a:ext cx="3000396" cy="57150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214546" y="3571876"/>
              <a:ext cx="428628" cy="164307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2500266" y="0"/>
            <a:ext cx="6643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Αρχή του Πασκάλ</a:t>
            </a:r>
            <a:r>
              <a:rPr lang="en-US" sz="1400" b="1" dirty="0" smtClean="0"/>
              <a:t> </a:t>
            </a:r>
            <a:r>
              <a:rPr lang="el-GR" sz="1400" b="1" dirty="0" smtClean="0"/>
              <a:t>– Υδραυλική αντλία</a:t>
            </a:r>
            <a:endParaRPr lang="en-US" sz="1400" b="1" dirty="0" smtClean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572398" y="1499380"/>
            <a:ext cx="71438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1571604" y="128586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5072098" y="128586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2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214842" y="2500306"/>
            <a:ext cx="64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1857356" y="1714488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214546" y="128586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85723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785818" y="107154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714380" y="71435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14380" y="114298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85818" y="857232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1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5715008" y="128586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6643702" y="100010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7429520" y="1214422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7358082" y="85723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358082" y="128586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7429520" y="100010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2</a:t>
            </a:r>
          </a:p>
        </p:txBody>
      </p:sp>
      <p:sp>
        <p:nvSpPr>
          <p:cNvPr id="54" name="53 - TextBox"/>
          <p:cNvSpPr txBox="1"/>
          <p:nvPr/>
        </p:nvSpPr>
        <p:spPr>
          <a:xfrm>
            <a:off x="0" y="5357826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dirty="0" smtClean="0"/>
              <a:t>δύναμη </a:t>
            </a:r>
            <a:r>
              <a:rPr lang="en-US" sz="2000" b="1" dirty="0" smtClean="0"/>
              <a:t>F</a:t>
            </a:r>
            <a:r>
              <a:rPr lang="en-US" sz="2000" b="1" baseline="-25000" dirty="0" smtClean="0"/>
              <a:t>2</a:t>
            </a:r>
            <a:r>
              <a:rPr lang="el-GR" sz="2000" dirty="0" smtClean="0"/>
              <a:t> που θα ασκηθεί τελικά στην  μεγαλύτερη επιφάνεια Α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θα είναι τόσες φορές μεγαλύτερη, από τη δύναμη F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όσος φορές μεγαλύτερη, θα είναι και η επιφάνεια Α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από την επιφάνεια Α</a:t>
            </a:r>
            <a:r>
              <a:rPr lang="el-GR" sz="2000" baseline="-25000" dirty="0" smtClean="0"/>
              <a:t>1</a:t>
            </a:r>
            <a:endParaRPr lang="en-US" sz="2000" dirty="0" smtClean="0"/>
          </a:p>
        </p:txBody>
      </p:sp>
      <p:sp>
        <p:nvSpPr>
          <p:cNvPr id="58" name="57 - TextBox"/>
          <p:cNvSpPr txBox="1"/>
          <p:nvPr/>
        </p:nvSpPr>
        <p:spPr>
          <a:xfrm>
            <a:off x="7143768" y="3786190"/>
            <a:ext cx="1571636" cy="461665"/>
          </a:xfrm>
          <a:prstGeom prst="rect">
            <a:avLst/>
          </a:prstGeom>
          <a:noFill/>
          <a:ln>
            <a:solidFill>
              <a:srgbClr val="35D7D3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&lt;  F</a:t>
            </a:r>
            <a:r>
              <a:rPr lang="en-US" sz="2400" b="1" baseline="-25000" dirty="0" smtClean="0"/>
              <a:t>2</a:t>
            </a:r>
            <a:endParaRPr lang="en-US" sz="2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1857356" y="214290"/>
            <a:ext cx="142876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Ορθογώνιο"/>
          <p:cNvSpPr/>
          <p:nvPr/>
        </p:nvSpPr>
        <p:spPr>
          <a:xfrm>
            <a:off x="5715008" y="428604"/>
            <a:ext cx="388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5429256" y="142852"/>
            <a:ext cx="357190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 rot="5400000" flipH="1" flipV="1">
            <a:off x="5108579" y="820719"/>
            <a:ext cx="928694" cy="1588"/>
          </a:xfrm>
          <a:prstGeom prst="straightConnector1">
            <a:avLst/>
          </a:prstGeom>
          <a:ln w="41275">
            <a:solidFill>
              <a:srgbClr val="35D7D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28596" y="385762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1142976" y="4000504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1071538" y="407194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1071538" y="357187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643042" y="3786190"/>
            <a:ext cx="484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30000" dirty="0" smtClean="0"/>
              <a:t>.</a:t>
            </a:r>
            <a:r>
              <a:rPr lang="en-US" sz="2400" b="1" dirty="0" smtClean="0"/>
              <a:t>F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643174" y="3786190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Όμως</a:t>
            </a:r>
            <a:r>
              <a:rPr lang="en-US" sz="2000" dirty="0" smtClean="0"/>
              <a:t> </a:t>
            </a:r>
            <a:r>
              <a:rPr lang="en-US" sz="2000" b="1" dirty="0" smtClean="0"/>
              <a:t>A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 </a:t>
            </a:r>
            <a:r>
              <a:rPr lang="en-US" sz="2000" b="1" dirty="0" smtClean="0"/>
              <a:t>&lt;  </a:t>
            </a:r>
            <a:r>
              <a:rPr lang="en-US" sz="2000" b="1" dirty="0" smtClean="0"/>
              <a:t>A</a:t>
            </a:r>
            <a:r>
              <a:rPr lang="en-US" sz="2000" b="1" baseline="-25000" dirty="0" smtClean="0"/>
              <a:t>2</a:t>
            </a:r>
            <a:endParaRPr lang="en-US" sz="2000" b="1" dirty="0" smtClean="0"/>
          </a:p>
          <a:p>
            <a:r>
              <a:rPr lang="el-GR" sz="2000" dirty="0" smtClean="0"/>
              <a:t> </a:t>
            </a:r>
            <a:endParaRPr lang="en-US" sz="2000" dirty="0" smtClean="0"/>
          </a:p>
        </p:txBody>
      </p:sp>
      <p:sp>
        <p:nvSpPr>
          <p:cNvPr id="51" name="50 - Ορθογώνιο"/>
          <p:cNvSpPr/>
          <p:nvPr/>
        </p:nvSpPr>
        <p:spPr>
          <a:xfrm>
            <a:off x="4357686" y="3857628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άρα</a:t>
            </a:r>
            <a:endParaRPr lang="el-GR" dirty="0"/>
          </a:p>
        </p:txBody>
      </p:sp>
      <p:sp>
        <p:nvSpPr>
          <p:cNvPr id="52" name="51 - Ορθογώνιο"/>
          <p:cNvSpPr/>
          <p:nvPr/>
        </p:nvSpPr>
        <p:spPr>
          <a:xfrm>
            <a:off x="5143504" y="4000504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5072066" y="407194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5072066" y="357187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5572132" y="3786190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&gt; 1 </a:t>
            </a:r>
            <a:endParaRPr lang="el-GR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6500826" y="3857628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άρα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0" grpId="0"/>
      <p:bldP spid="51" grpId="0"/>
      <p:bldP spid="52" grpId="0"/>
      <p:bldP spid="55" grpId="0"/>
      <p:bldP spid="57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2161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σε υγρό 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5143504" y="3857627"/>
            <a:ext cx="3237757" cy="267711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>
            <a:off x="3143240" y="3286124"/>
            <a:ext cx="2266872" cy="6831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789466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746603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5400000">
            <a:off x="718028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282" y="2428868"/>
            <a:ext cx="4643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ελεύθερη επιφάνεια του υγρού, ασκείται </a:t>
            </a:r>
            <a:r>
              <a:rPr lang="el-GR" dirty="0" smtClean="0"/>
              <a:t>η </a:t>
            </a:r>
            <a:r>
              <a:rPr lang="el-GR" dirty="0" smtClean="0"/>
              <a:t>ατμοσφαιρική  πίεση ( </a:t>
            </a:r>
            <a:r>
              <a:rPr lang="en-US" b="1" dirty="0" smtClean="0"/>
              <a:t>p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tm </a:t>
            </a:r>
            <a:r>
              <a:rPr lang="el-GR" b="1" dirty="0" smtClean="0"/>
              <a:t> )</a:t>
            </a:r>
            <a:endParaRPr lang="en-US" dirty="0" smtClean="0"/>
          </a:p>
          <a:p>
            <a:r>
              <a:rPr lang="el-GR" dirty="0" smtClean="0"/>
              <a:t>από τον αέρα. </a:t>
            </a: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5400000">
            <a:off x="6680215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 rot="5400000">
            <a:off x="603727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rot="5400000">
            <a:off x="568008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214282" y="4572008"/>
            <a:ext cx="5000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την αρχή του Πασκάλ, αυτή η ατμοσφαιρική  πίεση ( </a:t>
            </a:r>
            <a:r>
              <a:rPr lang="en-US" b="1" dirty="0" smtClean="0"/>
              <a:t>p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tm </a:t>
            </a:r>
            <a:r>
              <a:rPr lang="el-GR" b="1" dirty="0" smtClean="0"/>
              <a:t> )</a:t>
            </a:r>
            <a:r>
              <a:rPr lang="el-GR" dirty="0" smtClean="0"/>
              <a:t>  από την ελεύθερη επιφάνεια, θα «μεταφερθεί» σε όλα τα σημεία του υγρού.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2161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σε υγρό 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5143504" y="3857627"/>
            <a:ext cx="3237757" cy="267711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72330" y="5786454"/>
            <a:ext cx="642942" cy="214314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2643174" y="2500306"/>
            <a:ext cx="4643470" cy="335758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28596" y="2214554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σε μια τυχαία επιφάνεια που βρίσκεται μέσα σε ένα υγρό εκτός από την υδροστατική πίεση (</a:t>
            </a:r>
            <a:r>
              <a:rPr lang="en-US" b="1" dirty="0" smtClean="0"/>
              <a:t>p</a:t>
            </a:r>
            <a:r>
              <a:rPr lang="el-GR" dirty="0" smtClean="0"/>
              <a:t>) θα ασκείται και η ατμοσφαιρική πίεση  (</a:t>
            </a:r>
            <a:r>
              <a:rPr lang="en-US" b="1" dirty="0" smtClean="0"/>
              <a:t>p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tm </a:t>
            </a:r>
            <a:r>
              <a:rPr lang="el-GR" b="1" dirty="0" smtClean="0"/>
              <a:t> )</a:t>
            </a:r>
            <a:endParaRPr lang="en-US" dirty="0" smtClean="0"/>
          </a:p>
          <a:p>
            <a:endParaRPr lang="en-US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89466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746603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5400000">
            <a:off x="718028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5400000">
            <a:off x="6680215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 rot="5400000">
            <a:off x="603727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rot="5400000">
            <a:off x="568008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1643042" y="5715016"/>
            <a:ext cx="1987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baseline="-25000" dirty="0" err="1" smtClean="0"/>
              <a:t>ολ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= </a:t>
            </a:r>
            <a:r>
              <a:rPr lang="en-US" sz="2400" b="1" dirty="0" smtClean="0"/>
              <a:t>p</a:t>
            </a:r>
            <a:r>
              <a:rPr lang="el-GR" sz="2400" b="1" baseline="-25000" dirty="0" smtClean="0"/>
              <a:t>α</a:t>
            </a:r>
            <a:r>
              <a:rPr lang="en-US" sz="2400" b="1" baseline="-25000" dirty="0" smtClean="0"/>
              <a:t>tm </a:t>
            </a:r>
            <a:r>
              <a:rPr lang="el-GR" sz="2400" b="1" dirty="0" smtClean="0"/>
              <a:t>  +  </a:t>
            </a:r>
            <a:r>
              <a:rPr lang="en-US" sz="2400" b="1" dirty="0" smtClean="0"/>
              <a:t>p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642910" y="4286256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</a:t>
            </a:r>
            <a:r>
              <a:rPr lang="el-GR" sz="2000" u="sng" dirty="0" smtClean="0"/>
              <a:t>η συνολική πίεση</a:t>
            </a:r>
            <a:r>
              <a:rPr lang="el-GR" sz="2000" b="1" u="sng" dirty="0" smtClean="0"/>
              <a:t> </a:t>
            </a:r>
            <a:r>
              <a:rPr lang="el-GR" sz="2000" b="1" dirty="0" smtClean="0"/>
              <a:t>(</a:t>
            </a:r>
            <a:r>
              <a:rPr lang="en-US" sz="2000" b="1" dirty="0" smtClean="0"/>
              <a:t>p</a:t>
            </a:r>
            <a:r>
              <a:rPr lang="el-GR" sz="2000" b="1" baseline="-25000" dirty="0" err="1" smtClean="0"/>
              <a:t>ολ</a:t>
            </a:r>
            <a:r>
              <a:rPr lang="el-GR" sz="2000" b="1" baseline="-25000" dirty="0" smtClean="0"/>
              <a:t>  </a:t>
            </a:r>
            <a:r>
              <a:rPr lang="el-GR" sz="2000" b="1" dirty="0" smtClean="0"/>
              <a:t> )</a:t>
            </a:r>
            <a:r>
              <a:rPr lang="el-GR" sz="2000" dirty="0" smtClean="0"/>
              <a:t>που θα ασκείται σε επιφάνεια μέσα σε υγρό θα είναι: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2161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Πίεση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σε υγρό 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5143504" y="3857627"/>
            <a:ext cx="3237757" cy="267711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72330" y="5786454"/>
            <a:ext cx="642942" cy="214314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89466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746603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5400000">
            <a:off x="7180281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5400000">
            <a:off x="6680215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 rot="5400000">
            <a:off x="603727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 rot="5400000">
            <a:off x="5680083" y="3678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Ορθογώνιο"/>
          <p:cNvSpPr/>
          <p:nvPr/>
        </p:nvSpPr>
        <p:spPr>
          <a:xfrm>
            <a:off x="571472" y="2857496"/>
            <a:ext cx="1987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baseline="-25000" dirty="0" err="1" smtClean="0"/>
              <a:t>ολ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= </a:t>
            </a:r>
            <a:r>
              <a:rPr lang="en-US" sz="2400" b="1" dirty="0" smtClean="0"/>
              <a:t>p</a:t>
            </a:r>
            <a:r>
              <a:rPr lang="el-GR" sz="2400" b="1" baseline="-25000" dirty="0" smtClean="0"/>
              <a:t>α</a:t>
            </a:r>
            <a:r>
              <a:rPr lang="en-US" sz="2400" b="1" baseline="-25000" dirty="0" smtClean="0"/>
              <a:t>tm </a:t>
            </a:r>
            <a:r>
              <a:rPr lang="el-GR" sz="2400" b="1" dirty="0" smtClean="0"/>
              <a:t>  +  </a:t>
            </a:r>
            <a:r>
              <a:rPr lang="en-US" sz="2400" b="1" dirty="0" smtClean="0"/>
              <a:t>p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0" y="1357298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</a:t>
            </a:r>
            <a:r>
              <a:rPr lang="el-GR" sz="2000" u="sng" dirty="0" smtClean="0"/>
              <a:t>η συνολική πίεση</a:t>
            </a:r>
            <a:r>
              <a:rPr lang="el-GR" sz="2000" b="1" u="sng" dirty="0" smtClean="0"/>
              <a:t> </a:t>
            </a:r>
            <a:r>
              <a:rPr lang="el-GR" sz="2000" b="1" dirty="0" smtClean="0"/>
              <a:t>(</a:t>
            </a:r>
            <a:r>
              <a:rPr lang="en-US" sz="2000" b="1" dirty="0" smtClean="0"/>
              <a:t>p</a:t>
            </a:r>
            <a:r>
              <a:rPr lang="el-GR" sz="2000" b="1" baseline="-25000" dirty="0" err="1" smtClean="0"/>
              <a:t>ολ</a:t>
            </a:r>
            <a:r>
              <a:rPr lang="el-GR" sz="2000" b="1" baseline="-25000" dirty="0" smtClean="0"/>
              <a:t>  </a:t>
            </a:r>
            <a:r>
              <a:rPr lang="el-GR" sz="2000" b="1" dirty="0" smtClean="0"/>
              <a:t> )</a:t>
            </a:r>
            <a:r>
              <a:rPr lang="el-GR" sz="2000" dirty="0" smtClean="0"/>
              <a:t>που θα ασκείται σε επιφάνεια μέσα σε υγρό θα είναι:</a:t>
            </a:r>
            <a:endParaRPr lang="en-US" sz="2000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1500166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 smtClean="0"/>
          </a:p>
        </p:txBody>
      </p:sp>
      <p:sp>
        <p:nvSpPr>
          <p:cNvPr id="20" name="19 - Ορθογώνιο"/>
          <p:cNvSpPr/>
          <p:nvPr/>
        </p:nvSpPr>
        <p:spPr>
          <a:xfrm>
            <a:off x="571472" y="4500570"/>
            <a:ext cx="2300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r>
              <a:rPr lang="el-GR" sz="2400" b="1" baseline="-25000" dirty="0" err="1" smtClean="0"/>
              <a:t>ολ</a:t>
            </a:r>
            <a:r>
              <a:rPr lang="el-GR" sz="2400" b="1" baseline="-25000" dirty="0" smtClean="0"/>
              <a:t> </a:t>
            </a:r>
            <a:r>
              <a:rPr lang="el-GR" sz="2400" b="1" dirty="0" smtClean="0"/>
              <a:t>= </a:t>
            </a:r>
            <a:r>
              <a:rPr lang="en-US" sz="2400" b="1" dirty="0" smtClean="0"/>
              <a:t>p</a:t>
            </a:r>
            <a:r>
              <a:rPr lang="el-GR" sz="2400" b="1" baseline="-25000" dirty="0" smtClean="0"/>
              <a:t>α</a:t>
            </a:r>
            <a:r>
              <a:rPr lang="en-US" sz="2400" b="1" baseline="-25000" dirty="0" smtClean="0"/>
              <a:t>tm </a:t>
            </a:r>
            <a:r>
              <a:rPr lang="el-GR" sz="2400" b="1" dirty="0" smtClean="0"/>
              <a:t>  +  </a:t>
            </a:r>
            <a:r>
              <a:rPr lang="en-US" sz="2400" b="1" dirty="0" err="1" smtClean="0"/>
              <a:t>pgh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5715016"/>
            <a:ext cx="421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υδροστατική πίεση δίνεται από τον τύπο:  </a:t>
            </a:r>
            <a:r>
              <a:rPr lang="en-US" dirty="0" smtClean="0"/>
              <a:t>p=</a:t>
            </a:r>
            <a:r>
              <a:rPr lang="en-US" dirty="0" err="1" smtClean="0"/>
              <a:t>pgh</a:t>
            </a:r>
            <a:endParaRPr lang="en-US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5786446" y="214290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επιφάνεια της θάλασσας :</a:t>
            </a:r>
          </a:p>
          <a:p>
            <a:r>
              <a:rPr lang="el-GR" dirty="0" smtClean="0"/>
              <a:t> </a:t>
            </a:r>
            <a:r>
              <a:rPr lang="en-US" b="1" dirty="0" smtClean="0"/>
              <a:t>p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tm </a:t>
            </a:r>
            <a:r>
              <a:rPr lang="el-GR" b="1" dirty="0" smtClean="0"/>
              <a:t>= 100.000Ρα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21429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0" y="1357298"/>
            <a:ext cx="3786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δεν του ασκείται, κάποια επιπλέον πίεση.</a:t>
            </a:r>
          </a:p>
          <a:p>
            <a:endParaRPr lang="en-US" sz="2000" dirty="0" smtClean="0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357158" y="2285992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379828" y="3027400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6357950" y="3429000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380620" y="4170408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357950" y="4000504"/>
            <a:ext cx="1643074" cy="2143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Ορθογώνιο"/>
          <p:cNvSpPr/>
          <p:nvPr/>
        </p:nvSpPr>
        <p:spPr>
          <a:xfrm>
            <a:off x="7000892" y="2143116"/>
            <a:ext cx="357190" cy="18573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5000628" y="785794"/>
            <a:ext cx="41433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του ασκείται, κάποια επιπλέον πίεση, από το </a:t>
            </a:r>
            <a:r>
              <a:rPr lang="el-GR" sz="2000" u="sng" dirty="0" smtClean="0"/>
              <a:t>κόκκινο εμβολο </a:t>
            </a:r>
            <a:r>
              <a:rPr lang="el-GR" sz="2000" dirty="0" smtClean="0"/>
              <a:t>το οποίο πιέζουμε προς τα κάτω.</a:t>
            </a:r>
          </a:p>
          <a:p>
            <a:endParaRPr lang="en-US" sz="2000" dirty="0" smtClean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6501620" y="3213892"/>
            <a:ext cx="1285884" cy="1588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214646" y="6072206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Τι θα συμβεί στο υγρό που δέχεται… επιπλέον πίεση ;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6465107" y="1821645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 rot="1351594">
            <a:off x="6751483" y="2873284"/>
            <a:ext cx="901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έμβολο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00166" y="28572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0" y="1357298"/>
            <a:ext cx="3786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δεν του ασκείται, κάποια επιπλέον πίεση.</a:t>
            </a:r>
          </a:p>
          <a:p>
            <a:endParaRPr lang="en-US" sz="2000" dirty="0" smtClean="0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357158" y="2285992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379828" y="3027400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6357950" y="3429000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380620" y="4170408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357950" y="4000504"/>
            <a:ext cx="1643074" cy="2143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Ορθογώνιο"/>
          <p:cNvSpPr/>
          <p:nvPr/>
        </p:nvSpPr>
        <p:spPr>
          <a:xfrm>
            <a:off x="7000892" y="2143116"/>
            <a:ext cx="357190" cy="18573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5000628" y="500042"/>
            <a:ext cx="4143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του ασκείται, κάποια επιπλέον πίεση </a:t>
            </a:r>
            <a:r>
              <a:rPr lang="en-US" sz="2000" b="1" dirty="0" smtClean="0"/>
              <a:t>p</a:t>
            </a:r>
            <a:r>
              <a:rPr lang="el-GR" sz="2000" dirty="0" smtClean="0"/>
              <a:t>, από το κόκκινο εμβολο(που η επιφάνεια επαφής του με το υγρό έχει εμβαδόν </a:t>
            </a:r>
            <a:r>
              <a:rPr lang="el-GR" sz="2000" b="1" dirty="0" smtClean="0"/>
              <a:t>Α</a:t>
            </a:r>
            <a:r>
              <a:rPr lang="el-GR" sz="2000" dirty="0" smtClean="0"/>
              <a:t>) το οποίο πιέζουμε προς τα κάτω με δύναμη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l-GR" sz="2000" dirty="0" smtClean="0"/>
              <a:t>.</a:t>
            </a:r>
          </a:p>
          <a:p>
            <a:endParaRPr lang="en-US" sz="2000" dirty="0" smtClean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6501620" y="3213892"/>
            <a:ext cx="1285884" cy="1588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214646" y="6072206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Τι θα συμβεί στο υγρό που δέχεται… επιπλέον πίεση ;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5072066" y="421481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86446" y="4429132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-25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5786446" y="407194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5786446" y="450057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857884" y="421481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</a:t>
            </a:r>
          </a:p>
        </p:txBody>
      </p:sp>
      <p:sp>
        <p:nvSpPr>
          <p:cNvPr id="24" name="23 - Ορθογώνιο"/>
          <p:cNvSpPr/>
          <p:nvPr/>
        </p:nvSpPr>
        <p:spPr>
          <a:xfrm>
            <a:off x="7215206" y="2857496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858016" y="392906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</a:t>
            </a:r>
            <a:endParaRPr lang="en-US" b="1" baseline="-25000" dirty="0"/>
          </a:p>
        </p:txBody>
      </p:sp>
      <p:sp>
        <p:nvSpPr>
          <p:cNvPr id="27" name="26 - Ορθογώνιο"/>
          <p:cNvSpPr/>
          <p:nvPr/>
        </p:nvSpPr>
        <p:spPr>
          <a:xfrm rot="1351594">
            <a:off x="6822922" y="2301781"/>
            <a:ext cx="901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έμβολο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21429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0" y="1000108"/>
            <a:ext cx="3786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δεν του ασκείται, κάποια επιπλέον πίεση.</a:t>
            </a:r>
          </a:p>
          <a:p>
            <a:endParaRPr lang="en-US" sz="2000" dirty="0" smtClean="0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285720" y="1857364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308390" y="2598772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6500826" y="3143248"/>
            <a:ext cx="1659988" cy="2363372"/>
          </a:xfrm>
          <a:custGeom>
            <a:avLst/>
            <a:gdLst>
              <a:gd name="connsiteX0" fmla="*/ 0 w 1659988"/>
              <a:gd name="connsiteY0" fmla="*/ 70338 h 2363372"/>
              <a:gd name="connsiteX1" fmla="*/ 0 w 1659988"/>
              <a:gd name="connsiteY1" fmla="*/ 2349304 h 2363372"/>
              <a:gd name="connsiteX2" fmla="*/ 1659988 w 1659988"/>
              <a:gd name="connsiteY2" fmla="*/ 2363372 h 2363372"/>
              <a:gd name="connsiteX3" fmla="*/ 1645920 w 1659988"/>
              <a:gd name="connsiteY3" fmla="*/ 0 h 2363372"/>
              <a:gd name="connsiteX4" fmla="*/ 1645920 w 1659988"/>
              <a:gd name="connsiteY4" fmla="*/ 0 h 23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9988" h="2363372">
                <a:moveTo>
                  <a:pt x="0" y="70338"/>
                </a:moveTo>
                <a:lnTo>
                  <a:pt x="0" y="2349304"/>
                </a:lnTo>
                <a:lnTo>
                  <a:pt x="1659988" y="2363372"/>
                </a:lnTo>
                <a:cubicBezTo>
                  <a:pt x="1655271" y="1575582"/>
                  <a:pt x="1645920" y="787805"/>
                  <a:pt x="1645920" y="0"/>
                </a:cubicBezTo>
                <a:lnTo>
                  <a:pt x="1645920" y="0"/>
                </a:lnTo>
              </a:path>
            </a:pathLst>
          </a:custGeom>
          <a:ln w="857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523496" y="3884656"/>
            <a:ext cx="1603717" cy="1575581"/>
          </a:xfrm>
          <a:custGeom>
            <a:avLst/>
            <a:gdLst>
              <a:gd name="connsiteX0" fmla="*/ 28135 w 1603717"/>
              <a:gd name="connsiteY0" fmla="*/ 14068 h 1575581"/>
              <a:gd name="connsiteX1" fmla="*/ 1589649 w 1603717"/>
              <a:gd name="connsiteY1" fmla="*/ 0 h 1575581"/>
              <a:gd name="connsiteX2" fmla="*/ 1603717 w 1603717"/>
              <a:gd name="connsiteY2" fmla="*/ 1575581 h 1575581"/>
              <a:gd name="connsiteX3" fmla="*/ 0 w 1603717"/>
              <a:gd name="connsiteY3" fmla="*/ 1561514 h 1575581"/>
              <a:gd name="connsiteX4" fmla="*/ 28135 w 1603717"/>
              <a:gd name="connsiteY4" fmla="*/ 14068 h 157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3717" h="1575581">
                <a:moveTo>
                  <a:pt x="28135" y="14068"/>
                </a:moveTo>
                <a:lnTo>
                  <a:pt x="1589649" y="0"/>
                </a:lnTo>
                <a:lnTo>
                  <a:pt x="1603717" y="1575581"/>
                </a:lnTo>
                <a:lnTo>
                  <a:pt x="0" y="1561514"/>
                </a:lnTo>
                <a:lnTo>
                  <a:pt x="28135" y="1406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6500826" y="3714752"/>
            <a:ext cx="1643074" cy="2143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Ορθογώνιο"/>
          <p:cNvSpPr/>
          <p:nvPr/>
        </p:nvSpPr>
        <p:spPr>
          <a:xfrm>
            <a:off x="7143768" y="1857364"/>
            <a:ext cx="357190" cy="18573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5214942" y="500042"/>
            <a:ext cx="41433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Υγρό σε δοχείο που του </a:t>
            </a:r>
            <a:r>
              <a:rPr lang="el-GR" sz="2000" u="sng" dirty="0" smtClean="0"/>
              <a:t>ασκείται</a:t>
            </a:r>
            <a:r>
              <a:rPr lang="el-GR" sz="2000" dirty="0" smtClean="0"/>
              <a:t>, κάποια </a:t>
            </a:r>
            <a:r>
              <a:rPr lang="el-GR" sz="2000" b="1" dirty="0" smtClean="0"/>
              <a:t>επιπλέον </a:t>
            </a:r>
            <a:r>
              <a:rPr lang="el-GR" sz="2000" b="1" u="sng" dirty="0" smtClean="0"/>
              <a:t>πίεση 2Ρα</a:t>
            </a:r>
            <a:r>
              <a:rPr lang="el-GR" sz="2000" u="sng" dirty="0" smtClean="0"/>
              <a:t>, από </a:t>
            </a:r>
            <a:r>
              <a:rPr lang="el-GR" sz="2000" dirty="0" smtClean="0"/>
              <a:t>το </a:t>
            </a:r>
            <a:r>
              <a:rPr lang="el-GR" sz="2000" u="sng" dirty="0" smtClean="0"/>
              <a:t>κόκκινο εμβολο </a:t>
            </a:r>
            <a:r>
              <a:rPr lang="el-GR" sz="2000" dirty="0" smtClean="0"/>
              <a:t>το οποίο πιέζουμε προς τα κάτω.</a:t>
            </a:r>
          </a:p>
          <a:p>
            <a:endParaRPr lang="en-US" sz="2000" dirty="0" smtClean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6644496" y="2928140"/>
            <a:ext cx="1285884" cy="1588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Ελεύθερη σχεδίαση"/>
          <p:cNvSpPr/>
          <p:nvPr/>
        </p:nvSpPr>
        <p:spPr>
          <a:xfrm>
            <a:off x="413876" y="3954785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556752" y="3044353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Ελεύθερη σχεδίαση"/>
          <p:cNvSpPr/>
          <p:nvPr/>
        </p:nvSpPr>
        <p:spPr>
          <a:xfrm>
            <a:off x="1334520" y="3954785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1357290" y="378619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27" name="26 - TextBox"/>
          <p:cNvSpPr txBox="1"/>
          <p:nvPr/>
        </p:nvSpPr>
        <p:spPr>
          <a:xfrm>
            <a:off x="428596" y="378619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357290" y="278605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71472" y="278605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6557544" y="5240669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6700420" y="4330237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7478188" y="5240669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6643702" y="507207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42" name="41 - TextBox"/>
          <p:cNvSpPr txBox="1"/>
          <p:nvPr/>
        </p:nvSpPr>
        <p:spPr>
          <a:xfrm>
            <a:off x="6715140" y="407194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4Ρα</a:t>
            </a:r>
            <a:endParaRPr lang="en-US" sz="1400" b="1" dirty="0" smtClean="0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1428728" y="3071810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7572396" y="507207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45" name="44 - TextBox"/>
          <p:cNvSpPr txBox="1"/>
          <p:nvPr/>
        </p:nvSpPr>
        <p:spPr>
          <a:xfrm>
            <a:off x="7500958" y="407194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4Ρα</a:t>
            </a:r>
            <a:endParaRPr lang="en-US" sz="1400" b="1" dirty="0" smtClean="0"/>
          </a:p>
        </p:txBody>
      </p:sp>
      <p:sp>
        <p:nvSpPr>
          <p:cNvPr id="46" name="45 - Ελεύθερη σχεδίαση"/>
          <p:cNvSpPr/>
          <p:nvPr/>
        </p:nvSpPr>
        <p:spPr>
          <a:xfrm>
            <a:off x="7630588" y="435769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47 - Ευθύγραμμο βέλος σύνδεσης"/>
          <p:cNvCxnSpPr/>
          <p:nvPr/>
        </p:nvCxnSpPr>
        <p:spPr>
          <a:xfrm>
            <a:off x="2571736" y="3000372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επιπλέον πίεση 2Ρα  που ασκήθηκε στο υγρό μεταφέρθηκε σε όλα τα σημεία του υγρού. Όπως φαίνεται και στο </a:t>
            </a:r>
            <a:r>
              <a:rPr lang="el-GR" sz="2000" dirty="0" smtClean="0"/>
              <a:t>σχήμα, </a:t>
            </a:r>
            <a:r>
              <a:rPr lang="el-GR" sz="2000" dirty="0" smtClean="0"/>
              <a:t>σε όλα τα σημεία του υγρού η πίεση αυξήθηκε  κατά 2 Ρα .</a:t>
            </a:r>
            <a:endParaRPr lang="en-US" sz="2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5857884" y="2786058"/>
            <a:ext cx="1146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πίεση 2Ρα</a:t>
            </a:r>
            <a:endParaRPr lang="en-US" dirty="0"/>
          </a:p>
        </p:txBody>
      </p:sp>
      <p:sp>
        <p:nvSpPr>
          <p:cNvPr id="32" name="31 - Ορθογώνιο"/>
          <p:cNvSpPr/>
          <p:nvPr/>
        </p:nvSpPr>
        <p:spPr>
          <a:xfrm rot="1523936">
            <a:off x="2790774" y="3487175"/>
            <a:ext cx="3019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Ασκώ πίεση 2Ρα με το έμβολο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41" grpId="0"/>
      <p:bldP spid="42" grpId="0"/>
      <p:bldP spid="44" grpId="0"/>
      <p:bldP spid="45" grpId="0"/>
      <p:bldP spid="49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900782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4 - Ευθύγραμμο βέλος σύνδεσης"/>
          <p:cNvCxnSpPr/>
          <p:nvPr/>
        </p:nvCxnSpPr>
        <p:spPr>
          <a:xfrm rot="5400000">
            <a:off x="1893869" y="3392487"/>
            <a:ext cx="928694" cy="1588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2928926" y="4500570"/>
            <a:ext cx="2857520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5786446" y="435769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Δοχείο με υγρό </a:t>
            </a:r>
            <a:endParaRPr lang="en-US" dirty="0" smtClean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3714744" y="6000768"/>
            <a:ext cx="2428892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643306" y="28572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6143636" y="628652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 που εκτοξεύεται με κάποια ταχύτητα</a:t>
            </a:r>
            <a:endParaRPr lang="en-US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4572000" y="1428736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dirty="0" smtClean="0"/>
              <a:t>επιπλέον </a:t>
            </a:r>
            <a:r>
              <a:rPr lang="el-GR" sz="2400" b="1" dirty="0" smtClean="0"/>
              <a:t>πίεση</a:t>
            </a:r>
            <a:r>
              <a:rPr lang="el-GR" sz="2400" dirty="0" smtClean="0"/>
              <a:t> που ασκείται από το έμβολο σε μια </a:t>
            </a:r>
            <a:r>
              <a:rPr lang="el-GR" sz="2400" b="1" dirty="0" smtClean="0"/>
              <a:t>επιφάνεια</a:t>
            </a:r>
            <a:r>
              <a:rPr lang="el-GR" sz="2400" dirty="0" smtClean="0"/>
              <a:t> του υγρού … μεταφέρεται τελικά σε όλα τα σημεία του </a:t>
            </a:r>
            <a:r>
              <a:rPr lang="el-GR" sz="2400" dirty="0" smtClean="0"/>
              <a:t>υγρού που είναι ακίνητο και περιορισμένο..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74757"/>
            <a:ext cx="2643206" cy="3583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4 - Ευθύγραμμο βέλος σύνδεσης"/>
          <p:cNvCxnSpPr/>
          <p:nvPr/>
        </p:nvCxnSpPr>
        <p:spPr>
          <a:xfrm rot="5400000">
            <a:off x="822299" y="4964123"/>
            <a:ext cx="928694" cy="1588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643306" y="28572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endParaRPr lang="en-US" sz="2400" b="1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3857620" y="2285992"/>
            <a:ext cx="52863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αρχή του Πασκάλ λέει: </a:t>
            </a:r>
          </a:p>
          <a:p>
            <a:endParaRPr lang="el-GR" sz="2400" dirty="0" smtClean="0"/>
          </a:p>
          <a:p>
            <a:r>
              <a:rPr lang="el-GR" sz="2400" dirty="0" smtClean="0"/>
              <a:t>κάθε μεταβολή της πίεσης σε οποιαδήποτε σημείο, ενός περιορισμένου ρευστού που δεν ρέει, προκαλεί ίση μεταβολή της πίεσης σε όλα τα σημεία του.</a:t>
            </a:r>
          </a:p>
          <a:p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- Ομάδα"/>
          <p:cNvGrpSpPr/>
          <p:nvPr/>
        </p:nvGrpSpPr>
        <p:grpSpPr>
          <a:xfrm>
            <a:off x="1785918" y="2928934"/>
            <a:ext cx="6786610" cy="3652849"/>
            <a:chOff x="1928794" y="2428868"/>
            <a:chExt cx="6786610" cy="3652849"/>
          </a:xfrm>
        </p:grpSpPr>
        <p:cxnSp>
          <p:nvCxnSpPr>
            <p:cNvPr id="8" name="7 - Ευθύγραμμο βέλος σύνδεσης"/>
            <p:cNvCxnSpPr/>
            <p:nvPr/>
          </p:nvCxnSpPr>
          <p:spPr>
            <a:xfrm rot="5400000" flipH="1" flipV="1">
              <a:off x="6965173" y="3536157"/>
              <a:ext cx="157163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2428868"/>
              <a:ext cx="6786610" cy="365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5143504" y="3643314"/>
              <a:ext cx="1714512" cy="1714512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2285984" y="4786322"/>
              <a:ext cx="3000396" cy="57150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214546" y="3571876"/>
              <a:ext cx="428628" cy="164307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857224" y="285728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r>
              <a:rPr lang="en-US" sz="2400" b="1" dirty="0" smtClean="0"/>
              <a:t> </a:t>
            </a:r>
            <a:r>
              <a:rPr lang="el-GR" sz="2400" b="1" dirty="0" smtClean="0"/>
              <a:t>– Υδραυλική αντλία</a:t>
            </a:r>
            <a:endParaRPr lang="en-US" sz="2400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785794"/>
            <a:ext cx="9144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Στην παρακάτω εικόνα, φαίνεται μια  υδραυλική  αντλία (μέσα της είναι γεμάτη με νερό), που έχει </a:t>
            </a:r>
            <a:r>
              <a:rPr lang="el-GR" sz="2000" b="1" dirty="0" smtClean="0"/>
              <a:t>δύο έμβολα </a:t>
            </a:r>
            <a:r>
              <a:rPr lang="el-GR" sz="2000" dirty="0" smtClean="0"/>
              <a:t>(μπορούν να μετακινούνται), ένα μικρότερο </a:t>
            </a:r>
            <a:r>
              <a:rPr lang="el-GR" sz="2000" b="1" dirty="0" smtClean="0"/>
              <a:t>εμβολο με επιφάνεια Α</a:t>
            </a:r>
            <a:r>
              <a:rPr lang="el-GR" sz="2000" b="1" baseline="-25000" dirty="0" smtClean="0"/>
              <a:t>1</a:t>
            </a:r>
            <a:r>
              <a:rPr lang="el-GR" sz="2000" b="1" dirty="0" smtClean="0"/>
              <a:t> </a:t>
            </a:r>
            <a:r>
              <a:rPr lang="el-GR" sz="2000" dirty="0" smtClean="0"/>
              <a:t>και ένα μεγαλύτερο </a:t>
            </a:r>
            <a:r>
              <a:rPr lang="el-GR" sz="2000" b="1" dirty="0" smtClean="0"/>
              <a:t>έμβολο με επιφάνεια Α</a:t>
            </a:r>
            <a:r>
              <a:rPr lang="el-GR" sz="2000" b="1" baseline="-25000" dirty="0" smtClean="0"/>
              <a:t>2</a:t>
            </a:r>
            <a:endParaRPr lang="en-US" sz="2000" b="1" baseline="-250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357422" y="6286520"/>
            <a:ext cx="4195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Υδραυλική αντλία ή υδραυλικό πιεστήριο</a:t>
            </a:r>
            <a:endParaRPr lang="en-US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500034" y="2214554"/>
            <a:ext cx="2143140" cy="1285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2071670" y="400050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5643570" y="407194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2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572000" y="5357826"/>
            <a:ext cx="64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214546" y="3000372"/>
            <a:ext cx="142876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Ορθογώνιο"/>
          <p:cNvSpPr/>
          <p:nvPr/>
        </p:nvSpPr>
        <p:spPr>
          <a:xfrm>
            <a:off x="5643570" y="3000372"/>
            <a:ext cx="357190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5000628" y="2714620"/>
            <a:ext cx="2357454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1 - Ομάδα"/>
          <p:cNvGrpSpPr/>
          <p:nvPr/>
        </p:nvGrpSpPr>
        <p:grpSpPr>
          <a:xfrm>
            <a:off x="1785918" y="2928934"/>
            <a:ext cx="6786610" cy="3652849"/>
            <a:chOff x="1928794" y="2428868"/>
            <a:chExt cx="6786610" cy="3652849"/>
          </a:xfrm>
        </p:grpSpPr>
        <p:cxnSp>
          <p:nvCxnSpPr>
            <p:cNvPr id="8" name="7 - Ευθύγραμμο βέλος σύνδεσης"/>
            <p:cNvCxnSpPr/>
            <p:nvPr/>
          </p:nvCxnSpPr>
          <p:spPr>
            <a:xfrm rot="5400000" flipH="1" flipV="1">
              <a:off x="6965173" y="3536157"/>
              <a:ext cx="157163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2428868"/>
              <a:ext cx="6786610" cy="365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5143504" y="3643314"/>
              <a:ext cx="1714512" cy="1714512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2285984" y="4786322"/>
              <a:ext cx="3000396" cy="57150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214546" y="3571876"/>
              <a:ext cx="428628" cy="164307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857224" y="285728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r>
              <a:rPr lang="en-US" sz="2400" b="1" dirty="0" smtClean="0"/>
              <a:t> </a:t>
            </a:r>
            <a:r>
              <a:rPr lang="el-GR" sz="2400" b="1" dirty="0" smtClean="0"/>
              <a:t>– Υδραυλική αντλία</a:t>
            </a:r>
            <a:endParaRPr lang="en-US" sz="2400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785794"/>
            <a:ext cx="9144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Ασκώ  δύναμη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dirty="0" smtClean="0"/>
              <a:t> στο μικρότερο </a:t>
            </a:r>
            <a:r>
              <a:rPr lang="el-GR" sz="2000" b="1" dirty="0" smtClean="0"/>
              <a:t>εμβολο με επιφάνεια Α</a:t>
            </a:r>
            <a:r>
              <a:rPr lang="el-GR" sz="2000" b="1" baseline="-25000" dirty="0" smtClean="0"/>
              <a:t>1, </a:t>
            </a:r>
            <a:r>
              <a:rPr lang="el-GR" sz="2000" b="1" dirty="0" smtClean="0"/>
              <a:t> αυτή η δύναμη προκαλεί πίεση </a:t>
            </a:r>
            <a:r>
              <a:rPr lang="en-US" sz="2000" b="1" dirty="0" smtClean="0"/>
              <a:t>p</a:t>
            </a:r>
            <a:r>
              <a:rPr lang="en-US" sz="2000" b="1" baseline="-25000" dirty="0" smtClean="0"/>
              <a:t>1</a:t>
            </a:r>
            <a:r>
              <a:rPr lang="el-GR" sz="2000" b="1" dirty="0" smtClean="0"/>
              <a:t> στο νερό της αντλίας που μεταφέρεται σε όλα τα σημεία του νερού, άρα και στην επιφάνεια Α</a:t>
            </a:r>
            <a:r>
              <a:rPr lang="el-GR" sz="2000" b="1" baseline="-25000" dirty="0" smtClean="0"/>
              <a:t>2 </a:t>
            </a:r>
            <a:endParaRPr lang="en-US" sz="2000" b="1" baseline="-250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357422" y="6286520"/>
            <a:ext cx="4195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Υδραυλική αντλία ή υδραυλικό πιεστήριο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929588" y="4285462"/>
            <a:ext cx="71438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1928794" y="407194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5429256" y="414338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2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572000" y="5357826"/>
            <a:ext cx="64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2071670" y="4500570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542282" y="400050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58" y="371475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1142976" y="392906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071538" y="357187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071538" y="400050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142976" y="3714752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1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2214546" y="3000372"/>
            <a:ext cx="142876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5643570" y="3000372"/>
            <a:ext cx="357190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8" grpId="0"/>
      <p:bldP spid="2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1 - Ομάδα"/>
          <p:cNvGrpSpPr/>
          <p:nvPr/>
        </p:nvGrpSpPr>
        <p:grpSpPr>
          <a:xfrm>
            <a:off x="1785918" y="2928934"/>
            <a:ext cx="6786610" cy="3652849"/>
            <a:chOff x="1928794" y="2428868"/>
            <a:chExt cx="6786610" cy="3652849"/>
          </a:xfrm>
        </p:grpSpPr>
        <p:cxnSp>
          <p:nvCxnSpPr>
            <p:cNvPr id="8" name="7 - Ευθύγραμμο βέλος σύνδεσης"/>
            <p:cNvCxnSpPr/>
            <p:nvPr/>
          </p:nvCxnSpPr>
          <p:spPr>
            <a:xfrm rot="5400000" flipH="1" flipV="1">
              <a:off x="6965173" y="3536157"/>
              <a:ext cx="157163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8794" y="2428868"/>
              <a:ext cx="6786610" cy="365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- Ορθογώνιο"/>
            <p:cNvSpPr/>
            <p:nvPr/>
          </p:nvSpPr>
          <p:spPr>
            <a:xfrm>
              <a:off x="5143504" y="3643314"/>
              <a:ext cx="1714512" cy="1714512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Ορθογώνιο"/>
            <p:cNvSpPr/>
            <p:nvPr/>
          </p:nvSpPr>
          <p:spPr>
            <a:xfrm>
              <a:off x="2285984" y="4786322"/>
              <a:ext cx="3000396" cy="57150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Ορθογώνιο"/>
            <p:cNvSpPr/>
            <p:nvPr/>
          </p:nvSpPr>
          <p:spPr>
            <a:xfrm>
              <a:off x="2214546" y="3571876"/>
              <a:ext cx="428628" cy="1643074"/>
            </a:xfrm>
            <a:prstGeom prst="rect">
              <a:avLst/>
            </a:prstGeom>
            <a:solidFill>
              <a:srgbClr val="35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857224" y="285728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Αρχή του Πασκάλ</a:t>
            </a:r>
            <a:r>
              <a:rPr lang="en-US" sz="2400" b="1" dirty="0" smtClean="0"/>
              <a:t> </a:t>
            </a:r>
            <a:r>
              <a:rPr lang="el-GR" sz="2400" b="1" dirty="0" smtClean="0"/>
              <a:t>– Υδραυλική αντλία</a:t>
            </a:r>
            <a:endParaRPr lang="en-US" sz="2400" b="1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714356"/>
            <a:ext cx="82153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</a:t>
            </a:r>
            <a:r>
              <a:rPr lang="el-GR" sz="2000" dirty="0" smtClean="0"/>
              <a:t>Στο μεγαλύτερο εμβολο με επιφάνεια Α</a:t>
            </a:r>
            <a:r>
              <a:rPr lang="el-GR" sz="2000" baseline="-25000" dirty="0" smtClean="0"/>
              <a:t>2, </a:t>
            </a:r>
            <a:r>
              <a:rPr lang="el-GR" sz="2000" dirty="0" smtClean="0"/>
              <a:t> η δύναμη </a:t>
            </a:r>
            <a:r>
              <a:rPr lang="en-US" sz="2000" dirty="0" smtClean="0"/>
              <a:t>F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,  μέσω της πίεσης στο νερό θα προκαλέσει πίεση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</a:t>
            </a:r>
            <a:r>
              <a:rPr lang="el-GR" sz="2000" dirty="0" smtClean="0"/>
              <a:t>που θα είναι ίση με την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l-GR" sz="2000" dirty="0" smtClean="0"/>
              <a:t>λόγω της αρχής του Πασκάλ.</a:t>
            </a:r>
          </a:p>
          <a:p>
            <a:r>
              <a:rPr lang="el-GR" sz="2000" dirty="0" smtClean="0"/>
              <a:t> Η πίεση </a:t>
            </a:r>
            <a:r>
              <a:rPr lang="en-US" sz="2000" dirty="0" smtClean="0"/>
              <a:t>p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που θα ασκηθεί στην επιφάνεια Α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, θα προκαλέσει δύναμη 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, που θα ασκηθεί στην επιφάνεια </a:t>
            </a:r>
            <a:r>
              <a:rPr lang="en-US" sz="2000" dirty="0" smtClean="0"/>
              <a:t>A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. </a:t>
            </a:r>
            <a:endParaRPr lang="en-US" sz="2000" baseline="-250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2357422" y="6286520"/>
            <a:ext cx="4195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Υδραυλική αντλία ή υδραυλικό πιεστήριο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929588" y="4356900"/>
            <a:ext cx="71438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2240500" y="400050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1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5429256" y="414338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r>
              <a:rPr lang="el-GR" b="1" baseline="-25000" dirty="0" smtClean="0"/>
              <a:t>2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4572000" y="5357826"/>
            <a:ext cx="64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2071670" y="4643446"/>
            <a:ext cx="388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</a:t>
            </a:r>
            <a:endParaRPr lang="en-US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928794" y="4214818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58" y="371475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1142976" y="392906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071538" y="357187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071538" y="400050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142976" y="3714752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1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5857884" y="414338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2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5929322" y="3286124"/>
            <a:ext cx="388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6858016" y="378619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7643834" y="4000504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7572396" y="364331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572396" y="407194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7643834" y="3786190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 2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2214546" y="3000372"/>
            <a:ext cx="142876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Ορθογώνιο"/>
          <p:cNvSpPr/>
          <p:nvPr/>
        </p:nvSpPr>
        <p:spPr>
          <a:xfrm>
            <a:off x="5643570" y="3000372"/>
            <a:ext cx="357190" cy="9286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5322893" y="3678239"/>
            <a:ext cx="928694" cy="1588"/>
          </a:xfrm>
          <a:prstGeom prst="straightConnector1">
            <a:avLst/>
          </a:prstGeom>
          <a:ln w="41275">
            <a:solidFill>
              <a:srgbClr val="35D7D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7" grpId="0"/>
      <p:bldP spid="38" grpId="0"/>
      <p:bldP spid="4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806</Words>
  <PresentationFormat>Προβολή στην οθόνη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801</cp:revision>
  <dcterms:created xsi:type="dcterms:W3CDTF">2020-04-07T16:42:53Z</dcterms:created>
  <dcterms:modified xsi:type="dcterms:W3CDTF">2023-03-05T13:20:00Z</dcterms:modified>
</cp:coreProperties>
</file>