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93" r:id="rId2"/>
    <p:sldId id="312" r:id="rId3"/>
    <p:sldId id="313" r:id="rId4"/>
    <p:sldId id="357" r:id="rId5"/>
    <p:sldId id="333" r:id="rId6"/>
    <p:sldId id="347" r:id="rId7"/>
    <p:sldId id="348" r:id="rId8"/>
    <p:sldId id="335" r:id="rId9"/>
    <p:sldId id="336" r:id="rId10"/>
    <p:sldId id="338" r:id="rId11"/>
    <p:sldId id="339" r:id="rId12"/>
    <p:sldId id="344" r:id="rId13"/>
    <p:sldId id="340" r:id="rId14"/>
    <p:sldId id="345" r:id="rId15"/>
    <p:sldId id="341" r:id="rId16"/>
    <p:sldId id="351" r:id="rId17"/>
    <p:sldId id="354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1F07"/>
    <a:srgbClr val="8F0D8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6" autoAdjust="0"/>
    <p:restoredTop sz="94624" autoAdjust="0"/>
  </p:normalViewPr>
  <p:slideViewPr>
    <p:cSldViewPr>
      <p:cViewPr varScale="1">
        <p:scale>
          <a:sx n="51" d="100"/>
          <a:sy n="51" d="100"/>
        </p:scale>
        <p:origin x="-236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9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070CC8-2DC1-4097-9F94-4682BDED0255}" type="datetimeFigureOut">
              <a:rPr lang="en-US" smtClean="0"/>
              <a:pPr/>
              <a:t>3/12/2023</a:t>
            </a:fld>
            <a:endParaRPr lang="en-US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0E2C5-8D18-4F27-96B4-CECE5278C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ACD87-33B6-4D2B-8349-731FF8AA085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ACD87-33B6-4D2B-8349-731FF8AA085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12/3/2023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12/3/2023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12/3/2023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12/3/2023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ΟΓΚΟΣ</a:t>
            </a:r>
            <a:endParaRPr lang="en-US" sz="3200" b="1" dirty="0"/>
          </a:p>
        </p:txBody>
      </p:sp>
      <p:sp>
        <p:nvSpPr>
          <p:cNvPr id="9" name="8 - TextBox"/>
          <p:cNvSpPr txBox="1"/>
          <p:nvPr/>
        </p:nvSpPr>
        <p:spPr>
          <a:xfrm>
            <a:off x="500034" y="1357298"/>
            <a:ext cx="6072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Μονάδες μέτρησης όγκου</a:t>
            </a:r>
            <a:endParaRPr lang="en-US" sz="28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785786" y="2285992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n-US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 = 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κυβικό  μέτρο 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571472" y="3571876"/>
            <a:ext cx="3786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n-US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 = 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κυβικό  μέτρο  είναι ο χώρος που «πιάνει»  ένας  κύβος  που όλες  οι ακμές του είναι  1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m (1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μέτρο) 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4071942"/>
            <a:ext cx="2100278" cy="1750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15 - TextBox"/>
          <p:cNvSpPr txBox="1"/>
          <p:nvPr/>
        </p:nvSpPr>
        <p:spPr>
          <a:xfrm>
            <a:off x="7143768" y="5429264"/>
            <a:ext cx="868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7643834" y="4643446"/>
            <a:ext cx="868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6143636" y="5643578"/>
            <a:ext cx="868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6643702" y="3857628"/>
            <a:ext cx="868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6000760" y="4357694"/>
            <a:ext cx="868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5643570" y="4000504"/>
            <a:ext cx="868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1m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1" grpId="1"/>
      <p:bldP spid="12" grpId="0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2143108" y="142852"/>
            <a:ext cx="1120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ΑΝΩΣΗ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71480"/>
            <a:ext cx="790575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- TextBox"/>
          <p:cNvSpPr txBox="1"/>
          <p:nvPr/>
        </p:nvSpPr>
        <p:spPr>
          <a:xfrm>
            <a:off x="2143108" y="1500174"/>
            <a:ext cx="3643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Δυναμόμετρο</a:t>
            </a:r>
            <a:r>
              <a:rPr lang="el-GR" sz="2000" dirty="0" smtClean="0"/>
              <a:t>: με αυτό μετράμε τις δυνάμεις που ασκούνται σε ένα σώμα…</a:t>
            </a:r>
            <a:endParaRPr lang="en-US" sz="2000" dirty="0" smtClean="0"/>
          </a:p>
        </p:txBody>
      </p:sp>
      <p:cxnSp>
        <p:nvCxnSpPr>
          <p:cNvPr id="11" name="10 - Ευθύγραμμο βέλος σύνδεσης"/>
          <p:cNvCxnSpPr/>
          <p:nvPr/>
        </p:nvCxnSpPr>
        <p:spPr>
          <a:xfrm flipV="1">
            <a:off x="2143108" y="2500306"/>
            <a:ext cx="114300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4357694"/>
            <a:ext cx="101917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Ορθογώνιο"/>
          <p:cNvSpPr/>
          <p:nvPr/>
        </p:nvSpPr>
        <p:spPr>
          <a:xfrm>
            <a:off x="6429388" y="5572140"/>
            <a:ext cx="1512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Δυναμόμετρο</a:t>
            </a:r>
            <a:endParaRPr lang="en-US" dirty="0"/>
          </a:p>
        </p:txBody>
      </p:sp>
      <p:sp>
        <p:nvSpPr>
          <p:cNvPr id="10" name="9 - TextBox"/>
          <p:cNvSpPr txBox="1"/>
          <p:nvPr/>
        </p:nvSpPr>
        <p:spPr>
          <a:xfrm>
            <a:off x="500034" y="4357694"/>
            <a:ext cx="24288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Μέσα στο δυναμόμετρο υπάρχει ένα </a:t>
            </a:r>
            <a:r>
              <a:rPr lang="el-GR" b="1" u="sng" dirty="0" smtClean="0">
                <a:solidFill>
                  <a:srgbClr val="FF0000"/>
                </a:solidFill>
              </a:rPr>
              <a:t>ελατήριο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2143108" y="142852"/>
            <a:ext cx="1120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ΑΝΩΣΗ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28604"/>
            <a:ext cx="790575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18 - Κύβος"/>
          <p:cNvSpPr/>
          <p:nvPr/>
        </p:nvSpPr>
        <p:spPr>
          <a:xfrm>
            <a:off x="714348" y="4500570"/>
            <a:ext cx="857256" cy="857256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5400000">
            <a:off x="429390" y="3928272"/>
            <a:ext cx="1285884" cy="158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TextBox"/>
          <p:cNvSpPr txBox="1"/>
          <p:nvPr/>
        </p:nvSpPr>
        <p:spPr>
          <a:xfrm>
            <a:off x="2071670" y="1428736"/>
            <a:ext cx="58579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δυναμόμετρο μετράει  την δύναμη που ασκεί το δυναμόμετρο στο κουτί.</a:t>
            </a:r>
          </a:p>
          <a:p>
            <a:r>
              <a:rPr lang="el-GR" dirty="0" smtClean="0"/>
              <a:t> (</a:t>
            </a:r>
            <a:r>
              <a:rPr lang="el-GR" u="sng" dirty="0" smtClean="0"/>
              <a:t>Γενικά</a:t>
            </a:r>
            <a:r>
              <a:rPr lang="el-GR" dirty="0" smtClean="0"/>
              <a:t> τα δυναμόμετρα δείχνουν τη δύναμη,  που αντιστοιχεί στην τάση του νήματος από το οποίο είναι κρεμασμένο το σώμα)</a:t>
            </a:r>
            <a:endParaRPr lang="en-US" dirty="0"/>
          </a:p>
        </p:txBody>
      </p:sp>
      <p:cxnSp>
        <p:nvCxnSpPr>
          <p:cNvPr id="18" name="17 - Ευθεία γραμμή σύνδεσης"/>
          <p:cNvCxnSpPr/>
          <p:nvPr/>
        </p:nvCxnSpPr>
        <p:spPr>
          <a:xfrm>
            <a:off x="1214414" y="2000240"/>
            <a:ext cx="35719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ύγραμμο βέλος σύνδεσης"/>
          <p:cNvCxnSpPr/>
          <p:nvPr/>
        </p:nvCxnSpPr>
        <p:spPr>
          <a:xfrm rot="5400000">
            <a:off x="607985" y="5535627"/>
            <a:ext cx="92869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3143240" y="3571876"/>
            <a:ext cx="4429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κουτί είναι έξω από υγρό </a:t>
            </a:r>
            <a:r>
              <a:rPr lang="en-US" dirty="0" smtClean="0"/>
              <a:t> </a:t>
            </a:r>
            <a:r>
              <a:rPr lang="el-GR" dirty="0" smtClean="0"/>
              <a:t>και ισορροπεί , άρα</a:t>
            </a:r>
            <a:r>
              <a:rPr lang="en-US" dirty="0" smtClean="0"/>
              <a:t> </a:t>
            </a:r>
            <a:r>
              <a:rPr lang="el-GR" dirty="0" smtClean="0"/>
              <a:t>η δύναμη (τάση νήματος) που θα δείξει το δυναμόμετρο, θα είναι ίση με το βάρος του κουτιού.</a:t>
            </a:r>
            <a:endParaRPr lang="en-US" dirty="0"/>
          </a:p>
        </p:txBody>
      </p:sp>
      <p:sp>
        <p:nvSpPr>
          <p:cNvPr id="25" name="24 - TextBox"/>
          <p:cNvSpPr txBox="1"/>
          <p:nvPr/>
        </p:nvSpPr>
        <p:spPr>
          <a:xfrm>
            <a:off x="1142976" y="585789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</a:t>
            </a:r>
            <a:endParaRPr lang="en-US" b="1" dirty="0"/>
          </a:p>
        </p:txBody>
      </p:sp>
      <p:cxnSp>
        <p:nvCxnSpPr>
          <p:cNvPr id="26" name="25 - Ευθύγραμμο βέλος σύνδεσης"/>
          <p:cNvCxnSpPr/>
          <p:nvPr/>
        </p:nvCxnSpPr>
        <p:spPr>
          <a:xfrm rot="16200000" flipV="1">
            <a:off x="465109" y="4464057"/>
            <a:ext cx="1214446" cy="1588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1071538" y="400050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</a:t>
            </a:r>
            <a:r>
              <a:rPr lang="el-GR" b="1" baseline="-25000" dirty="0" smtClean="0"/>
              <a:t>φ</a:t>
            </a:r>
            <a:endParaRPr lang="en-US" b="1" baseline="-25000" dirty="0"/>
          </a:p>
        </p:txBody>
      </p:sp>
      <p:sp>
        <p:nvSpPr>
          <p:cNvPr id="31" name="30 - TextBox"/>
          <p:cNvSpPr txBox="1"/>
          <p:nvPr/>
        </p:nvSpPr>
        <p:spPr>
          <a:xfrm>
            <a:off x="3071802" y="5143512"/>
            <a:ext cx="5715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</a:t>
            </a:r>
            <a:r>
              <a:rPr lang="el-GR" b="1" baseline="-25000" dirty="0" smtClean="0"/>
              <a:t>φ</a:t>
            </a:r>
            <a:r>
              <a:rPr lang="el-GR" b="1" dirty="0" smtClean="0"/>
              <a:t>  </a:t>
            </a:r>
            <a:r>
              <a:rPr lang="el-GR" dirty="0" smtClean="0"/>
              <a:t>είναι η δύναμη που ασκεί το δυναμόμετρο στο κουτί, (</a:t>
            </a:r>
            <a:r>
              <a:rPr lang="el-GR" dirty="0" err="1" smtClean="0"/>
              <a:t>π.χ</a:t>
            </a:r>
            <a:r>
              <a:rPr lang="el-GR" dirty="0" smtClean="0"/>
              <a:t>  </a:t>
            </a:r>
            <a:r>
              <a:rPr lang="en-US" b="1" dirty="0" smtClean="0"/>
              <a:t>W</a:t>
            </a:r>
            <a:r>
              <a:rPr lang="el-GR" b="1" baseline="-25000" dirty="0" smtClean="0"/>
              <a:t>φ </a:t>
            </a:r>
            <a:r>
              <a:rPr lang="el-GR" b="1" dirty="0" smtClean="0"/>
              <a:t> =40Ν)</a:t>
            </a:r>
            <a:endParaRPr lang="en-US" b="1" baseline="-25000" dirty="0" smtClean="0"/>
          </a:p>
          <a:p>
            <a:endParaRPr lang="en-US" baseline="-25000" dirty="0"/>
          </a:p>
        </p:txBody>
      </p:sp>
      <p:sp>
        <p:nvSpPr>
          <p:cNvPr id="32" name="31 - TextBox"/>
          <p:cNvSpPr txBox="1"/>
          <p:nvPr/>
        </p:nvSpPr>
        <p:spPr>
          <a:xfrm>
            <a:off x="3500430" y="6286520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</a:t>
            </a:r>
            <a:r>
              <a:rPr lang="el-GR" b="1" dirty="0" smtClean="0"/>
              <a:t> </a:t>
            </a:r>
            <a:r>
              <a:rPr lang="el-GR" dirty="0" smtClean="0"/>
              <a:t>είναι η βαρυτική δύναμη που ασκεί η γη στο κουτί</a:t>
            </a:r>
            <a:endParaRPr lang="en-US" dirty="0"/>
          </a:p>
        </p:txBody>
      </p:sp>
      <p:sp>
        <p:nvSpPr>
          <p:cNvPr id="33" name="32 - TextBox"/>
          <p:cNvSpPr txBox="1"/>
          <p:nvPr/>
        </p:nvSpPr>
        <p:spPr>
          <a:xfrm>
            <a:off x="1571604" y="185736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40N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32028"/>
            <a:ext cx="3571900" cy="4025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11 - Ορθογώνιο"/>
          <p:cNvSpPr/>
          <p:nvPr/>
        </p:nvSpPr>
        <p:spPr>
          <a:xfrm>
            <a:off x="2143108" y="142852"/>
            <a:ext cx="1120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ΑΝΩΣΗ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0"/>
            <a:ext cx="790575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18 - Κύβος"/>
          <p:cNvSpPr/>
          <p:nvPr/>
        </p:nvSpPr>
        <p:spPr>
          <a:xfrm>
            <a:off x="714348" y="4500570"/>
            <a:ext cx="857256" cy="857256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5400000">
            <a:off x="213488" y="3714752"/>
            <a:ext cx="1715306" cy="794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εία γραμμή σύνδεσης"/>
          <p:cNvCxnSpPr/>
          <p:nvPr/>
        </p:nvCxnSpPr>
        <p:spPr>
          <a:xfrm>
            <a:off x="1214414" y="1714488"/>
            <a:ext cx="35719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ύγραμμο βέλος σύνδεσης"/>
          <p:cNvCxnSpPr/>
          <p:nvPr/>
        </p:nvCxnSpPr>
        <p:spPr>
          <a:xfrm rot="5400000">
            <a:off x="607985" y="5535627"/>
            <a:ext cx="92869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3500430" y="928670"/>
            <a:ext cx="4857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Στη συνέχεια βάζω το ίδιο κουτί που ισορροπεί, μέσα σε υγρό, και παρατηρώ ότι το δυναμόμετρο μετράει λιγότερη δύναμη  (</a:t>
            </a:r>
            <a:r>
              <a:rPr lang="en-US" b="1" dirty="0" smtClean="0"/>
              <a:t>W</a:t>
            </a:r>
            <a:r>
              <a:rPr lang="el-GR" b="1" dirty="0" smtClean="0"/>
              <a:t> ’</a:t>
            </a:r>
            <a:r>
              <a:rPr lang="el-GR" b="1" baseline="-25000" dirty="0" smtClean="0"/>
              <a:t>φ </a:t>
            </a:r>
            <a:r>
              <a:rPr lang="el-GR" b="1" dirty="0" smtClean="0"/>
              <a:t> )</a:t>
            </a:r>
            <a:r>
              <a:rPr lang="el-GR" dirty="0" smtClean="0"/>
              <a:t>….  </a:t>
            </a:r>
            <a:endParaRPr lang="en-US" dirty="0"/>
          </a:p>
        </p:txBody>
      </p:sp>
      <p:sp>
        <p:nvSpPr>
          <p:cNvPr id="25" name="24 - TextBox"/>
          <p:cNvSpPr txBox="1"/>
          <p:nvPr/>
        </p:nvSpPr>
        <p:spPr>
          <a:xfrm>
            <a:off x="1142976" y="585789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</a:t>
            </a:r>
            <a:endParaRPr lang="en-US" b="1" dirty="0"/>
          </a:p>
        </p:txBody>
      </p:sp>
      <p:cxnSp>
        <p:nvCxnSpPr>
          <p:cNvPr id="26" name="25 - Ευθύγραμμο βέλος σύνδεσης"/>
          <p:cNvCxnSpPr/>
          <p:nvPr/>
        </p:nvCxnSpPr>
        <p:spPr>
          <a:xfrm rot="16200000" flipV="1">
            <a:off x="465109" y="4464057"/>
            <a:ext cx="1214446" cy="1588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1214414" y="400050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</a:t>
            </a:r>
            <a:r>
              <a:rPr lang="el-GR" b="1" dirty="0" err="1" smtClean="0"/>
              <a:t>΄</a:t>
            </a:r>
            <a:r>
              <a:rPr lang="el-GR" b="1" baseline="-25000" dirty="0" err="1" smtClean="0"/>
              <a:t>φ</a:t>
            </a:r>
            <a:endParaRPr lang="en-US" b="1" baseline="-25000" dirty="0"/>
          </a:p>
        </p:txBody>
      </p:sp>
      <p:sp>
        <p:nvSpPr>
          <p:cNvPr id="31" name="30 - TextBox"/>
          <p:cNvSpPr txBox="1"/>
          <p:nvPr/>
        </p:nvSpPr>
        <p:spPr>
          <a:xfrm>
            <a:off x="4500562" y="3857628"/>
            <a:ext cx="1714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</a:t>
            </a:r>
            <a:r>
              <a:rPr lang="el-GR" b="1" dirty="0" smtClean="0"/>
              <a:t> ’</a:t>
            </a:r>
            <a:r>
              <a:rPr lang="el-GR" b="1" baseline="-25000" dirty="0" smtClean="0"/>
              <a:t>φ  </a:t>
            </a:r>
            <a:r>
              <a:rPr lang="el-GR" b="1" dirty="0" smtClean="0"/>
              <a:t>+ Α =</a:t>
            </a:r>
            <a:r>
              <a:rPr lang="en-US" b="1" dirty="0" smtClean="0"/>
              <a:t>W </a:t>
            </a:r>
            <a:endParaRPr lang="en-US" b="1" baseline="-25000" dirty="0"/>
          </a:p>
        </p:txBody>
      </p:sp>
      <p:sp>
        <p:nvSpPr>
          <p:cNvPr id="32" name="31 - TextBox"/>
          <p:cNvSpPr txBox="1"/>
          <p:nvPr/>
        </p:nvSpPr>
        <p:spPr>
          <a:xfrm>
            <a:off x="4143372" y="2357430"/>
            <a:ext cx="50006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Μέσα στο νερό το κουτί δέχεται και την δύναμη της άνωσης Α, και αφού το </a:t>
            </a:r>
            <a:r>
              <a:rPr lang="el-GR" b="1" dirty="0" smtClean="0"/>
              <a:t>κουτί ισορροπεί  </a:t>
            </a:r>
            <a:r>
              <a:rPr lang="el-GR" dirty="0" smtClean="0"/>
              <a:t>θα ισχύει</a:t>
            </a:r>
            <a:endParaRPr lang="en-US" dirty="0"/>
          </a:p>
        </p:txBody>
      </p:sp>
      <p:sp>
        <p:nvSpPr>
          <p:cNvPr id="15" name="14 - TextBox"/>
          <p:cNvSpPr txBox="1"/>
          <p:nvPr/>
        </p:nvSpPr>
        <p:spPr>
          <a:xfrm>
            <a:off x="1643042" y="150017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30N</a:t>
            </a:r>
            <a:endParaRPr lang="en-US" b="1" dirty="0"/>
          </a:p>
        </p:txBody>
      </p:sp>
      <p:cxnSp>
        <p:nvCxnSpPr>
          <p:cNvPr id="27" name="26 - Ευθύγραμμο βέλος σύνδεσης"/>
          <p:cNvCxnSpPr/>
          <p:nvPr/>
        </p:nvCxnSpPr>
        <p:spPr>
          <a:xfrm rot="16200000" flipV="1">
            <a:off x="750861" y="4678371"/>
            <a:ext cx="642942" cy="1588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Ορθογώνιο"/>
          <p:cNvSpPr/>
          <p:nvPr/>
        </p:nvSpPr>
        <p:spPr>
          <a:xfrm>
            <a:off x="714348" y="4429132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Α</a:t>
            </a:r>
            <a:endParaRPr lang="en-US" dirty="0"/>
          </a:p>
        </p:txBody>
      </p:sp>
      <p:sp>
        <p:nvSpPr>
          <p:cNvPr id="33" name="32 - TextBox"/>
          <p:cNvSpPr txBox="1"/>
          <p:nvPr/>
        </p:nvSpPr>
        <p:spPr>
          <a:xfrm>
            <a:off x="6572264" y="3857628"/>
            <a:ext cx="1714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</a:t>
            </a:r>
            <a:r>
              <a:rPr lang="el-GR" b="1" dirty="0" smtClean="0"/>
              <a:t> ’</a:t>
            </a:r>
            <a:r>
              <a:rPr lang="el-GR" b="1" baseline="-25000" dirty="0" smtClean="0"/>
              <a:t>φ    </a:t>
            </a:r>
            <a:r>
              <a:rPr lang="el-GR" b="1" dirty="0" smtClean="0"/>
              <a:t>=  </a:t>
            </a:r>
            <a:r>
              <a:rPr lang="en-US" b="1" dirty="0" smtClean="0"/>
              <a:t>W</a:t>
            </a:r>
            <a:r>
              <a:rPr lang="el-GR" b="1" dirty="0" smtClean="0"/>
              <a:t>   -Α</a:t>
            </a:r>
            <a:r>
              <a:rPr lang="en-US" b="1" dirty="0" smtClean="0"/>
              <a:t> </a:t>
            </a:r>
            <a:endParaRPr lang="en-US" b="1" baseline="-25000" dirty="0"/>
          </a:p>
        </p:txBody>
      </p:sp>
      <p:sp>
        <p:nvSpPr>
          <p:cNvPr id="20" name="19 - TextBox"/>
          <p:cNvSpPr txBox="1"/>
          <p:nvPr/>
        </p:nvSpPr>
        <p:spPr>
          <a:xfrm>
            <a:off x="3643306" y="6211669"/>
            <a:ext cx="5500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η δύναμη </a:t>
            </a:r>
            <a:r>
              <a:rPr lang="en-US" b="1" dirty="0" smtClean="0"/>
              <a:t>W</a:t>
            </a:r>
            <a:r>
              <a:rPr lang="el-GR" b="1" dirty="0" smtClean="0"/>
              <a:t> ’</a:t>
            </a:r>
            <a:r>
              <a:rPr lang="el-GR" b="1" baseline="-25000" dirty="0" smtClean="0"/>
              <a:t>φ </a:t>
            </a:r>
            <a:r>
              <a:rPr lang="el-GR" dirty="0" smtClean="0"/>
              <a:t>που δείχνει το δυναμόμετρο τώρα είναι μικρότερη….</a:t>
            </a:r>
            <a:endParaRPr lang="el-GR" dirty="0"/>
          </a:p>
        </p:txBody>
      </p:sp>
      <p:sp>
        <p:nvSpPr>
          <p:cNvPr id="21" name="20 - TextBox"/>
          <p:cNvSpPr txBox="1"/>
          <p:nvPr/>
        </p:nvSpPr>
        <p:spPr>
          <a:xfrm>
            <a:off x="6000760" y="378619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1" grpId="0"/>
      <p:bldP spid="30" grpId="0"/>
      <p:bldP spid="33" grpId="0"/>
      <p:bldP spid="20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2143108" y="142852"/>
            <a:ext cx="1120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ΑΝΩΣΗ</a:t>
            </a:r>
            <a:endParaRPr lang="en-US" sz="2400" dirty="0"/>
          </a:p>
        </p:txBody>
      </p:sp>
      <p:sp>
        <p:nvSpPr>
          <p:cNvPr id="10" name="9 - TextBox"/>
          <p:cNvSpPr txBox="1"/>
          <p:nvPr/>
        </p:nvSpPr>
        <p:spPr>
          <a:xfrm>
            <a:off x="0" y="857232"/>
            <a:ext cx="8286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Δύναμη της άνωσης που ασκείται σε ένα σώμα το οποίο  βρίσκεται  ολόκληρο  (ή ένα μέρος του σώματος) μέσα σε υγρό ή αέριο, </a:t>
            </a:r>
            <a:r>
              <a:rPr lang="el-GR" b="1" u="sng" dirty="0" smtClean="0"/>
              <a:t>εξαρτάται από </a:t>
            </a:r>
            <a:r>
              <a:rPr lang="el-GR" dirty="0" smtClean="0"/>
              <a:t>:</a:t>
            </a:r>
          </a:p>
          <a:p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11" name="10 - TextBox"/>
          <p:cNvSpPr txBox="1"/>
          <p:nvPr/>
        </p:nvSpPr>
        <p:spPr>
          <a:xfrm>
            <a:off x="0" y="1714488"/>
            <a:ext cx="65722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el-GR" dirty="0" smtClean="0"/>
              <a:t>Τον </a:t>
            </a:r>
            <a:r>
              <a:rPr lang="el-GR" b="1" dirty="0" smtClean="0"/>
              <a:t>όγκο</a:t>
            </a:r>
            <a:r>
              <a:rPr lang="el-GR" dirty="0" smtClean="0"/>
              <a:t> του σώματος που είναι βυθισμένο στο ρευστό (υγρό, αέριο)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endParaRPr lang="el-GR" dirty="0" smtClean="0"/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el-GR" dirty="0" smtClean="0"/>
              <a:t>Τον </a:t>
            </a:r>
            <a:r>
              <a:rPr lang="el-GR" b="1" dirty="0" smtClean="0"/>
              <a:t>όγκο</a:t>
            </a:r>
            <a:r>
              <a:rPr lang="el-GR" dirty="0" smtClean="0"/>
              <a:t>  </a:t>
            </a:r>
            <a:r>
              <a:rPr lang="el-GR" b="1" dirty="0" smtClean="0"/>
              <a:t>του  ρευστού που εκτοπίστηκε  </a:t>
            </a:r>
            <a:r>
              <a:rPr lang="el-GR" u="sng" dirty="0" smtClean="0"/>
              <a:t>( προσοχή! Ο όγκος του ρευστού  που εκτοπίζεται είναι ίσος με τον όγκο του βυθισμένου σώματος).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endParaRPr lang="el-GR" dirty="0" smtClean="0"/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el-GR" dirty="0" smtClean="0"/>
              <a:t>Από την </a:t>
            </a:r>
            <a:r>
              <a:rPr lang="el-GR" b="1" dirty="0" smtClean="0"/>
              <a:t>μάζα του  ρευστού που εκτοπίστηκε </a:t>
            </a:r>
            <a:r>
              <a:rPr lang="el-GR" dirty="0" smtClean="0"/>
              <a:t>για να πάρει την θέση του το σώμα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endParaRPr lang="el-GR" dirty="0" smtClean="0"/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el-GR" dirty="0" smtClean="0"/>
              <a:t>Από την </a:t>
            </a:r>
            <a:r>
              <a:rPr lang="el-GR" b="1" dirty="0" smtClean="0"/>
              <a:t>δύναμη του  βάρους που ασκείται στο ρευστό που εκτοπίστηκε </a:t>
            </a:r>
            <a:r>
              <a:rPr lang="el-GR" dirty="0" smtClean="0"/>
              <a:t>για να πάρει την θέση του το σώμα.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endParaRPr lang="el-GR" dirty="0" smtClean="0"/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el-GR" dirty="0" smtClean="0"/>
              <a:t>Από την </a:t>
            </a:r>
            <a:r>
              <a:rPr lang="el-GR" b="1" dirty="0" smtClean="0"/>
              <a:t>πυκνότητα του ρευστού.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endParaRPr lang="el-GR" dirty="0" smtClean="0"/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el-GR" dirty="0" smtClean="0"/>
              <a:t>Από την </a:t>
            </a:r>
            <a:r>
              <a:rPr lang="el-GR" b="1" dirty="0" smtClean="0"/>
              <a:t>απόσταση του ρευστού από την   επιφάνεια της  γης</a:t>
            </a:r>
            <a:endParaRPr lang="en-US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08788" y="4000504"/>
            <a:ext cx="2535211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Κύβος"/>
          <p:cNvSpPr/>
          <p:nvPr/>
        </p:nvSpPr>
        <p:spPr>
          <a:xfrm>
            <a:off x="7572396" y="5143513"/>
            <a:ext cx="500066" cy="500066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7 - Ευθύγραμμο βέλος σύνδεσης"/>
          <p:cNvCxnSpPr/>
          <p:nvPr/>
        </p:nvCxnSpPr>
        <p:spPr>
          <a:xfrm rot="16200000" flipV="1">
            <a:off x="7569418" y="5075051"/>
            <a:ext cx="435409" cy="82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Ορθογώνιο"/>
          <p:cNvSpPr/>
          <p:nvPr/>
        </p:nvSpPr>
        <p:spPr>
          <a:xfrm>
            <a:off x="7715272" y="4500570"/>
            <a:ext cx="1740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2143108" y="142852"/>
            <a:ext cx="1120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ΑΝΩΣΗ</a:t>
            </a:r>
            <a:endParaRPr lang="en-US" sz="2400" dirty="0"/>
          </a:p>
        </p:txBody>
      </p:sp>
      <p:sp>
        <p:nvSpPr>
          <p:cNvPr id="10" name="9 - TextBox"/>
          <p:cNvSpPr txBox="1"/>
          <p:nvPr/>
        </p:nvSpPr>
        <p:spPr>
          <a:xfrm>
            <a:off x="0" y="857232"/>
            <a:ext cx="8286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Δύναμη της άνωσης που ασκείται σε ένα σώμα το οποίο  βρίσκεται  ολόκληρο  (ή ένα μέρος του σώματος) μέσα σε υγρό ή αέριο, </a:t>
            </a:r>
            <a:r>
              <a:rPr lang="el-GR" b="1" u="sng" dirty="0" smtClean="0"/>
              <a:t>δεν</a:t>
            </a:r>
            <a:r>
              <a:rPr lang="el-GR" u="sng" dirty="0" smtClean="0"/>
              <a:t> </a:t>
            </a:r>
            <a:r>
              <a:rPr lang="el-GR" b="1" u="sng" dirty="0" smtClean="0"/>
              <a:t>εξαρτάται από </a:t>
            </a:r>
            <a:r>
              <a:rPr lang="el-GR" dirty="0" smtClean="0"/>
              <a:t>:</a:t>
            </a:r>
          </a:p>
          <a:p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11" name="10 - TextBox"/>
          <p:cNvSpPr txBox="1"/>
          <p:nvPr/>
        </p:nvSpPr>
        <p:spPr>
          <a:xfrm>
            <a:off x="0" y="1643050"/>
            <a:ext cx="57150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el-GR" dirty="0" smtClean="0"/>
              <a:t>Την  </a:t>
            </a:r>
            <a:r>
              <a:rPr lang="el-GR" b="1" dirty="0" smtClean="0"/>
              <a:t>μάζα </a:t>
            </a:r>
            <a:r>
              <a:rPr lang="el-GR" dirty="0" smtClean="0"/>
              <a:t>του </a:t>
            </a:r>
            <a:r>
              <a:rPr lang="el-GR" b="1" dirty="0" smtClean="0"/>
              <a:t>σώματος που είναι βυθισμένο </a:t>
            </a:r>
            <a:r>
              <a:rPr lang="el-GR" dirty="0" smtClean="0"/>
              <a:t>στο ρευστό (υγρό, αέριο)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endParaRPr lang="el-GR" dirty="0" smtClean="0"/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endParaRPr lang="el-GR" dirty="0" smtClean="0"/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el-GR" dirty="0" smtClean="0"/>
              <a:t>Την  </a:t>
            </a:r>
            <a:r>
              <a:rPr lang="el-GR" b="1" dirty="0" smtClean="0"/>
              <a:t>πυκνότητα </a:t>
            </a:r>
            <a:r>
              <a:rPr lang="el-GR" dirty="0" smtClean="0"/>
              <a:t>του </a:t>
            </a:r>
            <a:r>
              <a:rPr lang="el-GR" b="1" dirty="0" smtClean="0"/>
              <a:t>σώματος που είναι βυθισμένο</a:t>
            </a:r>
            <a:r>
              <a:rPr lang="el-GR" dirty="0" smtClean="0"/>
              <a:t> στο ρευστό (υγρό, αέριο)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endParaRPr lang="el-GR" dirty="0" smtClean="0"/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el-GR" dirty="0" smtClean="0"/>
              <a:t>Το </a:t>
            </a:r>
            <a:r>
              <a:rPr lang="el-GR" b="1" dirty="0" smtClean="0"/>
              <a:t>σχήμα</a:t>
            </a:r>
            <a:r>
              <a:rPr lang="el-GR" dirty="0" smtClean="0"/>
              <a:t>  του </a:t>
            </a:r>
            <a:r>
              <a:rPr lang="el-GR" b="1" dirty="0" smtClean="0"/>
              <a:t>σώματος που είναι βυθισμένο </a:t>
            </a:r>
            <a:r>
              <a:rPr lang="el-GR" dirty="0" smtClean="0"/>
              <a:t>στο ρευστό (υγρό, αέριο)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endParaRPr lang="el-GR" dirty="0" smtClean="0"/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endParaRPr lang="el-GR" dirty="0" smtClean="0"/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endParaRPr lang="el-GR" dirty="0" smtClean="0"/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el-GR" dirty="0" smtClean="0"/>
              <a:t>Από την </a:t>
            </a:r>
            <a:r>
              <a:rPr lang="el-GR" b="1" dirty="0" smtClean="0"/>
              <a:t>δύναμη του  βάρους που ασκείται στο σώμα  που είναι βυθισμένο.</a:t>
            </a:r>
            <a:endParaRPr lang="el-GR" dirty="0" smtClean="0"/>
          </a:p>
          <a:p>
            <a:pPr>
              <a:buClr>
                <a:srgbClr val="C00000"/>
              </a:buClr>
            </a:pPr>
            <a:endParaRPr lang="el-GR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08789" y="4000504"/>
            <a:ext cx="2535211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Κύβος"/>
          <p:cNvSpPr/>
          <p:nvPr/>
        </p:nvSpPr>
        <p:spPr>
          <a:xfrm>
            <a:off x="7572397" y="5143513"/>
            <a:ext cx="500066" cy="500066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6 - Ευθύγραμμο βέλος σύνδεσης"/>
          <p:cNvCxnSpPr/>
          <p:nvPr/>
        </p:nvCxnSpPr>
        <p:spPr>
          <a:xfrm rot="16200000" flipV="1">
            <a:off x="7569419" y="5075051"/>
            <a:ext cx="435409" cy="82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Ορθογώνιο"/>
          <p:cNvSpPr/>
          <p:nvPr/>
        </p:nvSpPr>
        <p:spPr>
          <a:xfrm>
            <a:off x="7715273" y="4500570"/>
            <a:ext cx="1740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2143108" y="142852"/>
            <a:ext cx="1120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ΑΝΩΣΗ</a:t>
            </a:r>
            <a:endParaRPr lang="en-US" sz="2400" dirty="0"/>
          </a:p>
        </p:txBody>
      </p:sp>
      <p:sp>
        <p:nvSpPr>
          <p:cNvPr id="14" name="13 - TextBox"/>
          <p:cNvSpPr txBox="1"/>
          <p:nvPr/>
        </p:nvSpPr>
        <p:spPr>
          <a:xfrm>
            <a:off x="1000100" y="1643050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Α = </a:t>
            </a:r>
            <a:r>
              <a:rPr lang="en-US" sz="3200" b="1" dirty="0" smtClean="0"/>
              <a:t>w</a:t>
            </a:r>
            <a:endParaRPr lang="en-US" sz="3200" b="1" dirty="0"/>
          </a:p>
        </p:txBody>
      </p:sp>
      <p:sp>
        <p:nvSpPr>
          <p:cNvPr id="15" name="14 - TextBox"/>
          <p:cNvSpPr txBox="1"/>
          <p:nvPr/>
        </p:nvSpPr>
        <p:spPr>
          <a:xfrm>
            <a:off x="642910" y="2643182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Α = </a:t>
            </a:r>
            <a:r>
              <a:rPr lang="en-US" sz="3200" b="1" dirty="0" smtClean="0"/>
              <a:t>m </a:t>
            </a:r>
            <a:r>
              <a:rPr lang="en-US" sz="3200" b="1" baseline="30000" dirty="0" smtClean="0"/>
              <a:t>.</a:t>
            </a:r>
            <a:r>
              <a:rPr lang="en-US" sz="3200" b="1" dirty="0" smtClean="0"/>
              <a:t> g</a:t>
            </a:r>
            <a:endParaRPr lang="en-US" sz="3200" b="1" dirty="0"/>
          </a:p>
        </p:txBody>
      </p:sp>
      <p:sp>
        <p:nvSpPr>
          <p:cNvPr id="18" name="17 - TextBox"/>
          <p:cNvSpPr txBox="1"/>
          <p:nvPr/>
        </p:nvSpPr>
        <p:spPr>
          <a:xfrm>
            <a:off x="642910" y="3786190"/>
            <a:ext cx="2643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Α = ρ</a:t>
            </a:r>
            <a:r>
              <a:rPr lang="en-US" sz="4000" b="1" dirty="0" smtClean="0"/>
              <a:t> </a:t>
            </a:r>
            <a:r>
              <a:rPr lang="en-US" sz="4000" b="1" baseline="30000" dirty="0" smtClean="0"/>
              <a:t>.</a:t>
            </a:r>
            <a:r>
              <a:rPr lang="en-US" sz="4000" b="1" dirty="0" smtClean="0"/>
              <a:t> g</a:t>
            </a:r>
            <a:r>
              <a:rPr lang="el-GR" sz="4000" b="1" dirty="0" smtClean="0"/>
              <a:t> </a:t>
            </a:r>
            <a:r>
              <a:rPr lang="en-US" sz="4000" b="1" baseline="30000" dirty="0" smtClean="0"/>
              <a:t>.</a:t>
            </a:r>
            <a:r>
              <a:rPr lang="en-US" sz="4000" b="1" dirty="0" smtClean="0"/>
              <a:t> V</a:t>
            </a:r>
            <a:endParaRPr lang="en-US" sz="4000" b="1" dirty="0"/>
          </a:p>
        </p:txBody>
      </p:sp>
      <p:sp>
        <p:nvSpPr>
          <p:cNvPr id="20" name="19 - TextBox"/>
          <p:cNvSpPr txBox="1"/>
          <p:nvPr/>
        </p:nvSpPr>
        <p:spPr>
          <a:xfrm>
            <a:off x="5714976" y="1000108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</a:t>
            </a:r>
            <a:r>
              <a:rPr lang="en-US" b="1" dirty="0" smtClean="0"/>
              <a:t> </a:t>
            </a:r>
            <a:r>
              <a:rPr lang="en-US" dirty="0" smtClean="0"/>
              <a:t> =  </a:t>
            </a:r>
            <a:r>
              <a:rPr lang="el-GR" dirty="0" smtClean="0"/>
              <a:t>άνωση</a:t>
            </a:r>
            <a:endParaRPr lang="en-US" dirty="0"/>
          </a:p>
        </p:txBody>
      </p:sp>
      <p:sp>
        <p:nvSpPr>
          <p:cNvPr id="21" name="20 - TextBox"/>
          <p:cNvSpPr txBox="1"/>
          <p:nvPr/>
        </p:nvSpPr>
        <p:spPr>
          <a:xfrm>
            <a:off x="5714976" y="2928934"/>
            <a:ext cx="34290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</a:t>
            </a:r>
            <a:r>
              <a:rPr lang="en-US" b="1" dirty="0" smtClean="0"/>
              <a:t> </a:t>
            </a:r>
            <a:r>
              <a:rPr lang="en-US" dirty="0" smtClean="0"/>
              <a:t> =  </a:t>
            </a:r>
            <a:r>
              <a:rPr lang="el-GR" dirty="0" smtClean="0"/>
              <a:t>μάζα υγρού που εκτοπίστηκε</a:t>
            </a:r>
            <a:endParaRPr lang="en-US" dirty="0"/>
          </a:p>
        </p:txBody>
      </p:sp>
      <p:sp>
        <p:nvSpPr>
          <p:cNvPr id="22" name="21 - TextBox"/>
          <p:cNvSpPr txBox="1"/>
          <p:nvPr/>
        </p:nvSpPr>
        <p:spPr>
          <a:xfrm>
            <a:off x="5714976" y="3857628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</a:t>
            </a:r>
            <a:r>
              <a:rPr lang="en-US" b="1" dirty="0" smtClean="0"/>
              <a:t> </a:t>
            </a:r>
            <a:r>
              <a:rPr lang="en-US" dirty="0" smtClean="0"/>
              <a:t> =  </a:t>
            </a:r>
            <a:r>
              <a:rPr lang="el-GR" dirty="0" smtClean="0"/>
              <a:t>επιτάχυνση βαρύτητας</a:t>
            </a:r>
            <a:endParaRPr lang="en-US" dirty="0"/>
          </a:p>
        </p:txBody>
      </p:sp>
      <p:sp>
        <p:nvSpPr>
          <p:cNvPr id="23" name="22 - TextBox"/>
          <p:cNvSpPr txBox="1"/>
          <p:nvPr/>
        </p:nvSpPr>
        <p:spPr>
          <a:xfrm>
            <a:off x="5643570" y="4643446"/>
            <a:ext cx="35004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V</a:t>
            </a:r>
            <a:r>
              <a:rPr lang="en-US" b="1" dirty="0" smtClean="0"/>
              <a:t>  </a:t>
            </a:r>
            <a:r>
              <a:rPr lang="en-US" dirty="0" smtClean="0"/>
              <a:t> =  </a:t>
            </a:r>
            <a:r>
              <a:rPr lang="el-GR" dirty="0" smtClean="0"/>
              <a:t>όγκος βυθισμένου σώματος </a:t>
            </a:r>
            <a:r>
              <a:rPr lang="el-GR" b="1" dirty="0" smtClean="0"/>
              <a:t>ή</a:t>
            </a:r>
            <a:r>
              <a:rPr lang="el-GR" dirty="0" smtClean="0"/>
              <a:t> όγκος ρευστού που εκτοπίστηκε.</a:t>
            </a:r>
            <a:endParaRPr lang="en-US" dirty="0"/>
          </a:p>
        </p:txBody>
      </p:sp>
      <p:sp>
        <p:nvSpPr>
          <p:cNvPr id="24" name="23 - TextBox"/>
          <p:cNvSpPr txBox="1"/>
          <p:nvPr/>
        </p:nvSpPr>
        <p:spPr>
          <a:xfrm>
            <a:off x="5714976" y="1714488"/>
            <a:ext cx="34290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 </a:t>
            </a:r>
            <a:r>
              <a:rPr lang="en-US" dirty="0" smtClean="0"/>
              <a:t> =  </a:t>
            </a:r>
            <a:r>
              <a:rPr lang="el-GR" dirty="0" smtClean="0"/>
              <a:t>βαρυτική δύναμη που ασκείται από τη γη στο υγρό (ή το αέριο) που εκτοπίστηκε</a:t>
            </a:r>
            <a:endParaRPr lang="en-US" dirty="0"/>
          </a:p>
        </p:txBody>
      </p:sp>
      <p:sp>
        <p:nvSpPr>
          <p:cNvPr id="25" name="24 - TextBox"/>
          <p:cNvSpPr txBox="1"/>
          <p:nvPr/>
        </p:nvSpPr>
        <p:spPr>
          <a:xfrm>
            <a:off x="5714976" y="5715016"/>
            <a:ext cx="34290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ρ</a:t>
            </a:r>
            <a:r>
              <a:rPr lang="el-GR" b="1" dirty="0" smtClean="0"/>
              <a:t> </a:t>
            </a:r>
            <a:r>
              <a:rPr lang="en-US" b="1" dirty="0" smtClean="0"/>
              <a:t> </a:t>
            </a:r>
            <a:r>
              <a:rPr lang="en-US" dirty="0" smtClean="0"/>
              <a:t> =  </a:t>
            </a:r>
            <a:r>
              <a:rPr lang="el-GR" dirty="0" smtClean="0"/>
              <a:t>πυκνότητα υγρού που εκτοπίστηκε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- TextBox"/>
          <p:cNvSpPr txBox="1"/>
          <p:nvPr/>
        </p:nvSpPr>
        <p:spPr>
          <a:xfrm>
            <a:off x="1643042" y="26663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6" name="25 - TextBox"/>
          <p:cNvSpPr txBox="1"/>
          <p:nvPr/>
        </p:nvSpPr>
        <p:spPr>
          <a:xfrm>
            <a:off x="0" y="785794"/>
            <a:ext cx="89297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Νερό έχει πυκνότητα  1 </a:t>
            </a:r>
            <a:r>
              <a:rPr lang="en-US" sz="2000" dirty="0" smtClean="0"/>
              <a:t>kg / m</a:t>
            </a:r>
            <a:r>
              <a:rPr lang="en-US" sz="2000" baseline="30000" dirty="0" smtClean="0"/>
              <a:t>3</a:t>
            </a:r>
            <a:r>
              <a:rPr lang="el-GR" sz="2000" dirty="0" smtClean="0"/>
              <a:t>  ,  πόση άνωση θα ασκείται σε σώμα με όγκο 4</a:t>
            </a:r>
            <a:r>
              <a:rPr lang="en-US" sz="2000" dirty="0" smtClean="0"/>
              <a:t>m</a:t>
            </a:r>
            <a:r>
              <a:rPr lang="en-US" sz="2000" baseline="30000" dirty="0" smtClean="0"/>
              <a:t>3</a:t>
            </a:r>
            <a:r>
              <a:rPr lang="el-GR" sz="2000" dirty="0" smtClean="0"/>
              <a:t> ;</a:t>
            </a:r>
            <a:endParaRPr lang="en-US" sz="2000" dirty="0"/>
          </a:p>
        </p:txBody>
      </p:sp>
      <p:sp>
        <p:nvSpPr>
          <p:cNvPr id="33" name="32 - TextBox"/>
          <p:cNvSpPr txBox="1"/>
          <p:nvPr/>
        </p:nvSpPr>
        <p:spPr>
          <a:xfrm>
            <a:off x="2928926" y="207167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Λύση</a:t>
            </a:r>
            <a:endParaRPr lang="en-US" b="1" dirty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26 - Ορθογώνιο"/>
          <p:cNvSpPr/>
          <p:nvPr/>
        </p:nvSpPr>
        <p:spPr>
          <a:xfrm>
            <a:off x="3214678" y="428604"/>
            <a:ext cx="14526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2400" dirty="0" smtClean="0"/>
              <a:t>Άσκηση  </a:t>
            </a:r>
            <a:r>
              <a:rPr lang="en-US" sz="2400" dirty="0" smtClean="0"/>
              <a:t>1</a:t>
            </a:r>
            <a:endParaRPr lang="el-GR" sz="2400" dirty="0" smtClean="0"/>
          </a:p>
        </p:txBody>
      </p:sp>
      <p:sp>
        <p:nvSpPr>
          <p:cNvPr id="35" name="34 - Ορθογώνιο"/>
          <p:cNvSpPr/>
          <p:nvPr/>
        </p:nvSpPr>
        <p:spPr>
          <a:xfrm>
            <a:off x="357158" y="1298002"/>
            <a:ext cx="571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35 - Ορθογώνιο"/>
          <p:cNvSpPr/>
          <p:nvPr/>
        </p:nvSpPr>
        <p:spPr>
          <a:xfrm>
            <a:off x="642910" y="130901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9,8</a:t>
            </a:r>
            <a:endParaRPr lang="en-US" b="1" dirty="0"/>
          </a:p>
        </p:txBody>
      </p:sp>
      <p:sp>
        <p:nvSpPr>
          <p:cNvPr id="37" name="36 - Ορθογώνιο"/>
          <p:cNvSpPr/>
          <p:nvPr/>
        </p:nvSpPr>
        <p:spPr>
          <a:xfrm>
            <a:off x="1214414" y="1214422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8" name="37 - Ορθογώνιο"/>
          <p:cNvSpPr/>
          <p:nvPr/>
        </p:nvSpPr>
        <p:spPr>
          <a:xfrm>
            <a:off x="1214382" y="1523328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</a:t>
            </a:r>
            <a:r>
              <a:rPr lang="en-US" b="1" baseline="30000" dirty="0" smtClean="0"/>
              <a:t>2</a:t>
            </a:r>
            <a:endParaRPr lang="en-US" b="1" baseline="30000" dirty="0"/>
          </a:p>
        </p:txBody>
      </p:sp>
      <p:cxnSp>
        <p:nvCxnSpPr>
          <p:cNvPr id="39" name="38 - Ευθεία γραμμή σύνδεσης"/>
          <p:cNvCxnSpPr/>
          <p:nvPr/>
        </p:nvCxnSpPr>
        <p:spPr>
          <a:xfrm>
            <a:off x="1285820" y="1523328"/>
            <a:ext cx="321471" cy="121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500034" y="4396095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00B050"/>
                </a:solidFill>
              </a:rPr>
              <a:t>Α</a:t>
            </a:r>
            <a:r>
              <a:rPr lang="en-US" sz="2400" dirty="0" smtClean="0"/>
              <a:t>  = </a:t>
            </a:r>
            <a:r>
              <a:rPr lang="el-GR" sz="2400" dirty="0" smtClean="0">
                <a:solidFill>
                  <a:srgbClr val="FF0000"/>
                </a:solidFill>
              </a:rPr>
              <a:t>ρ</a:t>
            </a:r>
            <a:r>
              <a:rPr lang="el-GR" sz="2400" dirty="0" smtClean="0"/>
              <a:t> </a:t>
            </a:r>
            <a:r>
              <a:rPr lang="el-GR" sz="2400" baseline="30000" dirty="0" smtClean="0"/>
              <a:t>.</a:t>
            </a:r>
            <a:r>
              <a:rPr lang="el-GR" sz="2400" dirty="0" smtClean="0"/>
              <a:t> </a:t>
            </a:r>
            <a:r>
              <a:rPr lang="en-US" sz="2400" dirty="0" smtClean="0"/>
              <a:t>g</a:t>
            </a:r>
            <a:r>
              <a:rPr lang="el-GR" sz="2400" dirty="0" smtClean="0"/>
              <a:t> </a:t>
            </a:r>
            <a:r>
              <a:rPr lang="el-GR" sz="2400" baseline="30000" dirty="0" smtClean="0"/>
              <a:t>.</a:t>
            </a:r>
            <a:r>
              <a:rPr lang="el-GR" sz="2400" dirty="0" smtClean="0"/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V</a:t>
            </a:r>
          </a:p>
        </p:txBody>
      </p:sp>
      <p:sp>
        <p:nvSpPr>
          <p:cNvPr id="82" name="81 - Ορθογώνιο"/>
          <p:cNvSpPr/>
          <p:nvPr/>
        </p:nvSpPr>
        <p:spPr>
          <a:xfrm>
            <a:off x="2143108" y="142852"/>
            <a:ext cx="1120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ΑΝΩΣΗ</a:t>
            </a:r>
            <a:endParaRPr lang="en-US" sz="2400" dirty="0"/>
          </a:p>
        </p:txBody>
      </p:sp>
      <p:sp>
        <p:nvSpPr>
          <p:cNvPr id="31" name="30 - Ορθογώνιο"/>
          <p:cNvSpPr/>
          <p:nvPr/>
        </p:nvSpPr>
        <p:spPr>
          <a:xfrm>
            <a:off x="357158" y="2773916"/>
            <a:ext cx="8624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 smtClean="0"/>
              <a:t>Δεδομένα </a:t>
            </a:r>
            <a:endParaRPr lang="el-GR" sz="12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357158" y="3059668"/>
            <a:ext cx="9238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 smtClean="0"/>
              <a:t>Ζητούμενα </a:t>
            </a:r>
            <a:endParaRPr lang="el-GR" sz="1200" b="1" dirty="0"/>
          </a:p>
        </p:txBody>
      </p:sp>
      <p:cxnSp>
        <p:nvCxnSpPr>
          <p:cNvPr id="34" name="33 - Ευθύγραμμο βέλος σύνδεσης"/>
          <p:cNvCxnSpPr/>
          <p:nvPr/>
        </p:nvCxnSpPr>
        <p:spPr>
          <a:xfrm>
            <a:off x="357158" y="3059668"/>
            <a:ext cx="3786214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1428728" y="2773916"/>
            <a:ext cx="3714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</a:t>
            </a:r>
            <a:r>
              <a:rPr lang="el-GR" sz="14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r>
              <a:rPr lang="el-GR" sz="1400" dirty="0" smtClean="0">
                <a:solidFill>
                  <a:srgbClr val="0070C0"/>
                </a:solidFill>
              </a:rPr>
              <a:t> 4</a:t>
            </a:r>
            <a:r>
              <a:rPr lang="en-US" sz="1400" dirty="0" smtClean="0">
                <a:solidFill>
                  <a:srgbClr val="0070C0"/>
                </a:solidFill>
              </a:rPr>
              <a:t>m</a:t>
            </a:r>
            <a:r>
              <a:rPr lang="en-US" sz="1400" baseline="30000" dirty="0" smtClean="0">
                <a:solidFill>
                  <a:srgbClr val="0070C0"/>
                </a:solidFill>
              </a:rPr>
              <a:t>3</a:t>
            </a:r>
            <a:r>
              <a:rPr lang="el-GR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smtClean="0">
                <a:solidFill>
                  <a:srgbClr val="0070C0"/>
                </a:solidFill>
              </a:rPr>
              <a:t>     </a:t>
            </a:r>
            <a:r>
              <a:rPr lang="en-US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g=9,8m/s</a:t>
            </a:r>
            <a:r>
              <a:rPr lang="en-US" sz="1400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       </a:t>
            </a:r>
            <a:r>
              <a:rPr lang="el-GR" sz="1400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400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en-US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p=</a:t>
            </a:r>
            <a:r>
              <a:rPr lang="el-GR" sz="1400" dirty="0" smtClean="0">
                <a:solidFill>
                  <a:srgbClr val="FF0000"/>
                </a:solidFill>
              </a:rPr>
              <a:t>1 </a:t>
            </a:r>
            <a:r>
              <a:rPr lang="en-US" sz="1400" dirty="0" smtClean="0">
                <a:solidFill>
                  <a:srgbClr val="FF0000"/>
                </a:solidFill>
              </a:rPr>
              <a:t>kg / m</a:t>
            </a:r>
            <a:r>
              <a:rPr lang="en-US" sz="1400" baseline="30000" dirty="0" smtClean="0">
                <a:solidFill>
                  <a:srgbClr val="FF0000"/>
                </a:solidFill>
              </a:rPr>
              <a:t>3</a:t>
            </a:r>
            <a:r>
              <a:rPr lang="el-GR" sz="1400" dirty="0" smtClean="0">
                <a:solidFill>
                  <a:srgbClr val="FF0000"/>
                </a:solidFill>
              </a:rPr>
              <a:t> </a:t>
            </a:r>
            <a:endParaRPr lang="el-GR" sz="1400" dirty="0">
              <a:solidFill>
                <a:srgbClr val="FF0000"/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1357291" y="3059668"/>
            <a:ext cx="4286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aseline="-25000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  </a:t>
            </a:r>
            <a:r>
              <a:rPr lang="el-GR" dirty="0" smtClean="0"/>
              <a:t> 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baseline="-25000" dirty="0" smtClean="0"/>
              <a:t>  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endParaRPr lang="en-US" baseline="-250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3" name="42 - Ορθογώνιο"/>
          <p:cNvSpPr/>
          <p:nvPr/>
        </p:nvSpPr>
        <p:spPr>
          <a:xfrm>
            <a:off x="1428728" y="3059668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Α</a:t>
            </a:r>
            <a:endParaRPr lang="el-GR" dirty="0">
              <a:solidFill>
                <a:srgbClr val="00B050"/>
              </a:solidFill>
            </a:endParaRPr>
          </a:p>
        </p:txBody>
      </p:sp>
      <p:sp>
        <p:nvSpPr>
          <p:cNvPr id="44" name="43 - TextBox"/>
          <p:cNvSpPr txBox="1"/>
          <p:nvPr/>
        </p:nvSpPr>
        <p:spPr>
          <a:xfrm>
            <a:off x="2214546" y="4324657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=&gt;</a:t>
            </a:r>
            <a:endParaRPr lang="el-GR" sz="2400" b="1" dirty="0">
              <a:solidFill>
                <a:srgbClr val="0000FF"/>
              </a:solidFill>
            </a:endParaRPr>
          </a:p>
        </p:txBody>
      </p:sp>
      <p:sp>
        <p:nvSpPr>
          <p:cNvPr id="45" name="44 - TextBox"/>
          <p:cNvSpPr txBox="1"/>
          <p:nvPr/>
        </p:nvSpPr>
        <p:spPr>
          <a:xfrm>
            <a:off x="2643174" y="4396095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00B050"/>
                </a:solidFill>
              </a:rPr>
              <a:t>Α</a:t>
            </a:r>
            <a:r>
              <a:rPr lang="en-US" sz="2400" dirty="0" smtClean="0"/>
              <a:t>  = </a:t>
            </a:r>
            <a:r>
              <a:rPr lang="el-GR" sz="2400" dirty="0" smtClean="0">
                <a:solidFill>
                  <a:srgbClr val="FF0000"/>
                </a:solidFill>
              </a:rPr>
              <a:t>1</a:t>
            </a:r>
            <a:r>
              <a:rPr lang="el-GR" sz="2400" dirty="0" smtClean="0"/>
              <a:t> </a:t>
            </a:r>
            <a:r>
              <a:rPr lang="el-GR" sz="2400" baseline="30000" dirty="0" smtClean="0"/>
              <a:t>.</a:t>
            </a:r>
            <a:r>
              <a:rPr lang="el-GR" sz="2400" dirty="0" smtClean="0"/>
              <a:t>9,8</a:t>
            </a:r>
            <a:r>
              <a:rPr lang="el-GR" sz="2400" baseline="30000" dirty="0" smtClean="0"/>
              <a:t>.</a:t>
            </a:r>
            <a:r>
              <a:rPr lang="el-GR" sz="2400" dirty="0" smtClean="0"/>
              <a:t> </a:t>
            </a:r>
            <a:r>
              <a:rPr lang="el-GR" sz="2400" dirty="0" smtClean="0">
                <a:solidFill>
                  <a:srgbClr val="0070C0"/>
                </a:solidFill>
              </a:rPr>
              <a:t>4</a:t>
            </a:r>
            <a:endParaRPr lang="en-US" sz="2400" dirty="0" smtClean="0">
              <a:solidFill>
                <a:srgbClr val="0070C0"/>
              </a:solidFill>
            </a:endParaRPr>
          </a:p>
        </p:txBody>
      </p:sp>
      <p:sp>
        <p:nvSpPr>
          <p:cNvPr id="46" name="45 - TextBox"/>
          <p:cNvSpPr txBox="1"/>
          <p:nvPr/>
        </p:nvSpPr>
        <p:spPr>
          <a:xfrm>
            <a:off x="4357686" y="4396095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=&gt;</a:t>
            </a:r>
            <a:endParaRPr lang="el-GR" sz="2400" b="1" dirty="0">
              <a:solidFill>
                <a:srgbClr val="0000FF"/>
              </a:solidFill>
            </a:endParaRPr>
          </a:p>
        </p:txBody>
      </p:sp>
      <p:sp>
        <p:nvSpPr>
          <p:cNvPr id="48" name="47 - Ορθογώνιο"/>
          <p:cNvSpPr/>
          <p:nvPr/>
        </p:nvSpPr>
        <p:spPr>
          <a:xfrm>
            <a:off x="4857752" y="4467533"/>
            <a:ext cx="1202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solidFill>
                  <a:srgbClr val="00B050"/>
                </a:solidFill>
              </a:rPr>
              <a:t>Α</a:t>
            </a:r>
            <a:r>
              <a:rPr lang="en-US" dirty="0" smtClean="0">
                <a:solidFill>
                  <a:srgbClr val="00B050"/>
                </a:solidFill>
              </a:rPr>
              <a:t>  =</a:t>
            </a:r>
            <a:r>
              <a:rPr lang="el-GR" dirty="0" smtClean="0">
                <a:solidFill>
                  <a:srgbClr val="00B050"/>
                </a:solidFill>
              </a:rPr>
              <a:t> 39,2 Ν</a:t>
            </a:r>
            <a:endParaRPr lang="el-GR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41" grpId="0"/>
      <p:bldP spid="31" grpId="0"/>
      <p:bldP spid="32" grpId="0"/>
      <p:bldP spid="40" grpId="0"/>
      <p:bldP spid="42" grpId="0"/>
      <p:bldP spid="43" grpId="0"/>
      <p:bldP spid="44" grpId="0"/>
      <p:bldP spid="45" grpId="0"/>
      <p:bldP spid="46" grpId="0"/>
      <p:bldP spid="4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- TextBox"/>
          <p:cNvSpPr txBox="1"/>
          <p:nvPr/>
        </p:nvSpPr>
        <p:spPr>
          <a:xfrm>
            <a:off x="1643042" y="17144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6" name="25 - TextBox"/>
          <p:cNvSpPr txBox="1"/>
          <p:nvPr/>
        </p:nvSpPr>
        <p:spPr>
          <a:xfrm>
            <a:off x="0" y="642918"/>
            <a:ext cx="8929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κουτί βρίσκεται μέσα σε υγρό, κι δέχεται άνωση από το υγρό 20Ν, αν η   πυκνότητα του υγρού είναι  0,5  </a:t>
            </a:r>
            <a:r>
              <a:rPr lang="en-US" dirty="0" smtClean="0"/>
              <a:t>kg / m</a:t>
            </a:r>
            <a:r>
              <a:rPr lang="en-US" baseline="30000" dirty="0" smtClean="0"/>
              <a:t>3</a:t>
            </a:r>
            <a:r>
              <a:rPr lang="el-GR" dirty="0" smtClean="0"/>
              <a:t>  ,  πόσος είναι ο όγκος του κουτιού;</a:t>
            </a:r>
            <a:endParaRPr lang="en-US" dirty="0"/>
          </a:p>
        </p:txBody>
      </p:sp>
      <p:sp>
        <p:nvSpPr>
          <p:cNvPr id="33" name="32 - TextBox"/>
          <p:cNvSpPr txBox="1"/>
          <p:nvPr/>
        </p:nvSpPr>
        <p:spPr>
          <a:xfrm>
            <a:off x="2786050" y="1643050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Λύση</a:t>
            </a:r>
            <a:endParaRPr lang="en-US" sz="2000" b="1" dirty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26 - Ορθογώνιο"/>
          <p:cNvSpPr/>
          <p:nvPr/>
        </p:nvSpPr>
        <p:spPr>
          <a:xfrm>
            <a:off x="3286116" y="285728"/>
            <a:ext cx="12666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2000" b="1" dirty="0" smtClean="0"/>
              <a:t>Άσκηση  2</a:t>
            </a:r>
          </a:p>
        </p:txBody>
      </p:sp>
      <p:sp>
        <p:nvSpPr>
          <p:cNvPr id="35" name="34 - Ορθογώνιο"/>
          <p:cNvSpPr/>
          <p:nvPr/>
        </p:nvSpPr>
        <p:spPr>
          <a:xfrm>
            <a:off x="357158" y="1369440"/>
            <a:ext cx="571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35 - Ορθογώνιο"/>
          <p:cNvSpPr/>
          <p:nvPr/>
        </p:nvSpPr>
        <p:spPr>
          <a:xfrm>
            <a:off x="642910" y="1380452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9,8</a:t>
            </a:r>
            <a:endParaRPr lang="en-US" b="1" dirty="0"/>
          </a:p>
        </p:txBody>
      </p:sp>
      <p:sp>
        <p:nvSpPr>
          <p:cNvPr id="37" name="36 - Ορθογώνιο"/>
          <p:cNvSpPr/>
          <p:nvPr/>
        </p:nvSpPr>
        <p:spPr>
          <a:xfrm>
            <a:off x="1214414" y="1285860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8" name="37 - Ορθογώνιο"/>
          <p:cNvSpPr/>
          <p:nvPr/>
        </p:nvSpPr>
        <p:spPr>
          <a:xfrm>
            <a:off x="1214382" y="1594766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</a:t>
            </a:r>
            <a:r>
              <a:rPr lang="en-US" b="1" baseline="30000" dirty="0" smtClean="0"/>
              <a:t>2</a:t>
            </a:r>
            <a:endParaRPr lang="en-US" b="1" baseline="30000" dirty="0"/>
          </a:p>
        </p:txBody>
      </p:sp>
      <p:cxnSp>
        <p:nvCxnSpPr>
          <p:cNvPr id="39" name="38 - Ευθεία γραμμή σύνδεσης"/>
          <p:cNvCxnSpPr/>
          <p:nvPr/>
        </p:nvCxnSpPr>
        <p:spPr>
          <a:xfrm>
            <a:off x="1285820" y="1594766"/>
            <a:ext cx="321471" cy="121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81 - Ορθογώνιο"/>
          <p:cNvSpPr/>
          <p:nvPr/>
        </p:nvSpPr>
        <p:spPr>
          <a:xfrm>
            <a:off x="1285852" y="0"/>
            <a:ext cx="1120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ΑΝΩΣΗ</a:t>
            </a:r>
            <a:endParaRPr lang="en-US" sz="2400" dirty="0"/>
          </a:p>
        </p:txBody>
      </p:sp>
      <p:sp>
        <p:nvSpPr>
          <p:cNvPr id="47" name="46 - Ορθογώνιο"/>
          <p:cNvSpPr/>
          <p:nvPr/>
        </p:nvSpPr>
        <p:spPr>
          <a:xfrm>
            <a:off x="2500298" y="3714753"/>
            <a:ext cx="4286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A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48" name="47 - Ορθογώνιο"/>
          <p:cNvSpPr/>
          <p:nvPr/>
        </p:nvSpPr>
        <p:spPr>
          <a:xfrm>
            <a:off x="3071802" y="3886147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000" dirty="0"/>
          </a:p>
        </p:txBody>
      </p:sp>
      <p:sp>
        <p:nvSpPr>
          <p:cNvPr id="49" name="48 - Ορθογώνιο"/>
          <p:cNvSpPr/>
          <p:nvPr/>
        </p:nvSpPr>
        <p:spPr>
          <a:xfrm>
            <a:off x="3357554" y="3571877"/>
            <a:ext cx="12144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ρ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r>
              <a:rPr lang="en-US" sz="20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.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</a:rPr>
              <a:t>V</a:t>
            </a:r>
            <a:endParaRPr lang="en-US" sz="2000" dirty="0">
              <a:solidFill>
                <a:srgbClr val="0070C0"/>
              </a:solidFill>
            </a:endParaRPr>
          </a:p>
        </p:txBody>
      </p:sp>
      <p:cxnSp>
        <p:nvCxnSpPr>
          <p:cNvPr id="50" name="49 - Ευθεία γραμμή σύνδεσης"/>
          <p:cNvCxnSpPr/>
          <p:nvPr/>
        </p:nvCxnSpPr>
        <p:spPr>
          <a:xfrm>
            <a:off x="2357422" y="4071943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- Ευθεία γραμμή σύνδεσης"/>
          <p:cNvCxnSpPr/>
          <p:nvPr/>
        </p:nvCxnSpPr>
        <p:spPr>
          <a:xfrm flipV="1">
            <a:off x="3428992" y="4071943"/>
            <a:ext cx="1071570" cy="2315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- Ορθογώνιο"/>
          <p:cNvSpPr/>
          <p:nvPr/>
        </p:nvSpPr>
        <p:spPr>
          <a:xfrm>
            <a:off x="2357422" y="4000505"/>
            <a:ext cx="5838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ρ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endParaRPr lang="en-US" sz="2000" dirty="0"/>
          </a:p>
        </p:txBody>
      </p:sp>
      <p:sp>
        <p:nvSpPr>
          <p:cNvPr id="53" name="52 - Ορθογώνιο"/>
          <p:cNvSpPr/>
          <p:nvPr/>
        </p:nvSpPr>
        <p:spPr>
          <a:xfrm>
            <a:off x="3500430" y="4000505"/>
            <a:ext cx="5838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ρ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endParaRPr lang="en-US" sz="2000" dirty="0"/>
          </a:p>
        </p:txBody>
      </p:sp>
      <p:cxnSp>
        <p:nvCxnSpPr>
          <p:cNvPr id="54" name="53 - Ευθεία γραμμή σύνδεσης"/>
          <p:cNvCxnSpPr/>
          <p:nvPr/>
        </p:nvCxnSpPr>
        <p:spPr>
          <a:xfrm flipH="1">
            <a:off x="3428992" y="4214819"/>
            <a:ext cx="512376" cy="2285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 rot="5400000">
            <a:off x="3428992" y="3571877"/>
            <a:ext cx="428628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Ορθογώνιο"/>
          <p:cNvSpPr/>
          <p:nvPr/>
        </p:nvSpPr>
        <p:spPr>
          <a:xfrm>
            <a:off x="928662" y="5143512"/>
            <a:ext cx="4286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V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57" name="56 - Ορθογώνιο"/>
          <p:cNvSpPr/>
          <p:nvPr/>
        </p:nvSpPr>
        <p:spPr>
          <a:xfrm>
            <a:off x="1285852" y="5120358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=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58" name="57 - Ορθογώνιο"/>
          <p:cNvSpPr/>
          <p:nvPr/>
        </p:nvSpPr>
        <p:spPr>
          <a:xfrm>
            <a:off x="1643042" y="5000636"/>
            <a:ext cx="6429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A</a:t>
            </a:r>
            <a:endParaRPr lang="en-US" sz="2000" b="1" dirty="0">
              <a:solidFill>
                <a:srgbClr val="00B050"/>
              </a:solidFill>
            </a:endParaRPr>
          </a:p>
        </p:txBody>
      </p:sp>
      <p:cxnSp>
        <p:nvCxnSpPr>
          <p:cNvPr id="59" name="58 - Ευθεία γραμμή σύνδεσης"/>
          <p:cNvCxnSpPr/>
          <p:nvPr/>
        </p:nvCxnSpPr>
        <p:spPr>
          <a:xfrm>
            <a:off x="1571604" y="5357826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Ορθογώνιο"/>
          <p:cNvSpPr/>
          <p:nvPr/>
        </p:nvSpPr>
        <p:spPr>
          <a:xfrm>
            <a:off x="1571604" y="5286388"/>
            <a:ext cx="5838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ρ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baseline="30000" dirty="0" smtClean="0">
                <a:solidFill>
                  <a:srgbClr val="FF0000"/>
                </a:solidFill>
              </a:rPr>
              <a:t>. </a:t>
            </a:r>
            <a:r>
              <a:rPr lang="en-US" sz="2000" b="1" dirty="0" smtClean="0"/>
              <a:t>g</a:t>
            </a:r>
            <a:endParaRPr lang="en-US" sz="2000" b="1" dirty="0"/>
          </a:p>
        </p:txBody>
      </p:sp>
      <p:sp>
        <p:nvSpPr>
          <p:cNvPr id="61" name="60 - Ορθογώνιο"/>
          <p:cNvSpPr/>
          <p:nvPr/>
        </p:nvSpPr>
        <p:spPr>
          <a:xfrm>
            <a:off x="142844" y="3857629"/>
            <a:ext cx="13724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A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</a:rPr>
              <a:t>ρ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r>
              <a:rPr lang="en-US" sz="20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.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</a:rPr>
              <a:t>V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000" dirty="0"/>
          </a:p>
        </p:txBody>
      </p:sp>
      <p:sp>
        <p:nvSpPr>
          <p:cNvPr id="63" name="62 - TextBox"/>
          <p:cNvSpPr txBox="1"/>
          <p:nvPr/>
        </p:nvSpPr>
        <p:spPr>
          <a:xfrm>
            <a:off x="428596" y="2928934"/>
            <a:ext cx="4000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Πρώτα θα λύσω την εξίσωση ως προς </a:t>
            </a:r>
            <a:r>
              <a:rPr lang="en-US" sz="1600" dirty="0" smtClean="0"/>
              <a:t>V</a:t>
            </a:r>
            <a:endParaRPr lang="en-US" sz="1600" dirty="0"/>
          </a:p>
        </p:txBody>
      </p:sp>
      <p:sp>
        <p:nvSpPr>
          <p:cNvPr id="71" name="70 - Ορθογώνιο"/>
          <p:cNvSpPr/>
          <p:nvPr/>
        </p:nvSpPr>
        <p:spPr>
          <a:xfrm>
            <a:off x="5572132" y="3643315"/>
            <a:ext cx="4286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A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72" name="71 - Ορθογώνιο"/>
          <p:cNvSpPr/>
          <p:nvPr/>
        </p:nvSpPr>
        <p:spPr>
          <a:xfrm>
            <a:off x="6215074" y="3857629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000" dirty="0"/>
          </a:p>
        </p:txBody>
      </p:sp>
      <p:sp>
        <p:nvSpPr>
          <p:cNvPr id="73" name="72 - Ορθογώνιο"/>
          <p:cNvSpPr/>
          <p:nvPr/>
        </p:nvSpPr>
        <p:spPr>
          <a:xfrm>
            <a:off x="6500826" y="3786191"/>
            <a:ext cx="4286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V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74" name="73 - Ορθογώνιο"/>
          <p:cNvSpPr/>
          <p:nvPr/>
        </p:nvSpPr>
        <p:spPr>
          <a:xfrm>
            <a:off x="5500694" y="4000505"/>
            <a:ext cx="5838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ρ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endParaRPr lang="en-US" sz="2000" dirty="0"/>
          </a:p>
        </p:txBody>
      </p:sp>
      <p:cxnSp>
        <p:nvCxnSpPr>
          <p:cNvPr id="75" name="74 - Ευθεία γραμμή σύνδεσης"/>
          <p:cNvCxnSpPr/>
          <p:nvPr/>
        </p:nvCxnSpPr>
        <p:spPr>
          <a:xfrm>
            <a:off x="5572132" y="4071943"/>
            <a:ext cx="50006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- Ορθογώνιο"/>
          <p:cNvSpPr/>
          <p:nvPr/>
        </p:nvSpPr>
        <p:spPr>
          <a:xfrm>
            <a:off x="428596" y="5000636"/>
            <a:ext cx="5715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ή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7" name="76 - TextBox"/>
          <p:cNvSpPr txBox="1"/>
          <p:nvPr/>
        </p:nvSpPr>
        <p:spPr>
          <a:xfrm>
            <a:off x="1785918" y="20123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0" name="79 - Ορθογώνιο"/>
          <p:cNvSpPr/>
          <p:nvPr/>
        </p:nvSpPr>
        <p:spPr>
          <a:xfrm>
            <a:off x="500034" y="2119962"/>
            <a:ext cx="8624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 smtClean="0"/>
              <a:t>Δεδομένα </a:t>
            </a:r>
            <a:endParaRPr lang="el-GR" sz="1200" b="1" dirty="0"/>
          </a:p>
        </p:txBody>
      </p:sp>
      <p:sp>
        <p:nvSpPr>
          <p:cNvPr id="81" name="80 - Ορθογώνιο"/>
          <p:cNvSpPr/>
          <p:nvPr/>
        </p:nvSpPr>
        <p:spPr>
          <a:xfrm>
            <a:off x="500034" y="2405714"/>
            <a:ext cx="9238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 smtClean="0"/>
              <a:t>Ζητούμενα </a:t>
            </a:r>
            <a:endParaRPr lang="el-GR" sz="1200" b="1" dirty="0"/>
          </a:p>
        </p:txBody>
      </p:sp>
      <p:cxnSp>
        <p:nvCxnSpPr>
          <p:cNvPr id="83" name="82 - Ευθύγραμμο βέλος σύνδεσης"/>
          <p:cNvCxnSpPr/>
          <p:nvPr/>
        </p:nvCxnSpPr>
        <p:spPr>
          <a:xfrm>
            <a:off x="500034" y="2405714"/>
            <a:ext cx="3786214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83 - TextBox"/>
          <p:cNvSpPr txBox="1"/>
          <p:nvPr/>
        </p:nvSpPr>
        <p:spPr>
          <a:xfrm>
            <a:off x="1571604" y="2119962"/>
            <a:ext cx="3714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el-GR" sz="1400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r>
              <a:rPr lang="en-US" sz="1400" dirty="0" smtClean="0">
                <a:solidFill>
                  <a:srgbClr val="00B050"/>
                </a:solidFill>
              </a:rPr>
              <a:t>20N    </a:t>
            </a:r>
            <a:r>
              <a:rPr lang="en-US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g=9,8m/s</a:t>
            </a:r>
            <a:r>
              <a:rPr lang="en-US" sz="1400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       </a:t>
            </a:r>
            <a:r>
              <a:rPr lang="el-GR" sz="1400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400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en-US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p=</a:t>
            </a:r>
            <a:r>
              <a:rPr lang="el-GR" sz="1400" dirty="0" smtClean="0">
                <a:solidFill>
                  <a:srgbClr val="FF0000"/>
                </a:solidFill>
              </a:rPr>
              <a:t>0,5 </a:t>
            </a:r>
            <a:r>
              <a:rPr lang="en-US" sz="1400" dirty="0" smtClean="0">
                <a:solidFill>
                  <a:srgbClr val="FF0000"/>
                </a:solidFill>
              </a:rPr>
              <a:t>kg / m</a:t>
            </a:r>
            <a:r>
              <a:rPr lang="en-US" sz="1400" baseline="30000" dirty="0" smtClean="0">
                <a:solidFill>
                  <a:srgbClr val="FF0000"/>
                </a:solidFill>
              </a:rPr>
              <a:t>3</a:t>
            </a:r>
            <a:r>
              <a:rPr lang="el-GR" sz="1400" dirty="0" smtClean="0">
                <a:solidFill>
                  <a:srgbClr val="FF0000"/>
                </a:solidFill>
              </a:rPr>
              <a:t> </a:t>
            </a:r>
            <a:endParaRPr lang="el-GR" sz="1400" dirty="0">
              <a:solidFill>
                <a:srgbClr val="FF0000"/>
              </a:solidFill>
            </a:endParaRPr>
          </a:p>
        </p:txBody>
      </p:sp>
      <p:sp>
        <p:nvSpPr>
          <p:cNvPr id="85" name="84 - Ορθογώνιο"/>
          <p:cNvSpPr/>
          <p:nvPr/>
        </p:nvSpPr>
        <p:spPr>
          <a:xfrm>
            <a:off x="1500167" y="2405714"/>
            <a:ext cx="4286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aseline="-25000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  </a:t>
            </a:r>
            <a:r>
              <a:rPr lang="el-GR" dirty="0" smtClean="0"/>
              <a:t> 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baseline="-25000" dirty="0" smtClean="0"/>
              <a:t>  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endParaRPr lang="en-US" baseline="-250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6" name="85 - Ορθογώνιο"/>
          <p:cNvSpPr/>
          <p:nvPr/>
        </p:nvSpPr>
        <p:spPr>
          <a:xfrm>
            <a:off x="1571604" y="2405714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88" name="87 - TextBox"/>
          <p:cNvSpPr txBox="1"/>
          <p:nvPr/>
        </p:nvSpPr>
        <p:spPr>
          <a:xfrm>
            <a:off x="1643042" y="3857629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=&gt;</a:t>
            </a:r>
            <a:endParaRPr lang="el-GR" sz="2400" b="1" dirty="0">
              <a:solidFill>
                <a:srgbClr val="0000FF"/>
              </a:solidFill>
            </a:endParaRPr>
          </a:p>
        </p:txBody>
      </p:sp>
      <p:sp>
        <p:nvSpPr>
          <p:cNvPr id="91" name="90 - TextBox"/>
          <p:cNvSpPr txBox="1"/>
          <p:nvPr/>
        </p:nvSpPr>
        <p:spPr>
          <a:xfrm>
            <a:off x="4786314" y="3857629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=&gt;</a:t>
            </a:r>
            <a:endParaRPr lang="el-GR" sz="2400" b="1" dirty="0">
              <a:solidFill>
                <a:srgbClr val="0000FF"/>
              </a:solidFill>
            </a:endParaRPr>
          </a:p>
        </p:txBody>
      </p:sp>
      <p:sp>
        <p:nvSpPr>
          <p:cNvPr id="92" name="91 - TextBox"/>
          <p:cNvSpPr txBox="1"/>
          <p:nvPr/>
        </p:nvSpPr>
        <p:spPr>
          <a:xfrm>
            <a:off x="2285984" y="5072074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=&gt;</a:t>
            </a:r>
            <a:endParaRPr lang="el-GR" sz="2400" b="1" dirty="0">
              <a:solidFill>
                <a:srgbClr val="0000FF"/>
              </a:solidFill>
            </a:endParaRPr>
          </a:p>
        </p:txBody>
      </p:sp>
      <p:sp>
        <p:nvSpPr>
          <p:cNvPr id="93" name="92 - Ορθογώνιο"/>
          <p:cNvSpPr/>
          <p:nvPr/>
        </p:nvSpPr>
        <p:spPr>
          <a:xfrm>
            <a:off x="2714612" y="5072074"/>
            <a:ext cx="4286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V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94" name="93 - Ορθογώνιο"/>
          <p:cNvSpPr/>
          <p:nvPr/>
        </p:nvSpPr>
        <p:spPr>
          <a:xfrm>
            <a:off x="3071802" y="5048920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=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5" name="94 - Ορθογώνιο"/>
          <p:cNvSpPr/>
          <p:nvPr/>
        </p:nvSpPr>
        <p:spPr>
          <a:xfrm>
            <a:off x="3428992" y="4929198"/>
            <a:ext cx="6429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20</a:t>
            </a:r>
            <a:endParaRPr lang="en-US" sz="2000" b="1" dirty="0">
              <a:solidFill>
                <a:srgbClr val="00B050"/>
              </a:solidFill>
            </a:endParaRPr>
          </a:p>
        </p:txBody>
      </p:sp>
      <p:cxnSp>
        <p:nvCxnSpPr>
          <p:cNvPr id="96" name="95 - Ευθεία γραμμή σύνδεσης"/>
          <p:cNvCxnSpPr/>
          <p:nvPr/>
        </p:nvCxnSpPr>
        <p:spPr>
          <a:xfrm>
            <a:off x="3357554" y="5286388"/>
            <a:ext cx="85725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96 - Ορθογώνιο"/>
          <p:cNvSpPr/>
          <p:nvPr/>
        </p:nvSpPr>
        <p:spPr>
          <a:xfrm>
            <a:off x="3286116" y="5214950"/>
            <a:ext cx="976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0,5 </a:t>
            </a:r>
            <a:r>
              <a:rPr lang="en-US" sz="2000" b="1" baseline="30000" dirty="0" smtClean="0">
                <a:solidFill>
                  <a:srgbClr val="FF0000"/>
                </a:solidFill>
              </a:rPr>
              <a:t>. </a:t>
            </a:r>
            <a:r>
              <a:rPr lang="en-US" sz="2000" b="1" dirty="0" smtClean="0"/>
              <a:t>9,8</a:t>
            </a:r>
            <a:endParaRPr lang="en-US" sz="2000" b="1" dirty="0"/>
          </a:p>
        </p:txBody>
      </p:sp>
      <p:sp>
        <p:nvSpPr>
          <p:cNvPr id="99" name="98 - TextBox"/>
          <p:cNvSpPr txBox="1"/>
          <p:nvPr/>
        </p:nvSpPr>
        <p:spPr>
          <a:xfrm>
            <a:off x="4500562" y="5072074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=&gt;</a:t>
            </a:r>
            <a:endParaRPr lang="el-GR" sz="2400" b="1" dirty="0">
              <a:solidFill>
                <a:srgbClr val="0000FF"/>
              </a:solidFill>
            </a:endParaRPr>
          </a:p>
        </p:txBody>
      </p:sp>
      <p:sp>
        <p:nvSpPr>
          <p:cNvPr id="100" name="99 - Ορθογώνιο"/>
          <p:cNvSpPr/>
          <p:nvPr/>
        </p:nvSpPr>
        <p:spPr>
          <a:xfrm>
            <a:off x="4929190" y="5072074"/>
            <a:ext cx="1428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V =4,08m</a:t>
            </a:r>
            <a:r>
              <a:rPr lang="en-US" sz="2000" b="1" baseline="30000" dirty="0" smtClean="0">
                <a:solidFill>
                  <a:srgbClr val="0070C0"/>
                </a:solidFill>
              </a:rPr>
              <a:t>3</a:t>
            </a:r>
            <a:endParaRPr lang="en-US" sz="2000" b="1" baseline="30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2" grpId="0"/>
      <p:bldP spid="53" grpId="0"/>
      <p:bldP spid="56" grpId="0"/>
      <p:bldP spid="57" grpId="0"/>
      <p:bldP spid="58" grpId="0"/>
      <p:bldP spid="60" grpId="0"/>
      <p:bldP spid="61" grpId="0"/>
      <p:bldP spid="63" grpId="0"/>
      <p:bldP spid="71" grpId="0"/>
      <p:bldP spid="72" grpId="0"/>
      <p:bldP spid="73" grpId="0"/>
      <p:bldP spid="74" grpId="0"/>
      <p:bldP spid="76" grpId="0"/>
      <p:bldP spid="77" grpId="0"/>
      <p:bldP spid="80" grpId="0"/>
      <p:bldP spid="81" grpId="0"/>
      <p:bldP spid="84" grpId="0"/>
      <p:bldP spid="85" grpId="0"/>
      <p:bldP spid="86" grpId="0"/>
      <p:bldP spid="88" grpId="0"/>
      <p:bldP spid="91" grpId="0"/>
      <p:bldP spid="92" grpId="0"/>
      <p:bldP spid="93" grpId="0"/>
      <p:bldP spid="94" grpId="0"/>
      <p:bldP spid="95" grpId="0"/>
      <p:bldP spid="97" grpId="0"/>
      <p:bldP spid="99" grpId="0"/>
      <p:bldP spid="10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ΠΥΚΝΟΤΗΤΑ</a:t>
            </a:r>
            <a:endParaRPr lang="en-US" sz="3200" b="1" dirty="0"/>
          </a:p>
        </p:txBody>
      </p:sp>
      <p:sp>
        <p:nvSpPr>
          <p:cNvPr id="17" name="16 - TextBox"/>
          <p:cNvSpPr txBox="1"/>
          <p:nvPr/>
        </p:nvSpPr>
        <p:spPr>
          <a:xfrm>
            <a:off x="500034" y="3429000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Σώμα     Α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357158" y="1428736"/>
            <a:ext cx="2000264" cy="17145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TextBox"/>
          <p:cNvSpPr txBox="1"/>
          <p:nvPr/>
        </p:nvSpPr>
        <p:spPr>
          <a:xfrm>
            <a:off x="6072198" y="3143248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Σώμα   Β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5715008" y="1214422"/>
            <a:ext cx="2000264" cy="17145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Έλλειψη"/>
          <p:cNvSpPr/>
          <p:nvPr/>
        </p:nvSpPr>
        <p:spPr>
          <a:xfrm>
            <a:off x="1214414" y="171448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785786" y="192880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Έλλειψη"/>
          <p:cNvSpPr/>
          <p:nvPr/>
        </p:nvSpPr>
        <p:spPr>
          <a:xfrm>
            <a:off x="1785918" y="178592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1071538" y="235743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1142976" y="285749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1714480" y="235743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21 - Έλλειψη"/>
          <p:cNvSpPr/>
          <p:nvPr/>
        </p:nvSpPr>
        <p:spPr>
          <a:xfrm>
            <a:off x="6429388" y="135729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Έλλειψη"/>
          <p:cNvSpPr/>
          <p:nvPr/>
        </p:nvSpPr>
        <p:spPr>
          <a:xfrm>
            <a:off x="6000760" y="157161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7000892" y="142873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6286512" y="200024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25 - Έλλειψη"/>
          <p:cNvSpPr/>
          <p:nvPr/>
        </p:nvSpPr>
        <p:spPr>
          <a:xfrm>
            <a:off x="6357950" y="250030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26 - Έλλειψη"/>
          <p:cNvSpPr/>
          <p:nvPr/>
        </p:nvSpPr>
        <p:spPr>
          <a:xfrm>
            <a:off x="6929454" y="200024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27 - Έλλειψη"/>
          <p:cNvSpPr/>
          <p:nvPr/>
        </p:nvSpPr>
        <p:spPr>
          <a:xfrm>
            <a:off x="7072330" y="186688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28 - Έλλειψη"/>
          <p:cNvSpPr/>
          <p:nvPr/>
        </p:nvSpPr>
        <p:spPr>
          <a:xfrm>
            <a:off x="6643702" y="208120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Έλλειψη"/>
          <p:cNvSpPr/>
          <p:nvPr/>
        </p:nvSpPr>
        <p:spPr>
          <a:xfrm>
            <a:off x="7643834" y="193832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Έλλειψη"/>
          <p:cNvSpPr/>
          <p:nvPr/>
        </p:nvSpPr>
        <p:spPr>
          <a:xfrm>
            <a:off x="6929454" y="250983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1 - Έλλειψη"/>
          <p:cNvSpPr/>
          <p:nvPr/>
        </p:nvSpPr>
        <p:spPr>
          <a:xfrm>
            <a:off x="5929322" y="271462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Έλλειψη"/>
          <p:cNvSpPr/>
          <p:nvPr/>
        </p:nvSpPr>
        <p:spPr>
          <a:xfrm>
            <a:off x="7572396" y="250983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Έλλειψη"/>
          <p:cNvSpPr/>
          <p:nvPr/>
        </p:nvSpPr>
        <p:spPr>
          <a:xfrm>
            <a:off x="6929454" y="128586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4 - Έλλειψη"/>
          <p:cNvSpPr/>
          <p:nvPr/>
        </p:nvSpPr>
        <p:spPr>
          <a:xfrm>
            <a:off x="6500826" y="150017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35 - Έλλειψη"/>
          <p:cNvSpPr/>
          <p:nvPr/>
        </p:nvSpPr>
        <p:spPr>
          <a:xfrm>
            <a:off x="7500958" y="135729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Έλλειψη"/>
          <p:cNvSpPr/>
          <p:nvPr/>
        </p:nvSpPr>
        <p:spPr>
          <a:xfrm>
            <a:off x="6786578" y="192880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37 - Έλλειψη"/>
          <p:cNvSpPr/>
          <p:nvPr/>
        </p:nvSpPr>
        <p:spPr>
          <a:xfrm>
            <a:off x="6858016" y="242886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38 - Έλλειψη"/>
          <p:cNvSpPr/>
          <p:nvPr/>
        </p:nvSpPr>
        <p:spPr>
          <a:xfrm>
            <a:off x="7429520" y="192880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Έλλειψη"/>
          <p:cNvSpPr/>
          <p:nvPr/>
        </p:nvSpPr>
        <p:spPr>
          <a:xfrm>
            <a:off x="6072198" y="186688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40 - Έλλειψη"/>
          <p:cNvSpPr/>
          <p:nvPr/>
        </p:nvSpPr>
        <p:spPr>
          <a:xfrm>
            <a:off x="6072198" y="214311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41 - Έλλειψη"/>
          <p:cNvSpPr/>
          <p:nvPr/>
        </p:nvSpPr>
        <p:spPr>
          <a:xfrm>
            <a:off x="6643702" y="193832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42 - Έλλειψη"/>
          <p:cNvSpPr/>
          <p:nvPr/>
        </p:nvSpPr>
        <p:spPr>
          <a:xfrm>
            <a:off x="5929322" y="250983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43 - Έλλειψη"/>
          <p:cNvSpPr/>
          <p:nvPr/>
        </p:nvSpPr>
        <p:spPr>
          <a:xfrm>
            <a:off x="6643702" y="264318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44 - Έλλειψη"/>
          <p:cNvSpPr/>
          <p:nvPr/>
        </p:nvSpPr>
        <p:spPr>
          <a:xfrm>
            <a:off x="6572264" y="250983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45 - TextBox"/>
          <p:cNvSpPr txBox="1"/>
          <p:nvPr/>
        </p:nvSpPr>
        <p:spPr>
          <a:xfrm>
            <a:off x="642910" y="4357695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8F0D8F"/>
                </a:solidFill>
              </a:rPr>
              <a:t>Παρατηρώ ότι το σώμα Β έχει μεγαλύτερη πυκνότητα από το σώμα Α………</a:t>
            </a:r>
          </a:p>
          <a:p>
            <a:endParaRPr lang="en-US" sz="2400" b="1" dirty="0">
              <a:solidFill>
                <a:srgbClr val="8F0D8F"/>
              </a:solidFill>
            </a:endParaRPr>
          </a:p>
        </p:txBody>
      </p:sp>
      <p:sp>
        <p:nvSpPr>
          <p:cNvPr id="47" name="46 - TextBox"/>
          <p:cNvSpPr txBox="1"/>
          <p:nvPr/>
        </p:nvSpPr>
        <p:spPr>
          <a:xfrm>
            <a:off x="4000464" y="5657671"/>
            <a:ext cx="5143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C00000"/>
                </a:solidFill>
              </a:rPr>
              <a:t>Γιατί</a:t>
            </a:r>
            <a:r>
              <a:rPr lang="el-GR" sz="2400" b="1" dirty="0" smtClean="0">
                <a:solidFill>
                  <a:srgbClr val="8F0D8F"/>
                </a:solidFill>
              </a:rPr>
              <a:t>  το σώμα Β έχει περισσότερη υλη στον ίδιο χώρο από το σώμα Α………</a:t>
            </a:r>
          </a:p>
          <a:p>
            <a:endParaRPr lang="en-US" sz="2400" b="1" dirty="0">
              <a:solidFill>
                <a:srgbClr val="8F0D8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6" grpId="0" animBg="1"/>
      <p:bldP spid="14" grpId="0"/>
      <p:bldP spid="8" grpId="0" animBg="1"/>
      <p:bldP spid="46" grpId="0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143108" y="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ΠΥΚΝΟΤΗΤΑ</a:t>
            </a:r>
            <a:endParaRPr lang="en-US" sz="32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357158" y="785794"/>
            <a:ext cx="80724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8F0D8F"/>
                </a:solidFill>
              </a:rPr>
              <a:t>Για να βρω την πυκνότητα ενός σώματος  (γης, γάτας,  πέτρας…. </a:t>
            </a:r>
            <a:r>
              <a:rPr lang="el-GR" sz="2400" b="1" dirty="0" err="1" smtClean="0">
                <a:solidFill>
                  <a:srgbClr val="8F0D8F"/>
                </a:solidFill>
              </a:rPr>
              <a:t>κ.α</a:t>
            </a:r>
            <a:r>
              <a:rPr lang="el-GR" sz="2400" b="1" dirty="0" smtClean="0">
                <a:solidFill>
                  <a:srgbClr val="8F0D8F"/>
                </a:solidFill>
              </a:rPr>
              <a:t>) ακολουθώ τα παρακάτω βήματα:</a:t>
            </a:r>
          </a:p>
          <a:p>
            <a:endParaRPr lang="el-GR" sz="2400" b="1" dirty="0" smtClean="0">
              <a:solidFill>
                <a:srgbClr val="8F0D8F"/>
              </a:solidFill>
            </a:endParaRPr>
          </a:p>
          <a:p>
            <a:endParaRPr lang="en-US" sz="2400" b="1" dirty="0">
              <a:solidFill>
                <a:srgbClr val="8F0D8F"/>
              </a:solidFill>
            </a:endParaRPr>
          </a:p>
        </p:txBody>
      </p:sp>
      <p:sp>
        <p:nvSpPr>
          <p:cNvPr id="47" name="46 - TextBox"/>
          <p:cNvSpPr txBox="1"/>
          <p:nvPr/>
        </p:nvSpPr>
        <p:spPr>
          <a:xfrm>
            <a:off x="928662" y="2143116"/>
            <a:ext cx="5143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Μετράω την μάζα του σώματος  (π.χ. το σώμα έχει μάζα 10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kg)</a:t>
            </a:r>
            <a:r>
              <a:rPr lang="el-GR" sz="2000" b="1" dirty="0" smtClean="0">
                <a:solidFill>
                  <a:srgbClr val="8F0D8F"/>
                </a:solidFill>
                <a:latin typeface="Times New Roman" pitchFamily="18" charset="0"/>
                <a:cs typeface="Times New Roman" pitchFamily="18" charset="0"/>
              </a:rPr>
              <a:t>………</a:t>
            </a:r>
          </a:p>
          <a:p>
            <a:endParaRPr lang="en-US" sz="2000" b="1" dirty="0">
              <a:solidFill>
                <a:srgbClr val="8F0D8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47 - TextBox"/>
          <p:cNvSpPr txBox="1"/>
          <p:nvPr/>
        </p:nvSpPr>
        <p:spPr>
          <a:xfrm>
            <a:off x="214282" y="2143116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 smtClean="0"/>
              <a:t>1.</a:t>
            </a:r>
            <a:endParaRPr lang="en-US" sz="4000" dirty="0"/>
          </a:p>
        </p:txBody>
      </p:sp>
      <p:sp>
        <p:nvSpPr>
          <p:cNvPr id="49" name="48 - TextBox"/>
          <p:cNvSpPr txBox="1"/>
          <p:nvPr/>
        </p:nvSpPr>
        <p:spPr>
          <a:xfrm>
            <a:off x="928662" y="3429000"/>
            <a:ext cx="5143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Μετράω τον  όγκο  του σώματος  (π.χ. το σώμα έχει όγκο 2 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l-GR" sz="2000" b="1" dirty="0" smtClean="0">
                <a:solidFill>
                  <a:srgbClr val="8F0D8F"/>
                </a:solidFill>
                <a:latin typeface="Times New Roman" pitchFamily="18" charset="0"/>
                <a:cs typeface="Times New Roman" pitchFamily="18" charset="0"/>
              </a:rPr>
              <a:t>………</a:t>
            </a:r>
          </a:p>
          <a:p>
            <a:endParaRPr lang="en-US" sz="2000" b="1" dirty="0">
              <a:solidFill>
                <a:srgbClr val="8F0D8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49 - TextBox"/>
          <p:cNvSpPr txBox="1"/>
          <p:nvPr/>
        </p:nvSpPr>
        <p:spPr>
          <a:xfrm>
            <a:off x="214282" y="3429000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</a:t>
            </a:r>
            <a:r>
              <a:rPr lang="el-GR" sz="4000" dirty="0" smtClean="0"/>
              <a:t>.</a:t>
            </a:r>
            <a:endParaRPr lang="en-US" sz="4000" dirty="0"/>
          </a:p>
        </p:txBody>
      </p:sp>
      <p:sp>
        <p:nvSpPr>
          <p:cNvPr id="51" name="50 - TextBox"/>
          <p:cNvSpPr txBox="1"/>
          <p:nvPr/>
        </p:nvSpPr>
        <p:spPr>
          <a:xfrm>
            <a:off x="857224" y="4556477"/>
            <a:ext cx="73581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Διαιρώ την μάζα του σώματος (10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kg</a:t>
            </a:r>
            <a:r>
              <a:rPr lang="el-G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με τον όγκο του (2 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)……και ο αριθμός που βρίσκω είναι η πυκνότητα του σώματος…</a:t>
            </a:r>
            <a:endParaRPr lang="el-GR" sz="2000" b="1" dirty="0" smtClean="0">
              <a:solidFill>
                <a:srgbClr val="8F0D8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>
              <a:solidFill>
                <a:srgbClr val="8F0D8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51 - TextBox"/>
          <p:cNvSpPr txBox="1"/>
          <p:nvPr/>
        </p:nvSpPr>
        <p:spPr>
          <a:xfrm>
            <a:off x="142844" y="4556477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 smtClean="0"/>
              <a:t>3.</a:t>
            </a:r>
            <a:endParaRPr lang="en-US" sz="4000" dirty="0"/>
          </a:p>
        </p:txBody>
      </p:sp>
      <p:grpSp>
        <p:nvGrpSpPr>
          <p:cNvPr id="60" name="59 - Ομάδα"/>
          <p:cNvGrpSpPr/>
          <p:nvPr/>
        </p:nvGrpSpPr>
        <p:grpSpPr>
          <a:xfrm>
            <a:off x="1214414" y="5715016"/>
            <a:ext cx="3286148" cy="726522"/>
            <a:chOff x="1214414" y="5715016"/>
            <a:chExt cx="3286148" cy="726522"/>
          </a:xfrm>
        </p:grpSpPr>
        <p:sp>
          <p:nvSpPr>
            <p:cNvPr id="54" name="53 - Ορθογώνιο"/>
            <p:cNvSpPr/>
            <p:nvPr/>
          </p:nvSpPr>
          <p:spPr>
            <a:xfrm>
              <a:off x="1214414" y="5857892"/>
              <a:ext cx="17219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Πυκνότητα    = </a:t>
              </a:r>
              <a:endParaRPr lang="en-US" dirty="0"/>
            </a:p>
          </p:txBody>
        </p:sp>
        <p:cxnSp>
          <p:nvCxnSpPr>
            <p:cNvPr id="56" name="55 - Ευθεία γραμμή σύνδεσης"/>
            <p:cNvCxnSpPr>
              <a:stCxn id="54" idx="3"/>
            </p:cNvCxnSpPr>
            <p:nvPr/>
          </p:nvCxnSpPr>
          <p:spPr>
            <a:xfrm flipV="1">
              <a:off x="2936360" y="6000768"/>
              <a:ext cx="1564202" cy="4179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56 - Ορθογώνιο"/>
            <p:cNvSpPr/>
            <p:nvPr/>
          </p:nvSpPr>
          <p:spPr>
            <a:xfrm>
              <a:off x="3214678" y="5715016"/>
              <a:ext cx="71699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solidFill>
                    <a:srgbClr val="8F0D8F"/>
                  </a:solidFill>
                  <a:latin typeface="Times New Roman" pitchFamily="18" charset="0"/>
                  <a:cs typeface="Times New Roman" pitchFamily="18" charset="0"/>
                </a:rPr>
                <a:t>μάζα </a:t>
              </a:r>
              <a:endParaRPr lang="en-US" b="1" dirty="0">
                <a:solidFill>
                  <a:srgbClr val="8F0D8F"/>
                </a:solidFill>
              </a:endParaRPr>
            </a:p>
          </p:txBody>
        </p:sp>
        <p:sp>
          <p:nvSpPr>
            <p:cNvPr id="59" name="58 - Ορθογώνιο"/>
            <p:cNvSpPr/>
            <p:nvPr/>
          </p:nvSpPr>
          <p:spPr>
            <a:xfrm>
              <a:off x="3143240" y="6072206"/>
              <a:ext cx="79996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όγκος 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61" name="60 - Ομάδα"/>
          <p:cNvGrpSpPr/>
          <p:nvPr/>
        </p:nvGrpSpPr>
        <p:grpSpPr>
          <a:xfrm>
            <a:off x="5072066" y="5643578"/>
            <a:ext cx="1357322" cy="726522"/>
            <a:chOff x="1214414" y="5715016"/>
            <a:chExt cx="1357322" cy="726522"/>
          </a:xfrm>
        </p:grpSpPr>
        <p:sp>
          <p:nvSpPr>
            <p:cNvPr id="62" name="61 - Ορθογώνιο"/>
            <p:cNvSpPr/>
            <p:nvPr/>
          </p:nvSpPr>
          <p:spPr>
            <a:xfrm>
              <a:off x="1214414" y="5857892"/>
              <a:ext cx="7280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ρ    = </a:t>
              </a:r>
              <a:endParaRPr lang="en-US" dirty="0"/>
            </a:p>
          </p:txBody>
        </p:sp>
        <p:cxnSp>
          <p:nvCxnSpPr>
            <p:cNvPr id="63" name="62 - Ευθεία γραμμή σύνδεσης"/>
            <p:cNvCxnSpPr/>
            <p:nvPr/>
          </p:nvCxnSpPr>
          <p:spPr>
            <a:xfrm>
              <a:off x="1857356" y="6072206"/>
              <a:ext cx="71438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63 - Ορθογώνιο"/>
            <p:cNvSpPr/>
            <p:nvPr/>
          </p:nvSpPr>
          <p:spPr>
            <a:xfrm>
              <a:off x="2000232" y="5715016"/>
              <a:ext cx="3770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8F0D8F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endParaRPr lang="en-US" b="1" dirty="0">
                <a:solidFill>
                  <a:srgbClr val="8F0D8F"/>
                </a:solidFill>
              </a:endParaRPr>
            </a:p>
          </p:txBody>
        </p:sp>
        <p:sp>
          <p:nvSpPr>
            <p:cNvPr id="65" name="64 - Ορθογώνιο"/>
            <p:cNvSpPr/>
            <p:nvPr/>
          </p:nvSpPr>
          <p:spPr>
            <a:xfrm>
              <a:off x="2077482" y="6072206"/>
              <a:ext cx="3513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2071678"/>
            <a:ext cx="3571900" cy="450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6" name="15 - Ευθύγραμμο βέλος σύνδεσης"/>
          <p:cNvCxnSpPr/>
          <p:nvPr/>
        </p:nvCxnSpPr>
        <p:spPr>
          <a:xfrm rot="16200000" flipH="1">
            <a:off x="7643040" y="4429926"/>
            <a:ext cx="633418" cy="3460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Κύβος"/>
          <p:cNvSpPr/>
          <p:nvPr/>
        </p:nvSpPr>
        <p:spPr>
          <a:xfrm>
            <a:off x="6357950" y="4786322"/>
            <a:ext cx="1000132" cy="1000132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Κύβος"/>
          <p:cNvSpPr/>
          <p:nvPr/>
        </p:nvSpPr>
        <p:spPr>
          <a:xfrm>
            <a:off x="214282" y="5000636"/>
            <a:ext cx="1000132" cy="1000132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18 - Ευθύγραμμο βέλος σύνδεσης"/>
          <p:cNvCxnSpPr>
            <a:stCxn id="14" idx="0"/>
          </p:cNvCxnSpPr>
          <p:nvPr/>
        </p:nvCxnSpPr>
        <p:spPr>
          <a:xfrm rot="5400000" flipH="1" flipV="1">
            <a:off x="5670359" y="3455789"/>
            <a:ext cx="2643206" cy="178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4857752" y="1142984"/>
            <a:ext cx="38576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κουτί θα πάρει την θέση του υγρού που υπήρχε εκεί, και θα εκτοπίσει </a:t>
            </a:r>
            <a:r>
              <a:rPr lang="en-US" dirty="0" smtClean="0"/>
              <a:t>(</a:t>
            </a:r>
            <a:r>
              <a:rPr lang="el-GR" dirty="0" smtClean="0"/>
              <a:t>= θα διώξει)μια ποσότητα νερού.</a:t>
            </a:r>
            <a:endParaRPr lang="en-US" dirty="0"/>
          </a:p>
        </p:txBody>
      </p:sp>
      <p:sp>
        <p:nvSpPr>
          <p:cNvPr id="11" name="10 - Ορθογώνιο"/>
          <p:cNvSpPr/>
          <p:nvPr/>
        </p:nvSpPr>
        <p:spPr>
          <a:xfrm>
            <a:off x="214282" y="6143644"/>
            <a:ext cx="6174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u="sng" dirty="0" smtClean="0"/>
              <a:t>5 </a:t>
            </a:r>
            <a:r>
              <a:rPr lang="en-US" u="sng" dirty="0" smtClean="0"/>
              <a:t>m</a:t>
            </a:r>
            <a:r>
              <a:rPr lang="en-US" u="sng" baseline="30000" dirty="0" smtClean="0"/>
              <a:t>3</a:t>
            </a:r>
            <a:endParaRPr lang="en-US" dirty="0"/>
          </a:p>
        </p:txBody>
      </p:sp>
      <p:sp>
        <p:nvSpPr>
          <p:cNvPr id="13" name="12 - Ορθογώνιο"/>
          <p:cNvSpPr/>
          <p:nvPr/>
        </p:nvSpPr>
        <p:spPr>
          <a:xfrm>
            <a:off x="0" y="2071678"/>
            <a:ext cx="37147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Αν βάλω μέσα σε υγρό ένα σώμα που έχει ορισμένο όγκο (π.χ. 5 </a:t>
            </a:r>
            <a:r>
              <a:rPr lang="en-US" sz="2000" dirty="0" smtClean="0"/>
              <a:t>m</a:t>
            </a:r>
            <a:r>
              <a:rPr lang="en-US" sz="2000" baseline="30000" dirty="0" smtClean="0"/>
              <a:t>3</a:t>
            </a:r>
            <a:r>
              <a:rPr lang="el-GR" sz="2000" dirty="0" smtClean="0"/>
              <a:t>)  τότε το υγρό που θα φύγει (θα εκτοπιστεί) για να πάρει τη θέση του το σώμα,  θα έχει όγκο ίσο  με τον όγκο του σώματος που βάλαμε μέσα στο υγρό.</a:t>
            </a:r>
            <a:endParaRPr lang="en-US" sz="20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1928794" y="285728"/>
            <a:ext cx="27423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Αρχή του Αρχιμήδη </a:t>
            </a:r>
          </a:p>
        </p:txBody>
      </p:sp>
      <p:sp>
        <p:nvSpPr>
          <p:cNvPr id="23" name="22 - Ορθογώνιο"/>
          <p:cNvSpPr/>
          <p:nvPr/>
        </p:nvSpPr>
        <p:spPr>
          <a:xfrm>
            <a:off x="7643802" y="5000636"/>
            <a:ext cx="150019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Το υγρό που εκτοπίστηκε από το κουτί θα έχει όγκο 5 </a:t>
            </a:r>
            <a:r>
              <a:rPr lang="en-US" dirty="0" smtClean="0"/>
              <a:t>m</a:t>
            </a:r>
            <a:r>
              <a:rPr lang="en-US" baseline="30000" dirty="0" smtClean="0"/>
              <a:t>3</a:t>
            </a:r>
            <a:r>
              <a:rPr lang="el-GR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0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Κύβος"/>
          <p:cNvSpPr/>
          <p:nvPr/>
        </p:nvSpPr>
        <p:spPr>
          <a:xfrm>
            <a:off x="3214678" y="3429000"/>
            <a:ext cx="1357322" cy="1357322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428596" y="2428868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Στο κόκκινο κουτί ασκείται μόνο η δύναμη του βάρους (</a:t>
            </a:r>
            <a:r>
              <a:rPr lang="en-US" sz="2400" dirty="0" smtClean="0"/>
              <a:t>w)  </a:t>
            </a:r>
            <a:r>
              <a:rPr lang="el-GR" sz="2400" dirty="0" smtClean="0"/>
              <a:t>που ασκεί η γη στο κουτί</a:t>
            </a:r>
            <a:r>
              <a:rPr lang="en-US" sz="2400" dirty="0" smtClean="0"/>
              <a:t>.</a:t>
            </a:r>
          </a:p>
        </p:txBody>
      </p:sp>
      <p:cxnSp>
        <p:nvCxnSpPr>
          <p:cNvPr id="9" name="8 - Ευθύγραμμο βέλος σύνδεσης"/>
          <p:cNvCxnSpPr/>
          <p:nvPr/>
        </p:nvCxnSpPr>
        <p:spPr>
          <a:xfrm rot="5400000">
            <a:off x="3108315" y="4821247"/>
            <a:ext cx="107157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Ορθογώνιο"/>
          <p:cNvSpPr/>
          <p:nvPr/>
        </p:nvSpPr>
        <p:spPr>
          <a:xfrm>
            <a:off x="3857620" y="4857760"/>
            <a:ext cx="4042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w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2832028"/>
            <a:ext cx="3571900" cy="4025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11 - Ορθογώνιο"/>
          <p:cNvSpPr/>
          <p:nvPr/>
        </p:nvSpPr>
        <p:spPr>
          <a:xfrm>
            <a:off x="2643174" y="0"/>
            <a:ext cx="1120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ΑΝΩΣΗ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357430"/>
            <a:ext cx="3571900" cy="450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6" name="15 - Ευθύγραμμο βέλος σύνδεσης"/>
          <p:cNvCxnSpPr/>
          <p:nvPr/>
        </p:nvCxnSpPr>
        <p:spPr>
          <a:xfrm rot="5400000">
            <a:off x="8047061" y="375920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Κύβος"/>
          <p:cNvSpPr/>
          <p:nvPr/>
        </p:nvSpPr>
        <p:spPr>
          <a:xfrm>
            <a:off x="6000760" y="4786322"/>
            <a:ext cx="1000132" cy="1000132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0" y="500042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Τι θα συμβεί αν βάλω μέσα στο δοχείο με το νερό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l-GR" sz="2400" b="1" dirty="0" smtClean="0">
                <a:solidFill>
                  <a:srgbClr val="FF0000"/>
                </a:solidFill>
              </a:rPr>
              <a:t>το κόκκινο κουτί;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17" name="16 - Κύβος"/>
          <p:cNvSpPr/>
          <p:nvPr/>
        </p:nvSpPr>
        <p:spPr>
          <a:xfrm>
            <a:off x="7715272" y="1214422"/>
            <a:ext cx="1000132" cy="1000132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18 - Ευθύγραμμο βέλος σύνδεσης"/>
          <p:cNvCxnSpPr/>
          <p:nvPr/>
        </p:nvCxnSpPr>
        <p:spPr>
          <a:xfrm rot="5400000">
            <a:off x="5893603" y="2821777"/>
            <a:ext cx="2714644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1214414" y="1500174"/>
            <a:ext cx="514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κουτί θα πάρει την θέση του νερού που υπήρχε εκεί, και θα εκτοπίσει μια ποσότητα νερού.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2643174" y="0"/>
            <a:ext cx="1120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ΑΝΩΣΗ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832028"/>
            <a:ext cx="3571900" cy="4025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6" name="15 - Ευθύγραμμο βέλος σύνδεσης"/>
          <p:cNvCxnSpPr/>
          <p:nvPr/>
        </p:nvCxnSpPr>
        <p:spPr>
          <a:xfrm rot="5400000">
            <a:off x="8047061" y="375920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Κύβος"/>
          <p:cNvSpPr/>
          <p:nvPr/>
        </p:nvSpPr>
        <p:spPr>
          <a:xfrm>
            <a:off x="6215074" y="4572008"/>
            <a:ext cx="1000132" cy="1000132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214282" y="714356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Τι θα συμβεί στο κουτί αν το βάλω μέσα στο δοχείο με το νερό;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cxnSp>
        <p:nvCxnSpPr>
          <p:cNvPr id="8" name="7 - Ευθύγραμμο βέλος σύνδεσης"/>
          <p:cNvCxnSpPr/>
          <p:nvPr/>
        </p:nvCxnSpPr>
        <p:spPr>
          <a:xfrm rot="5400000">
            <a:off x="6108711" y="5678503"/>
            <a:ext cx="1071570" cy="1588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Ορθογώνιο"/>
          <p:cNvSpPr/>
          <p:nvPr/>
        </p:nvSpPr>
        <p:spPr>
          <a:xfrm>
            <a:off x="6786578" y="5857892"/>
            <a:ext cx="4042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w</a:t>
            </a:r>
            <a:endParaRPr lang="en-US" sz="2400" dirty="0"/>
          </a:p>
        </p:txBody>
      </p:sp>
      <p:cxnSp>
        <p:nvCxnSpPr>
          <p:cNvPr id="11" name="10 - Ευθύγραμμο βέλος σύνδεσης"/>
          <p:cNvCxnSpPr/>
          <p:nvPr/>
        </p:nvCxnSpPr>
        <p:spPr>
          <a:xfrm rot="16200000" flipV="1">
            <a:off x="5894397" y="4464057"/>
            <a:ext cx="150019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Ορθογώνιο"/>
          <p:cNvSpPr/>
          <p:nvPr/>
        </p:nvSpPr>
        <p:spPr>
          <a:xfrm>
            <a:off x="6643702" y="3429000"/>
            <a:ext cx="3626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17" name="16 - Κύβος"/>
          <p:cNvSpPr/>
          <p:nvPr/>
        </p:nvSpPr>
        <p:spPr>
          <a:xfrm>
            <a:off x="714348" y="3357562"/>
            <a:ext cx="928694" cy="1000132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rot="5400000">
            <a:off x="536547" y="4535495"/>
            <a:ext cx="107157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Ορθογώνιο"/>
          <p:cNvSpPr/>
          <p:nvPr/>
        </p:nvSpPr>
        <p:spPr>
          <a:xfrm>
            <a:off x="1214414" y="4643446"/>
            <a:ext cx="4042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w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9" grpId="0"/>
      <p:bldP spid="15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2643174" y="0"/>
            <a:ext cx="1120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ΑΝΩΣΗ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832028"/>
            <a:ext cx="3571900" cy="4025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6" name="15 - Ευθύγραμμο βέλος σύνδεσης"/>
          <p:cNvCxnSpPr/>
          <p:nvPr/>
        </p:nvCxnSpPr>
        <p:spPr>
          <a:xfrm rot="5400000">
            <a:off x="8047061" y="375920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Κύβος"/>
          <p:cNvSpPr/>
          <p:nvPr/>
        </p:nvSpPr>
        <p:spPr>
          <a:xfrm>
            <a:off x="6215074" y="4572008"/>
            <a:ext cx="1000132" cy="1000132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214282" y="714356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Τι θα συμβεί στο κουτί αν το βάλω μέσα στο δοχείο με το νερό;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cxnSp>
        <p:nvCxnSpPr>
          <p:cNvPr id="8" name="7 - Ευθύγραμμο βέλος σύνδεσης"/>
          <p:cNvCxnSpPr/>
          <p:nvPr/>
        </p:nvCxnSpPr>
        <p:spPr>
          <a:xfrm rot="5400000">
            <a:off x="6108711" y="5678503"/>
            <a:ext cx="1071570" cy="1588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Ορθογώνιο"/>
          <p:cNvSpPr/>
          <p:nvPr/>
        </p:nvSpPr>
        <p:spPr>
          <a:xfrm>
            <a:off x="6786578" y="5857892"/>
            <a:ext cx="4042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w</a:t>
            </a:r>
            <a:endParaRPr lang="en-US" sz="2400" dirty="0"/>
          </a:p>
        </p:txBody>
      </p:sp>
      <p:sp>
        <p:nvSpPr>
          <p:cNvPr id="10" name="9 - TextBox"/>
          <p:cNvSpPr txBox="1"/>
          <p:nvPr/>
        </p:nvSpPr>
        <p:spPr>
          <a:xfrm>
            <a:off x="285720" y="1714488"/>
            <a:ext cx="39290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Αν βάλω το κόκκινο κουτί μέσα στο νερό τότε θα ασκηθεί από το νερό στο κουτί μια δύναμη προς τα πάνω.</a:t>
            </a:r>
          </a:p>
          <a:p>
            <a:endParaRPr lang="el-GR" sz="2000" dirty="0" smtClean="0"/>
          </a:p>
          <a:p>
            <a:r>
              <a:rPr lang="el-GR" sz="2000" dirty="0" smtClean="0"/>
              <a:t> Αυτή την δύναμη την ονομάζουμε άνωση </a:t>
            </a:r>
            <a:r>
              <a:rPr lang="el-GR" sz="2000" b="1" dirty="0" smtClean="0"/>
              <a:t>(Α)</a:t>
            </a:r>
            <a:endParaRPr lang="en-US" sz="2000" b="1" dirty="0" smtClean="0"/>
          </a:p>
        </p:txBody>
      </p:sp>
      <p:cxnSp>
        <p:nvCxnSpPr>
          <p:cNvPr id="11" name="10 - Ευθύγραμμο βέλος σύνδεσης"/>
          <p:cNvCxnSpPr/>
          <p:nvPr/>
        </p:nvCxnSpPr>
        <p:spPr>
          <a:xfrm rot="16200000" flipV="1">
            <a:off x="5894397" y="4464057"/>
            <a:ext cx="150019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Ορθογώνιο"/>
          <p:cNvSpPr/>
          <p:nvPr/>
        </p:nvSpPr>
        <p:spPr>
          <a:xfrm>
            <a:off x="6643702" y="3429000"/>
            <a:ext cx="3626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13" name="12 - TextBox"/>
          <p:cNvSpPr txBox="1"/>
          <p:nvPr/>
        </p:nvSpPr>
        <p:spPr>
          <a:xfrm>
            <a:off x="285720" y="5143512"/>
            <a:ext cx="33575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Άρα</a:t>
            </a:r>
            <a:r>
              <a:rPr lang="el-GR" dirty="0" smtClean="0"/>
              <a:t> όταν το κουτί βρίσκεται μέσα στο νερό</a:t>
            </a:r>
            <a:r>
              <a:rPr lang="en-US" dirty="0" smtClean="0"/>
              <a:t>, </a:t>
            </a:r>
            <a:r>
              <a:rPr lang="el-GR" dirty="0" smtClean="0"/>
              <a:t>τότε στο κουτί  θα ασκείται  και η δύναμη του βάρους (</a:t>
            </a:r>
            <a:r>
              <a:rPr lang="en-US" dirty="0" smtClean="0"/>
              <a:t>w) </a:t>
            </a:r>
            <a:r>
              <a:rPr lang="el-GR" dirty="0" smtClean="0"/>
              <a:t> από τη γη , και η δύναμη της άνωσης (Α) από το νερό….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2143108" y="142852"/>
            <a:ext cx="1120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ΑΝΩΣΗ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00" y="2832028"/>
            <a:ext cx="3571900" cy="4025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6" name="15 - Ευθύγραμμο βέλος σύνδεσης"/>
          <p:cNvCxnSpPr/>
          <p:nvPr/>
        </p:nvCxnSpPr>
        <p:spPr>
          <a:xfrm rot="5400000">
            <a:off x="8761409" y="375920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Κύβος"/>
          <p:cNvSpPr/>
          <p:nvPr/>
        </p:nvSpPr>
        <p:spPr>
          <a:xfrm>
            <a:off x="6929422" y="4572008"/>
            <a:ext cx="1000132" cy="1000132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10 - Ευθύγραμμο βέλος σύνδεσης"/>
          <p:cNvCxnSpPr/>
          <p:nvPr/>
        </p:nvCxnSpPr>
        <p:spPr>
          <a:xfrm rot="16200000" flipV="1">
            <a:off x="6608745" y="4464057"/>
            <a:ext cx="150019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Ορθογώνιο"/>
          <p:cNvSpPr/>
          <p:nvPr/>
        </p:nvSpPr>
        <p:spPr>
          <a:xfrm>
            <a:off x="7358050" y="3429000"/>
            <a:ext cx="3626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0" y="785794"/>
            <a:ext cx="80724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u="sng" dirty="0" smtClean="0"/>
              <a:t>Γενικά</a:t>
            </a:r>
            <a:r>
              <a:rPr lang="el-GR" sz="2000" dirty="0" smtClean="0"/>
              <a:t>, αν ένα σώμα (στερεό, υγρό ή αέριο) βρίσκεται μέσα σε υγρό ή σε αέριο, τότε σε αυτό το σώμα θα ασκείται μια δύναμη προς τα πάνω την οποία δύναμη ονομάζουμε άνωση (Α). </a:t>
            </a:r>
          </a:p>
          <a:p>
            <a:endParaRPr lang="el-GR" sz="2000" dirty="0" smtClean="0"/>
          </a:p>
          <a:p>
            <a:r>
              <a:rPr lang="el-GR" sz="2000" dirty="0" smtClean="0"/>
              <a:t>Η άνωση  είναι ίση με τη δύναμη του βάρους που ασκείται στο υγρό  (ή στο αέριο) από την Γή, την θέση του οποίου έχει πάρει το σώμα. </a:t>
            </a:r>
            <a:endParaRPr lang="en-US" sz="2000" dirty="0" smtClean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3714752"/>
            <a:ext cx="5596515" cy="314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18 - Κύβος"/>
          <p:cNvSpPr/>
          <p:nvPr/>
        </p:nvSpPr>
        <p:spPr>
          <a:xfrm>
            <a:off x="1000100" y="5072074"/>
            <a:ext cx="571504" cy="500066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19 - Ευθύγραμμο βέλος σύνδεσης"/>
          <p:cNvCxnSpPr/>
          <p:nvPr/>
        </p:nvCxnSpPr>
        <p:spPr>
          <a:xfrm rot="16200000" flipV="1">
            <a:off x="822299" y="4964123"/>
            <a:ext cx="78581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Ορθογώνιο"/>
          <p:cNvSpPr/>
          <p:nvPr/>
        </p:nvSpPr>
        <p:spPr>
          <a:xfrm>
            <a:off x="1357290" y="4429132"/>
            <a:ext cx="3626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1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2420</TotalTime>
  <Words>1143</Words>
  <PresentationFormat>Προβολή στην οθόνη (4:3)</PresentationFormat>
  <Paragraphs>179</Paragraphs>
  <Slides>17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8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ΜΑΖΑ       -     ΒΑΡΟΣ (ή ΒΑΡΥΤΗΤΑ)</dc:title>
  <dc:creator>Panorea</dc:creator>
  <cp:lastModifiedBy>hp pc</cp:lastModifiedBy>
  <cp:revision>411</cp:revision>
  <dcterms:created xsi:type="dcterms:W3CDTF">2020-04-07T16:42:53Z</dcterms:created>
  <dcterms:modified xsi:type="dcterms:W3CDTF">2023-03-12T19:26:05Z</dcterms:modified>
</cp:coreProperties>
</file>