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60" r:id="rId5"/>
    <p:sldId id="262" r:id="rId6"/>
    <p:sldId id="276" r:id="rId7"/>
    <p:sldId id="277" r:id="rId8"/>
    <p:sldId id="278" r:id="rId9"/>
    <p:sldId id="264" r:id="rId10"/>
    <p:sldId id="265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428604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Συντηρητικές</a:t>
            </a:r>
            <a:r>
              <a:rPr lang="el-GR" b="1" dirty="0" smtClean="0"/>
              <a:t> ή </a:t>
            </a:r>
            <a:r>
              <a:rPr lang="el-GR" sz="2800" b="1" dirty="0" smtClean="0"/>
              <a:t>Διατηρητικές</a:t>
            </a:r>
            <a:r>
              <a:rPr lang="el-GR" b="1" dirty="0" smtClean="0"/>
              <a:t> δυνάμεις είναι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2143108" y="1357298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l-GR" dirty="0" smtClean="0"/>
              <a:t>Η ηλεκτρική δύναμη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214282" y="242886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l-GR" dirty="0" smtClean="0"/>
              <a:t>Η δύναμη που προκαλεί μια ελαστική παραμόρφωση (</a:t>
            </a:r>
            <a:r>
              <a:rPr lang="el-GR" dirty="0" err="1" smtClean="0"/>
              <a:t>π.χ</a:t>
            </a:r>
            <a:r>
              <a:rPr lang="en-US" dirty="0" smtClean="0"/>
              <a:t>.</a:t>
            </a:r>
            <a:r>
              <a:rPr lang="el-GR" dirty="0" smtClean="0"/>
              <a:t> δύναμη </a:t>
            </a:r>
            <a:r>
              <a:rPr lang="en-US" dirty="0" smtClean="0"/>
              <a:t>F</a:t>
            </a:r>
            <a:r>
              <a:rPr lang="el-GR" dirty="0" smtClean="0"/>
              <a:t> του ελατηρίου που ασκείτε σε ένα σώμα)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642910" y="5643578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</a:t>
            </a:r>
            <a:r>
              <a:rPr lang="el-GR" dirty="0" smtClean="0"/>
              <a:t>Η  βαρυτική δύναμη</a:t>
            </a:r>
            <a:r>
              <a:rPr lang="en-US" dirty="0" smtClean="0"/>
              <a:t> W </a:t>
            </a:r>
            <a:r>
              <a:rPr lang="el-GR" dirty="0" smtClean="0"/>
              <a:t>ή Β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928934"/>
            <a:ext cx="2630630" cy="89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7643834" y="2857496"/>
            <a:ext cx="42862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l-GR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787598"/>
            <a:ext cx="2357454" cy="207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3929058" y="5929330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4010020" y="5510226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500562" y="5929330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</a:t>
            </a:r>
            <a:endParaRPr lang="el-GR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1" grpId="0"/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975225"/>
            <a:ext cx="1882775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7000892" y="2571744"/>
            <a:ext cx="1214446" cy="57150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7715272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</a:t>
            </a:r>
            <a:endParaRPr lang="en-US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7429536" y="3929050"/>
            <a:ext cx="2286810" cy="826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4928396" y="4715678"/>
            <a:ext cx="3930678" cy="7143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Ορθογώνιο"/>
          <p:cNvSpPr/>
          <p:nvPr/>
        </p:nvSpPr>
        <p:spPr>
          <a:xfrm>
            <a:off x="0" y="357166"/>
            <a:ext cx="9001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Ένα πράσινο κουτί που έχει μάζα400</a:t>
            </a:r>
            <a:r>
              <a:rPr lang="en-US" dirty="0" err="1" smtClean="0"/>
              <a:t>gr</a:t>
            </a:r>
            <a:r>
              <a:rPr lang="el-GR" dirty="0" smtClean="0"/>
              <a:t>, βρίσκεται </a:t>
            </a:r>
            <a:r>
              <a:rPr lang="en-US" dirty="0" smtClean="0"/>
              <a:t>5m</a:t>
            </a:r>
            <a:r>
              <a:rPr lang="el-GR" dirty="0" smtClean="0"/>
              <a:t> πάνω από την επιφάνεια του τραπεζιού και 7m πάνω από το έδαφος. </a:t>
            </a:r>
            <a:r>
              <a:rPr lang="en-US" dirty="0" smtClean="0"/>
              <a:t> (g = 10m/s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Α) Πόση είναι η δυναμική ενέργεια του κουτιού σε σχέση με την επιφάνεια τραπεζιού</a:t>
            </a:r>
            <a:r>
              <a:rPr lang="en-US" dirty="0" smtClean="0"/>
              <a:t> </a:t>
            </a:r>
            <a:r>
              <a:rPr lang="el-GR" dirty="0" smtClean="0"/>
              <a:t>; </a:t>
            </a:r>
          </a:p>
          <a:p>
            <a:r>
              <a:rPr lang="el-GR" dirty="0" smtClean="0"/>
              <a:t>Β) Πόση είναι η δυναμική ενέργεια του κουτιού σε σχέση με το έδαφος.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6500826" y="378619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7m</a:t>
            </a:r>
            <a:endParaRPr lang="en-US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8501090" y="350043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5</a:t>
            </a:r>
            <a:r>
              <a:rPr lang="el-GR" b="1" dirty="0" smtClean="0"/>
              <a:t>m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1928794" y="0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Άσκηση 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643174" y="1714488"/>
            <a:ext cx="1500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</a:t>
            </a:r>
            <a:endParaRPr lang="en-US" sz="16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785786" y="3681715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</a:t>
            </a:r>
            <a:r>
              <a:rPr lang="en-US" sz="2400" b="1" baseline="-25000" dirty="0" smtClean="0"/>
              <a:t> 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  <a:r>
              <a:rPr lang="en-US" sz="2400" b="1" baseline="30000" dirty="0" smtClean="0">
                <a:solidFill>
                  <a:srgbClr val="00B050"/>
                </a:solidFill>
              </a:rPr>
              <a:t> </a:t>
            </a:r>
            <a:r>
              <a:rPr lang="en-US" sz="2400" b="1" baseline="30000" dirty="0" smtClean="0"/>
              <a:t>. </a:t>
            </a:r>
            <a:r>
              <a:rPr lang="en-US" sz="2400" b="1" dirty="0" smtClean="0"/>
              <a:t>h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3143240" y="3714752"/>
            <a:ext cx="2151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l-GR" sz="2400" b="1" dirty="0" smtClean="0">
                <a:solidFill>
                  <a:srgbClr val="0070C0"/>
                </a:solidFill>
              </a:rPr>
              <a:t>0,4</a:t>
            </a:r>
            <a:r>
              <a:rPr lang="en-US" sz="2400" b="1" dirty="0" smtClean="0"/>
              <a:t>  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10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 . </a:t>
            </a:r>
            <a:r>
              <a:rPr lang="el-GR" sz="2400" b="1" dirty="0" smtClean="0"/>
              <a:t>5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858016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2" name="41 - TextBox"/>
          <p:cNvSpPr txBox="1"/>
          <p:nvPr/>
        </p:nvSpPr>
        <p:spPr>
          <a:xfrm>
            <a:off x="6858016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0" y="2214554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0" y="2857496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142844" y="2714620"/>
            <a:ext cx="5643602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000100" y="2143116"/>
            <a:ext cx="7858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  = </a:t>
            </a:r>
            <a:r>
              <a:rPr lang="el-GR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400gr   , 400</a:t>
            </a:r>
            <a:r>
              <a:rPr lang="el-GR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1000 = 0,4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kg </a:t>
            </a:r>
            <a:r>
              <a:rPr lang="el-GR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g=10m/s</a:t>
            </a:r>
            <a:r>
              <a:rPr lang="en-US" sz="1600" baseline="300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5m,   h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7m   </a:t>
            </a:r>
            <a:endParaRPr lang="el-GR" sz="1600" baseline="30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1142976" y="2714620"/>
            <a:ext cx="41434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Α)  </a:t>
            </a:r>
            <a:r>
              <a:rPr lang="en-US" sz="1400" b="1" dirty="0" smtClean="0">
                <a:solidFill>
                  <a:srgbClr val="FF0000"/>
                </a:solidFill>
              </a:rPr>
              <a:t>U</a:t>
            </a:r>
            <a:r>
              <a:rPr lang="el-GR" sz="1400" b="1" dirty="0" smtClean="0">
                <a:solidFill>
                  <a:srgbClr val="FF0000"/>
                </a:solidFill>
              </a:rPr>
              <a:t>  ως προς την επιφάνεια του τραπεζιού </a:t>
            </a:r>
            <a:endParaRPr lang="en-US" sz="1400" b="1" dirty="0"/>
          </a:p>
        </p:txBody>
      </p:sp>
      <p:sp>
        <p:nvSpPr>
          <p:cNvPr id="48" name="47 - TextBox"/>
          <p:cNvSpPr txBox="1"/>
          <p:nvPr/>
        </p:nvSpPr>
        <p:spPr>
          <a:xfrm>
            <a:off x="2571736" y="361027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1142976" y="3049785"/>
            <a:ext cx="41434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Β)  </a:t>
            </a:r>
            <a:r>
              <a:rPr lang="en-US" sz="1400" b="1" dirty="0" smtClean="0">
                <a:solidFill>
                  <a:srgbClr val="FF0000"/>
                </a:solidFill>
              </a:rPr>
              <a:t>U</a:t>
            </a:r>
            <a:r>
              <a:rPr lang="el-GR" sz="1400" b="1" dirty="0" smtClean="0">
                <a:solidFill>
                  <a:srgbClr val="FF0000"/>
                </a:solidFill>
              </a:rPr>
              <a:t>  ως προς το έδαφος</a:t>
            </a:r>
            <a:endParaRPr lang="en-US" sz="14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214282" y="3571876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Α) </a:t>
            </a:r>
            <a:endParaRPr lang="el-GR" b="1" dirty="0"/>
          </a:p>
        </p:txBody>
      </p:sp>
      <p:sp>
        <p:nvSpPr>
          <p:cNvPr id="57" name="56 - TextBox"/>
          <p:cNvSpPr txBox="1"/>
          <p:nvPr/>
        </p:nvSpPr>
        <p:spPr>
          <a:xfrm>
            <a:off x="785786" y="425321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1571604" y="4286256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=  200 J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285720" y="5324789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</a:t>
            </a:r>
            <a:r>
              <a:rPr lang="en-US" sz="2400" b="1" baseline="-25000" dirty="0" smtClean="0"/>
              <a:t> 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  <a:r>
              <a:rPr lang="en-US" sz="2400" b="1" baseline="30000" dirty="0" smtClean="0">
                <a:solidFill>
                  <a:srgbClr val="00B050"/>
                </a:solidFill>
              </a:rPr>
              <a:t> </a:t>
            </a:r>
            <a:r>
              <a:rPr lang="en-US" sz="2400" b="1" baseline="30000" dirty="0" smtClean="0"/>
              <a:t>. </a:t>
            </a:r>
            <a:r>
              <a:rPr lang="en-US" sz="2400" b="1" dirty="0" smtClean="0"/>
              <a:t>h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2643174" y="5357826"/>
            <a:ext cx="2151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l-GR" sz="2400" b="1" dirty="0" smtClean="0">
                <a:solidFill>
                  <a:srgbClr val="0070C0"/>
                </a:solidFill>
              </a:rPr>
              <a:t>0,4</a:t>
            </a:r>
            <a:r>
              <a:rPr lang="en-US" sz="2400" b="1" dirty="0" smtClean="0"/>
              <a:t>  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10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7</a:t>
            </a:r>
            <a:endParaRPr lang="en-US" sz="2400" dirty="0"/>
          </a:p>
        </p:txBody>
      </p:sp>
      <p:sp>
        <p:nvSpPr>
          <p:cNvPr id="61" name="60 - TextBox"/>
          <p:cNvSpPr txBox="1"/>
          <p:nvPr/>
        </p:nvSpPr>
        <p:spPr>
          <a:xfrm>
            <a:off x="2071670" y="525335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214282" y="507207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</a:t>
            </a:r>
            <a:r>
              <a:rPr lang="el-GR" b="1" dirty="0" smtClean="0"/>
              <a:t>) </a:t>
            </a:r>
            <a:endParaRPr lang="el-GR" b="1" dirty="0"/>
          </a:p>
        </p:txBody>
      </p:sp>
      <p:sp>
        <p:nvSpPr>
          <p:cNvPr id="63" name="62 - TextBox"/>
          <p:cNvSpPr txBox="1"/>
          <p:nvPr/>
        </p:nvSpPr>
        <p:spPr>
          <a:xfrm>
            <a:off x="428596" y="6182045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1214414" y="6215082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=  280 J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1" grpId="0"/>
      <p:bldP spid="12" grpId="0"/>
      <p:bldP spid="23" grpId="0"/>
      <p:bldP spid="24" grpId="0"/>
      <p:bldP spid="43" grpId="0"/>
      <p:bldP spid="44" grpId="0"/>
      <p:bldP spid="46" grpId="0"/>
      <p:bldP spid="47" grpId="0"/>
      <p:bldP spid="4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357554" y="11429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20" y="500042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αυτοκίνητο με μάζα 1000</a:t>
            </a:r>
            <a:r>
              <a:rPr lang="en-US" sz="2000" dirty="0" smtClean="0"/>
              <a:t>kg </a:t>
            </a:r>
            <a:r>
              <a:rPr lang="el-GR" sz="2000" dirty="0" smtClean="0"/>
              <a:t>κινείται με ταχύτητα 50</a:t>
            </a:r>
            <a:r>
              <a:rPr lang="en-US" sz="2000" dirty="0" smtClean="0"/>
              <a:t>km/h. </a:t>
            </a:r>
            <a:r>
              <a:rPr lang="el-GR" sz="2000" dirty="0" smtClean="0"/>
              <a:t>Ποια η κινητική ενέργεια του αυτοκινήτου;</a:t>
            </a:r>
            <a:endParaRPr lang="en-US" sz="2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928794" y="0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Άσκηση  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285752" y="157161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2143116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>
            <a:off x="428596" y="2000240"/>
            <a:ext cx="5643602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1285852" y="2000240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l-GR" b="1" baseline="-25000" dirty="0" smtClean="0">
                <a:solidFill>
                  <a:srgbClr val="FF0000"/>
                </a:solidFill>
              </a:rPr>
              <a:t>κ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1214414" y="1500174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  = 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1000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kg 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 =50 km/h  =50.000m/3600s  = 13,9m/s         </a:t>
            </a:r>
            <a:endParaRPr lang="el-GR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7806" y="4429132"/>
            <a:ext cx="3856194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30 - Ορθογώνιο"/>
          <p:cNvSpPr/>
          <p:nvPr/>
        </p:nvSpPr>
        <p:spPr>
          <a:xfrm>
            <a:off x="1071538" y="285749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642910" y="2835816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2071670" y="278605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m </a:t>
            </a:r>
            <a:r>
              <a:rPr lang="el-GR" sz="2400" baseline="30000" dirty="0" smtClean="0">
                <a:solidFill>
                  <a:srgbClr val="0070C0"/>
                </a:solidFill>
              </a:rPr>
              <a:t>.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endParaRPr lang="en-US" sz="2400" baseline="30000" dirty="0">
              <a:solidFill>
                <a:srgbClr val="0070C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857356" y="2786058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rgbClr val="0070C0"/>
                </a:solidFill>
              </a:rPr>
              <a:t>.</a:t>
            </a:r>
            <a:endParaRPr lang="el-GR" sz="24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571736" y="2753021"/>
            <a:ext cx="522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u </a:t>
            </a:r>
            <a:r>
              <a:rPr lang="en-US" sz="2400" b="1" baseline="30000" dirty="0" smtClean="0"/>
              <a:t>2</a:t>
            </a:r>
            <a:endParaRPr lang="en-US" sz="2400" b="1" baseline="30000" dirty="0"/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1428728" y="3071810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Ορθογώνιο"/>
          <p:cNvSpPr/>
          <p:nvPr/>
        </p:nvSpPr>
        <p:spPr>
          <a:xfrm>
            <a:off x="1428728" y="264318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0003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400050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500034" y="3978824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928794" y="3929066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1000 </a:t>
            </a:r>
            <a:r>
              <a:rPr lang="el-GR" sz="2400" baseline="30000" dirty="0" smtClean="0">
                <a:solidFill>
                  <a:srgbClr val="0070C0"/>
                </a:solidFill>
              </a:rPr>
              <a:t>.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endParaRPr lang="en-US" sz="2400" baseline="30000" dirty="0">
              <a:solidFill>
                <a:srgbClr val="0070C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714480" y="3929066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rgbClr val="0070C0"/>
                </a:solidFill>
              </a:rPr>
              <a:t>.</a:t>
            </a:r>
            <a:endParaRPr lang="el-GR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2786050" y="3945787"/>
            <a:ext cx="904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13,9 </a:t>
            </a:r>
            <a:r>
              <a:rPr lang="en-US" sz="2400" b="1" baseline="30000" dirty="0" smtClean="0"/>
              <a:t>2</a:t>
            </a:r>
            <a:endParaRPr lang="en-US" sz="2400" b="1" baseline="30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285852" y="4214818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1285852" y="37861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1285852" y="41433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714348" y="49075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285720" y="4885838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1071538" y="476464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1000</a:t>
            </a:r>
            <a:endParaRPr lang="en-US" sz="2400" baseline="30000" dirty="0">
              <a:solidFill>
                <a:srgbClr val="0070C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2071670" y="4907518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rgbClr val="0070C0"/>
                </a:solidFill>
              </a:rPr>
              <a:t>.</a:t>
            </a:r>
            <a:endParaRPr lang="el-GR" sz="24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2357422" y="4836080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193,21</a:t>
            </a:r>
            <a:endParaRPr lang="en-US" sz="2400" b="1" baseline="300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071538" y="5121832"/>
            <a:ext cx="92869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1357290" y="519327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785786" y="58362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7158" y="5814532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142976" y="5836212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500</a:t>
            </a:r>
            <a:endParaRPr lang="en-US" sz="2400" baseline="30000" dirty="0">
              <a:solidFill>
                <a:srgbClr val="0070C0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1714480" y="583621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rgbClr val="0070C0"/>
                </a:solidFill>
              </a:rPr>
              <a:t>.</a:t>
            </a:r>
            <a:endParaRPr lang="el-GR" sz="24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1857356" y="5836212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193,21</a:t>
            </a:r>
            <a:endParaRPr lang="en-US" sz="2400" b="1" baseline="300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78190" y="6429396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857224" y="6467797"/>
            <a:ext cx="1494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</a:rPr>
              <a:t>96605 J  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  <p:bldP spid="60" grpId="0"/>
      <p:bldP spid="61" grpId="0"/>
      <p:bldP spid="62" grpId="0"/>
      <p:bldP spid="63" grpId="0"/>
      <p:bldP spid="64" grpId="0"/>
      <p:bldP spid="67" grpId="0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TextBox"/>
          <p:cNvSpPr txBox="1"/>
          <p:nvPr/>
        </p:nvSpPr>
        <p:spPr>
          <a:xfrm>
            <a:off x="1928794" y="0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Άσκηση </a:t>
            </a:r>
            <a:r>
              <a:rPr lang="en-US" sz="2400" b="1" dirty="0" smtClean="0">
                <a:solidFill>
                  <a:srgbClr val="00B0F0"/>
                </a:solidFill>
              </a:rPr>
              <a:t>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643174" y="1714488"/>
            <a:ext cx="1500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</a:t>
            </a:r>
            <a:endParaRPr lang="en-US" sz="16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785786" y="3681715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</a:t>
            </a:r>
            <a:r>
              <a:rPr lang="en-US" sz="2400" b="1" baseline="-25000" dirty="0" smtClean="0"/>
              <a:t> 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  <a:r>
              <a:rPr lang="en-US" sz="2400" b="1" baseline="30000" dirty="0" smtClean="0">
                <a:solidFill>
                  <a:srgbClr val="00B050"/>
                </a:solidFill>
              </a:rPr>
              <a:t> </a:t>
            </a:r>
            <a:r>
              <a:rPr lang="en-US" sz="2400" b="1" baseline="30000" dirty="0" smtClean="0"/>
              <a:t>. </a:t>
            </a:r>
            <a:r>
              <a:rPr lang="en-US" sz="2400" b="1" dirty="0" smtClean="0"/>
              <a:t>h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3143240" y="3714752"/>
            <a:ext cx="2307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l-GR" sz="2400" b="1" dirty="0" smtClean="0">
                <a:solidFill>
                  <a:srgbClr val="0070C0"/>
                </a:solidFill>
              </a:rPr>
              <a:t>0,5</a:t>
            </a:r>
            <a:r>
              <a:rPr lang="en-US" sz="2400" b="1" dirty="0" smtClean="0"/>
              <a:t>  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10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 . </a:t>
            </a:r>
            <a:r>
              <a:rPr lang="el-GR" sz="2400" b="1" dirty="0" smtClean="0"/>
              <a:t>20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858016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2" name="41 - TextBox"/>
          <p:cNvSpPr txBox="1"/>
          <p:nvPr/>
        </p:nvSpPr>
        <p:spPr>
          <a:xfrm>
            <a:off x="6858016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0" y="2214554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0" y="2857496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142844" y="2714620"/>
            <a:ext cx="5643602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000100" y="2143116"/>
            <a:ext cx="7858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  = </a:t>
            </a:r>
            <a:r>
              <a:rPr lang="el-GR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0,5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kg </a:t>
            </a:r>
            <a:r>
              <a:rPr lang="el-GR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g=10m/s</a:t>
            </a:r>
            <a:r>
              <a:rPr lang="en-US" sz="1600" baseline="300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=20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m,   u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4m/s   </a:t>
            </a:r>
            <a:endParaRPr lang="el-GR" sz="1600" baseline="30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1000100" y="2857496"/>
            <a:ext cx="6429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Α)  </a:t>
            </a:r>
            <a:r>
              <a:rPr lang="en-US" sz="1600" b="1" dirty="0" smtClean="0">
                <a:solidFill>
                  <a:srgbClr val="FF0000"/>
                </a:solidFill>
              </a:rPr>
              <a:t>U</a:t>
            </a:r>
            <a:r>
              <a:rPr lang="el-GR" sz="1600" b="1" dirty="0" smtClean="0">
                <a:solidFill>
                  <a:srgbClr val="FF0000"/>
                </a:solidFill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2571736" y="361027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2000232" y="2857496"/>
            <a:ext cx="7858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Β)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E</a:t>
            </a:r>
            <a:r>
              <a:rPr lang="el-GR" sz="1600" b="1" baseline="-25000" dirty="0" smtClean="0">
                <a:solidFill>
                  <a:srgbClr val="FF0000"/>
                </a:solidFill>
              </a:rPr>
              <a:t>κ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214282" y="3571876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Α) </a:t>
            </a:r>
            <a:endParaRPr lang="el-GR" b="1" dirty="0"/>
          </a:p>
        </p:txBody>
      </p:sp>
      <p:sp>
        <p:nvSpPr>
          <p:cNvPr id="57" name="56 - TextBox"/>
          <p:cNvSpPr txBox="1"/>
          <p:nvPr/>
        </p:nvSpPr>
        <p:spPr>
          <a:xfrm>
            <a:off x="5643570" y="364331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6286512" y="3643314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=  </a:t>
            </a:r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00 J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42844" y="457200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</a:t>
            </a:r>
            <a:r>
              <a:rPr lang="el-GR" b="1" dirty="0" smtClean="0"/>
              <a:t>) </a:t>
            </a:r>
            <a:endParaRPr lang="el-GR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428604"/>
            <a:ext cx="59774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Πτηνό μάζας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0,5kg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πετά σε ύψος 20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με ταχύτητα 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𝑔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10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𝑚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𝑠</a:t>
            </a:r>
            <a:r>
              <a:rPr kumimoji="0" lang="el-GR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Ποια είναι η βαρυτική δυναμική ενέργεια του πτηνού σε αυτό το ύψος;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Ποια είναι η κινητική ενέργεια του πτηνού σε αυτό το ύψος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Γ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el-GR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Ποια είναι η μηχανική ενέργεια του πτηνού σε αυτό το ύψος ;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3286116" y="2857496"/>
            <a:ext cx="6429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Γ)  Ε  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571472" y="51104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142844" y="5088795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1571604" y="5039037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m </a:t>
            </a:r>
            <a:r>
              <a:rPr lang="el-GR" sz="2400" baseline="30000" dirty="0" smtClean="0">
                <a:solidFill>
                  <a:srgbClr val="0070C0"/>
                </a:solidFill>
              </a:rPr>
              <a:t>.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endParaRPr lang="en-US" sz="2400" baseline="30000" dirty="0">
              <a:solidFill>
                <a:srgbClr val="0070C0"/>
              </a:solidFill>
            </a:endParaRPr>
          </a:p>
        </p:txBody>
      </p:sp>
      <p:sp>
        <p:nvSpPr>
          <p:cNvPr id="65" name="64 - Ορθογώνιο"/>
          <p:cNvSpPr/>
          <p:nvPr/>
        </p:nvSpPr>
        <p:spPr>
          <a:xfrm>
            <a:off x="1357290" y="5039037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rgbClr val="0070C0"/>
                </a:solidFill>
              </a:rPr>
              <a:t>.</a:t>
            </a:r>
            <a:endParaRPr lang="el-GR" sz="24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2071670" y="5006000"/>
            <a:ext cx="522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u </a:t>
            </a:r>
            <a:r>
              <a:rPr lang="en-US" sz="2400" b="1" baseline="30000" dirty="0" smtClean="0"/>
              <a:t>2</a:t>
            </a:r>
            <a:endParaRPr lang="en-US" sz="2400" b="1" baseline="30000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928662" y="5324789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Ορθογώνιο"/>
          <p:cNvSpPr/>
          <p:nvPr/>
        </p:nvSpPr>
        <p:spPr>
          <a:xfrm>
            <a:off x="928662" y="489616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928662" y="52533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70" name="69 - TextBox"/>
          <p:cNvSpPr txBox="1"/>
          <p:nvPr/>
        </p:nvSpPr>
        <p:spPr>
          <a:xfrm>
            <a:off x="2643174" y="500063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3596147" y="50720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3167519" y="5050394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4596279" y="5000636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0,5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l-GR" sz="2400" baseline="30000" dirty="0" smtClean="0">
                <a:solidFill>
                  <a:srgbClr val="0070C0"/>
                </a:solidFill>
              </a:rPr>
              <a:t>.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endParaRPr lang="en-US" sz="2400" baseline="30000" dirty="0">
              <a:solidFill>
                <a:srgbClr val="0070C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4381965" y="5000636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rgbClr val="0070C0"/>
                </a:solidFill>
              </a:rPr>
              <a:t>.</a:t>
            </a:r>
            <a:endParaRPr lang="el-GR" sz="2400" b="1" dirty="0"/>
          </a:p>
        </p:txBody>
      </p:sp>
      <p:sp>
        <p:nvSpPr>
          <p:cNvPr id="75" name="74 - Ορθογώνιο"/>
          <p:cNvSpPr/>
          <p:nvPr/>
        </p:nvSpPr>
        <p:spPr>
          <a:xfrm>
            <a:off x="5286380" y="5000636"/>
            <a:ext cx="51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4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2</a:t>
            </a:r>
            <a:endParaRPr lang="en-US" sz="2400" b="1" baseline="30000" dirty="0"/>
          </a:p>
        </p:txBody>
      </p:sp>
      <p:cxnSp>
        <p:nvCxnSpPr>
          <p:cNvPr id="76" name="75 - Ευθεία γραμμή σύνδεσης"/>
          <p:cNvCxnSpPr/>
          <p:nvPr/>
        </p:nvCxnSpPr>
        <p:spPr>
          <a:xfrm>
            <a:off x="3953337" y="5286388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Ορθογώνιο"/>
          <p:cNvSpPr/>
          <p:nvPr/>
        </p:nvSpPr>
        <p:spPr>
          <a:xfrm>
            <a:off x="3953337" y="485776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3953337" y="521495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79" name="78 - TextBox"/>
          <p:cNvSpPr txBox="1"/>
          <p:nvPr/>
        </p:nvSpPr>
        <p:spPr>
          <a:xfrm>
            <a:off x="5987544" y="500063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6940517" y="50720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6511889" y="5050394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7726335" y="5000636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rgbClr val="0070C0"/>
                </a:solidFill>
              </a:rPr>
              <a:t>.</a:t>
            </a:r>
            <a:endParaRPr lang="el-GR" sz="24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7929586" y="500063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16</a:t>
            </a:r>
            <a:endParaRPr lang="en-US" sz="2400" b="1" baseline="30000" dirty="0"/>
          </a:p>
        </p:txBody>
      </p:sp>
      <p:cxnSp>
        <p:nvCxnSpPr>
          <p:cNvPr id="85" name="84 - Ευθεία γραμμή σύνδεσης"/>
          <p:cNvCxnSpPr/>
          <p:nvPr/>
        </p:nvCxnSpPr>
        <p:spPr>
          <a:xfrm>
            <a:off x="7297707" y="5286388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- Ορθογώνιο"/>
          <p:cNvSpPr/>
          <p:nvPr/>
        </p:nvSpPr>
        <p:spPr>
          <a:xfrm>
            <a:off x="7143768" y="4896161"/>
            <a:ext cx="575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0,5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7297707" y="521495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1714480" y="607220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2765934" y="6072206"/>
            <a:ext cx="734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=  4</a:t>
            </a:r>
            <a:r>
              <a:rPr lang="en-US" sz="2400" b="1" dirty="0" smtClean="0">
                <a:solidFill>
                  <a:srgbClr val="FF0000"/>
                </a:solidFill>
              </a:rPr>
              <a:t>J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2337306" y="6050526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κ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91" name="90 - TextBox"/>
          <p:cNvSpPr txBox="1"/>
          <p:nvPr/>
        </p:nvSpPr>
        <p:spPr>
          <a:xfrm>
            <a:off x="6500826" y="650083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43" grpId="0"/>
      <p:bldP spid="44" grpId="0"/>
      <p:bldP spid="46" grpId="0"/>
      <p:bldP spid="47" grpId="0"/>
      <p:bldP spid="48" grpId="0"/>
      <p:bldP spid="55" grpId="0"/>
      <p:bldP spid="56" grpId="0"/>
      <p:bldP spid="57" grpId="0"/>
      <p:bldP spid="58" grpId="0"/>
      <p:bldP spid="62" grpId="0"/>
      <p:bldP spid="35" grpId="0"/>
      <p:bldP spid="52" grpId="0"/>
      <p:bldP spid="53" grpId="0"/>
      <p:bldP spid="5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7" grpId="0"/>
      <p:bldP spid="78" grpId="0"/>
      <p:bldP spid="79" grpId="0"/>
      <p:bldP spid="80" grpId="0"/>
      <p:bldP spid="81" grpId="0"/>
      <p:bldP spid="83" grpId="0"/>
      <p:bldP spid="84" grpId="0"/>
      <p:bldP spid="86" grpId="0"/>
      <p:bldP spid="87" grpId="0"/>
      <p:bldP spid="88" grpId="0"/>
      <p:bldP spid="89" grpId="0"/>
      <p:bldP spid="90" grpId="0"/>
      <p:bldP spid="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TextBox"/>
          <p:cNvSpPr txBox="1"/>
          <p:nvPr/>
        </p:nvSpPr>
        <p:spPr>
          <a:xfrm>
            <a:off x="1928794" y="0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Άσκηση </a:t>
            </a:r>
            <a:r>
              <a:rPr lang="en-US" sz="2400" b="1" dirty="0" smtClean="0">
                <a:solidFill>
                  <a:srgbClr val="00B0F0"/>
                </a:solidFill>
              </a:rPr>
              <a:t>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000100" y="642918"/>
            <a:ext cx="1500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</a:t>
            </a:r>
            <a:endParaRPr lang="en-US" sz="16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6858016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2" name="41 - TextBox"/>
          <p:cNvSpPr txBox="1"/>
          <p:nvPr/>
        </p:nvSpPr>
        <p:spPr>
          <a:xfrm>
            <a:off x="6858016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214282" y="1643050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Γ) </a:t>
            </a:r>
            <a:endParaRPr lang="el-GR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7500958" y="1785926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U</a:t>
            </a:r>
            <a:r>
              <a:rPr lang="el-GR" sz="2400" b="1" baseline="-25000" dirty="0" smtClean="0">
                <a:solidFill>
                  <a:srgbClr val="0070C0"/>
                </a:solidFill>
              </a:rPr>
              <a:t>  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=  </a:t>
            </a:r>
            <a:r>
              <a:rPr lang="el-GR" sz="2400" b="1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00 J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2714612" y="419166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6715140" y="2428868"/>
            <a:ext cx="734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=  4</a:t>
            </a:r>
            <a:r>
              <a:rPr lang="en-US" sz="2400" b="1" dirty="0" smtClean="0">
                <a:solidFill>
                  <a:srgbClr val="00B050"/>
                </a:solidFill>
              </a:rPr>
              <a:t>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6286512" y="2407188"/>
            <a:ext cx="664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E</a:t>
            </a:r>
            <a:r>
              <a:rPr lang="el-GR" sz="2400" b="1" baseline="-25000" dirty="0" smtClean="0">
                <a:solidFill>
                  <a:srgbClr val="00B050"/>
                </a:solidFill>
              </a:rPr>
              <a:t>κ</a:t>
            </a:r>
            <a:endParaRPr lang="en-US" sz="2400" b="1" baseline="-25000" dirty="0">
              <a:solidFill>
                <a:srgbClr val="00B05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1857356" y="71435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  <p:sp>
        <p:nvSpPr>
          <p:cNvPr id="51" name="50 - TextBox"/>
          <p:cNvSpPr txBox="1"/>
          <p:nvPr/>
        </p:nvSpPr>
        <p:spPr>
          <a:xfrm>
            <a:off x="571472" y="1857364"/>
            <a:ext cx="678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Από υποερώτημα Α) βρήκαμε ότι η βαρυτική δυναμική ενέργεια είναι:</a:t>
            </a:r>
            <a:endParaRPr lang="el-GR" dirty="0"/>
          </a:p>
        </p:txBody>
      </p:sp>
      <p:sp>
        <p:nvSpPr>
          <p:cNvPr id="61" name="60 - TextBox"/>
          <p:cNvSpPr txBox="1"/>
          <p:nvPr/>
        </p:nvSpPr>
        <p:spPr>
          <a:xfrm>
            <a:off x="428596" y="2488164"/>
            <a:ext cx="5717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Από υποερώτημα Β) βρήκαμε ότι η κινητική ενέργεια είναι:</a:t>
            </a:r>
            <a:endParaRPr lang="el-GR" dirty="0"/>
          </a:p>
        </p:txBody>
      </p:sp>
      <p:sp>
        <p:nvSpPr>
          <p:cNvPr id="63" name="62 - TextBox"/>
          <p:cNvSpPr txBox="1"/>
          <p:nvPr/>
        </p:nvSpPr>
        <p:spPr>
          <a:xfrm>
            <a:off x="500034" y="3429000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μηχανική ενέργεια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dirty="0" smtClean="0"/>
              <a:t>  θα είναι :</a:t>
            </a:r>
            <a:endParaRPr lang="el-GR" dirty="0"/>
          </a:p>
        </p:txBody>
      </p:sp>
      <p:sp>
        <p:nvSpPr>
          <p:cNvPr id="95" name="94 - Ορθογώνιο"/>
          <p:cNvSpPr/>
          <p:nvPr/>
        </p:nvSpPr>
        <p:spPr>
          <a:xfrm>
            <a:off x="1142976" y="425321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2071670" y="4253219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E</a:t>
            </a:r>
            <a:r>
              <a:rPr lang="el-GR" sz="2400" b="1" baseline="-25000" dirty="0" smtClean="0">
                <a:solidFill>
                  <a:srgbClr val="00B050"/>
                </a:solidFill>
              </a:rPr>
              <a:t>κ</a:t>
            </a:r>
            <a:endParaRPr lang="en-US" sz="2400" b="1" baseline="-25000" dirty="0">
              <a:solidFill>
                <a:srgbClr val="00B050"/>
              </a:solidFill>
            </a:endParaRPr>
          </a:p>
        </p:txBody>
      </p:sp>
      <p:sp>
        <p:nvSpPr>
          <p:cNvPr id="97" name="96 - Ορθογώνιο"/>
          <p:cNvSpPr/>
          <p:nvPr/>
        </p:nvSpPr>
        <p:spPr>
          <a:xfrm>
            <a:off x="785786" y="4253219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98" name="97 - Ορθογώνιο"/>
          <p:cNvSpPr/>
          <p:nvPr/>
        </p:nvSpPr>
        <p:spPr>
          <a:xfrm>
            <a:off x="1428728" y="4253219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U</a:t>
            </a:r>
            <a:r>
              <a:rPr lang="el-GR" sz="2400" b="1" baseline="-25000" dirty="0" smtClean="0">
                <a:solidFill>
                  <a:srgbClr val="0070C0"/>
                </a:solidFill>
              </a:rPr>
              <a:t> </a:t>
            </a:r>
            <a:endParaRPr lang="en-US" sz="2400" b="1" baseline="-25000" dirty="0">
              <a:solidFill>
                <a:srgbClr val="0070C0"/>
              </a:solidFill>
            </a:endParaRPr>
          </a:p>
        </p:txBody>
      </p:sp>
      <p:sp>
        <p:nvSpPr>
          <p:cNvPr id="99" name="98 - Ορθογώνιο"/>
          <p:cNvSpPr/>
          <p:nvPr/>
        </p:nvSpPr>
        <p:spPr>
          <a:xfrm>
            <a:off x="1785918" y="425321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3643306" y="428625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5000628" y="4253219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4</a:t>
            </a:r>
            <a:endParaRPr lang="en-US" sz="2400" b="1" baseline="-25000" dirty="0">
              <a:solidFill>
                <a:srgbClr val="00B050"/>
              </a:solidFill>
            </a:endParaRPr>
          </a:p>
        </p:txBody>
      </p:sp>
      <p:sp>
        <p:nvSpPr>
          <p:cNvPr id="102" name="101 - Ορθογώνιο"/>
          <p:cNvSpPr/>
          <p:nvPr/>
        </p:nvSpPr>
        <p:spPr>
          <a:xfrm>
            <a:off x="3286116" y="428625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03" name="102 - Ορθογώνιο"/>
          <p:cNvSpPr/>
          <p:nvPr/>
        </p:nvSpPr>
        <p:spPr>
          <a:xfrm>
            <a:off x="3929058" y="4286256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100</a:t>
            </a:r>
            <a:r>
              <a:rPr lang="el-GR" sz="2400" b="1" baseline="-25000" dirty="0" smtClean="0">
                <a:solidFill>
                  <a:srgbClr val="0070C0"/>
                </a:solidFill>
              </a:rPr>
              <a:t> </a:t>
            </a:r>
            <a:endParaRPr lang="en-US" sz="2400" b="1" baseline="-25000" dirty="0">
              <a:solidFill>
                <a:srgbClr val="0070C0"/>
              </a:solidFill>
            </a:endParaRPr>
          </a:p>
        </p:txBody>
      </p:sp>
      <p:sp>
        <p:nvSpPr>
          <p:cNvPr id="104" name="103 - Ορθογώνιο"/>
          <p:cNvSpPr/>
          <p:nvPr/>
        </p:nvSpPr>
        <p:spPr>
          <a:xfrm>
            <a:off x="4643438" y="425321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105" name="104 - TextBox"/>
          <p:cNvSpPr txBox="1"/>
          <p:nvPr/>
        </p:nvSpPr>
        <p:spPr>
          <a:xfrm>
            <a:off x="5500694" y="421481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106" name="105 - Ορθογώνιο"/>
          <p:cNvSpPr/>
          <p:nvPr/>
        </p:nvSpPr>
        <p:spPr>
          <a:xfrm>
            <a:off x="6429388" y="4253219"/>
            <a:ext cx="976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104</a:t>
            </a:r>
            <a:r>
              <a:rPr lang="en-US" sz="2400" b="1" dirty="0" smtClean="0">
                <a:solidFill>
                  <a:srgbClr val="FF0000"/>
                </a:solidFill>
              </a:rPr>
              <a:t>J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7" name="106 - Ορθογώνιο"/>
          <p:cNvSpPr/>
          <p:nvPr/>
        </p:nvSpPr>
        <p:spPr>
          <a:xfrm>
            <a:off x="6143636" y="4253219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88" grpId="0"/>
      <p:bldP spid="89" grpId="0"/>
      <p:bldP spid="90" grpId="0"/>
      <p:bldP spid="50" grpId="0"/>
      <p:bldP spid="51" grpId="0"/>
      <p:bldP spid="61" grpId="0"/>
      <p:bldP spid="63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282" y="214290"/>
            <a:ext cx="87154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Γενικά, αν σε ένα σώμα ασκούνται συντηρητικές  ( ή διατηρητικές ) δυνάμεις  τότε το σώμα αυτό έχει </a:t>
            </a:r>
            <a:r>
              <a:rPr lang="el-GR" sz="2400" b="1" dirty="0" smtClean="0"/>
              <a:t>δυναμική ενέργεια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214282" y="2500306"/>
            <a:ext cx="66437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Ειδικότερα αν σε ένα σώμα ασκείται  η βαρυτική δύναμη,  τότε αυτό το σώμα έχει </a:t>
            </a:r>
            <a:r>
              <a:rPr lang="el-GR" sz="2400" b="1" dirty="0" smtClean="0"/>
              <a:t>βαρυτική δυναμική ενέργεια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0" y="6143644"/>
            <a:ext cx="8858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 smtClean="0"/>
              <a:t>****όπως θα μάθουμε σε μεγαλύτερες τάξεις,   βαρυτική  δυναμική ενέργεια δεν έχει ένα σώμα από μόνο του, αλλά δύο ή παραπάνω σώματα μεταξύ των οποίων ασκείται βαρυτική δύναμη </a:t>
            </a:r>
            <a:endParaRPr lang="el-GR" sz="1100" dirty="0"/>
          </a:p>
        </p:txBody>
      </p:sp>
      <p:sp>
        <p:nvSpPr>
          <p:cNvPr id="5" name="4 - Ορθογώνιο"/>
          <p:cNvSpPr/>
          <p:nvPr/>
        </p:nvSpPr>
        <p:spPr>
          <a:xfrm>
            <a:off x="6858016" y="2786058"/>
            <a:ext cx="1143008" cy="5000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>
            <a:off x="6858810" y="3642520"/>
            <a:ext cx="114300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7500958" y="392906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7858148" y="4000504"/>
            <a:ext cx="15001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Βαρυτική δύναμη - βάρος</a:t>
            </a:r>
            <a:endParaRPr lang="el-G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14282" y="1142984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Βαρυτική δυναμική ενέργεια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U = 200J</a:t>
            </a:r>
            <a:r>
              <a:rPr lang="el-GR" b="1" dirty="0" smtClean="0">
                <a:solidFill>
                  <a:srgbClr val="FF0000"/>
                </a:solidFill>
              </a:rPr>
              <a:t> 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6429388" y="857232"/>
            <a:ext cx="22145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Επιτάχυνση βαρύτητας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l-GR" b="1" dirty="0" smtClean="0">
                <a:solidFill>
                  <a:srgbClr val="00B050"/>
                </a:solidFill>
              </a:rPr>
              <a:t> (π.χ. </a:t>
            </a:r>
            <a:r>
              <a:rPr lang="en-US" b="1" dirty="0" smtClean="0">
                <a:solidFill>
                  <a:srgbClr val="00B050"/>
                </a:solidFill>
              </a:rPr>
              <a:t>g  = 10 m/s</a:t>
            </a:r>
            <a:r>
              <a:rPr lang="en-US" b="1" baseline="30000" dirty="0" smtClean="0">
                <a:solidFill>
                  <a:srgbClr val="00B050"/>
                </a:solidFill>
              </a:rPr>
              <a:t>2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" name="22 - Επεξήγηση με σύννεφο"/>
          <p:cNvSpPr/>
          <p:nvPr/>
        </p:nvSpPr>
        <p:spPr>
          <a:xfrm>
            <a:off x="6000760" y="571480"/>
            <a:ext cx="2643206" cy="1643050"/>
          </a:xfrm>
          <a:prstGeom prst="cloudCallout">
            <a:avLst>
              <a:gd name="adj1" fmla="val -81384"/>
              <a:gd name="adj2" fmla="val 1004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62748"/>
              <a:gd name="adj2" fmla="val -1627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0" y="1000108"/>
            <a:ext cx="2786050" cy="1214446"/>
          </a:xfrm>
          <a:prstGeom prst="cloudCallout">
            <a:avLst>
              <a:gd name="adj1" fmla="val 28624"/>
              <a:gd name="adj2" fmla="val 1387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3071802" y="3143248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428860" y="3214686"/>
            <a:ext cx="642942" cy="54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baseline="-25000" dirty="0" smtClean="0">
                <a:solidFill>
                  <a:srgbClr val="FF0000"/>
                </a:solidFill>
              </a:rPr>
              <a:t>U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714744" y="3143248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m </a:t>
            </a:r>
            <a:r>
              <a:rPr lang="el-GR" sz="4400" baseline="30000" dirty="0" smtClean="0">
                <a:solidFill>
                  <a:srgbClr val="0070C0"/>
                </a:solidFill>
              </a:rPr>
              <a:t>.</a:t>
            </a:r>
            <a:r>
              <a:rPr lang="el-GR" sz="4400" dirty="0" smtClean="0">
                <a:solidFill>
                  <a:srgbClr val="0070C0"/>
                </a:solidFill>
              </a:rPr>
              <a:t> </a:t>
            </a:r>
            <a:endParaRPr lang="en-US" sz="4400" baseline="30000" dirty="0">
              <a:solidFill>
                <a:srgbClr val="0070C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4572000" y="3143248"/>
            <a:ext cx="4523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g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214414" y="5857892"/>
            <a:ext cx="221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Μάζα (π.χ. </a:t>
            </a:r>
            <a:r>
              <a:rPr lang="en-US" b="1" dirty="0" smtClean="0">
                <a:solidFill>
                  <a:srgbClr val="0070C0"/>
                </a:solidFill>
              </a:rPr>
              <a:t>m = 2kg)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072066" y="3214686"/>
            <a:ext cx="258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baseline="30000" dirty="0" smtClean="0">
                <a:solidFill>
                  <a:srgbClr val="0070C0"/>
                </a:solidFill>
              </a:rPr>
              <a:t>.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5298812" y="3159625"/>
            <a:ext cx="4876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h</a:t>
            </a:r>
            <a:endParaRPr lang="en-US" sz="4400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643702" y="5500702"/>
            <a:ext cx="22145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Απόσταση (ύψος) από ένα επίπεδο  </a:t>
            </a:r>
            <a:endParaRPr lang="en-US" b="1" dirty="0" smtClean="0"/>
          </a:p>
          <a:p>
            <a:r>
              <a:rPr lang="el-GR" b="1" dirty="0" smtClean="0"/>
              <a:t> (π.χ. </a:t>
            </a:r>
            <a:r>
              <a:rPr lang="en-US" b="1" dirty="0" smtClean="0"/>
              <a:t>h  = 10 m )</a:t>
            </a:r>
            <a:endParaRPr lang="en-US" dirty="0"/>
          </a:p>
        </p:txBody>
      </p:sp>
      <p:sp>
        <p:nvSpPr>
          <p:cNvPr id="20" name="19 - Επεξήγηση με σύννεφο"/>
          <p:cNvSpPr/>
          <p:nvPr/>
        </p:nvSpPr>
        <p:spPr>
          <a:xfrm>
            <a:off x="6357950" y="5214950"/>
            <a:ext cx="2643206" cy="1643050"/>
          </a:xfrm>
          <a:prstGeom prst="cloudCallout">
            <a:avLst>
              <a:gd name="adj1" fmla="val -77452"/>
              <a:gd name="adj2" fmla="val -1259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002060"/>
                </a:solidFill>
              </a:rPr>
              <a:t>Βαρυτική δυναμική ενέργεια  </a:t>
            </a:r>
            <a:r>
              <a:rPr lang="en-US" sz="3200" b="1" dirty="0" smtClean="0">
                <a:solidFill>
                  <a:srgbClr val="002060"/>
                </a:solidFill>
              </a:rPr>
              <a:t>U</a:t>
            </a:r>
            <a:endParaRPr lang="el-GR" sz="32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 animBg="1"/>
      <p:bldP spid="24" grpId="0" animBg="1"/>
      <p:bldP spid="25" grpId="0" animBg="1"/>
      <p:bldP spid="34" grpId="0"/>
      <p:bldP spid="16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071538" y="6215082"/>
            <a:ext cx="8072462" cy="6429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6572264" y="3071810"/>
            <a:ext cx="1143008" cy="5000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6573058" y="3928272"/>
            <a:ext cx="114300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7215206" y="42148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4857752" y="628652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έδαφος</a:t>
            </a:r>
            <a:endParaRPr lang="en-US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428596" y="2928934"/>
            <a:ext cx="56436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Ένα οποιοδήποτε σώμα(στέρεο, υγρό, αέριο)</a:t>
            </a:r>
            <a:r>
              <a:rPr lang="en-US" sz="2000" dirty="0" smtClean="0"/>
              <a:t>, </a:t>
            </a:r>
            <a:r>
              <a:rPr lang="el-GR" sz="2000" dirty="0" smtClean="0"/>
              <a:t>το οποίο βρίσκεται σε κάποιο ύψος από ένα επίπεδο (επιφάνεια),  και ασκείται σε αυτό η δύναμη του βάρους</a:t>
            </a:r>
            <a:r>
              <a:rPr lang="en-US" sz="2000" dirty="0" smtClean="0"/>
              <a:t> (w)</a:t>
            </a:r>
            <a:r>
              <a:rPr lang="el-GR" sz="2000" dirty="0" smtClean="0"/>
              <a:t> από τη γη, τότε αυτό το σώμα έχει βαρυτική δυναμική ενέργεια. </a:t>
            </a:r>
            <a:endParaRPr lang="el-GR" sz="20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002060"/>
                </a:solidFill>
              </a:rPr>
              <a:t>Βαρυτική δυναμική ενέργεια  </a:t>
            </a:r>
            <a:r>
              <a:rPr lang="en-US" sz="3200" b="1" dirty="0" smtClean="0">
                <a:solidFill>
                  <a:srgbClr val="002060"/>
                </a:solidFill>
              </a:rPr>
              <a:t>U</a:t>
            </a:r>
            <a:endParaRPr lang="el-GR" sz="32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071538" y="6215082"/>
            <a:ext cx="8072462" cy="6429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6357950" y="2857496"/>
            <a:ext cx="1500198" cy="71438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6573058" y="3928272"/>
            <a:ext cx="114300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7215206" y="42148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4857752" y="628652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έδαφος</a:t>
            </a:r>
            <a:endParaRPr lang="en-US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500034" y="857232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οποιοδήποτε σώμα</a:t>
            </a:r>
            <a:r>
              <a:rPr lang="en-US" sz="2000" dirty="0" smtClean="0"/>
              <a:t> </a:t>
            </a:r>
            <a:r>
              <a:rPr lang="el-GR" sz="2000" dirty="0" smtClean="0"/>
              <a:t>που έχει </a:t>
            </a:r>
            <a:r>
              <a:rPr lang="el-GR" sz="2000" b="1" dirty="0" smtClean="0"/>
              <a:t>μάζα (</a:t>
            </a:r>
            <a:r>
              <a:rPr lang="en-US" sz="2000" b="1" dirty="0" smtClean="0"/>
              <a:t>m)</a:t>
            </a:r>
            <a:r>
              <a:rPr lang="el-GR" sz="2000" dirty="0" smtClean="0"/>
              <a:t>, βρίσκεται σε κάποιο </a:t>
            </a:r>
            <a:r>
              <a:rPr lang="el-GR" sz="2000" b="1" dirty="0" smtClean="0"/>
              <a:t>ύψος</a:t>
            </a:r>
            <a:r>
              <a:rPr lang="el-GR" sz="2000" dirty="0" smtClean="0"/>
              <a:t> </a:t>
            </a:r>
            <a:r>
              <a:rPr lang="en-US" sz="2000" dirty="0" smtClean="0"/>
              <a:t> (</a:t>
            </a:r>
            <a:r>
              <a:rPr lang="en-US" sz="2000" b="1" dirty="0" smtClean="0"/>
              <a:t>h</a:t>
            </a:r>
            <a:r>
              <a:rPr lang="en-US" sz="2000" dirty="0" smtClean="0"/>
              <a:t>) </a:t>
            </a:r>
            <a:r>
              <a:rPr lang="el-GR" sz="2000" dirty="0" smtClean="0"/>
              <a:t>από ένα επίπεδο (επιφάνεια) </a:t>
            </a:r>
            <a:r>
              <a:rPr lang="en-US" sz="2000" dirty="0" smtClean="0"/>
              <a:t>, </a:t>
            </a:r>
            <a:r>
              <a:rPr lang="el-GR" sz="2000" dirty="0" smtClean="0"/>
              <a:t>και ασκείται σε αυτό η δύναμη του </a:t>
            </a:r>
            <a:r>
              <a:rPr lang="el-GR" sz="2000" b="1" dirty="0" smtClean="0"/>
              <a:t>βάρους</a:t>
            </a:r>
            <a:r>
              <a:rPr lang="en-US" sz="2000" dirty="0" smtClean="0"/>
              <a:t> (</a:t>
            </a:r>
            <a:r>
              <a:rPr lang="en-US" sz="2000" b="1" dirty="0" smtClean="0"/>
              <a:t>w</a:t>
            </a:r>
            <a:r>
              <a:rPr lang="en-US" sz="2000" dirty="0" smtClean="0"/>
              <a:t>)</a:t>
            </a:r>
            <a:r>
              <a:rPr lang="el-GR" sz="2000" dirty="0" smtClean="0"/>
              <a:t> από τη γη, τότε αυτό το σώμα </a:t>
            </a:r>
            <a:r>
              <a:rPr lang="el-GR" sz="2000" b="1" dirty="0" smtClean="0">
                <a:solidFill>
                  <a:srgbClr val="FF0000"/>
                </a:solidFill>
              </a:rPr>
              <a:t>έχει</a:t>
            </a:r>
            <a:r>
              <a:rPr lang="el-GR" sz="2000" dirty="0" smtClean="0"/>
              <a:t> </a:t>
            </a:r>
            <a:r>
              <a:rPr lang="el-GR" sz="2000" b="1" dirty="0" smtClean="0"/>
              <a:t>βαρυτική δυναμική ενέργεια</a:t>
            </a:r>
            <a:r>
              <a:rPr lang="en-US" sz="2000" b="1" dirty="0" smtClean="0"/>
              <a:t> (U</a:t>
            </a:r>
            <a:r>
              <a:rPr lang="el-GR" sz="2000" b="1" baseline="-25000" dirty="0" smtClean="0"/>
              <a:t> </a:t>
            </a:r>
            <a:r>
              <a:rPr lang="en-US" sz="2000" b="1" dirty="0" smtClean="0"/>
              <a:t> )</a:t>
            </a:r>
            <a:r>
              <a:rPr lang="el-GR" sz="2000" b="1" dirty="0" smtClean="0"/>
              <a:t> </a:t>
            </a:r>
            <a:endParaRPr lang="el-GR" sz="2000" b="1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6535751" y="4607727"/>
            <a:ext cx="3072628" cy="79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8001024" y="442913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</a:t>
            </a:r>
            <a:endParaRPr lang="en-US" sz="2400" b="1" dirty="0"/>
          </a:p>
        </p:txBody>
      </p:sp>
      <p:sp>
        <p:nvSpPr>
          <p:cNvPr id="19" name="18 - Ορθογώνιο"/>
          <p:cNvSpPr/>
          <p:nvPr/>
        </p:nvSpPr>
        <p:spPr>
          <a:xfrm>
            <a:off x="6429388" y="292893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428728" y="3071810"/>
            <a:ext cx="30235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U</a:t>
            </a:r>
            <a:r>
              <a:rPr lang="el-GR" sz="4800" b="1" baseline="-25000" dirty="0" smtClean="0"/>
              <a:t> </a:t>
            </a:r>
            <a:r>
              <a:rPr lang="el-GR" sz="4800" b="1" dirty="0" smtClean="0"/>
              <a:t> </a:t>
            </a:r>
            <a:r>
              <a:rPr lang="en-US" sz="4800" b="1" dirty="0" smtClean="0"/>
              <a:t>=  </a:t>
            </a:r>
            <a:r>
              <a:rPr lang="en-US" sz="4800" b="1" dirty="0" smtClean="0">
                <a:solidFill>
                  <a:srgbClr val="0070C0"/>
                </a:solidFill>
              </a:rPr>
              <a:t>m</a:t>
            </a:r>
            <a:r>
              <a:rPr lang="en-US" sz="4800" b="1" baseline="30000" dirty="0" smtClean="0"/>
              <a:t>. </a:t>
            </a:r>
            <a:r>
              <a:rPr lang="en-US" sz="4800" b="1" dirty="0" smtClean="0">
                <a:solidFill>
                  <a:srgbClr val="00B050"/>
                </a:solidFill>
              </a:rPr>
              <a:t>g</a:t>
            </a:r>
            <a:r>
              <a:rPr lang="en-US" sz="4800" b="1" baseline="30000" dirty="0" smtClean="0"/>
              <a:t> . </a:t>
            </a:r>
            <a:r>
              <a:rPr lang="en-US" sz="4800" b="1" dirty="0" smtClean="0"/>
              <a:t>h</a:t>
            </a:r>
            <a:endParaRPr lang="en-US" sz="48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7429520" y="321468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002060"/>
                </a:solidFill>
              </a:rPr>
              <a:t>Βαρυτική δυναμική ενέργεια  </a:t>
            </a:r>
            <a:r>
              <a:rPr lang="en-US" sz="3200" b="1" dirty="0" smtClean="0">
                <a:solidFill>
                  <a:srgbClr val="002060"/>
                </a:solidFill>
              </a:rPr>
              <a:t>U</a:t>
            </a:r>
            <a:endParaRPr lang="el-GR" sz="32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9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282" y="4929198"/>
            <a:ext cx="4000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στην  εικόνα φαίνεται ένα αυτοκίνητο να κινείται,  άρα το αυτοκίνητο θα έχει κινητική ενέργεια. 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0070C0"/>
                </a:solidFill>
              </a:rPr>
              <a:t>Κινητική ενέργεια</a:t>
            </a:r>
            <a:r>
              <a:rPr lang="en-US" sz="3200" b="1" dirty="0" smtClean="0">
                <a:solidFill>
                  <a:srgbClr val="0070C0"/>
                </a:solidFill>
              </a:rPr>
              <a:t>   E</a:t>
            </a:r>
            <a:r>
              <a:rPr lang="el-GR" sz="3200" b="1" baseline="-25000" dirty="0" smtClean="0">
                <a:solidFill>
                  <a:srgbClr val="0070C0"/>
                </a:solidFill>
              </a:rPr>
              <a:t>κ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l-GR" sz="3200" b="1" dirty="0" smtClean="0">
                <a:solidFill>
                  <a:srgbClr val="0070C0"/>
                </a:solidFill>
              </a:rPr>
              <a:t>  </a:t>
            </a:r>
            <a:r>
              <a:rPr lang="en-US" sz="3200" b="1" dirty="0" smtClean="0">
                <a:solidFill>
                  <a:srgbClr val="0070C0"/>
                </a:solidFill>
              </a:rPr>
              <a:t>  </a:t>
            </a:r>
            <a:r>
              <a:rPr lang="el-GR" sz="3200" b="1" dirty="0" smtClean="0">
                <a:solidFill>
                  <a:srgbClr val="0070C0"/>
                </a:solidFill>
              </a:rPr>
              <a:t>ή </a:t>
            </a:r>
            <a:r>
              <a:rPr lang="en-US" sz="3200" b="1" dirty="0" smtClean="0">
                <a:solidFill>
                  <a:srgbClr val="0070C0"/>
                </a:solidFill>
              </a:rPr>
              <a:t>  </a:t>
            </a:r>
            <a:r>
              <a:rPr lang="el-GR" sz="3200" b="1" dirty="0" smtClean="0">
                <a:solidFill>
                  <a:srgbClr val="0070C0"/>
                </a:solidFill>
              </a:rPr>
              <a:t>   </a:t>
            </a:r>
            <a:r>
              <a:rPr lang="en-US" sz="3200" b="1" dirty="0" smtClean="0">
                <a:solidFill>
                  <a:srgbClr val="0070C0"/>
                </a:solidFill>
              </a:rPr>
              <a:t>K</a:t>
            </a:r>
            <a:endParaRPr lang="el-GR" sz="3200" b="1" dirty="0" smtClean="0">
              <a:solidFill>
                <a:srgbClr val="0070C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42910" y="1643050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ένα σώμα κινείται τότε το σώμα αυτό θα έχει </a:t>
            </a:r>
            <a:r>
              <a:rPr lang="el-GR" sz="2400" b="1" dirty="0" smtClean="0"/>
              <a:t>κινητική ενέργεια</a:t>
            </a:r>
            <a:endParaRPr lang="el-GR" sz="2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1357290" y="4286256"/>
            <a:ext cx="1352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Παράδειγμα</a:t>
            </a:r>
            <a:endParaRPr lang="el-GR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09" y="3786190"/>
            <a:ext cx="4876961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0070C0"/>
                </a:solidFill>
              </a:rPr>
              <a:t>Κινητική ενέργεια</a:t>
            </a:r>
            <a:r>
              <a:rPr lang="en-US" sz="3200" b="1" dirty="0" smtClean="0">
                <a:solidFill>
                  <a:srgbClr val="0070C0"/>
                </a:solidFill>
              </a:rPr>
              <a:t>   E</a:t>
            </a:r>
            <a:r>
              <a:rPr lang="el-GR" sz="3200" b="1" baseline="-25000" dirty="0" smtClean="0">
                <a:solidFill>
                  <a:srgbClr val="0070C0"/>
                </a:solidFill>
              </a:rPr>
              <a:t>κ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l-GR" sz="3200" b="1" dirty="0" smtClean="0">
                <a:solidFill>
                  <a:srgbClr val="0070C0"/>
                </a:solidFill>
              </a:rPr>
              <a:t>  </a:t>
            </a:r>
            <a:r>
              <a:rPr lang="en-US" sz="3200" b="1" dirty="0" smtClean="0">
                <a:solidFill>
                  <a:srgbClr val="0070C0"/>
                </a:solidFill>
              </a:rPr>
              <a:t>  </a:t>
            </a:r>
            <a:r>
              <a:rPr lang="el-GR" sz="3200" b="1" dirty="0" smtClean="0">
                <a:solidFill>
                  <a:srgbClr val="0070C0"/>
                </a:solidFill>
              </a:rPr>
              <a:t>ή </a:t>
            </a:r>
            <a:r>
              <a:rPr lang="en-US" sz="3200" b="1" dirty="0" smtClean="0">
                <a:solidFill>
                  <a:srgbClr val="0070C0"/>
                </a:solidFill>
              </a:rPr>
              <a:t>  </a:t>
            </a:r>
            <a:r>
              <a:rPr lang="el-GR" sz="3200" b="1" dirty="0" smtClean="0">
                <a:solidFill>
                  <a:srgbClr val="0070C0"/>
                </a:solidFill>
              </a:rPr>
              <a:t>   </a:t>
            </a:r>
            <a:r>
              <a:rPr lang="en-US" sz="3200" b="1" dirty="0" smtClean="0">
                <a:solidFill>
                  <a:srgbClr val="0070C0"/>
                </a:solidFill>
              </a:rPr>
              <a:t>K</a:t>
            </a:r>
            <a:endParaRPr lang="el-GR" sz="3200" b="1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6599" y="5286388"/>
            <a:ext cx="2495171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57158" y="1214422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Κινητική ενέργεια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l-GR" b="1" baseline="-25000" dirty="0" smtClean="0">
                <a:solidFill>
                  <a:srgbClr val="FF0000"/>
                </a:solidFill>
              </a:rPr>
              <a:t>κ</a:t>
            </a:r>
            <a:r>
              <a:rPr lang="en-US" b="1" dirty="0" smtClean="0">
                <a:solidFill>
                  <a:srgbClr val="FF0000"/>
                </a:solidFill>
              </a:rPr>
              <a:t> = 8J</a:t>
            </a:r>
            <a:r>
              <a:rPr lang="el-GR" b="1" dirty="0" smtClean="0">
                <a:solidFill>
                  <a:srgbClr val="FF0000"/>
                </a:solidFill>
              </a:rPr>
              <a:t> 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429388" y="928670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Ταχύτητα </a:t>
            </a:r>
            <a:endParaRPr lang="en-US" b="1" dirty="0" smtClean="0"/>
          </a:p>
          <a:p>
            <a:r>
              <a:rPr lang="el-GR" b="1" dirty="0" smtClean="0"/>
              <a:t>(π.χ. </a:t>
            </a:r>
            <a:r>
              <a:rPr lang="en-US" b="1" dirty="0" smtClean="0"/>
              <a:t>  u  = 2 m/s</a:t>
            </a:r>
            <a:r>
              <a:rPr lang="en-US" b="1" baseline="30000" dirty="0" smtClean="0"/>
              <a:t> 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6000760" y="571480"/>
            <a:ext cx="2643206" cy="1643050"/>
          </a:xfrm>
          <a:prstGeom prst="cloudCallout">
            <a:avLst>
              <a:gd name="adj1" fmla="val -64873"/>
              <a:gd name="adj2" fmla="val 960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84007"/>
              <a:gd name="adj2" fmla="val -1583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0" y="1000108"/>
            <a:ext cx="2786050" cy="1214446"/>
          </a:xfrm>
          <a:prstGeom prst="cloudCallout">
            <a:avLst>
              <a:gd name="adj1" fmla="val 28624"/>
              <a:gd name="adj2" fmla="val 1387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2857488" y="3088187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2285984" y="3071810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l-GR" sz="4400" b="1" baseline="-25000" dirty="0" smtClean="0">
                <a:solidFill>
                  <a:srgbClr val="FF0000"/>
                </a:solidFill>
              </a:rPr>
              <a:t>κ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4357686" y="3143248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m </a:t>
            </a:r>
            <a:r>
              <a:rPr lang="el-GR" sz="4400" baseline="30000" dirty="0" smtClean="0">
                <a:solidFill>
                  <a:srgbClr val="0070C0"/>
                </a:solidFill>
              </a:rPr>
              <a:t>.</a:t>
            </a:r>
            <a:r>
              <a:rPr lang="el-GR" sz="4400" dirty="0" smtClean="0">
                <a:solidFill>
                  <a:srgbClr val="0070C0"/>
                </a:solidFill>
              </a:rPr>
              <a:t> </a:t>
            </a:r>
            <a:endParaRPr lang="en-US" sz="4400" baseline="30000" dirty="0">
              <a:solidFill>
                <a:srgbClr val="0070C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5857892"/>
            <a:ext cx="221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Μάζα (π.χ. </a:t>
            </a:r>
            <a:r>
              <a:rPr lang="en-US" b="1" dirty="0" smtClean="0">
                <a:solidFill>
                  <a:srgbClr val="0070C0"/>
                </a:solidFill>
              </a:rPr>
              <a:t>m = 4kg)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143372" y="3214686"/>
            <a:ext cx="258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baseline="30000" dirty="0" smtClean="0">
                <a:solidFill>
                  <a:srgbClr val="0070C0"/>
                </a:solidFill>
              </a:rPr>
              <a:t>.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5072066" y="3143248"/>
            <a:ext cx="8066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u </a:t>
            </a:r>
            <a:r>
              <a:rPr lang="en-US" sz="4400" b="1" baseline="30000" dirty="0" smtClean="0"/>
              <a:t>2</a:t>
            </a:r>
            <a:endParaRPr lang="en-US" sz="4400" b="1" baseline="300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357554" y="357187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3500430" y="2857496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400" b="1" dirty="0">
              <a:solidFill>
                <a:srgbClr val="8F0D8F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3500430" y="3500438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400" b="1" dirty="0">
              <a:solidFill>
                <a:srgbClr val="8F0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0070C0"/>
                </a:solidFill>
              </a:rPr>
              <a:t>Μηχανική ενέργεια</a:t>
            </a:r>
            <a:r>
              <a:rPr lang="en-US" sz="3200" b="1" dirty="0" smtClean="0">
                <a:solidFill>
                  <a:srgbClr val="0070C0"/>
                </a:solidFill>
              </a:rPr>
              <a:t>   E</a:t>
            </a:r>
            <a:r>
              <a:rPr lang="el-GR" sz="3200" b="1" baseline="-25000" dirty="0" smtClean="0">
                <a:solidFill>
                  <a:srgbClr val="0070C0"/>
                </a:solidFill>
              </a:rPr>
              <a:t> </a:t>
            </a:r>
            <a:endParaRPr lang="el-GR" sz="3200" b="1" dirty="0" smtClean="0">
              <a:solidFill>
                <a:srgbClr val="0070C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857884" y="92867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Κινητική ενέργεια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(</a:t>
            </a:r>
            <a:r>
              <a:rPr lang="el-GR" b="1" dirty="0" err="1" smtClean="0">
                <a:solidFill>
                  <a:srgbClr val="00B050"/>
                </a:solidFill>
              </a:rPr>
              <a:t>π.χ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E</a:t>
            </a:r>
            <a:r>
              <a:rPr lang="el-GR" b="1" baseline="-25000" dirty="0" smtClean="0">
                <a:solidFill>
                  <a:srgbClr val="00B050"/>
                </a:solidFill>
              </a:rPr>
              <a:t>κ</a:t>
            </a:r>
            <a:r>
              <a:rPr lang="en-US" b="1" dirty="0" smtClean="0">
                <a:solidFill>
                  <a:srgbClr val="00B050"/>
                </a:solidFill>
              </a:rPr>
              <a:t> = </a:t>
            </a:r>
            <a:r>
              <a:rPr lang="el-GR" b="1" dirty="0" smtClean="0">
                <a:solidFill>
                  <a:srgbClr val="00B050"/>
                </a:solidFill>
              </a:rPr>
              <a:t>100</a:t>
            </a:r>
            <a:r>
              <a:rPr lang="en-US" b="1" dirty="0" smtClean="0">
                <a:solidFill>
                  <a:srgbClr val="00B050"/>
                </a:solidFill>
              </a:rPr>
              <a:t>J</a:t>
            </a:r>
            <a:r>
              <a:rPr lang="el-GR" b="1" dirty="0" smtClean="0">
                <a:solidFill>
                  <a:srgbClr val="00B050"/>
                </a:solidFill>
              </a:rPr>
              <a:t> 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0" y="928670"/>
            <a:ext cx="2643206" cy="1357298"/>
          </a:xfrm>
          <a:prstGeom prst="cloudCallout">
            <a:avLst>
              <a:gd name="adj1" fmla="val 39696"/>
              <a:gd name="adj2" fmla="val 12792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57154"/>
              <a:gd name="adj2" fmla="val -1482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5429256" y="642918"/>
            <a:ext cx="2786050" cy="1214446"/>
          </a:xfrm>
          <a:prstGeom prst="cloudCallout">
            <a:avLst>
              <a:gd name="adj1" fmla="val -39255"/>
              <a:gd name="adj2" fmla="val 179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00036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5286380" y="3302501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E</a:t>
            </a:r>
            <a:r>
              <a:rPr lang="el-GR" sz="4400" b="1" baseline="-25000" dirty="0" smtClean="0">
                <a:solidFill>
                  <a:srgbClr val="00B050"/>
                </a:solidFill>
              </a:rPr>
              <a:t>κ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5857892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Δυναμική ενέργεια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(</a:t>
            </a:r>
            <a:r>
              <a:rPr lang="el-GR" b="1" dirty="0" err="1" smtClean="0">
                <a:solidFill>
                  <a:srgbClr val="0070C0"/>
                </a:solidFill>
              </a:rPr>
              <a:t>π.χ</a:t>
            </a:r>
            <a:r>
              <a:rPr lang="el-GR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U = </a:t>
            </a:r>
            <a:r>
              <a:rPr lang="el-GR" b="1" dirty="0" smtClean="0">
                <a:solidFill>
                  <a:srgbClr val="0070C0"/>
                </a:solidFill>
              </a:rPr>
              <a:t>100</a:t>
            </a:r>
            <a:r>
              <a:rPr lang="en-US" b="1" dirty="0" smtClean="0">
                <a:solidFill>
                  <a:srgbClr val="0070C0"/>
                </a:solidFill>
              </a:rPr>
              <a:t>J</a:t>
            </a:r>
            <a:r>
              <a:rPr lang="el-GR" b="1" dirty="0" smtClean="0">
                <a:solidFill>
                  <a:srgbClr val="0070C0"/>
                </a:solidFill>
              </a:rPr>
              <a:t> 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2285984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l-GR" sz="4400" b="1" baseline="-25000" dirty="0" smtClean="0">
                <a:solidFill>
                  <a:srgbClr val="FF0000"/>
                </a:solidFill>
              </a:rPr>
              <a:t> 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643306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U</a:t>
            </a:r>
            <a:r>
              <a:rPr lang="el-GR" sz="4400" b="1" baseline="-25000" dirty="0" smtClean="0">
                <a:solidFill>
                  <a:srgbClr val="0070C0"/>
                </a:solidFill>
              </a:rPr>
              <a:t> </a:t>
            </a:r>
            <a:endParaRPr lang="en-US" sz="4400" b="1" baseline="-25000" dirty="0">
              <a:solidFill>
                <a:srgbClr val="0070C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442912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+</a:t>
            </a:r>
            <a:endParaRPr lang="en-US" sz="4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1214422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Μηχανική ενέργεια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E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l-GR" b="1" dirty="0" smtClean="0">
                <a:solidFill>
                  <a:srgbClr val="FF0000"/>
                </a:solidFill>
              </a:rPr>
              <a:t>120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lang="el-GR" b="1" dirty="0" smtClean="0">
                <a:solidFill>
                  <a:srgbClr val="FF0000"/>
                </a:solidFill>
              </a:rPr>
              <a:t> 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643174" y="171448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1500166" y="1155126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85918" y="1166138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357422" y="107154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357390" y="138045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428828" y="1380452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85720" y="500042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Έστω μία μπάλα έχει μάζα 1</a:t>
            </a:r>
            <a:r>
              <a:rPr lang="en-US" sz="2000" dirty="0" smtClean="0"/>
              <a:t>kg, </a:t>
            </a:r>
            <a:r>
              <a:rPr lang="el-GR" sz="2000" dirty="0" smtClean="0"/>
              <a:t>και βρίσκεται σε ύψος </a:t>
            </a:r>
            <a:r>
              <a:rPr lang="en-US" sz="2000" dirty="0" smtClean="0"/>
              <a:t>4m</a:t>
            </a:r>
            <a:r>
              <a:rPr lang="el-GR" sz="2000" dirty="0" smtClean="0"/>
              <a:t> από το έδαφος. Πόση είναι η βαρυτική δυναμική ενέργεια που έχει η μπάλα</a:t>
            </a:r>
            <a:r>
              <a:rPr lang="en-US" sz="2000" dirty="0" smtClean="0"/>
              <a:t> </a:t>
            </a:r>
            <a:r>
              <a:rPr lang="el-GR" sz="2000" dirty="0" smtClean="0"/>
              <a:t>σε σχέση με το έδαφος ;</a:t>
            </a:r>
            <a:endParaRPr lang="en-US" sz="2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928794" y="0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Άσκηση 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57158" y="3967467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</a:t>
            </a:r>
            <a:r>
              <a:rPr lang="en-US" sz="2400" b="1" baseline="-25000" dirty="0" smtClean="0"/>
              <a:t> 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  <a:r>
              <a:rPr lang="en-US" sz="2400" b="1" baseline="30000" dirty="0" smtClean="0">
                <a:solidFill>
                  <a:srgbClr val="00B050"/>
                </a:solidFill>
              </a:rPr>
              <a:t> </a:t>
            </a:r>
            <a:r>
              <a:rPr lang="en-US" sz="2400" b="1" baseline="30000" dirty="0" smtClean="0"/>
              <a:t>. </a:t>
            </a:r>
            <a:r>
              <a:rPr lang="en-US" sz="2400" b="1" dirty="0" smtClean="0"/>
              <a:t>h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357950" y="6572272"/>
            <a:ext cx="2786050" cy="28572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215206" y="648866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έδαφος</a:t>
            </a:r>
            <a:endParaRPr lang="en-US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>
            <a:off x="6428991" y="4429529"/>
            <a:ext cx="4144198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572396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 </a:t>
            </a:r>
            <a:r>
              <a:rPr lang="el-GR" b="1" dirty="0" smtClean="0">
                <a:solidFill>
                  <a:srgbClr val="FF0000"/>
                </a:solidFill>
              </a:rPr>
              <a:t>=4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7500958" y="1643050"/>
            <a:ext cx="85725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000892" y="178592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500034" y="4753285"/>
            <a:ext cx="19159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/>
              <a:t>  </a:t>
            </a:r>
            <a:r>
              <a:rPr lang="el-GR" sz="2400" b="1" dirty="0" smtClean="0"/>
              <a:t> </a:t>
            </a:r>
            <a:r>
              <a:rPr lang="en-US" sz="2400" b="1" dirty="0" smtClean="0"/>
              <a:t>=  </a:t>
            </a:r>
            <a:r>
              <a:rPr lang="el-GR" sz="2400" b="1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/>
              <a:t>  </a:t>
            </a:r>
            <a:r>
              <a:rPr lang="en-US" sz="2400" b="1" baseline="30000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10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4</a:t>
            </a:r>
            <a:endParaRPr lang="en-US" sz="24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5539103"/>
            <a:ext cx="1298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=  40J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0" y="2214554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0" y="2857496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>
            <a:off x="142844" y="2714620"/>
            <a:ext cx="5643602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1142976" y="2857496"/>
            <a:ext cx="41434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 U</a:t>
            </a:r>
            <a:r>
              <a:rPr lang="el-GR" sz="1400" b="1" dirty="0" smtClean="0">
                <a:solidFill>
                  <a:srgbClr val="FF0000"/>
                </a:solidFill>
              </a:rPr>
              <a:t>  ως προς το έδαφος</a:t>
            </a:r>
            <a:endParaRPr lang="en-US" sz="1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928662" y="21431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  = 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kg 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g=10m/s</a:t>
            </a:r>
            <a:r>
              <a:rPr lang="en-US" baseline="300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=4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2" grpId="0" animBg="1"/>
      <p:bldP spid="23" grpId="0"/>
      <p:bldP spid="21" grpId="0"/>
      <p:bldP spid="25" grpId="0"/>
      <p:bldP spid="26" grpId="0"/>
      <p:bldP spid="27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3745</TotalTime>
  <Words>790</Words>
  <PresentationFormat>Προβολή στην οθόνη (4:3)</PresentationFormat>
  <Paragraphs>215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129</cp:revision>
  <dcterms:created xsi:type="dcterms:W3CDTF">2021-04-21T19:09:19Z</dcterms:created>
  <dcterms:modified xsi:type="dcterms:W3CDTF">2023-05-30T05:02:49Z</dcterms:modified>
</cp:coreProperties>
</file>