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9" r:id="rId2"/>
    <p:sldId id="300" r:id="rId3"/>
    <p:sldId id="301" r:id="rId4"/>
    <p:sldId id="317" r:id="rId5"/>
    <p:sldId id="318" r:id="rId6"/>
    <p:sldId id="302" r:id="rId7"/>
    <p:sldId id="303" r:id="rId8"/>
    <p:sldId id="305" r:id="rId9"/>
    <p:sldId id="315" r:id="rId10"/>
    <p:sldId id="316" r:id="rId11"/>
    <p:sldId id="304" r:id="rId12"/>
    <p:sldId id="306" r:id="rId13"/>
    <p:sldId id="307" r:id="rId14"/>
    <p:sldId id="309" r:id="rId15"/>
    <p:sldId id="311" r:id="rId16"/>
    <p:sldId id="312" r:id="rId17"/>
    <p:sldId id="314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p pc" initials="h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B893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59" autoAdjust="0"/>
    <p:restoredTop sz="86380" autoAdjust="0"/>
  </p:normalViewPr>
  <p:slideViewPr>
    <p:cSldViewPr>
      <p:cViewPr varScale="1">
        <p:scale>
          <a:sx n="66" d="100"/>
          <a:sy n="66" d="100"/>
        </p:scale>
        <p:origin x="-178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0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rgbClr val="FF0000"/>
                </a:solidFill>
              </a:rPr>
              <a:t>Πολλαπλασιάζοντας  με  μηδέν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85723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0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2  =</a:t>
            </a:r>
            <a:endParaRPr lang="en-US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857232"/>
            <a:ext cx="3224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150017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24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0  =</a:t>
            </a:r>
            <a:endParaRPr lang="en-US" sz="24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1500174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21455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0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/>
              <a:t>x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2214554"/>
            <a:ext cx="3224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00963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0 + 2</a:t>
            </a:r>
            <a:r>
              <a:rPr lang="el-GR" sz="2400" baseline="30000" dirty="0" smtClean="0"/>
              <a:t> </a:t>
            </a:r>
            <a:r>
              <a:rPr lang="el-GR" sz="2400" dirty="0" smtClean="0"/>
              <a:t>=</a:t>
            </a:r>
            <a:endParaRPr lang="en-US" sz="24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5715008" y="1000108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86314" y="1714488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2 -0</a:t>
            </a:r>
            <a:r>
              <a:rPr lang="el-GR" sz="2400" baseline="30000" dirty="0" smtClean="0"/>
              <a:t> </a:t>
            </a:r>
            <a:r>
              <a:rPr lang="el-GR" sz="2400" dirty="0" smtClean="0"/>
              <a:t>=</a:t>
            </a:r>
            <a:endParaRPr lang="en-US" sz="24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4714876" y="2571744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x </a:t>
            </a:r>
            <a:r>
              <a:rPr lang="el-GR" sz="2400" dirty="0" smtClean="0"/>
              <a:t>+</a:t>
            </a:r>
            <a:r>
              <a:rPr lang="en-US" sz="2400" dirty="0" smtClean="0"/>
              <a:t>  </a:t>
            </a:r>
            <a:r>
              <a:rPr lang="el-GR" sz="2400" dirty="0" smtClean="0"/>
              <a:t>0</a:t>
            </a:r>
            <a:r>
              <a:rPr lang="en-US" sz="2400" dirty="0" smtClean="0"/>
              <a:t>   =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572000" y="357187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</a:t>
            </a:r>
            <a:r>
              <a:rPr lang="el-GR" sz="2400" dirty="0" smtClean="0"/>
              <a:t> </a:t>
            </a:r>
            <a:r>
              <a:rPr lang="en-US" sz="2400" dirty="0" smtClean="0"/>
              <a:t>x</a:t>
            </a:r>
            <a:r>
              <a:rPr lang="el-GR" sz="2400" baseline="30000" dirty="0" smtClean="0"/>
              <a:t> </a:t>
            </a:r>
            <a:r>
              <a:rPr lang="el-GR" sz="2400" dirty="0" smtClean="0"/>
              <a:t>- 0 =</a:t>
            </a:r>
            <a:endParaRPr lang="en-US" sz="24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5857884" y="3571876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5</a:t>
            </a:r>
            <a:r>
              <a:rPr lang="el-GR" sz="2400" baseline="30000" dirty="0" smtClean="0"/>
              <a:t>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643728" y="3428206"/>
            <a:ext cx="6858000" cy="1588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572000" y="0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rgbClr val="FF0000"/>
                </a:solidFill>
              </a:rPr>
              <a:t>Πρόσθεση / αφαίρεση με  μηδέν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428596" y="2857496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0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2</a:t>
            </a:r>
            <a:r>
              <a:rPr lang="el-GR" sz="2400" baseline="30000" dirty="0" smtClean="0"/>
              <a:t> .</a:t>
            </a:r>
            <a:r>
              <a:rPr lang="el-GR" sz="2400" dirty="0" smtClean="0"/>
              <a:t> </a:t>
            </a:r>
            <a:r>
              <a:rPr lang="en-US" sz="2400" dirty="0" smtClean="0"/>
              <a:t>x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857356" y="2905780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5715008" y="1714488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6000760" y="2571744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x </a:t>
            </a:r>
            <a:endParaRPr lang="en-US" sz="2400" dirty="0"/>
          </a:p>
        </p:txBody>
      </p:sp>
      <p:sp>
        <p:nvSpPr>
          <p:cNvPr id="24" name="23 - TextBox"/>
          <p:cNvSpPr txBox="1"/>
          <p:nvPr/>
        </p:nvSpPr>
        <p:spPr>
          <a:xfrm>
            <a:off x="428596" y="3643314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</a:t>
            </a:r>
            <a:r>
              <a:rPr lang="el-GR" sz="2400" dirty="0" smtClean="0"/>
              <a:t>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/>
              <a:t>g</a:t>
            </a:r>
            <a:r>
              <a:rPr lang="el-GR" sz="2400" baseline="30000" dirty="0" smtClean="0"/>
              <a:t> .</a:t>
            </a:r>
            <a:r>
              <a:rPr lang="el-GR" sz="2400" dirty="0" smtClean="0"/>
              <a:t> </a:t>
            </a:r>
            <a:r>
              <a:rPr lang="en-US" sz="2400" dirty="0" smtClean="0"/>
              <a:t>0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1990708" y="3643314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643438" y="4572008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0  +  m</a:t>
            </a:r>
            <a:r>
              <a:rPr lang="el-GR" sz="2400" dirty="0" smtClean="0"/>
              <a:t>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/>
              <a:t>g</a:t>
            </a:r>
            <a:r>
              <a:rPr lang="el-GR" sz="2400" baseline="30000" dirty="0" smtClean="0"/>
              <a:t> .</a:t>
            </a:r>
            <a:r>
              <a:rPr lang="el-GR" sz="2400" dirty="0" smtClean="0"/>
              <a:t> </a:t>
            </a:r>
            <a:r>
              <a:rPr lang="en-US" sz="2400" dirty="0" smtClean="0"/>
              <a:t>h</a:t>
            </a:r>
            <a:r>
              <a:rPr lang="el-GR" sz="2400" dirty="0" smtClean="0"/>
              <a:t> </a:t>
            </a:r>
            <a:r>
              <a:rPr lang="en-US" sz="2400" dirty="0" smtClean="0"/>
              <a:t>    </a:t>
            </a:r>
            <a:r>
              <a:rPr lang="el-GR" sz="2400" dirty="0" smtClean="0"/>
              <a:t> =</a:t>
            </a:r>
            <a:endParaRPr lang="en-US" sz="24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714480" y="4500570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428596" y="4786322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428596" y="435769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428596" y="478632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857224" y="4559866"/>
            <a:ext cx="529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/>
              <a:t>0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1285852" y="450057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=</a:t>
            </a:r>
            <a:endParaRPr lang="el-GR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428596" y="5462301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1214414" y="5429264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928662" y="542926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=</a:t>
            </a:r>
            <a:endParaRPr lang="el-GR" sz="24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714348" y="613150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endParaRPr lang="en-US" sz="2400" baseline="300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714348" y="6131502"/>
            <a:ext cx="235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aseline="30000" dirty="0" smtClean="0"/>
              <a:t>.</a:t>
            </a:r>
            <a:endParaRPr lang="el-GR" sz="24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1071538" y="6131502"/>
            <a:ext cx="4443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0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371488" y="6417254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Ορθογώνιο"/>
          <p:cNvSpPr/>
          <p:nvPr/>
        </p:nvSpPr>
        <p:spPr>
          <a:xfrm>
            <a:off x="357158" y="607220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357158" y="634581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1557274" y="607220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=</a:t>
            </a:r>
            <a:endParaRPr lang="el-GR" sz="24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1857356" y="6072206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7000892" y="4572008"/>
            <a:ext cx="11608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m</a:t>
            </a:r>
            <a:r>
              <a:rPr lang="el-GR" sz="2400" dirty="0" smtClean="0"/>
              <a:t>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/>
              <a:t>g</a:t>
            </a:r>
            <a:r>
              <a:rPr lang="el-GR" sz="2400" baseline="30000" dirty="0" smtClean="0"/>
              <a:t> .</a:t>
            </a:r>
            <a:r>
              <a:rPr lang="el-GR" sz="2400" dirty="0" smtClean="0"/>
              <a:t> </a:t>
            </a:r>
            <a:r>
              <a:rPr lang="en-US" sz="2400" dirty="0" smtClean="0"/>
              <a:t>h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5143504" y="584575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endParaRPr lang="en-US" sz="2400" baseline="30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5143504" y="5845750"/>
            <a:ext cx="235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aseline="30000" dirty="0" smtClean="0"/>
              <a:t>.</a:t>
            </a:r>
            <a:endParaRPr lang="el-GR" sz="24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5500694" y="5845750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u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4800644" y="6131502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4786314" y="578645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4786314" y="606006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6786578" y="585789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=</a:t>
            </a:r>
            <a:endParaRPr lang="el-GR" sz="24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6072198" y="5857892"/>
            <a:ext cx="631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+ </a:t>
            </a:r>
            <a:r>
              <a:rPr lang="el-GR" sz="2400" dirty="0" smtClean="0"/>
              <a:t> </a:t>
            </a:r>
            <a:r>
              <a:rPr lang="en-US" sz="2400" dirty="0" smtClean="0"/>
              <a:t>0</a:t>
            </a:r>
            <a:endParaRPr lang="el-GR" sz="24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7764574" y="584575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endParaRPr lang="en-US" sz="2400" baseline="30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7764574" y="5845750"/>
            <a:ext cx="235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aseline="30000" dirty="0" smtClean="0"/>
              <a:t>.</a:t>
            </a:r>
            <a:endParaRPr lang="el-GR" sz="2400" dirty="0"/>
          </a:p>
        </p:txBody>
      </p:sp>
      <p:sp>
        <p:nvSpPr>
          <p:cNvPr id="63" name="62 - Ορθογώνιο"/>
          <p:cNvSpPr/>
          <p:nvPr/>
        </p:nvSpPr>
        <p:spPr>
          <a:xfrm>
            <a:off x="8121764" y="5845750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u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7421714" y="6131502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7407384" y="578645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7407384" y="606006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6" grpId="0"/>
      <p:bldP spid="7" grpId="0"/>
      <p:bldP spid="10" grpId="0"/>
      <p:bldP spid="11" grpId="0"/>
      <p:bldP spid="12" grpId="0"/>
      <p:bldP spid="13" grpId="0"/>
      <p:bldP spid="16" grpId="0"/>
      <p:bldP spid="17" grpId="0"/>
      <p:bldP spid="20" grpId="0"/>
      <p:bldP spid="21" grpId="0"/>
      <p:bldP spid="22" grpId="0"/>
      <p:bldP spid="23" grpId="0"/>
      <p:bldP spid="26" grpId="0"/>
      <p:bldP spid="27" grpId="0"/>
      <p:bldP spid="28" grpId="0"/>
      <p:bldP spid="29" grpId="0"/>
      <p:bldP spid="30" grpId="0"/>
      <p:bldP spid="24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6" grpId="0"/>
      <p:bldP spid="57" grpId="0"/>
      <p:bldP spid="58" grpId="0"/>
      <p:bldP spid="60" grpId="0"/>
      <p:bldP spid="61" grpId="0"/>
      <p:bldP spid="62" grpId="0"/>
      <p:bldP spid="63" grpId="0"/>
      <p:bldP spid="65" grpId="0"/>
      <p:bldP spid="6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0" y="571480"/>
            <a:ext cx="90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 ένα σώμα μπορεί να </a:t>
            </a:r>
            <a:r>
              <a:rPr lang="el-GR" sz="2000" b="1" dirty="0" smtClean="0"/>
              <a:t>ασκείται μια δύναμη </a:t>
            </a:r>
            <a:r>
              <a:rPr lang="el-GR" sz="2000" dirty="0" smtClean="0"/>
              <a:t>αλλά αυτή </a:t>
            </a:r>
            <a:r>
              <a:rPr lang="el-GR" sz="2000" b="1" dirty="0" smtClean="0"/>
              <a:t>η δύναμη να μην παράγει έργο </a:t>
            </a:r>
            <a:r>
              <a:rPr lang="el-GR" sz="2000" dirty="0" smtClean="0"/>
              <a:t>πάνω στο σώμα, δηλαδή το έργο της δύναμης  να είναι μηδέν</a:t>
            </a:r>
            <a:r>
              <a:rPr lang="en-US" sz="2000" dirty="0" smtClean="0"/>
              <a:t> </a:t>
            </a:r>
            <a:r>
              <a:rPr lang="en-US" sz="2000" b="1" dirty="0" smtClean="0"/>
              <a:t>W= </a:t>
            </a:r>
            <a:r>
              <a:rPr lang="el-GR" sz="2000" b="1" dirty="0" smtClean="0"/>
              <a:t>0</a:t>
            </a:r>
            <a:r>
              <a:rPr lang="el-GR" sz="2000" dirty="0" smtClean="0"/>
              <a:t>.</a:t>
            </a:r>
            <a:endParaRPr lang="en-US" sz="2000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3214678" y="0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i="1" dirty="0" smtClean="0">
                <a:solidFill>
                  <a:srgbClr val="0000FF"/>
                </a:solidFill>
              </a:rPr>
              <a:t>ΜΗΔΕΝΙΚΟ    ΈΡΓΟ</a:t>
            </a:r>
            <a:endParaRPr lang="en-US" sz="2800" b="1" i="1" dirty="0">
              <a:solidFill>
                <a:srgbClr val="0000FF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285720" y="1785926"/>
            <a:ext cx="4857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1)</a:t>
            </a:r>
            <a:r>
              <a:rPr lang="el-GR" sz="2000" dirty="0" smtClean="0"/>
              <a:t> Το </a:t>
            </a:r>
            <a:r>
              <a:rPr lang="el-GR" sz="2000" b="1" dirty="0" smtClean="0"/>
              <a:t>έργο μιας δύναμης είναι μηδέν </a:t>
            </a:r>
            <a:r>
              <a:rPr lang="el-GR" sz="2000" dirty="0" smtClean="0"/>
              <a:t>όταν ασκείται δύναμη στο σώμα, αλλά το σώμα </a:t>
            </a:r>
            <a:r>
              <a:rPr lang="el-GR" sz="2000" b="1" dirty="0" smtClean="0"/>
              <a:t>δεν μετακινείται </a:t>
            </a:r>
            <a:r>
              <a:rPr lang="el-GR" sz="2000" dirty="0" smtClean="0"/>
              <a:t>(Δ</a:t>
            </a:r>
            <a:r>
              <a:rPr lang="en-US" sz="2000" dirty="0" smtClean="0"/>
              <a:t>x</a:t>
            </a:r>
            <a:r>
              <a:rPr lang="el-GR" sz="2000" dirty="0" smtClean="0"/>
              <a:t> = 0)</a:t>
            </a:r>
            <a:endParaRPr lang="en-US" sz="2000" dirty="0"/>
          </a:p>
        </p:txBody>
      </p:sp>
      <p:sp>
        <p:nvSpPr>
          <p:cNvPr id="25" name="24 - Έλλειψη"/>
          <p:cNvSpPr/>
          <p:nvPr/>
        </p:nvSpPr>
        <p:spPr>
          <a:xfrm>
            <a:off x="5357818" y="1928802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 flipV="1">
            <a:off x="5786446" y="2285992"/>
            <a:ext cx="114300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6215074" y="171448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dirty="0" smtClean="0"/>
              <a:t> = </a:t>
            </a:r>
            <a:r>
              <a:rPr lang="en-US" sz="2400" b="1" dirty="0" smtClean="0"/>
              <a:t>7</a:t>
            </a:r>
            <a:r>
              <a:rPr lang="el-GR" sz="2400" b="1" dirty="0" smtClean="0"/>
              <a:t>Ν</a:t>
            </a:r>
            <a:endParaRPr lang="en-US" sz="24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5000628" y="2714620"/>
            <a:ext cx="4143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Παράδειγμα</a:t>
            </a:r>
            <a:r>
              <a:rPr lang="el-GR" sz="1600" dirty="0" smtClean="0"/>
              <a:t> στην μπλε μπάλα ασκείται δύναμη , αλλά η </a:t>
            </a:r>
            <a:r>
              <a:rPr lang="el-GR" sz="1600" b="1" dirty="0" smtClean="0"/>
              <a:t>μπάλα δεν κινείται</a:t>
            </a:r>
            <a:r>
              <a:rPr lang="el-GR" sz="1600" dirty="0" smtClean="0"/>
              <a:t>, άρα το έργο της δύναμης </a:t>
            </a:r>
            <a:r>
              <a:rPr lang="en-US" sz="1600" dirty="0" smtClean="0"/>
              <a:t>F</a:t>
            </a:r>
            <a:r>
              <a:rPr lang="el-GR" sz="1600" dirty="0" smtClean="0"/>
              <a:t> είναι μηδέν.</a:t>
            </a:r>
            <a:endParaRPr lang="en-US" sz="1600" dirty="0"/>
          </a:p>
        </p:txBody>
      </p:sp>
      <p:sp>
        <p:nvSpPr>
          <p:cNvPr id="30" name="29 - TextBox"/>
          <p:cNvSpPr txBox="1"/>
          <p:nvPr/>
        </p:nvSpPr>
        <p:spPr>
          <a:xfrm>
            <a:off x="0" y="4857760"/>
            <a:ext cx="4857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2) </a:t>
            </a:r>
            <a:r>
              <a:rPr lang="el-GR" sz="2000" dirty="0" smtClean="0"/>
              <a:t>Το </a:t>
            </a:r>
            <a:r>
              <a:rPr lang="el-GR" sz="2000" b="1" dirty="0" smtClean="0"/>
              <a:t>έργο μιας δύναμης  είναι μηδέν </a:t>
            </a:r>
            <a:r>
              <a:rPr lang="el-GR" sz="2000" dirty="0" smtClean="0"/>
              <a:t>όταν ασκείται δύναμη στο σώμα, αλλά </a:t>
            </a:r>
            <a:r>
              <a:rPr lang="el-GR" sz="2000" u="sng" dirty="0" smtClean="0"/>
              <a:t>η δύναμη αυτή έχει διεύθυνση, κάθετη στην μετατόπιση του σώματος.</a:t>
            </a:r>
            <a:endParaRPr lang="en-US" sz="2000" u="sng" dirty="0"/>
          </a:p>
        </p:txBody>
      </p:sp>
      <p:sp>
        <p:nvSpPr>
          <p:cNvPr id="11" name="10 - Έλλειψη"/>
          <p:cNvSpPr/>
          <p:nvPr/>
        </p:nvSpPr>
        <p:spPr>
          <a:xfrm>
            <a:off x="5500694" y="5488536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5400000" flipH="1" flipV="1">
            <a:off x="5290875" y="5209661"/>
            <a:ext cx="1276100" cy="79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6000760" y="4643446"/>
            <a:ext cx="571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F</a:t>
            </a:r>
            <a:r>
              <a:rPr lang="el-GR" sz="1100" b="1" dirty="0" smtClean="0"/>
              <a:t> = 7Ν</a:t>
            </a:r>
            <a:endParaRPr lang="en-US" sz="1100" b="1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5786446" y="5786454"/>
            <a:ext cx="2286016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6500826" y="542926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r>
              <a:rPr lang="en-US" b="1" dirty="0" smtClean="0"/>
              <a:t>x</a:t>
            </a:r>
            <a:r>
              <a:rPr lang="el-GR" b="1" dirty="0" smtClean="0"/>
              <a:t> μετατόπιση</a:t>
            </a:r>
            <a:endParaRPr lang="en-US" b="1" dirty="0"/>
          </a:p>
        </p:txBody>
      </p:sp>
      <p:sp>
        <p:nvSpPr>
          <p:cNvPr id="18" name="17 - TextBox"/>
          <p:cNvSpPr txBox="1"/>
          <p:nvPr/>
        </p:nvSpPr>
        <p:spPr>
          <a:xfrm rot="16200000">
            <a:off x="5021523" y="4836865"/>
            <a:ext cx="1327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δύναμη </a:t>
            </a:r>
            <a:r>
              <a:rPr lang="en-US" b="1" dirty="0" smtClean="0"/>
              <a:t>F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 animBg="1"/>
      <p:bldP spid="27" grpId="0"/>
      <p:bldP spid="29" grpId="0"/>
      <p:bldP spid="30" grpId="0"/>
      <p:bldP spid="11" grpId="0" animBg="1"/>
      <p:bldP spid="13" grpId="0"/>
      <p:bldP spid="16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85720" y="214290"/>
            <a:ext cx="8501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ΑΡΧΗ </a:t>
            </a:r>
            <a:r>
              <a:rPr lang="el-GR" sz="3200" b="1" dirty="0" smtClean="0">
                <a:solidFill>
                  <a:srgbClr val="FF0000"/>
                </a:solidFill>
              </a:rPr>
              <a:t>ΔΙΑΤΗΡΗΣΗΣ</a:t>
            </a:r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3200" b="1" dirty="0" smtClean="0">
                <a:solidFill>
                  <a:srgbClr val="00B0F0"/>
                </a:solidFill>
              </a:rPr>
              <a:t>ΜΗΧΑΝΙΚΗΣ</a:t>
            </a:r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3200" b="1" dirty="0" smtClean="0"/>
              <a:t>ΕΝΕΡΓΕΙΑΣ</a:t>
            </a:r>
            <a:endParaRPr lang="el-GR" sz="32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2928926" y="78579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</a:rPr>
              <a:t>Α.</a:t>
            </a:r>
            <a:r>
              <a:rPr lang="el-GR" sz="2400" b="1" dirty="0" smtClean="0">
                <a:solidFill>
                  <a:srgbClr val="FF0000"/>
                </a:solidFill>
              </a:rPr>
              <a:t>Δ</a:t>
            </a:r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l-GR" sz="2400" b="1" dirty="0" smtClean="0">
                <a:solidFill>
                  <a:srgbClr val="00B0F0"/>
                </a:solidFill>
              </a:rPr>
              <a:t>Μ</a:t>
            </a:r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l-GR" sz="2400" b="1" dirty="0" smtClean="0"/>
              <a:t>Ε</a:t>
            </a:r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l-G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500034" y="1500174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σε ένα σώμα ασκούνται:</a:t>
            </a:r>
          </a:p>
          <a:p>
            <a:endParaRPr lang="el-GR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5715008" y="6072206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Ακολουθεί παράδειγμα</a:t>
            </a:r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857224" y="2143116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00CC"/>
              </a:buClr>
              <a:buSzPct val="160000"/>
              <a:buFont typeface="Wingdings" pitchFamily="2" charset="2"/>
              <a:buChar char="ü"/>
            </a:pPr>
            <a:r>
              <a:rPr lang="el-GR" dirty="0" smtClean="0"/>
              <a:t>   μόνο διατηρητικές δυνάμεις (όπως είναι η βαρύτητα, η δύναμη ελατήριου κ.α.) 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785786" y="3071810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00CC"/>
              </a:buClr>
              <a:buSzPct val="160000"/>
              <a:buFont typeface="Wingdings" pitchFamily="2" charset="2"/>
              <a:buChar char="ü"/>
            </a:pPr>
            <a:r>
              <a:rPr lang="el-GR" dirty="0" smtClean="0"/>
              <a:t>   ή ασκούνται και άλλες δυνάμεις που το έργο τους είναι μηδέν (δηλαδή δυνάμεις που είναι κάθετες στη μετατόπιση του σώματος) </a:t>
            </a:r>
            <a:endParaRPr lang="el-GR" dirty="0"/>
          </a:p>
        </p:txBody>
      </p:sp>
      <p:sp>
        <p:nvSpPr>
          <p:cNvPr id="10" name="9 - Ορθογώνιο"/>
          <p:cNvSpPr/>
          <p:nvPr/>
        </p:nvSpPr>
        <p:spPr>
          <a:xfrm>
            <a:off x="1142976" y="4429132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ΤΟΤΕ</a:t>
            </a:r>
            <a:r>
              <a:rPr lang="el-GR" dirty="0" smtClean="0"/>
              <a:t> η μηχανική ενέργεια του σώματος παραμένει σταθερή , καθώς το σώμα κινείτε 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0"/>
            <a:ext cx="8501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ΑΡΧΗ </a:t>
            </a:r>
            <a:r>
              <a:rPr lang="el-GR" sz="3200" b="1" dirty="0" smtClean="0">
                <a:solidFill>
                  <a:srgbClr val="FF0000"/>
                </a:solidFill>
              </a:rPr>
              <a:t>ΔΙΑΤΗΡΗΣΗΣ</a:t>
            </a:r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3200" b="1" dirty="0" smtClean="0">
                <a:solidFill>
                  <a:srgbClr val="00B0F0"/>
                </a:solidFill>
              </a:rPr>
              <a:t>ΜΗΧΑΝΙΚΗΣ</a:t>
            </a:r>
            <a:r>
              <a:rPr lang="el-GR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3200" b="1" dirty="0" smtClean="0"/>
              <a:t>ΕΝΕΡΓΕΙΑΣ</a:t>
            </a:r>
            <a:endParaRPr lang="el-GR" sz="32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7786678" y="21429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</a:rPr>
              <a:t>Α.</a:t>
            </a:r>
            <a:r>
              <a:rPr lang="el-GR" sz="2400" b="1" dirty="0" smtClean="0">
                <a:solidFill>
                  <a:srgbClr val="FF0000"/>
                </a:solidFill>
              </a:rPr>
              <a:t>Δ</a:t>
            </a:r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l-GR" sz="2400" b="1" dirty="0" smtClean="0">
                <a:solidFill>
                  <a:srgbClr val="00B0F0"/>
                </a:solidFill>
              </a:rPr>
              <a:t>Μ</a:t>
            </a:r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l-GR" sz="2400" b="1" dirty="0" smtClean="0"/>
              <a:t>Ε</a:t>
            </a:r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l-G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57158" y="714356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Έστω μια πέτρα με μάζα 2</a:t>
            </a:r>
            <a:r>
              <a:rPr lang="en-US" dirty="0" smtClean="0"/>
              <a:t>kg, </a:t>
            </a:r>
            <a:r>
              <a:rPr lang="el-GR" dirty="0" smtClean="0"/>
              <a:t>βρίσκεται στον αέρα και πάνω της ασκείτε </a:t>
            </a:r>
            <a:r>
              <a:rPr lang="el-GR" u="sng" dirty="0" smtClean="0"/>
              <a:t>μόνο</a:t>
            </a:r>
            <a:r>
              <a:rPr lang="el-GR" dirty="0" smtClean="0"/>
              <a:t> η δύναμη του </a:t>
            </a:r>
            <a:r>
              <a:rPr lang="el-GR" b="1" dirty="0" smtClean="0"/>
              <a:t>βάρους</a:t>
            </a:r>
            <a:r>
              <a:rPr lang="el-GR" dirty="0" smtClean="0"/>
              <a:t> από τη γη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0" y="6357958"/>
            <a:ext cx="9144000" cy="50004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571472" y="614364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έδαφος</a:t>
            </a:r>
            <a:endParaRPr lang="el-GR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785926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TextBox"/>
          <p:cNvSpPr txBox="1"/>
          <p:nvPr/>
        </p:nvSpPr>
        <p:spPr>
          <a:xfrm>
            <a:off x="5572132" y="17859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πέτρα</a:t>
            </a:r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142844" y="3214686"/>
            <a:ext cx="9001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Έτσι λόγω της βαρύτητας</a:t>
            </a:r>
            <a:r>
              <a:rPr lang="en-US" dirty="0" smtClean="0"/>
              <a:t> (</a:t>
            </a:r>
            <a:r>
              <a:rPr lang="en-US" b="1" dirty="0" smtClean="0"/>
              <a:t>w</a:t>
            </a:r>
            <a:r>
              <a:rPr lang="en-US" dirty="0" smtClean="0"/>
              <a:t>)</a:t>
            </a:r>
            <a:r>
              <a:rPr lang="el-GR" dirty="0" smtClean="0"/>
              <a:t> η πέτρα πέφτει προς τα κάτω και η ταχύτητα της θα αυξάνετε (αφού η δύναμη της βαρύτητας έχει ίδια διεύθυνση με τη μετατόπιση της πέτρας.)</a:t>
            </a:r>
            <a:endParaRPr lang="el-GR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4929190" y="2285992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5286380" y="235743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r>
              <a:rPr lang="el-GR" b="1" dirty="0" smtClean="0"/>
              <a:t> βαρύτητα</a:t>
            </a:r>
            <a:endParaRPr lang="el-GR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857224" y="4572008"/>
            <a:ext cx="7643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…</a:t>
            </a:r>
            <a:r>
              <a:rPr lang="el-GR" b="1" dirty="0" smtClean="0"/>
              <a:t>ΚΑΙ ΕΠΕΙΔΗ </a:t>
            </a:r>
            <a:r>
              <a:rPr lang="el-GR" dirty="0" smtClean="0"/>
              <a:t>η βαρύτητα είναι διατηρητική (ή συντηρητική δύναμη)  η </a:t>
            </a:r>
            <a:r>
              <a:rPr lang="el-GR" b="1" dirty="0" smtClean="0"/>
              <a:t>μηχανική ενέργεια </a:t>
            </a:r>
            <a:r>
              <a:rPr lang="el-GR" dirty="0" smtClean="0"/>
              <a:t>της μπάλας καθώς πέφτει, θα διατηρείτε </a:t>
            </a:r>
            <a:r>
              <a:rPr lang="el-GR" b="1" dirty="0" smtClean="0"/>
              <a:t>σταθερή</a:t>
            </a:r>
            <a:r>
              <a:rPr lang="en-US" dirty="0" smtClean="0"/>
              <a:t> (</a:t>
            </a:r>
            <a:r>
              <a:rPr lang="el-GR" dirty="0" smtClean="0"/>
              <a:t>Α.Δ.Μ.Ε.)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6" grpId="0" animBg="1"/>
      <p:bldP spid="8" grpId="0"/>
      <p:bldP spid="10" grpId="0"/>
      <p:bldP spid="11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049715">
            <a:off x="7678867" y="506502"/>
            <a:ext cx="838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0" y="6357958"/>
            <a:ext cx="9144000" cy="50004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571472" y="614364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έδαφος</a:t>
            </a:r>
            <a:endParaRPr lang="el-GR" b="1" dirty="0">
              <a:solidFill>
                <a:srgbClr val="7030A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643074" y="6488692"/>
            <a:ext cx="814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Στο έδαφος θεωρούμε τη δυναμική ενέργεια  (</a:t>
            </a:r>
            <a:r>
              <a:rPr lang="en-US" b="1" dirty="0" smtClean="0">
                <a:solidFill>
                  <a:srgbClr val="7030A0"/>
                </a:solidFill>
              </a:rPr>
              <a:t>U) </a:t>
            </a:r>
            <a:r>
              <a:rPr lang="el-GR" b="1" dirty="0" smtClean="0">
                <a:solidFill>
                  <a:srgbClr val="7030A0"/>
                </a:solidFill>
              </a:rPr>
              <a:t>μηδέν </a:t>
            </a:r>
            <a:r>
              <a:rPr lang="en-US" b="1" dirty="0" smtClean="0">
                <a:solidFill>
                  <a:srgbClr val="7030A0"/>
                </a:solidFill>
              </a:rPr>
              <a:t> (U = 0 )</a:t>
            </a:r>
            <a:endParaRPr lang="el-GR" b="1" dirty="0">
              <a:solidFill>
                <a:srgbClr val="7030A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37718" y="1643051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TextBox"/>
          <p:cNvSpPr txBox="1"/>
          <p:nvPr/>
        </p:nvSpPr>
        <p:spPr>
          <a:xfrm>
            <a:off x="6643702" y="164305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πέτρα</a:t>
            </a:r>
            <a:endParaRPr lang="el-GR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7073124" y="2213760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7552032" y="2071679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5857884" y="164305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Θέση 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85720" y="214290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Αρχικά η πέτρα αφήνεται από την </a:t>
            </a:r>
            <a:r>
              <a:rPr lang="el-GR" dirty="0" smtClean="0">
                <a:solidFill>
                  <a:srgbClr val="FF0000"/>
                </a:solidFill>
              </a:rPr>
              <a:t>θέση Α, </a:t>
            </a:r>
            <a:r>
              <a:rPr lang="el-GR" dirty="0" smtClean="0"/>
              <a:t>όπου σε αυτή τη θέση έχει ταχύτητα μηδέν (αρχικά  ακίνητο)</a:t>
            </a:r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1285852" y="92867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Στη Θέση Α  :</a:t>
            </a:r>
            <a:endParaRPr lang="el-GR" b="1" dirty="0">
              <a:solidFill>
                <a:srgbClr val="FF0000"/>
              </a:solidFill>
            </a:endParaRPr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5400000">
            <a:off x="5929322" y="4000504"/>
            <a:ext cx="4500594" cy="714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715272" y="3429000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Ύψος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0" y="1357298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είναι ακίνητη άρα θα έχει μηδέν ταχύτητα</a:t>
            </a:r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0" y="2285992"/>
            <a:ext cx="4857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είναι ακίνητη άρα θα έχει κινητική ενέργεια μηδέν: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0" y="3357562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βρίσκεται σε ύψος </a:t>
            </a:r>
            <a:r>
              <a:rPr lang="en-US" dirty="0" smtClean="0"/>
              <a:t>  </a:t>
            </a:r>
            <a:r>
              <a:rPr lang="en-US" b="1" dirty="0" err="1" smtClean="0">
                <a:solidFill>
                  <a:srgbClr val="FF0000"/>
                </a:solidFill>
              </a:rPr>
              <a:t>h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0" y="3929066"/>
            <a:ext cx="5929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βρίσκεται σε ύψος </a:t>
            </a:r>
            <a:r>
              <a:rPr lang="en-US" dirty="0" smtClean="0"/>
              <a:t>  </a:t>
            </a:r>
            <a:r>
              <a:rPr lang="en-US" b="1" dirty="0" err="1" smtClean="0">
                <a:solidFill>
                  <a:srgbClr val="FF0000"/>
                </a:solidFill>
              </a:rPr>
              <a:t>h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στη θέση Α θα έχει δυναμική ενέργεια:</a:t>
            </a:r>
            <a:endParaRPr lang="el-GR" dirty="0"/>
          </a:p>
        </p:txBody>
      </p:sp>
      <p:sp>
        <p:nvSpPr>
          <p:cNvPr id="27" name="26 - TextBox"/>
          <p:cNvSpPr txBox="1"/>
          <p:nvPr/>
        </p:nvSpPr>
        <p:spPr>
          <a:xfrm>
            <a:off x="0" y="4929198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στη θέση Α θα έχει μηχανική ενέργεια Ε</a:t>
            </a:r>
            <a:r>
              <a:rPr lang="el-GR" baseline="-25000" dirty="0" smtClean="0"/>
              <a:t>Α</a:t>
            </a:r>
            <a:r>
              <a:rPr lang="el-GR" dirty="0" smtClean="0"/>
              <a:t>   που θα είναι:  </a:t>
            </a:r>
            <a:endParaRPr lang="el-GR" dirty="0"/>
          </a:p>
        </p:txBody>
      </p:sp>
      <p:sp>
        <p:nvSpPr>
          <p:cNvPr id="28" name="27 - Ορθογώνιο"/>
          <p:cNvSpPr/>
          <p:nvPr/>
        </p:nvSpPr>
        <p:spPr>
          <a:xfrm>
            <a:off x="500034" y="5786454"/>
            <a:ext cx="1849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 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0  +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dirty="0" smtClean="0">
                <a:solidFill>
                  <a:srgbClr val="FF0000"/>
                </a:solidFill>
              </a:rPr>
              <a:t> ∙</a:t>
            </a:r>
            <a:r>
              <a:rPr lang="en-US" b="1" dirty="0" smtClean="0">
                <a:solidFill>
                  <a:srgbClr val="FF0000"/>
                </a:solidFill>
              </a:rPr>
              <a:t>g∙ </a:t>
            </a:r>
            <a:r>
              <a:rPr lang="en-US" b="1" dirty="0" err="1" smtClean="0">
                <a:solidFill>
                  <a:srgbClr val="FF0000"/>
                </a:solidFill>
              </a:rPr>
              <a:t>h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428596" y="5286388"/>
            <a:ext cx="1540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 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n-US" b="1" baseline="-25000" dirty="0" smtClean="0">
                <a:solidFill>
                  <a:srgbClr val="FF0000"/>
                </a:solidFill>
              </a:rPr>
              <a:t>kA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l-GR" b="1" dirty="0" smtClean="0">
                <a:solidFill>
                  <a:srgbClr val="FF0000"/>
                </a:solidFill>
              </a:rPr>
              <a:t>+</a:t>
            </a:r>
            <a:r>
              <a:rPr lang="en-US" b="1" dirty="0" smtClean="0">
                <a:solidFill>
                  <a:srgbClr val="FF0000"/>
                </a:solidFill>
              </a:rPr>
              <a:t> U</a:t>
            </a:r>
            <a:r>
              <a:rPr lang="en-US" b="1" baseline="-25000" dirty="0" smtClean="0">
                <a:solidFill>
                  <a:srgbClr val="FF0000"/>
                </a:solidFill>
              </a:rPr>
              <a:t>A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3286116" y="5786454"/>
            <a:ext cx="1405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 =</a:t>
            </a:r>
            <a:r>
              <a:rPr lang="en-US" b="1" dirty="0" smtClean="0">
                <a:solidFill>
                  <a:srgbClr val="FF0000"/>
                </a:solidFill>
              </a:rPr>
              <a:t> m</a:t>
            </a:r>
            <a:r>
              <a:rPr lang="el-GR" b="1" dirty="0" smtClean="0">
                <a:solidFill>
                  <a:srgbClr val="FF0000"/>
                </a:solidFill>
              </a:rPr>
              <a:t> ∙</a:t>
            </a:r>
            <a:r>
              <a:rPr lang="en-US" b="1" dirty="0" smtClean="0">
                <a:solidFill>
                  <a:srgbClr val="FF0000"/>
                </a:solidFill>
              </a:rPr>
              <a:t>g∙ </a:t>
            </a:r>
            <a:r>
              <a:rPr lang="en-US" b="1" dirty="0" err="1" smtClean="0">
                <a:solidFill>
                  <a:srgbClr val="FF0000"/>
                </a:solidFill>
              </a:rPr>
              <a:t>h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500298" y="57864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=&gt;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1571604" y="1643050"/>
            <a:ext cx="792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u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  = 0</a:t>
            </a:r>
            <a:endParaRPr lang="el-GR" dirty="0"/>
          </a:p>
        </p:txBody>
      </p:sp>
      <p:sp>
        <p:nvSpPr>
          <p:cNvPr id="33" name="32 - Ορθογώνιο"/>
          <p:cNvSpPr/>
          <p:nvPr/>
        </p:nvSpPr>
        <p:spPr>
          <a:xfrm>
            <a:off x="2071670" y="2714620"/>
            <a:ext cx="907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n-US" b="1" baseline="-25000" dirty="0" smtClean="0">
                <a:solidFill>
                  <a:srgbClr val="FF0000"/>
                </a:solidFill>
              </a:rPr>
              <a:t>kA</a:t>
            </a:r>
            <a:r>
              <a:rPr lang="en-US" b="1" dirty="0" smtClean="0">
                <a:solidFill>
                  <a:srgbClr val="FF0000"/>
                </a:solidFill>
              </a:rPr>
              <a:t>  = 0 </a:t>
            </a:r>
            <a:endParaRPr lang="el-GR" dirty="0"/>
          </a:p>
        </p:txBody>
      </p:sp>
      <p:sp>
        <p:nvSpPr>
          <p:cNvPr id="34" name="33 - Ορθογώνιο"/>
          <p:cNvSpPr/>
          <p:nvPr/>
        </p:nvSpPr>
        <p:spPr>
          <a:xfrm>
            <a:off x="2285984" y="4214818"/>
            <a:ext cx="1297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b="1" baseline="-25000" dirty="0" smtClean="0">
                <a:solidFill>
                  <a:srgbClr val="FF0000"/>
                </a:solidFill>
              </a:rPr>
              <a:t>A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= </a:t>
            </a:r>
            <a:r>
              <a:rPr lang="en-US" b="1" dirty="0" smtClean="0">
                <a:solidFill>
                  <a:srgbClr val="FF0000"/>
                </a:solidFill>
              </a:rPr>
              <a:t>mg </a:t>
            </a:r>
            <a:r>
              <a:rPr lang="en-US" b="1" dirty="0" err="1" smtClean="0">
                <a:solidFill>
                  <a:srgbClr val="FF0000"/>
                </a:solidFill>
              </a:rPr>
              <a:t>h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0" grpId="0"/>
      <p:bldP spid="14" grpId="0"/>
      <p:bldP spid="15" grpId="0"/>
      <p:bldP spid="16" grpId="0"/>
      <p:bldP spid="17" grpId="0"/>
      <p:bldP spid="20" grpId="0"/>
      <p:bldP spid="21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049715">
            <a:off x="7678867" y="506502"/>
            <a:ext cx="838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0" y="6357958"/>
            <a:ext cx="9144000" cy="50004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571472" y="614364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έδαφος</a:t>
            </a:r>
            <a:endParaRPr lang="el-GR" b="1" dirty="0">
              <a:solidFill>
                <a:srgbClr val="7030A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643074" y="6488692"/>
            <a:ext cx="814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Στο έδαφος θεωρούμε τη δυναμική ενέργεια  (</a:t>
            </a:r>
            <a:r>
              <a:rPr lang="en-US" b="1" dirty="0" smtClean="0">
                <a:solidFill>
                  <a:srgbClr val="7030A0"/>
                </a:solidFill>
              </a:rPr>
              <a:t>U) </a:t>
            </a:r>
            <a:r>
              <a:rPr lang="el-GR" b="1" dirty="0" smtClean="0">
                <a:solidFill>
                  <a:srgbClr val="7030A0"/>
                </a:solidFill>
              </a:rPr>
              <a:t>μηδέν </a:t>
            </a:r>
            <a:r>
              <a:rPr lang="en-US" b="1" dirty="0" smtClean="0">
                <a:solidFill>
                  <a:srgbClr val="7030A0"/>
                </a:solidFill>
              </a:rPr>
              <a:t> (U = 0 )</a:t>
            </a:r>
            <a:endParaRPr lang="el-GR" b="1" dirty="0">
              <a:solidFill>
                <a:srgbClr val="7030A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44" y="3357562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TextBox"/>
          <p:cNvSpPr txBox="1"/>
          <p:nvPr/>
        </p:nvSpPr>
        <p:spPr>
          <a:xfrm>
            <a:off x="6286512" y="328612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πέτρα</a:t>
            </a:r>
            <a:endParaRPr lang="el-GR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7144562" y="3856834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7429520" y="38576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6429388" y="300037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Θέση  Β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85720" y="214290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Καθώς  πέφτει προς τα κάτω η πέτρα φτάνει στη  </a:t>
            </a:r>
            <a:r>
              <a:rPr lang="el-GR" dirty="0" smtClean="0">
                <a:solidFill>
                  <a:srgbClr val="0070C0"/>
                </a:solidFill>
              </a:rPr>
              <a:t>θέση Β</a:t>
            </a:r>
            <a:r>
              <a:rPr lang="el-GR" dirty="0" smtClean="0">
                <a:solidFill>
                  <a:srgbClr val="FF0000"/>
                </a:solidFill>
              </a:rPr>
              <a:t>, </a:t>
            </a:r>
            <a:r>
              <a:rPr lang="el-GR" dirty="0" smtClean="0"/>
              <a:t>όπου σε αυτή τη θέση έχει ταχύτητα </a:t>
            </a:r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1285852" y="92867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Στη Θέση Β  :</a:t>
            </a:r>
            <a:endParaRPr lang="el-GR" b="1" dirty="0">
              <a:solidFill>
                <a:srgbClr val="0070C0"/>
              </a:solidFill>
            </a:endParaRPr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5400000">
            <a:off x="6642908" y="4929198"/>
            <a:ext cx="2858314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572396" y="4643446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Ύψος </a:t>
            </a:r>
            <a:r>
              <a:rPr lang="en-US" b="1" dirty="0" smtClean="0">
                <a:solidFill>
                  <a:srgbClr val="0070C0"/>
                </a:solidFill>
              </a:rPr>
              <a:t>h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0" y="1357298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κινείτε με   ταχύτητα</a:t>
            </a:r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0" y="1714488"/>
            <a:ext cx="4857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 θα έχει κινητική ενέργεια  </a:t>
            </a:r>
            <a:r>
              <a:rPr lang="en-US" b="1" dirty="0" smtClean="0">
                <a:solidFill>
                  <a:srgbClr val="0070C0"/>
                </a:solidFill>
              </a:rPr>
              <a:t>E</a:t>
            </a:r>
            <a:r>
              <a:rPr lang="el-GR" b="1" baseline="-25000" dirty="0" smtClean="0">
                <a:solidFill>
                  <a:srgbClr val="0070C0"/>
                </a:solidFill>
              </a:rPr>
              <a:t>κΒ   </a:t>
            </a:r>
            <a:r>
              <a:rPr lang="el-GR" dirty="0" smtClean="0"/>
              <a:t>: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0" y="3071810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βρίσκεται σε ύψος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0070C0"/>
                </a:solidFill>
              </a:rPr>
              <a:t>h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  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0" y="3643314"/>
            <a:ext cx="5929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βρίσκεται σε ύψος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0070C0"/>
                </a:solidFill>
              </a:rPr>
              <a:t>h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στη θέση Β θα έχει δυναμική ενέργεια:</a:t>
            </a:r>
            <a:endParaRPr lang="el-GR" dirty="0"/>
          </a:p>
        </p:txBody>
      </p:sp>
      <p:sp>
        <p:nvSpPr>
          <p:cNvPr id="27" name="26 - TextBox"/>
          <p:cNvSpPr txBox="1"/>
          <p:nvPr/>
        </p:nvSpPr>
        <p:spPr>
          <a:xfrm>
            <a:off x="0" y="4643446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στη θέση Β θα έχει μηχανική ενέργεια Ε</a:t>
            </a:r>
            <a:r>
              <a:rPr lang="el-GR" baseline="-25000" dirty="0" smtClean="0"/>
              <a:t>Β</a:t>
            </a:r>
            <a:r>
              <a:rPr lang="el-GR" dirty="0" smtClean="0"/>
              <a:t>   που θα είναι:  </a:t>
            </a:r>
            <a:endParaRPr lang="el-GR" dirty="0"/>
          </a:p>
        </p:txBody>
      </p:sp>
      <p:sp>
        <p:nvSpPr>
          <p:cNvPr id="28" name="27 - Ορθογώνιο"/>
          <p:cNvSpPr/>
          <p:nvPr/>
        </p:nvSpPr>
        <p:spPr>
          <a:xfrm>
            <a:off x="642910" y="5715016"/>
            <a:ext cx="3626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Ε</a:t>
            </a:r>
            <a:r>
              <a:rPr lang="el-GR" b="1" baseline="-25000" dirty="0" smtClean="0">
                <a:solidFill>
                  <a:srgbClr val="0070C0"/>
                </a:solidFill>
              </a:rPr>
              <a:t>Β      </a:t>
            </a:r>
            <a:r>
              <a:rPr lang="el-GR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                                  +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m</a:t>
            </a:r>
            <a:r>
              <a:rPr lang="el-GR" b="1" dirty="0" smtClean="0">
                <a:solidFill>
                  <a:srgbClr val="0070C0"/>
                </a:solidFill>
              </a:rPr>
              <a:t> ∙</a:t>
            </a:r>
            <a:r>
              <a:rPr lang="en-US" b="1" dirty="0" smtClean="0">
                <a:solidFill>
                  <a:srgbClr val="0070C0"/>
                </a:solidFill>
              </a:rPr>
              <a:t>g∙ h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785786" y="5000636"/>
            <a:ext cx="1476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Ε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l-GR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Ε</a:t>
            </a:r>
            <a:r>
              <a:rPr lang="en-US" b="1" baseline="-25000" dirty="0" smtClean="0">
                <a:solidFill>
                  <a:srgbClr val="0070C0"/>
                </a:solidFill>
              </a:rPr>
              <a:t>k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 </a:t>
            </a:r>
            <a:r>
              <a:rPr lang="el-GR" b="1" dirty="0" smtClean="0">
                <a:solidFill>
                  <a:srgbClr val="0070C0"/>
                </a:solidFill>
              </a:rPr>
              <a:t>+</a:t>
            </a:r>
            <a:r>
              <a:rPr lang="en-US" b="1" dirty="0" smtClean="0">
                <a:solidFill>
                  <a:srgbClr val="0070C0"/>
                </a:solidFill>
              </a:rPr>
              <a:t> 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3000364" y="1357298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B0F0"/>
                </a:solidFill>
              </a:rPr>
              <a:t>  </a:t>
            </a:r>
            <a:r>
              <a:rPr lang="el-GR" b="1" dirty="0" smtClean="0">
                <a:solidFill>
                  <a:srgbClr val="00B0F0"/>
                </a:solidFill>
              </a:rPr>
              <a:t> </a:t>
            </a:r>
            <a:endParaRPr lang="el-GR" dirty="0">
              <a:solidFill>
                <a:srgbClr val="00B0F0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2285984" y="4071942"/>
            <a:ext cx="1574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baseline="-25000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= </a:t>
            </a:r>
            <a:r>
              <a:rPr lang="en-US" b="1" dirty="0" smtClean="0">
                <a:solidFill>
                  <a:srgbClr val="0070C0"/>
                </a:solidFill>
              </a:rPr>
              <a:t>m</a:t>
            </a:r>
            <a:r>
              <a:rPr lang="el-GR" b="1" dirty="0" smtClean="0">
                <a:solidFill>
                  <a:srgbClr val="0070C0"/>
                </a:solidFill>
              </a:rPr>
              <a:t> ∙ </a:t>
            </a:r>
            <a:r>
              <a:rPr lang="en-US" b="1" dirty="0" smtClean="0">
                <a:solidFill>
                  <a:srgbClr val="0070C0"/>
                </a:solidFill>
              </a:rPr>
              <a:t>g</a:t>
            </a:r>
            <a:r>
              <a:rPr lang="el-GR" b="1" dirty="0" smtClean="0">
                <a:solidFill>
                  <a:srgbClr val="0070C0"/>
                </a:solidFill>
              </a:rPr>
              <a:t> ∙</a:t>
            </a:r>
            <a:r>
              <a:rPr lang="en-US" b="1" dirty="0" smtClean="0">
                <a:solidFill>
                  <a:srgbClr val="0070C0"/>
                </a:solidFill>
              </a:rPr>
              <a:t> h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357290" y="240797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=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928662" y="2386293"/>
            <a:ext cx="6647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E</a:t>
            </a:r>
            <a:r>
              <a:rPr lang="el-GR" b="1" baseline="-25000" dirty="0" smtClean="0">
                <a:solidFill>
                  <a:srgbClr val="0070C0"/>
                </a:solidFill>
              </a:rPr>
              <a:t>κΒ</a:t>
            </a:r>
            <a:endParaRPr lang="en-US" b="1" baseline="-25000" dirty="0">
              <a:solidFill>
                <a:srgbClr val="0070C0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1951628" y="2369572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 </a:t>
            </a:r>
            <a:r>
              <a:rPr lang="el-GR" baseline="30000" dirty="0" smtClean="0">
                <a:solidFill>
                  <a:srgbClr val="0070C0"/>
                </a:solidFill>
              </a:rPr>
              <a:t>.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endParaRPr lang="en-US" baseline="30000" dirty="0">
              <a:solidFill>
                <a:srgbClr val="0070C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1951628" y="2369572"/>
            <a:ext cx="226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30000" dirty="0" smtClean="0">
                <a:solidFill>
                  <a:srgbClr val="0070C0"/>
                </a:solidFill>
              </a:rPr>
              <a:t>.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2308818" y="2369572"/>
            <a:ext cx="526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1594438" y="2583886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Ορθογώνιο"/>
          <p:cNvSpPr/>
          <p:nvPr/>
        </p:nvSpPr>
        <p:spPr>
          <a:xfrm>
            <a:off x="1594438" y="22859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1580108" y="251244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1943124" y="5702874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 </a:t>
            </a:r>
            <a:r>
              <a:rPr lang="el-GR" baseline="30000" dirty="0" smtClean="0">
                <a:solidFill>
                  <a:srgbClr val="0070C0"/>
                </a:solidFill>
              </a:rPr>
              <a:t>.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endParaRPr lang="en-US" baseline="30000" dirty="0">
              <a:solidFill>
                <a:srgbClr val="0070C0"/>
              </a:solidFill>
            </a:endParaRPr>
          </a:p>
        </p:txBody>
      </p:sp>
      <p:sp>
        <p:nvSpPr>
          <p:cNvPr id="47" name="46 - Ορθογώνιο"/>
          <p:cNvSpPr/>
          <p:nvPr/>
        </p:nvSpPr>
        <p:spPr>
          <a:xfrm>
            <a:off x="1943124" y="5702874"/>
            <a:ext cx="226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30000" dirty="0" smtClean="0">
                <a:solidFill>
                  <a:srgbClr val="0070C0"/>
                </a:solidFill>
              </a:rPr>
              <a:t>.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2300314" y="5702874"/>
            <a:ext cx="526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1585934" y="5917188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Ορθογώνιο"/>
          <p:cNvSpPr/>
          <p:nvPr/>
        </p:nvSpPr>
        <p:spPr>
          <a:xfrm>
            <a:off x="1585934" y="561929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1" name="50 - Ορθογώνιο"/>
          <p:cNvSpPr/>
          <p:nvPr/>
        </p:nvSpPr>
        <p:spPr>
          <a:xfrm>
            <a:off x="1571604" y="584575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0" grpId="0"/>
      <p:bldP spid="14" grpId="0"/>
      <p:bldP spid="15" grpId="0"/>
      <p:bldP spid="16" grpId="0"/>
      <p:bldP spid="17" grpId="0"/>
      <p:bldP spid="20" grpId="0"/>
      <p:bldP spid="21" grpId="0"/>
      <p:bldP spid="23" grpId="0"/>
      <p:bldP spid="24" grpId="0"/>
      <p:bldP spid="26" grpId="0"/>
      <p:bldP spid="27" grpId="0"/>
      <p:bldP spid="28" grpId="0"/>
      <p:bldP spid="29" grpId="0"/>
      <p:bldP spid="32" grpId="0"/>
      <p:bldP spid="34" grpId="0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50" grpId="0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049715">
            <a:off x="7678867" y="506502"/>
            <a:ext cx="838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0" y="6357958"/>
            <a:ext cx="9144000" cy="50004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571472" y="614364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έδαφος</a:t>
            </a:r>
            <a:endParaRPr lang="el-GR" b="1" dirty="0">
              <a:solidFill>
                <a:srgbClr val="7030A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643074" y="6488692"/>
            <a:ext cx="814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Στο έδαφος θεωρούμε τη δυναμική ενέργεια  (</a:t>
            </a:r>
            <a:r>
              <a:rPr lang="en-US" b="1" dirty="0" smtClean="0">
                <a:solidFill>
                  <a:srgbClr val="7030A0"/>
                </a:solidFill>
              </a:rPr>
              <a:t>U) </a:t>
            </a:r>
            <a:r>
              <a:rPr lang="el-GR" b="1" dirty="0" smtClean="0">
                <a:solidFill>
                  <a:srgbClr val="7030A0"/>
                </a:solidFill>
              </a:rPr>
              <a:t>μηδέν </a:t>
            </a:r>
            <a:r>
              <a:rPr lang="en-US" b="1" dirty="0" smtClean="0">
                <a:solidFill>
                  <a:srgbClr val="7030A0"/>
                </a:solidFill>
              </a:rPr>
              <a:t> (U = 0 )</a:t>
            </a:r>
            <a:endParaRPr lang="el-GR" b="1" dirty="0">
              <a:solidFill>
                <a:srgbClr val="7030A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6072206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12 - Ευθύγραμμο βέλος σύνδεσης"/>
          <p:cNvCxnSpPr/>
          <p:nvPr/>
        </p:nvCxnSpPr>
        <p:spPr>
          <a:xfrm rot="5400000">
            <a:off x="7216000" y="6500016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7643834" y="64886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6215074" y="592933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3B8937"/>
                </a:solidFill>
              </a:rPr>
              <a:t>Θέση  Γ</a:t>
            </a:r>
            <a:endParaRPr lang="el-GR" b="1" dirty="0">
              <a:solidFill>
                <a:srgbClr val="3B8937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85720" y="214290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Τελικά η πέτρα η φτάνει στο έδαφος  στη </a:t>
            </a:r>
            <a:r>
              <a:rPr lang="el-GR" dirty="0" smtClean="0">
                <a:solidFill>
                  <a:srgbClr val="00B050"/>
                </a:solidFill>
              </a:rPr>
              <a:t>θέση Γ</a:t>
            </a:r>
            <a:r>
              <a:rPr lang="el-GR" dirty="0" smtClean="0">
                <a:solidFill>
                  <a:srgbClr val="FF0000"/>
                </a:solidFill>
              </a:rPr>
              <a:t>, </a:t>
            </a:r>
            <a:r>
              <a:rPr lang="el-GR" dirty="0" smtClean="0"/>
              <a:t>όπου σε αυτή τη θέση έχει ταχύτητα </a:t>
            </a:r>
            <a:r>
              <a:rPr lang="en-US" b="1" dirty="0" smtClean="0">
                <a:solidFill>
                  <a:srgbClr val="00B050"/>
                </a:solidFill>
              </a:rPr>
              <a:t>u</a:t>
            </a:r>
            <a:r>
              <a:rPr lang="el-GR" b="1" baseline="-25000" dirty="0" smtClean="0">
                <a:solidFill>
                  <a:srgbClr val="00B050"/>
                </a:solidFill>
              </a:rPr>
              <a:t>Γ</a:t>
            </a:r>
            <a:r>
              <a:rPr lang="el-GR" b="1" dirty="0" smtClean="0">
                <a:solidFill>
                  <a:srgbClr val="00B0F0"/>
                </a:solidFill>
              </a:rPr>
              <a:t> </a:t>
            </a:r>
            <a:endParaRPr lang="el-GR" dirty="0" smtClean="0">
              <a:solidFill>
                <a:srgbClr val="00B0F0"/>
              </a:solidFill>
            </a:endParaRPr>
          </a:p>
          <a:p>
            <a:r>
              <a:rPr lang="el-GR" dirty="0" smtClean="0"/>
              <a:t>, αλλά το ύψος από το έδαφος θα είναι μηδέν  </a:t>
            </a:r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1285852" y="92867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Στη Θέση Γ  :</a:t>
            </a:r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7572396" y="5786454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Ύψος </a:t>
            </a:r>
            <a:r>
              <a:rPr lang="en-US" b="1" dirty="0" smtClean="0">
                <a:solidFill>
                  <a:srgbClr val="00B050"/>
                </a:solidFill>
              </a:rPr>
              <a:t>h</a:t>
            </a:r>
            <a:r>
              <a:rPr lang="el-GR" b="1" baseline="-25000" dirty="0" smtClean="0">
                <a:solidFill>
                  <a:srgbClr val="00B050"/>
                </a:solidFill>
              </a:rPr>
              <a:t>Γ  </a:t>
            </a:r>
            <a:r>
              <a:rPr lang="el-GR" b="1" dirty="0" smtClean="0">
                <a:solidFill>
                  <a:srgbClr val="00B050"/>
                </a:solidFill>
              </a:rPr>
              <a:t> =0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0" y="1357298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κινείτε με   ταχύτητα</a:t>
            </a:r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0" y="1714488"/>
            <a:ext cx="4857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 θα έχει κινητική ενέργεια  </a:t>
            </a:r>
            <a:r>
              <a:rPr lang="en-US" b="1" dirty="0" smtClean="0">
                <a:solidFill>
                  <a:srgbClr val="00B050"/>
                </a:solidFill>
              </a:rPr>
              <a:t>E</a:t>
            </a:r>
            <a:r>
              <a:rPr lang="el-GR" b="1" baseline="-25000" dirty="0" smtClean="0">
                <a:solidFill>
                  <a:srgbClr val="00B050"/>
                </a:solidFill>
              </a:rPr>
              <a:t>κΓ   </a:t>
            </a:r>
            <a:r>
              <a:rPr lang="el-GR" dirty="0" smtClean="0"/>
              <a:t>: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0" y="3071810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βρίσκεται σε ύψος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00B050"/>
                </a:solidFill>
              </a:rPr>
              <a:t>h</a:t>
            </a:r>
            <a:r>
              <a:rPr lang="el-GR" b="1" baseline="-25000" dirty="0" smtClean="0">
                <a:solidFill>
                  <a:srgbClr val="00B050"/>
                </a:solidFill>
              </a:rPr>
              <a:t>Γ  </a:t>
            </a:r>
            <a:r>
              <a:rPr lang="el-GR" b="1" dirty="0" smtClean="0">
                <a:solidFill>
                  <a:srgbClr val="00B050"/>
                </a:solidFill>
              </a:rPr>
              <a:t> = 0</a:t>
            </a:r>
            <a:r>
              <a:rPr lang="en-US" b="1" dirty="0" smtClean="0">
                <a:solidFill>
                  <a:srgbClr val="00B050"/>
                </a:solidFill>
              </a:rPr>
              <a:t>   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0" y="3643314"/>
            <a:ext cx="5929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  στη θέση Γ θα έχει δυναμική ενέργεια:</a:t>
            </a:r>
            <a:endParaRPr lang="el-GR" dirty="0"/>
          </a:p>
        </p:txBody>
      </p:sp>
      <p:sp>
        <p:nvSpPr>
          <p:cNvPr id="28" name="27 - Ορθογώνιο"/>
          <p:cNvSpPr/>
          <p:nvPr/>
        </p:nvSpPr>
        <p:spPr>
          <a:xfrm>
            <a:off x="142844" y="5715016"/>
            <a:ext cx="2741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Ε</a:t>
            </a:r>
            <a:r>
              <a:rPr lang="el-GR" b="1" baseline="-25000" dirty="0" smtClean="0">
                <a:solidFill>
                  <a:srgbClr val="00B050"/>
                </a:solidFill>
              </a:rPr>
              <a:t>Γ      </a:t>
            </a:r>
            <a:r>
              <a:rPr lang="el-GR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                               +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 0</a:t>
            </a:r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785786" y="5000636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Ε</a:t>
            </a:r>
            <a:r>
              <a:rPr lang="el-GR" b="1" baseline="-25000" dirty="0" smtClean="0">
                <a:solidFill>
                  <a:srgbClr val="00B050"/>
                </a:solidFill>
              </a:rPr>
              <a:t>Γ   </a:t>
            </a:r>
            <a:r>
              <a:rPr lang="el-GR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  Ε</a:t>
            </a:r>
            <a:r>
              <a:rPr lang="en-US" b="1" baseline="-25000" dirty="0" smtClean="0">
                <a:solidFill>
                  <a:srgbClr val="00B050"/>
                </a:solidFill>
              </a:rPr>
              <a:t>k</a:t>
            </a:r>
            <a:r>
              <a:rPr lang="el-GR" b="1" baseline="-25000" dirty="0" smtClean="0">
                <a:solidFill>
                  <a:srgbClr val="00B050"/>
                </a:solidFill>
              </a:rPr>
              <a:t>Γ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+</a:t>
            </a:r>
            <a:r>
              <a:rPr lang="en-US" b="1" dirty="0" smtClean="0">
                <a:solidFill>
                  <a:srgbClr val="00B050"/>
                </a:solidFill>
              </a:rPr>
              <a:t> U</a:t>
            </a:r>
            <a:r>
              <a:rPr lang="el-GR" b="1" baseline="-25000" dirty="0" smtClean="0">
                <a:solidFill>
                  <a:srgbClr val="00B050"/>
                </a:solidFill>
              </a:rPr>
              <a:t>Γ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3000364" y="1357298"/>
            <a:ext cx="423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u</a:t>
            </a:r>
            <a:r>
              <a:rPr lang="el-GR" b="1" baseline="-25000" dirty="0" smtClean="0">
                <a:solidFill>
                  <a:srgbClr val="00B050"/>
                </a:solidFill>
              </a:rPr>
              <a:t>Γ</a:t>
            </a:r>
            <a:r>
              <a:rPr lang="el-GR" b="1" dirty="0" smtClean="0">
                <a:solidFill>
                  <a:srgbClr val="00B0F0"/>
                </a:solidFill>
              </a:rPr>
              <a:t> </a:t>
            </a:r>
            <a:endParaRPr lang="el-GR" dirty="0">
              <a:solidFill>
                <a:srgbClr val="00B0F0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4286248" y="4071942"/>
            <a:ext cx="795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U</a:t>
            </a:r>
            <a:r>
              <a:rPr lang="el-GR" b="1" baseline="-25000" dirty="0" smtClean="0">
                <a:solidFill>
                  <a:srgbClr val="00B050"/>
                </a:solidFill>
              </a:rPr>
              <a:t>Γ</a:t>
            </a:r>
            <a:r>
              <a:rPr lang="en-US" b="1" baseline="-25000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= 0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357290" y="233653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=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928662" y="2314855"/>
            <a:ext cx="6647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E</a:t>
            </a:r>
            <a:r>
              <a:rPr lang="el-GR" b="1" baseline="-25000" dirty="0" smtClean="0">
                <a:solidFill>
                  <a:srgbClr val="00B050"/>
                </a:solidFill>
              </a:rPr>
              <a:t>κΓ</a:t>
            </a:r>
            <a:endParaRPr lang="en-US" b="1" baseline="-25000" dirty="0">
              <a:solidFill>
                <a:srgbClr val="00B050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1951628" y="2298134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 </a:t>
            </a:r>
            <a:r>
              <a:rPr lang="el-GR" baseline="30000" dirty="0" smtClean="0">
                <a:solidFill>
                  <a:srgbClr val="00B050"/>
                </a:solidFill>
              </a:rPr>
              <a:t>.</a:t>
            </a:r>
            <a:r>
              <a:rPr lang="el-GR" dirty="0" smtClean="0">
                <a:solidFill>
                  <a:srgbClr val="00B050"/>
                </a:solidFill>
              </a:rPr>
              <a:t> </a:t>
            </a:r>
            <a:endParaRPr lang="en-US" baseline="30000" dirty="0">
              <a:solidFill>
                <a:srgbClr val="00B05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1951628" y="2298134"/>
            <a:ext cx="226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30000" dirty="0" smtClean="0">
                <a:solidFill>
                  <a:srgbClr val="00B050"/>
                </a:solidFill>
              </a:rPr>
              <a:t>.</a:t>
            </a:r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2308818" y="2298134"/>
            <a:ext cx="502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u</a:t>
            </a:r>
            <a:r>
              <a:rPr lang="el-GR" b="1" baseline="-25000" dirty="0" smtClean="0">
                <a:solidFill>
                  <a:srgbClr val="00B050"/>
                </a:solidFill>
              </a:rPr>
              <a:t>Γ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baseline="30000" dirty="0" smtClean="0">
                <a:solidFill>
                  <a:srgbClr val="00B050"/>
                </a:solidFill>
              </a:rPr>
              <a:t>2</a:t>
            </a:r>
            <a:endParaRPr lang="en-US" b="1" baseline="30000" dirty="0">
              <a:solidFill>
                <a:srgbClr val="00B050"/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1594438" y="2512448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Ορθογώνιο"/>
          <p:cNvSpPr/>
          <p:nvPr/>
        </p:nvSpPr>
        <p:spPr>
          <a:xfrm>
            <a:off x="1594438" y="221455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1580108" y="244101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1443058" y="5702874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 </a:t>
            </a:r>
            <a:r>
              <a:rPr lang="el-GR" baseline="30000" dirty="0" smtClean="0">
                <a:solidFill>
                  <a:srgbClr val="00B050"/>
                </a:solidFill>
              </a:rPr>
              <a:t>.</a:t>
            </a:r>
            <a:r>
              <a:rPr lang="el-GR" dirty="0" smtClean="0">
                <a:solidFill>
                  <a:srgbClr val="00B050"/>
                </a:solidFill>
              </a:rPr>
              <a:t> </a:t>
            </a:r>
            <a:endParaRPr lang="en-US" baseline="30000" dirty="0">
              <a:solidFill>
                <a:srgbClr val="00B050"/>
              </a:solidFill>
            </a:endParaRPr>
          </a:p>
        </p:txBody>
      </p:sp>
      <p:sp>
        <p:nvSpPr>
          <p:cNvPr id="47" name="46 - Ορθογώνιο"/>
          <p:cNvSpPr/>
          <p:nvPr/>
        </p:nvSpPr>
        <p:spPr>
          <a:xfrm>
            <a:off x="1443058" y="5702874"/>
            <a:ext cx="226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30000" dirty="0" smtClean="0">
                <a:solidFill>
                  <a:srgbClr val="00B050"/>
                </a:solidFill>
              </a:rPr>
              <a:t>.</a:t>
            </a:r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1800248" y="5702874"/>
            <a:ext cx="502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u</a:t>
            </a:r>
            <a:r>
              <a:rPr lang="el-GR" b="1" baseline="-25000" dirty="0" smtClean="0">
                <a:solidFill>
                  <a:srgbClr val="00B050"/>
                </a:solidFill>
              </a:rPr>
              <a:t>Γ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baseline="30000" dirty="0" smtClean="0">
                <a:solidFill>
                  <a:srgbClr val="00B050"/>
                </a:solidFill>
              </a:rPr>
              <a:t>2</a:t>
            </a:r>
            <a:endParaRPr lang="en-US" b="1" baseline="30000" dirty="0">
              <a:solidFill>
                <a:srgbClr val="00B050"/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1085868" y="5917188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Ορθογώνιο"/>
          <p:cNvSpPr/>
          <p:nvPr/>
        </p:nvSpPr>
        <p:spPr>
          <a:xfrm>
            <a:off x="1085868" y="561929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1" name="50 - Ορθογώνιο"/>
          <p:cNvSpPr/>
          <p:nvPr/>
        </p:nvSpPr>
        <p:spPr>
          <a:xfrm>
            <a:off x="1071538" y="584575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3" name="52 - TextBox"/>
          <p:cNvSpPr txBox="1"/>
          <p:nvPr/>
        </p:nvSpPr>
        <p:spPr>
          <a:xfrm>
            <a:off x="2928926" y="571501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=&gt;</a:t>
            </a:r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3904229" y="576555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=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3475601" y="5743879"/>
            <a:ext cx="6647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E</a:t>
            </a:r>
            <a:r>
              <a:rPr lang="el-GR" b="1" baseline="-25000" dirty="0" smtClean="0">
                <a:solidFill>
                  <a:srgbClr val="00B050"/>
                </a:solidFill>
              </a:rPr>
              <a:t>Γ </a:t>
            </a:r>
            <a:endParaRPr lang="en-US" b="1" baseline="-25000" dirty="0">
              <a:solidFill>
                <a:srgbClr val="00B05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4498567" y="5727158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 </a:t>
            </a:r>
            <a:r>
              <a:rPr lang="el-GR" baseline="30000" dirty="0" smtClean="0">
                <a:solidFill>
                  <a:srgbClr val="00B050"/>
                </a:solidFill>
              </a:rPr>
              <a:t>.</a:t>
            </a:r>
            <a:r>
              <a:rPr lang="el-GR" dirty="0" smtClean="0">
                <a:solidFill>
                  <a:srgbClr val="00B050"/>
                </a:solidFill>
              </a:rPr>
              <a:t> </a:t>
            </a:r>
            <a:endParaRPr lang="en-US" baseline="30000" dirty="0">
              <a:solidFill>
                <a:srgbClr val="00B05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4498567" y="5727158"/>
            <a:ext cx="226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baseline="30000" dirty="0" smtClean="0">
                <a:solidFill>
                  <a:srgbClr val="00B050"/>
                </a:solidFill>
              </a:rPr>
              <a:t>.</a:t>
            </a:r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4855757" y="5727158"/>
            <a:ext cx="502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u</a:t>
            </a:r>
            <a:r>
              <a:rPr lang="el-GR" b="1" baseline="-25000" dirty="0" smtClean="0">
                <a:solidFill>
                  <a:srgbClr val="00B050"/>
                </a:solidFill>
              </a:rPr>
              <a:t>Γ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baseline="30000" dirty="0" smtClean="0">
                <a:solidFill>
                  <a:srgbClr val="00B050"/>
                </a:solidFill>
              </a:rPr>
              <a:t>2</a:t>
            </a:r>
            <a:endParaRPr lang="en-US" b="1" baseline="30000" dirty="0">
              <a:solidFill>
                <a:srgbClr val="00B050"/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4141377" y="5941472"/>
            <a:ext cx="357190" cy="1588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4141377" y="564357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61" name="60 - Ορθογώνιο"/>
          <p:cNvSpPr/>
          <p:nvPr/>
        </p:nvSpPr>
        <p:spPr>
          <a:xfrm>
            <a:off x="4127047" y="58700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214282" y="4059800"/>
            <a:ext cx="14720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U</a:t>
            </a:r>
            <a:r>
              <a:rPr lang="el-GR" b="1" baseline="-25000" dirty="0" smtClean="0">
                <a:solidFill>
                  <a:srgbClr val="00B050"/>
                </a:solidFill>
              </a:rPr>
              <a:t>Γ</a:t>
            </a:r>
            <a:r>
              <a:rPr lang="en-US" b="1" baseline="-25000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= </a:t>
            </a:r>
            <a:r>
              <a:rPr lang="en-US" b="1" dirty="0" smtClean="0">
                <a:solidFill>
                  <a:srgbClr val="00B050"/>
                </a:solidFill>
              </a:rPr>
              <a:t>m</a:t>
            </a:r>
            <a:r>
              <a:rPr lang="el-GR" b="1" dirty="0" smtClean="0">
                <a:solidFill>
                  <a:srgbClr val="00B050"/>
                </a:solidFill>
              </a:rPr>
              <a:t> ∙</a:t>
            </a:r>
            <a:r>
              <a:rPr lang="en-US" b="1" dirty="0" smtClean="0">
                <a:solidFill>
                  <a:srgbClr val="00B050"/>
                </a:solidFill>
              </a:rPr>
              <a:t>g∙ </a:t>
            </a:r>
            <a:r>
              <a:rPr lang="en-US" b="1" dirty="0" smtClean="0">
                <a:solidFill>
                  <a:srgbClr val="00B050"/>
                </a:solidFill>
              </a:rPr>
              <a:t>h</a:t>
            </a:r>
            <a:r>
              <a:rPr lang="el-GR" b="1" baseline="-25000" dirty="0" smtClean="0">
                <a:solidFill>
                  <a:srgbClr val="00B050"/>
                </a:solidFill>
              </a:rPr>
              <a:t>Γ 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1714480" y="40005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=&gt;</a:t>
            </a:r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64" name="63 - Ορθογώνιο"/>
          <p:cNvSpPr/>
          <p:nvPr/>
        </p:nvSpPr>
        <p:spPr>
          <a:xfrm>
            <a:off x="2214546" y="4059800"/>
            <a:ext cx="1329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U</a:t>
            </a:r>
            <a:r>
              <a:rPr lang="el-GR" b="1" baseline="-25000" dirty="0" smtClean="0">
                <a:solidFill>
                  <a:srgbClr val="00B050"/>
                </a:solidFill>
              </a:rPr>
              <a:t>Γ</a:t>
            </a:r>
            <a:r>
              <a:rPr lang="en-US" b="1" baseline="-25000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= </a:t>
            </a:r>
            <a:r>
              <a:rPr lang="en-US" b="1" dirty="0" smtClean="0">
                <a:solidFill>
                  <a:srgbClr val="00B050"/>
                </a:solidFill>
              </a:rPr>
              <a:t>m</a:t>
            </a:r>
            <a:r>
              <a:rPr lang="el-GR" b="1" dirty="0" smtClean="0">
                <a:solidFill>
                  <a:srgbClr val="00B050"/>
                </a:solidFill>
              </a:rPr>
              <a:t> ∙</a:t>
            </a:r>
            <a:r>
              <a:rPr lang="en-US" b="1" dirty="0" smtClean="0">
                <a:solidFill>
                  <a:srgbClr val="00B050"/>
                </a:solidFill>
              </a:rPr>
              <a:t>g∙ 0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65" name="64 - TextBox"/>
          <p:cNvSpPr txBox="1"/>
          <p:nvPr/>
        </p:nvSpPr>
        <p:spPr>
          <a:xfrm>
            <a:off x="3714744" y="40719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=&gt;</a:t>
            </a:r>
            <a:endParaRPr lang="el-G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4" grpId="0"/>
      <p:bldP spid="15" grpId="0"/>
      <p:bldP spid="16" grpId="0"/>
      <p:bldP spid="17" grpId="0"/>
      <p:bldP spid="20" grpId="0"/>
      <p:bldP spid="21" grpId="0"/>
      <p:bldP spid="23" grpId="0"/>
      <p:bldP spid="24" grpId="0"/>
      <p:bldP spid="26" grpId="0"/>
      <p:bldP spid="28" grpId="0"/>
      <p:bldP spid="29" grpId="0"/>
      <p:bldP spid="32" grpId="0"/>
      <p:bldP spid="34" grpId="0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50" grpId="0"/>
      <p:bldP spid="51" grpId="0"/>
      <p:bldP spid="53" grpId="0"/>
      <p:bldP spid="54" grpId="0"/>
      <p:bldP spid="55" grpId="0"/>
      <p:bldP spid="56" grpId="0"/>
      <p:bldP spid="57" grpId="0"/>
      <p:bldP spid="58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049715">
            <a:off x="7678867" y="506502"/>
            <a:ext cx="838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0" y="6357958"/>
            <a:ext cx="9144000" cy="50004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571472" y="614364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έδαφος</a:t>
            </a:r>
            <a:endParaRPr lang="el-GR" b="1" dirty="0">
              <a:solidFill>
                <a:srgbClr val="7030A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643074" y="6488692"/>
            <a:ext cx="814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Στο έδαφος θεωρούμε τη δυναμική ενέργεια  (</a:t>
            </a:r>
            <a:r>
              <a:rPr lang="en-US" b="1" dirty="0" smtClean="0">
                <a:solidFill>
                  <a:srgbClr val="7030A0"/>
                </a:solidFill>
              </a:rPr>
              <a:t>U) </a:t>
            </a:r>
            <a:r>
              <a:rPr lang="el-GR" b="1" dirty="0" smtClean="0">
                <a:solidFill>
                  <a:srgbClr val="7030A0"/>
                </a:solidFill>
              </a:rPr>
              <a:t>μηδέν </a:t>
            </a:r>
            <a:r>
              <a:rPr lang="en-US" b="1" dirty="0" smtClean="0">
                <a:solidFill>
                  <a:srgbClr val="7030A0"/>
                </a:solidFill>
              </a:rPr>
              <a:t> (U = 0 )</a:t>
            </a:r>
            <a:endParaRPr lang="el-GR" b="1" dirty="0">
              <a:solidFill>
                <a:srgbClr val="7030A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44" y="3488296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12 - Ευθύγραμμο βέλος σύνδεσης"/>
          <p:cNvCxnSpPr/>
          <p:nvPr/>
        </p:nvCxnSpPr>
        <p:spPr>
          <a:xfrm rot="5400000">
            <a:off x="7144562" y="3987568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7429520" y="398836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7643802" y="342900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Θέση  Β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0" y="3429000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στη </a:t>
            </a:r>
            <a:r>
              <a:rPr lang="el-GR" b="1" dirty="0" smtClean="0">
                <a:solidFill>
                  <a:srgbClr val="0000CC"/>
                </a:solidFill>
              </a:rPr>
              <a:t>θέση Β </a:t>
            </a:r>
            <a:r>
              <a:rPr lang="el-GR" dirty="0" smtClean="0"/>
              <a:t>έχει κινητική ενέργεια </a:t>
            </a:r>
            <a:r>
              <a:rPr lang="el-GR" b="1" dirty="0" smtClean="0">
                <a:solidFill>
                  <a:srgbClr val="0070C0"/>
                </a:solidFill>
              </a:rPr>
              <a:t>Ε</a:t>
            </a:r>
            <a:r>
              <a:rPr lang="en-US" b="1" baseline="-25000" dirty="0" smtClean="0">
                <a:solidFill>
                  <a:srgbClr val="0070C0"/>
                </a:solidFill>
              </a:rPr>
              <a:t>k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=30</a:t>
            </a:r>
            <a:r>
              <a:rPr lang="en-US" dirty="0" smtClean="0"/>
              <a:t>J</a:t>
            </a:r>
            <a:r>
              <a:rPr lang="el-GR" dirty="0" smtClean="0"/>
              <a:t> και δυναμική ενέργεια </a:t>
            </a:r>
            <a:r>
              <a:rPr lang="en-US" b="1" dirty="0" smtClean="0">
                <a:solidFill>
                  <a:srgbClr val="0070C0"/>
                </a:solidFill>
              </a:rPr>
              <a:t>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 = </a:t>
            </a:r>
            <a:r>
              <a:rPr lang="el-GR" dirty="0" smtClean="0"/>
              <a:t>20</a:t>
            </a:r>
            <a:r>
              <a:rPr lang="en-US" dirty="0" smtClean="0"/>
              <a:t>J</a:t>
            </a:r>
            <a:r>
              <a:rPr lang="el-GR" dirty="0" smtClean="0"/>
              <a:t> άρα  μηχανική ενέργεια Ε</a:t>
            </a:r>
            <a:r>
              <a:rPr lang="el-GR" baseline="-25000" dirty="0" smtClean="0"/>
              <a:t>Β</a:t>
            </a:r>
            <a:r>
              <a:rPr lang="el-GR" dirty="0" smtClean="0"/>
              <a:t>   που θα είναι:  </a:t>
            </a:r>
            <a:endParaRPr lang="el-GR" dirty="0"/>
          </a:p>
        </p:txBody>
      </p:sp>
      <p:sp>
        <p:nvSpPr>
          <p:cNvPr id="29" name="28 - Ορθογώνιο"/>
          <p:cNvSpPr/>
          <p:nvPr/>
        </p:nvSpPr>
        <p:spPr>
          <a:xfrm>
            <a:off x="285720" y="4071942"/>
            <a:ext cx="1476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Ε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l-GR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Ε</a:t>
            </a:r>
            <a:r>
              <a:rPr lang="en-US" b="1" baseline="-25000" dirty="0" smtClean="0">
                <a:solidFill>
                  <a:srgbClr val="0070C0"/>
                </a:solidFill>
              </a:rPr>
              <a:t>k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 </a:t>
            </a:r>
            <a:r>
              <a:rPr lang="el-GR" b="1" dirty="0" smtClean="0">
                <a:solidFill>
                  <a:srgbClr val="0070C0"/>
                </a:solidFill>
              </a:rPr>
              <a:t>+</a:t>
            </a:r>
            <a:r>
              <a:rPr lang="en-US" b="1" dirty="0" smtClean="0">
                <a:solidFill>
                  <a:srgbClr val="0070C0"/>
                </a:solidFill>
              </a:rPr>
              <a:t> U</a:t>
            </a:r>
            <a:r>
              <a:rPr lang="el-GR" b="1" baseline="-25000" dirty="0" smtClean="0">
                <a:solidFill>
                  <a:srgbClr val="0070C0"/>
                </a:solidFill>
              </a:rPr>
              <a:t>Β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endParaRPr lang="el-GR" b="1" dirty="0">
              <a:solidFill>
                <a:srgbClr val="0070C0"/>
              </a:solidFill>
            </a:endParaRPr>
          </a:p>
        </p:txBody>
      </p:sp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6072206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3" name="52 - Ευθύγραμμο βέλος σύνδεσης"/>
          <p:cNvCxnSpPr/>
          <p:nvPr/>
        </p:nvCxnSpPr>
        <p:spPr>
          <a:xfrm rot="5400000">
            <a:off x="7216000" y="6500016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7643834" y="64886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7786710" y="592933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3B8937"/>
                </a:solidFill>
              </a:rPr>
              <a:t>Θέση  Γ</a:t>
            </a:r>
            <a:endParaRPr lang="el-GR" b="1" dirty="0">
              <a:solidFill>
                <a:srgbClr val="3B8937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6000760" y="5929330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Ύψος </a:t>
            </a:r>
            <a:r>
              <a:rPr lang="en-US" b="1" dirty="0" smtClean="0">
                <a:solidFill>
                  <a:srgbClr val="00B050"/>
                </a:solidFill>
              </a:rPr>
              <a:t>h</a:t>
            </a:r>
            <a:r>
              <a:rPr lang="el-GR" b="1" baseline="-25000" dirty="0" smtClean="0">
                <a:solidFill>
                  <a:srgbClr val="00B050"/>
                </a:solidFill>
              </a:rPr>
              <a:t>Γ  </a:t>
            </a:r>
            <a:r>
              <a:rPr lang="el-GR" b="1" dirty="0" smtClean="0">
                <a:solidFill>
                  <a:srgbClr val="00B050"/>
                </a:solidFill>
              </a:rPr>
              <a:t> =0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endParaRPr lang="el-GR" b="1" dirty="0">
              <a:solidFill>
                <a:srgbClr val="00B050"/>
              </a:solidFill>
            </a:endParaRPr>
          </a:p>
        </p:txBody>
      </p:sp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37718" y="1643051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" name="57 - TextBox"/>
          <p:cNvSpPr txBox="1"/>
          <p:nvPr/>
        </p:nvSpPr>
        <p:spPr>
          <a:xfrm>
            <a:off x="6643702" y="164305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πέτρα</a:t>
            </a:r>
            <a:endParaRPr lang="el-GR" dirty="0"/>
          </a:p>
        </p:txBody>
      </p:sp>
      <p:cxnSp>
        <p:nvCxnSpPr>
          <p:cNvPr id="59" name="58 - Ευθύγραμμο βέλος σύνδεσης"/>
          <p:cNvCxnSpPr/>
          <p:nvPr/>
        </p:nvCxnSpPr>
        <p:spPr>
          <a:xfrm rot="5400000">
            <a:off x="7073124" y="2213760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7552032" y="2071679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61" name="60 - TextBox"/>
          <p:cNvSpPr txBox="1"/>
          <p:nvPr/>
        </p:nvSpPr>
        <p:spPr>
          <a:xfrm>
            <a:off x="7786710" y="164305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Θέση 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357158" y="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ΠΑΡΑΔΕΙΓΜΑ </a:t>
            </a:r>
            <a:endParaRPr lang="el-GR" b="1" dirty="0"/>
          </a:p>
        </p:txBody>
      </p:sp>
      <p:sp>
        <p:nvSpPr>
          <p:cNvPr id="64" name="63 - TextBox"/>
          <p:cNvSpPr txBox="1"/>
          <p:nvPr/>
        </p:nvSpPr>
        <p:spPr>
          <a:xfrm>
            <a:off x="0" y="28572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Έστω ένα σώμα με μάζα   με μάζα </a:t>
            </a:r>
            <a:r>
              <a:rPr lang="en-US" dirty="0" smtClean="0"/>
              <a:t>m =</a:t>
            </a:r>
            <a:r>
              <a:rPr lang="el-GR" dirty="0" smtClean="0"/>
              <a:t> </a:t>
            </a:r>
            <a:r>
              <a:rPr lang="en-US" dirty="0" smtClean="0"/>
              <a:t>5kg, </a:t>
            </a:r>
            <a:r>
              <a:rPr lang="el-GR" dirty="0" smtClean="0"/>
              <a:t>βρίσκεται στον αέρα και πάνω του ασκείται μόνο η δύναμη του βάρους από τη γη</a:t>
            </a:r>
            <a:endParaRPr lang="el-GR" dirty="0"/>
          </a:p>
        </p:txBody>
      </p:sp>
      <p:sp>
        <p:nvSpPr>
          <p:cNvPr id="65" name="64 - Ορθογώνιο"/>
          <p:cNvSpPr/>
          <p:nvPr/>
        </p:nvSpPr>
        <p:spPr>
          <a:xfrm>
            <a:off x="142844" y="1000108"/>
            <a:ext cx="59293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Αρχικά η πέτρα αφήνεται από την </a:t>
            </a:r>
            <a:r>
              <a:rPr lang="el-GR" dirty="0" smtClean="0">
                <a:solidFill>
                  <a:srgbClr val="FF0000"/>
                </a:solidFill>
              </a:rPr>
              <a:t>θέση Α, </a:t>
            </a:r>
            <a:r>
              <a:rPr lang="el-GR" dirty="0" smtClean="0"/>
              <a:t> σε αυτή τη θέση έχει ταχύτητα μηδέν (αρχικά  ακίνητο), άρα κινητική ενέργεια μηδέν, ενώ έχει δυναμική ενέργεια :</a:t>
            </a:r>
            <a:endParaRPr lang="el-GR" dirty="0"/>
          </a:p>
        </p:txBody>
      </p:sp>
      <p:sp>
        <p:nvSpPr>
          <p:cNvPr id="66" name="65 - Ορθογώνιο"/>
          <p:cNvSpPr/>
          <p:nvPr/>
        </p:nvSpPr>
        <p:spPr>
          <a:xfrm>
            <a:off x="1142976" y="1928802"/>
            <a:ext cx="989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b="1" baseline="-25000" dirty="0" smtClean="0">
                <a:solidFill>
                  <a:srgbClr val="FF0000"/>
                </a:solidFill>
              </a:rPr>
              <a:t>A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= 50</a:t>
            </a:r>
            <a:r>
              <a:rPr lang="en-US" b="1" dirty="0" smtClean="0">
                <a:solidFill>
                  <a:srgbClr val="FF0000"/>
                </a:solidFill>
              </a:rPr>
              <a:t>J</a:t>
            </a:r>
            <a:endParaRPr lang="el-GR" dirty="0"/>
          </a:p>
        </p:txBody>
      </p:sp>
      <p:sp>
        <p:nvSpPr>
          <p:cNvPr id="68" name="67 - TextBox"/>
          <p:cNvSpPr txBox="1"/>
          <p:nvPr/>
        </p:nvSpPr>
        <p:spPr>
          <a:xfrm>
            <a:off x="0" y="2428868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στη </a:t>
            </a:r>
            <a:r>
              <a:rPr lang="el-GR" b="1" dirty="0" smtClean="0">
                <a:solidFill>
                  <a:srgbClr val="FF0000"/>
                </a:solidFill>
              </a:rPr>
              <a:t>θέση Α</a:t>
            </a:r>
            <a:r>
              <a:rPr lang="el-GR" dirty="0" smtClean="0"/>
              <a:t> θα έχει μηχανική ενέργεια Ε</a:t>
            </a:r>
            <a:r>
              <a:rPr lang="el-GR" baseline="-25000" dirty="0" smtClean="0"/>
              <a:t>Α</a:t>
            </a:r>
            <a:r>
              <a:rPr lang="el-GR" dirty="0" smtClean="0"/>
              <a:t>   που θα είναι:  </a:t>
            </a:r>
            <a:endParaRPr lang="el-GR" dirty="0"/>
          </a:p>
        </p:txBody>
      </p:sp>
      <p:sp>
        <p:nvSpPr>
          <p:cNvPr id="69" name="68 - Ορθογώνιο"/>
          <p:cNvSpPr/>
          <p:nvPr/>
        </p:nvSpPr>
        <p:spPr>
          <a:xfrm>
            <a:off x="285720" y="2857496"/>
            <a:ext cx="1540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 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n-US" b="1" baseline="-25000" dirty="0" smtClean="0">
                <a:solidFill>
                  <a:srgbClr val="FF0000"/>
                </a:solidFill>
              </a:rPr>
              <a:t>kA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l-GR" b="1" dirty="0" smtClean="0">
                <a:solidFill>
                  <a:srgbClr val="FF0000"/>
                </a:solidFill>
              </a:rPr>
              <a:t>+</a:t>
            </a:r>
            <a:r>
              <a:rPr lang="en-US" b="1" dirty="0" smtClean="0">
                <a:solidFill>
                  <a:srgbClr val="FF0000"/>
                </a:solidFill>
              </a:rPr>
              <a:t> U</a:t>
            </a:r>
            <a:r>
              <a:rPr lang="en-US" b="1" baseline="-25000" dirty="0" smtClean="0">
                <a:solidFill>
                  <a:srgbClr val="FF0000"/>
                </a:solidFill>
              </a:rPr>
              <a:t>A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70" name="69 - Ορθογώνιο"/>
          <p:cNvSpPr/>
          <p:nvPr/>
        </p:nvSpPr>
        <p:spPr>
          <a:xfrm>
            <a:off x="2071670" y="2857496"/>
            <a:ext cx="1322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 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0 +</a:t>
            </a:r>
            <a:r>
              <a:rPr lang="en-US" b="1" dirty="0" smtClean="0">
                <a:solidFill>
                  <a:srgbClr val="FF0000"/>
                </a:solidFill>
              </a:rPr>
              <a:t> 50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3643306" y="2857496"/>
            <a:ext cx="1078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= 50</a:t>
            </a:r>
            <a:r>
              <a:rPr lang="en-US" b="1" dirty="0" smtClean="0">
                <a:solidFill>
                  <a:srgbClr val="FF0000"/>
                </a:solidFill>
              </a:rPr>
              <a:t>J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72" name="71 - TextBox"/>
          <p:cNvSpPr txBox="1"/>
          <p:nvPr/>
        </p:nvSpPr>
        <p:spPr>
          <a:xfrm>
            <a:off x="1714480" y="28574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=&gt;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73" name="72 - TextBox"/>
          <p:cNvSpPr txBox="1"/>
          <p:nvPr/>
        </p:nvSpPr>
        <p:spPr>
          <a:xfrm>
            <a:off x="3357554" y="28574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=&gt;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2295557" y="4071942"/>
            <a:ext cx="1276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Ε</a:t>
            </a:r>
            <a:r>
              <a:rPr lang="el-GR" b="1" baseline="-25000" dirty="0" smtClean="0">
                <a:solidFill>
                  <a:srgbClr val="0070C0"/>
                </a:solidFill>
              </a:rPr>
              <a:t>Β </a:t>
            </a:r>
            <a:r>
              <a:rPr lang="el-GR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30 +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20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75" name="74 - TextBox"/>
          <p:cNvSpPr txBox="1"/>
          <p:nvPr/>
        </p:nvSpPr>
        <p:spPr>
          <a:xfrm>
            <a:off x="3571868" y="40719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=&gt;</a:t>
            </a:r>
            <a:endParaRPr lang="el-GR" b="1" dirty="0">
              <a:solidFill>
                <a:srgbClr val="0000CC"/>
              </a:solidFill>
            </a:endParaRPr>
          </a:p>
        </p:txBody>
      </p:sp>
      <p:sp>
        <p:nvSpPr>
          <p:cNvPr id="76" name="75 - Ορθογώνιο"/>
          <p:cNvSpPr/>
          <p:nvPr/>
        </p:nvSpPr>
        <p:spPr>
          <a:xfrm>
            <a:off x="4286248" y="4071942"/>
            <a:ext cx="10038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Ε</a:t>
            </a:r>
            <a:r>
              <a:rPr lang="el-GR" b="1" baseline="-25000" dirty="0" smtClean="0">
                <a:solidFill>
                  <a:srgbClr val="0070C0"/>
                </a:solidFill>
              </a:rPr>
              <a:t>Β </a:t>
            </a:r>
            <a:r>
              <a:rPr lang="el-GR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50</a:t>
            </a:r>
            <a:r>
              <a:rPr lang="en-US" b="1" dirty="0" smtClean="0">
                <a:solidFill>
                  <a:srgbClr val="0070C0"/>
                </a:solidFill>
              </a:rPr>
              <a:t>J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77" name="76 - TextBox"/>
          <p:cNvSpPr txBox="1"/>
          <p:nvPr/>
        </p:nvSpPr>
        <p:spPr>
          <a:xfrm>
            <a:off x="0" y="4857760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πέτρα στη </a:t>
            </a:r>
            <a:r>
              <a:rPr lang="el-GR" b="1" dirty="0" smtClean="0">
                <a:solidFill>
                  <a:srgbClr val="00B050"/>
                </a:solidFill>
              </a:rPr>
              <a:t>θέση Γ  </a:t>
            </a:r>
            <a:r>
              <a:rPr lang="el-GR" dirty="0" smtClean="0"/>
              <a:t>θα έχει κινητική ενέργεια </a:t>
            </a:r>
            <a:r>
              <a:rPr lang="en-US" dirty="0" smtClean="0"/>
              <a:t> </a:t>
            </a:r>
            <a:r>
              <a:rPr lang="el-GR" b="1" dirty="0" smtClean="0">
                <a:solidFill>
                  <a:srgbClr val="00B050"/>
                </a:solidFill>
              </a:rPr>
              <a:t>Ε</a:t>
            </a:r>
            <a:r>
              <a:rPr lang="en-US" b="1" baseline="-25000" dirty="0" smtClean="0">
                <a:solidFill>
                  <a:srgbClr val="00B050"/>
                </a:solidFill>
              </a:rPr>
              <a:t>k</a:t>
            </a:r>
            <a:r>
              <a:rPr lang="el-GR" b="1" baseline="-25000" dirty="0" smtClean="0">
                <a:solidFill>
                  <a:srgbClr val="00B050"/>
                </a:solidFill>
              </a:rPr>
              <a:t>Γ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= 50</a:t>
            </a:r>
            <a:r>
              <a:rPr lang="en-US" b="1" dirty="0" smtClean="0">
                <a:solidFill>
                  <a:srgbClr val="00B050"/>
                </a:solidFill>
              </a:rPr>
              <a:t>J </a:t>
            </a:r>
            <a:r>
              <a:rPr lang="el-GR" dirty="0" smtClean="0"/>
              <a:t>και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dirty="0" smtClean="0"/>
              <a:t>δυναμική ενέργεια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U</a:t>
            </a:r>
            <a:r>
              <a:rPr lang="el-GR" b="1" baseline="-25000" dirty="0" smtClean="0">
                <a:solidFill>
                  <a:srgbClr val="00B050"/>
                </a:solidFill>
              </a:rPr>
              <a:t>Γ</a:t>
            </a:r>
            <a:r>
              <a:rPr lang="el-GR" dirty="0" smtClean="0"/>
              <a:t> =0 άρα θα έχει μηχανική ενέργεια  Ε</a:t>
            </a:r>
            <a:r>
              <a:rPr lang="el-GR" baseline="-25000" dirty="0" smtClean="0"/>
              <a:t>Γ</a:t>
            </a:r>
            <a:r>
              <a:rPr lang="el-GR" dirty="0" smtClean="0"/>
              <a:t>      :  </a:t>
            </a:r>
            <a:endParaRPr lang="el-GR" dirty="0"/>
          </a:p>
        </p:txBody>
      </p:sp>
      <p:sp>
        <p:nvSpPr>
          <p:cNvPr id="78" name="77 - Ορθογώνιο"/>
          <p:cNvSpPr/>
          <p:nvPr/>
        </p:nvSpPr>
        <p:spPr>
          <a:xfrm>
            <a:off x="285720" y="5631436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3B8937"/>
                </a:solidFill>
              </a:rPr>
              <a:t>Ε</a:t>
            </a:r>
            <a:r>
              <a:rPr lang="el-GR" b="1" baseline="-25000" dirty="0" smtClean="0">
                <a:solidFill>
                  <a:srgbClr val="3B8937"/>
                </a:solidFill>
              </a:rPr>
              <a:t>Γ   </a:t>
            </a:r>
            <a:r>
              <a:rPr lang="el-GR" b="1" dirty="0" smtClean="0">
                <a:solidFill>
                  <a:srgbClr val="3B8937"/>
                </a:solidFill>
              </a:rPr>
              <a:t>=</a:t>
            </a:r>
            <a:r>
              <a:rPr lang="en-US" b="1" dirty="0" smtClean="0">
                <a:solidFill>
                  <a:srgbClr val="3B8937"/>
                </a:solidFill>
              </a:rPr>
              <a:t> </a:t>
            </a:r>
            <a:r>
              <a:rPr lang="el-GR" b="1" dirty="0" smtClean="0">
                <a:solidFill>
                  <a:srgbClr val="3B8937"/>
                </a:solidFill>
              </a:rPr>
              <a:t>  Ε</a:t>
            </a:r>
            <a:r>
              <a:rPr lang="en-US" b="1" baseline="-25000" dirty="0" smtClean="0">
                <a:solidFill>
                  <a:srgbClr val="3B8937"/>
                </a:solidFill>
              </a:rPr>
              <a:t>k</a:t>
            </a:r>
            <a:r>
              <a:rPr lang="el-GR" b="1" baseline="-25000" dirty="0" smtClean="0">
                <a:solidFill>
                  <a:srgbClr val="3B8937"/>
                </a:solidFill>
              </a:rPr>
              <a:t>Γ</a:t>
            </a:r>
            <a:r>
              <a:rPr lang="en-US" b="1" dirty="0" smtClean="0">
                <a:solidFill>
                  <a:srgbClr val="3B8937"/>
                </a:solidFill>
              </a:rPr>
              <a:t> </a:t>
            </a:r>
            <a:r>
              <a:rPr lang="el-GR" b="1" dirty="0" smtClean="0">
                <a:solidFill>
                  <a:srgbClr val="3B8937"/>
                </a:solidFill>
              </a:rPr>
              <a:t> </a:t>
            </a:r>
            <a:r>
              <a:rPr lang="en-US" b="1" dirty="0" smtClean="0">
                <a:solidFill>
                  <a:srgbClr val="3B8937"/>
                </a:solidFill>
              </a:rPr>
              <a:t> </a:t>
            </a:r>
            <a:r>
              <a:rPr lang="el-GR" b="1" dirty="0" smtClean="0">
                <a:solidFill>
                  <a:srgbClr val="3B8937"/>
                </a:solidFill>
              </a:rPr>
              <a:t>+</a:t>
            </a:r>
            <a:r>
              <a:rPr lang="en-US" b="1" dirty="0" smtClean="0">
                <a:solidFill>
                  <a:srgbClr val="3B8937"/>
                </a:solidFill>
              </a:rPr>
              <a:t> U</a:t>
            </a:r>
            <a:r>
              <a:rPr lang="el-GR" b="1" baseline="-25000" dirty="0" smtClean="0">
                <a:solidFill>
                  <a:srgbClr val="3B8937"/>
                </a:solidFill>
              </a:rPr>
              <a:t>Γ</a:t>
            </a:r>
            <a:r>
              <a:rPr lang="en-US" b="1" dirty="0" smtClean="0">
                <a:solidFill>
                  <a:srgbClr val="3B8937"/>
                </a:solidFill>
              </a:rPr>
              <a:t> </a:t>
            </a:r>
            <a:r>
              <a:rPr lang="el-GR" b="1" dirty="0" smtClean="0">
                <a:solidFill>
                  <a:srgbClr val="3B8937"/>
                </a:solidFill>
              </a:rPr>
              <a:t> </a:t>
            </a:r>
            <a:endParaRPr lang="el-GR" b="1" dirty="0">
              <a:solidFill>
                <a:srgbClr val="3B8937"/>
              </a:solidFill>
            </a:endParaRPr>
          </a:p>
        </p:txBody>
      </p:sp>
      <p:sp>
        <p:nvSpPr>
          <p:cNvPr id="79" name="78 - TextBox"/>
          <p:cNvSpPr txBox="1"/>
          <p:nvPr/>
        </p:nvSpPr>
        <p:spPr>
          <a:xfrm>
            <a:off x="1928794" y="56314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3B8937"/>
                </a:solidFill>
              </a:rPr>
              <a:t>=&gt;</a:t>
            </a:r>
            <a:endParaRPr lang="el-GR" b="1" dirty="0">
              <a:solidFill>
                <a:srgbClr val="3B8937"/>
              </a:solidFill>
            </a:endParaRPr>
          </a:p>
        </p:txBody>
      </p:sp>
      <p:sp>
        <p:nvSpPr>
          <p:cNvPr id="80" name="79 - TextBox"/>
          <p:cNvSpPr txBox="1"/>
          <p:nvPr/>
        </p:nvSpPr>
        <p:spPr>
          <a:xfrm>
            <a:off x="1643042" y="40719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=&gt;</a:t>
            </a:r>
            <a:endParaRPr lang="el-GR" b="1" dirty="0">
              <a:solidFill>
                <a:srgbClr val="0000CC"/>
              </a:solidFill>
            </a:endParaRPr>
          </a:p>
        </p:txBody>
      </p:sp>
      <p:sp>
        <p:nvSpPr>
          <p:cNvPr id="81" name="80 - Ορθογώνιο"/>
          <p:cNvSpPr/>
          <p:nvPr/>
        </p:nvSpPr>
        <p:spPr>
          <a:xfrm>
            <a:off x="2397660" y="5631436"/>
            <a:ext cx="1388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3B8937"/>
                </a:solidFill>
              </a:rPr>
              <a:t>Ε</a:t>
            </a:r>
            <a:r>
              <a:rPr lang="el-GR" b="1" baseline="-25000" dirty="0" smtClean="0">
                <a:solidFill>
                  <a:srgbClr val="3B8937"/>
                </a:solidFill>
              </a:rPr>
              <a:t>Γ   </a:t>
            </a:r>
            <a:r>
              <a:rPr lang="el-GR" b="1" dirty="0" smtClean="0">
                <a:solidFill>
                  <a:srgbClr val="3B8937"/>
                </a:solidFill>
              </a:rPr>
              <a:t>=</a:t>
            </a:r>
            <a:r>
              <a:rPr lang="en-US" b="1" dirty="0" smtClean="0">
                <a:solidFill>
                  <a:srgbClr val="3B8937"/>
                </a:solidFill>
              </a:rPr>
              <a:t> </a:t>
            </a:r>
            <a:r>
              <a:rPr lang="el-GR" b="1" dirty="0" smtClean="0">
                <a:solidFill>
                  <a:srgbClr val="3B8937"/>
                </a:solidFill>
              </a:rPr>
              <a:t>  50</a:t>
            </a:r>
            <a:r>
              <a:rPr lang="en-US" b="1" dirty="0" smtClean="0">
                <a:solidFill>
                  <a:srgbClr val="3B8937"/>
                </a:solidFill>
              </a:rPr>
              <a:t>J </a:t>
            </a:r>
            <a:r>
              <a:rPr lang="el-GR" b="1" dirty="0" smtClean="0">
                <a:solidFill>
                  <a:srgbClr val="3B8937"/>
                </a:solidFill>
              </a:rPr>
              <a:t>+</a:t>
            </a:r>
            <a:r>
              <a:rPr lang="en-US" b="1" dirty="0" smtClean="0">
                <a:solidFill>
                  <a:srgbClr val="3B8937"/>
                </a:solidFill>
              </a:rPr>
              <a:t> 0</a:t>
            </a:r>
            <a:endParaRPr lang="el-GR" b="1" dirty="0">
              <a:solidFill>
                <a:srgbClr val="3B8937"/>
              </a:solidFill>
            </a:endParaRPr>
          </a:p>
        </p:txBody>
      </p:sp>
      <p:sp>
        <p:nvSpPr>
          <p:cNvPr id="82" name="81 - TextBox"/>
          <p:cNvSpPr txBox="1"/>
          <p:nvPr/>
        </p:nvSpPr>
        <p:spPr>
          <a:xfrm>
            <a:off x="3857620" y="56314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3B8937"/>
                </a:solidFill>
              </a:rPr>
              <a:t>=&gt;</a:t>
            </a:r>
            <a:endParaRPr lang="el-GR" b="1" dirty="0">
              <a:solidFill>
                <a:srgbClr val="3B8937"/>
              </a:solidFill>
            </a:endParaRPr>
          </a:p>
        </p:txBody>
      </p:sp>
      <p:sp>
        <p:nvSpPr>
          <p:cNvPr id="83" name="82 - Ορθογώνιο"/>
          <p:cNvSpPr/>
          <p:nvPr/>
        </p:nvSpPr>
        <p:spPr>
          <a:xfrm>
            <a:off x="4378968" y="5631436"/>
            <a:ext cx="105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3B8937"/>
                </a:solidFill>
              </a:rPr>
              <a:t>Ε</a:t>
            </a:r>
            <a:r>
              <a:rPr lang="el-GR" b="1" baseline="-25000" dirty="0" smtClean="0">
                <a:solidFill>
                  <a:srgbClr val="3B8937"/>
                </a:solidFill>
              </a:rPr>
              <a:t>Γ   </a:t>
            </a:r>
            <a:r>
              <a:rPr lang="el-GR" b="1" dirty="0" smtClean="0">
                <a:solidFill>
                  <a:srgbClr val="3B8937"/>
                </a:solidFill>
              </a:rPr>
              <a:t>=</a:t>
            </a:r>
            <a:r>
              <a:rPr lang="en-US" b="1" dirty="0" smtClean="0">
                <a:solidFill>
                  <a:srgbClr val="3B8937"/>
                </a:solidFill>
              </a:rPr>
              <a:t> </a:t>
            </a:r>
            <a:r>
              <a:rPr lang="el-GR" b="1" dirty="0" smtClean="0">
                <a:solidFill>
                  <a:srgbClr val="3B8937"/>
                </a:solidFill>
              </a:rPr>
              <a:t>  50</a:t>
            </a:r>
            <a:r>
              <a:rPr lang="en-US" b="1" dirty="0" smtClean="0">
                <a:solidFill>
                  <a:srgbClr val="3B8937"/>
                </a:solidFill>
              </a:rPr>
              <a:t>J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7" grpId="0"/>
      <p:bldP spid="29" grpId="0"/>
      <p:bldP spid="54" grpId="0"/>
      <p:bldP spid="55" grpId="0"/>
      <p:bldP spid="56" grpId="0"/>
      <p:bldP spid="58" grpId="0"/>
      <p:bldP spid="60" grpId="0"/>
      <p:bldP spid="61" grpId="0"/>
      <p:bldP spid="63" grpId="0"/>
      <p:bldP spid="64" grpId="0"/>
      <p:bldP spid="65" grpId="0"/>
      <p:bldP spid="66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049715">
            <a:off x="7678867" y="506502"/>
            <a:ext cx="838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0" y="6357958"/>
            <a:ext cx="9144000" cy="50004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571472" y="614364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έδαφος</a:t>
            </a:r>
            <a:endParaRPr lang="el-GR" b="1" dirty="0">
              <a:solidFill>
                <a:srgbClr val="7030A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643074" y="6488692"/>
            <a:ext cx="814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7030A0"/>
                </a:solidFill>
              </a:rPr>
              <a:t>Στο έδαφος θεωρούμε τη δυναμική ενέργεια  (</a:t>
            </a:r>
            <a:r>
              <a:rPr lang="en-US" b="1" dirty="0" smtClean="0">
                <a:solidFill>
                  <a:srgbClr val="7030A0"/>
                </a:solidFill>
              </a:rPr>
              <a:t>U) </a:t>
            </a:r>
            <a:r>
              <a:rPr lang="el-GR" b="1" dirty="0" smtClean="0">
                <a:solidFill>
                  <a:srgbClr val="7030A0"/>
                </a:solidFill>
              </a:rPr>
              <a:t>μηδέν </a:t>
            </a:r>
            <a:r>
              <a:rPr lang="en-US" b="1" dirty="0" smtClean="0">
                <a:solidFill>
                  <a:srgbClr val="7030A0"/>
                </a:solidFill>
              </a:rPr>
              <a:t> (U = 0 )</a:t>
            </a:r>
            <a:endParaRPr lang="el-GR" b="1" dirty="0">
              <a:solidFill>
                <a:srgbClr val="7030A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44" y="3488296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12 - Ευθύγραμμο βέλος σύνδεσης"/>
          <p:cNvCxnSpPr/>
          <p:nvPr/>
        </p:nvCxnSpPr>
        <p:spPr>
          <a:xfrm rot="5400000">
            <a:off x="7144562" y="3987568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7429520" y="398836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7643802" y="342900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Θέση  Β</a:t>
            </a:r>
            <a:endParaRPr lang="el-GR" b="1" dirty="0">
              <a:solidFill>
                <a:srgbClr val="0070C0"/>
              </a:solidFill>
            </a:endParaRPr>
          </a:p>
        </p:txBody>
      </p:sp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6072206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3" name="52 - Ευθύγραμμο βέλος σύνδεσης"/>
          <p:cNvCxnSpPr/>
          <p:nvPr/>
        </p:nvCxnSpPr>
        <p:spPr>
          <a:xfrm rot="5400000">
            <a:off x="7216000" y="6500016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7643834" y="64886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7643802" y="585789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3B8937"/>
                </a:solidFill>
              </a:rPr>
              <a:t>Θέση  Γ</a:t>
            </a:r>
            <a:endParaRPr lang="el-GR" b="1" dirty="0">
              <a:solidFill>
                <a:srgbClr val="3B8937"/>
              </a:solidFill>
            </a:endParaRPr>
          </a:p>
        </p:txBody>
      </p:sp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37718" y="1643051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" name="57 - TextBox"/>
          <p:cNvSpPr txBox="1"/>
          <p:nvPr/>
        </p:nvSpPr>
        <p:spPr>
          <a:xfrm>
            <a:off x="6643702" y="164305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πέτρα</a:t>
            </a:r>
            <a:endParaRPr lang="el-GR" dirty="0"/>
          </a:p>
        </p:txBody>
      </p:sp>
      <p:cxnSp>
        <p:nvCxnSpPr>
          <p:cNvPr id="59" name="58 - Ευθύγραμμο βέλος σύνδεσης"/>
          <p:cNvCxnSpPr/>
          <p:nvPr/>
        </p:nvCxnSpPr>
        <p:spPr>
          <a:xfrm rot="5400000">
            <a:off x="7073124" y="2213760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7552032" y="2071679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l-GR" b="1" dirty="0"/>
          </a:p>
        </p:txBody>
      </p:sp>
      <p:sp>
        <p:nvSpPr>
          <p:cNvPr id="61" name="60 - TextBox"/>
          <p:cNvSpPr txBox="1"/>
          <p:nvPr/>
        </p:nvSpPr>
        <p:spPr>
          <a:xfrm>
            <a:off x="7786710" y="164305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Θέση 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357158" y="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ΠΑΡΑΔΕΙΓΜΑ </a:t>
            </a:r>
            <a:endParaRPr lang="el-GR" b="1" dirty="0"/>
          </a:p>
        </p:txBody>
      </p:sp>
      <p:sp>
        <p:nvSpPr>
          <p:cNvPr id="64" name="63 - TextBox"/>
          <p:cNvSpPr txBox="1"/>
          <p:nvPr/>
        </p:nvSpPr>
        <p:spPr>
          <a:xfrm>
            <a:off x="0" y="285728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Έστω ένα σώμα με μάζα   με μάζα </a:t>
            </a:r>
            <a:r>
              <a:rPr lang="en-US" dirty="0" smtClean="0"/>
              <a:t>m =</a:t>
            </a:r>
            <a:r>
              <a:rPr lang="el-GR" dirty="0" smtClean="0"/>
              <a:t> </a:t>
            </a:r>
            <a:r>
              <a:rPr lang="en-US" dirty="0" smtClean="0"/>
              <a:t>5kg, </a:t>
            </a:r>
            <a:r>
              <a:rPr lang="el-GR" dirty="0" smtClean="0"/>
              <a:t>βρίσκεται στον αέρα και πάνω του ασκείτε μόνο η δύναμη του βάρους από τη γη</a:t>
            </a:r>
            <a:endParaRPr lang="el-GR" dirty="0"/>
          </a:p>
        </p:txBody>
      </p:sp>
      <p:sp>
        <p:nvSpPr>
          <p:cNvPr id="66" name="65 - Ορθογώνιο"/>
          <p:cNvSpPr/>
          <p:nvPr/>
        </p:nvSpPr>
        <p:spPr>
          <a:xfrm>
            <a:off x="428596" y="1988098"/>
            <a:ext cx="989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b="1" baseline="-25000" dirty="0" smtClean="0">
                <a:solidFill>
                  <a:srgbClr val="FF0000"/>
                </a:solidFill>
              </a:rPr>
              <a:t>A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= 50</a:t>
            </a:r>
            <a:r>
              <a:rPr lang="en-US" b="1" dirty="0" smtClean="0">
                <a:solidFill>
                  <a:srgbClr val="FF0000"/>
                </a:solidFill>
              </a:rPr>
              <a:t>J</a:t>
            </a:r>
            <a:endParaRPr lang="el-GR" dirty="0"/>
          </a:p>
        </p:txBody>
      </p:sp>
      <p:sp>
        <p:nvSpPr>
          <p:cNvPr id="71" name="70 - Ορθογώνιο"/>
          <p:cNvSpPr/>
          <p:nvPr/>
        </p:nvSpPr>
        <p:spPr>
          <a:xfrm>
            <a:off x="2857488" y="1988098"/>
            <a:ext cx="1078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= 50</a:t>
            </a:r>
            <a:r>
              <a:rPr lang="en-US" b="1" dirty="0" smtClean="0">
                <a:solidFill>
                  <a:srgbClr val="FF0000"/>
                </a:solidFill>
              </a:rPr>
              <a:t>J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428596" y="1559470"/>
            <a:ext cx="855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θέση Α</a:t>
            </a:r>
            <a:endParaRPr lang="el-GR" b="1" u="sng" dirty="0"/>
          </a:p>
        </p:txBody>
      </p:sp>
      <p:sp>
        <p:nvSpPr>
          <p:cNvPr id="43" name="42 - Ορθογώνιο"/>
          <p:cNvSpPr/>
          <p:nvPr/>
        </p:nvSpPr>
        <p:spPr>
          <a:xfrm>
            <a:off x="1785918" y="1988098"/>
            <a:ext cx="854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</a:t>
            </a:r>
            <a:r>
              <a:rPr lang="en-US" b="1" baseline="-25000" dirty="0" smtClean="0">
                <a:solidFill>
                  <a:srgbClr val="FF0000"/>
                </a:solidFill>
              </a:rPr>
              <a:t>k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 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0 </a:t>
            </a:r>
            <a:endParaRPr lang="el-GR" dirty="0"/>
          </a:p>
        </p:txBody>
      </p:sp>
      <p:sp>
        <p:nvSpPr>
          <p:cNvPr id="44" name="43 - Ορθογώνιο"/>
          <p:cNvSpPr/>
          <p:nvPr/>
        </p:nvSpPr>
        <p:spPr>
          <a:xfrm>
            <a:off x="357158" y="3202544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U</a:t>
            </a:r>
            <a:r>
              <a:rPr lang="en-US" b="1" baseline="-25000" dirty="0" smtClean="0">
                <a:solidFill>
                  <a:srgbClr val="0000CC"/>
                </a:solidFill>
              </a:rPr>
              <a:t>B 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l-GR" b="1" dirty="0" smtClean="0">
                <a:solidFill>
                  <a:srgbClr val="0000CC"/>
                </a:solidFill>
              </a:rPr>
              <a:t>=</a:t>
            </a:r>
            <a:r>
              <a:rPr lang="en-US" b="1" dirty="0" smtClean="0">
                <a:solidFill>
                  <a:srgbClr val="0000CC"/>
                </a:solidFill>
              </a:rPr>
              <a:t>20 J</a:t>
            </a:r>
            <a:endParaRPr lang="el-GR" dirty="0">
              <a:solidFill>
                <a:srgbClr val="0000CC"/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3071802" y="3143248"/>
            <a:ext cx="1078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Ε</a:t>
            </a:r>
            <a:r>
              <a:rPr lang="en-US" b="1" baseline="-25000" dirty="0" smtClean="0">
                <a:solidFill>
                  <a:srgbClr val="0000CC"/>
                </a:solidFill>
              </a:rPr>
              <a:t>B</a:t>
            </a:r>
            <a:r>
              <a:rPr lang="el-GR" b="1" dirty="0" smtClean="0">
                <a:solidFill>
                  <a:srgbClr val="0000CC"/>
                </a:solidFill>
              </a:rPr>
              <a:t> 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l-GR" b="1" dirty="0" smtClean="0">
                <a:solidFill>
                  <a:srgbClr val="0000CC"/>
                </a:solidFill>
              </a:rPr>
              <a:t>= 50</a:t>
            </a:r>
            <a:r>
              <a:rPr lang="en-US" b="1" dirty="0" smtClean="0">
                <a:solidFill>
                  <a:srgbClr val="0000CC"/>
                </a:solidFill>
              </a:rPr>
              <a:t>J </a:t>
            </a:r>
            <a:r>
              <a:rPr lang="el-GR" b="1" dirty="0" smtClean="0">
                <a:solidFill>
                  <a:srgbClr val="0000CC"/>
                </a:solidFill>
              </a:rPr>
              <a:t> </a:t>
            </a:r>
            <a:endParaRPr lang="el-GR" b="1" dirty="0">
              <a:solidFill>
                <a:srgbClr val="0000CC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357158" y="2773916"/>
            <a:ext cx="843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>
                <a:solidFill>
                  <a:srgbClr val="0000CC"/>
                </a:solidFill>
              </a:rPr>
              <a:t>θέση </a:t>
            </a:r>
            <a:r>
              <a:rPr lang="en-US" b="1" u="sng" dirty="0" smtClean="0">
                <a:solidFill>
                  <a:srgbClr val="0000CC"/>
                </a:solidFill>
              </a:rPr>
              <a:t>B</a:t>
            </a:r>
            <a:endParaRPr lang="el-GR" b="1" u="sng" dirty="0">
              <a:solidFill>
                <a:srgbClr val="0000CC"/>
              </a:solidFill>
            </a:endParaRPr>
          </a:p>
        </p:txBody>
      </p:sp>
      <p:sp>
        <p:nvSpPr>
          <p:cNvPr id="47" name="46 - Ορθογώνιο"/>
          <p:cNvSpPr/>
          <p:nvPr/>
        </p:nvSpPr>
        <p:spPr>
          <a:xfrm>
            <a:off x="1714480" y="3202544"/>
            <a:ext cx="1042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Ε</a:t>
            </a:r>
            <a:r>
              <a:rPr lang="en-US" b="1" baseline="-25000" dirty="0" err="1" smtClean="0">
                <a:solidFill>
                  <a:srgbClr val="0000CC"/>
                </a:solidFill>
              </a:rPr>
              <a:t>kB</a:t>
            </a:r>
            <a:r>
              <a:rPr lang="el-GR" b="1" dirty="0" smtClean="0">
                <a:solidFill>
                  <a:srgbClr val="0000CC"/>
                </a:solidFill>
              </a:rPr>
              <a:t> =</a:t>
            </a:r>
            <a:r>
              <a:rPr lang="en-US" b="1" dirty="0" smtClean="0">
                <a:solidFill>
                  <a:srgbClr val="0000CC"/>
                </a:solidFill>
              </a:rPr>
              <a:t> 30J</a:t>
            </a:r>
            <a:r>
              <a:rPr lang="el-GR" b="1" dirty="0" smtClean="0">
                <a:solidFill>
                  <a:srgbClr val="0000CC"/>
                </a:solidFill>
              </a:rPr>
              <a:t> </a:t>
            </a:r>
            <a:endParaRPr lang="el-GR" dirty="0">
              <a:solidFill>
                <a:srgbClr val="0000CC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428596" y="4202676"/>
            <a:ext cx="98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3B8937"/>
                </a:solidFill>
              </a:rPr>
              <a:t>U</a:t>
            </a:r>
            <a:r>
              <a:rPr lang="el-GR" b="1" baseline="-25000" dirty="0" smtClean="0">
                <a:solidFill>
                  <a:srgbClr val="3B8937"/>
                </a:solidFill>
              </a:rPr>
              <a:t>Γ</a:t>
            </a:r>
            <a:r>
              <a:rPr lang="en-US" b="1" baseline="-25000" dirty="0" smtClean="0">
                <a:solidFill>
                  <a:srgbClr val="3B8937"/>
                </a:solidFill>
              </a:rPr>
              <a:t> </a:t>
            </a:r>
            <a:r>
              <a:rPr lang="en-US" b="1" dirty="0" smtClean="0">
                <a:solidFill>
                  <a:srgbClr val="3B8937"/>
                </a:solidFill>
              </a:rPr>
              <a:t> </a:t>
            </a:r>
            <a:r>
              <a:rPr lang="el-GR" b="1" dirty="0" smtClean="0">
                <a:solidFill>
                  <a:srgbClr val="3B8937"/>
                </a:solidFill>
              </a:rPr>
              <a:t>=</a:t>
            </a:r>
            <a:r>
              <a:rPr lang="en-US" b="1" dirty="0" smtClean="0">
                <a:solidFill>
                  <a:srgbClr val="3B8937"/>
                </a:solidFill>
              </a:rPr>
              <a:t>20 J</a:t>
            </a:r>
            <a:endParaRPr lang="el-GR" dirty="0">
              <a:solidFill>
                <a:srgbClr val="3B8937"/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3143240" y="4143380"/>
            <a:ext cx="1078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3B8937"/>
                </a:solidFill>
              </a:rPr>
              <a:t>Ε</a:t>
            </a:r>
            <a:r>
              <a:rPr lang="el-GR" b="1" baseline="-25000" dirty="0" smtClean="0">
                <a:solidFill>
                  <a:srgbClr val="3B8937"/>
                </a:solidFill>
              </a:rPr>
              <a:t>Γ</a:t>
            </a:r>
            <a:r>
              <a:rPr lang="el-GR" b="1" dirty="0" smtClean="0">
                <a:solidFill>
                  <a:srgbClr val="3B8937"/>
                </a:solidFill>
              </a:rPr>
              <a:t> </a:t>
            </a:r>
            <a:r>
              <a:rPr lang="en-US" b="1" dirty="0" smtClean="0">
                <a:solidFill>
                  <a:srgbClr val="3B8937"/>
                </a:solidFill>
              </a:rPr>
              <a:t> </a:t>
            </a:r>
            <a:r>
              <a:rPr lang="el-GR" b="1" dirty="0" smtClean="0">
                <a:solidFill>
                  <a:srgbClr val="3B8937"/>
                </a:solidFill>
              </a:rPr>
              <a:t>= 50</a:t>
            </a:r>
            <a:r>
              <a:rPr lang="en-US" b="1" dirty="0" smtClean="0">
                <a:solidFill>
                  <a:srgbClr val="3B8937"/>
                </a:solidFill>
              </a:rPr>
              <a:t>J </a:t>
            </a:r>
            <a:r>
              <a:rPr lang="el-GR" b="1" dirty="0" smtClean="0">
                <a:solidFill>
                  <a:srgbClr val="3B8937"/>
                </a:solidFill>
              </a:rPr>
              <a:t> </a:t>
            </a:r>
            <a:endParaRPr lang="el-GR" b="1" dirty="0">
              <a:solidFill>
                <a:srgbClr val="3B8937"/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428596" y="3774048"/>
            <a:ext cx="806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>
                <a:solidFill>
                  <a:srgbClr val="3B8937"/>
                </a:solidFill>
              </a:rPr>
              <a:t>θέση Γ</a:t>
            </a:r>
            <a:endParaRPr lang="el-GR" b="1" u="sng" dirty="0">
              <a:solidFill>
                <a:srgbClr val="3B8937"/>
              </a:solidFill>
            </a:endParaRPr>
          </a:p>
        </p:txBody>
      </p:sp>
      <p:sp>
        <p:nvSpPr>
          <p:cNvPr id="51" name="50 - Ορθογώνιο"/>
          <p:cNvSpPr/>
          <p:nvPr/>
        </p:nvSpPr>
        <p:spPr>
          <a:xfrm>
            <a:off x="1785918" y="4202676"/>
            <a:ext cx="1042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3B8937"/>
                </a:solidFill>
              </a:rPr>
              <a:t>Ε</a:t>
            </a:r>
            <a:r>
              <a:rPr lang="en-US" b="1" baseline="-25000" dirty="0" smtClean="0">
                <a:solidFill>
                  <a:srgbClr val="3B8937"/>
                </a:solidFill>
              </a:rPr>
              <a:t>k</a:t>
            </a:r>
            <a:r>
              <a:rPr lang="el-GR" b="1" baseline="-25000" dirty="0" smtClean="0">
                <a:solidFill>
                  <a:srgbClr val="3B8937"/>
                </a:solidFill>
              </a:rPr>
              <a:t>Γ</a:t>
            </a:r>
            <a:r>
              <a:rPr lang="el-GR" b="1" dirty="0" smtClean="0">
                <a:solidFill>
                  <a:srgbClr val="3B8937"/>
                </a:solidFill>
              </a:rPr>
              <a:t> =</a:t>
            </a:r>
            <a:r>
              <a:rPr lang="en-US" b="1" dirty="0" smtClean="0">
                <a:solidFill>
                  <a:srgbClr val="3B8937"/>
                </a:solidFill>
              </a:rPr>
              <a:t> 30J</a:t>
            </a:r>
            <a:r>
              <a:rPr lang="el-GR" b="1" dirty="0" smtClean="0">
                <a:solidFill>
                  <a:srgbClr val="3B8937"/>
                </a:solidFill>
              </a:rPr>
              <a:t> </a:t>
            </a:r>
            <a:endParaRPr lang="el-GR" dirty="0">
              <a:solidFill>
                <a:srgbClr val="3B8937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-71470" y="4857760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SzPct val="160000"/>
              <a:buFont typeface="Wingdings" pitchFamily="2" charset="2"/>
              <a:buChar char="ü"/>
            </a:pPr>
            <a:r>
              <a:rPr lang="el-GR" b="1" dirty="0" smtClean="0"/>
              <a:t>  Παρατηρούμε</a:t>
            </a:r>
            <a:r>
              <a:rPr lang="el-GR" dirty="0" smtClean="0"/>
              <a:t> ότι στις διάφορες θέσεις που περνάει το σώμα η μηχανική του ενέργεια παραμένει η ίδια. </a:t>
            </a:r>
          </a:p>
        </p:txBody>
      </p:sp>
      <p:sp>
        <p:nvSpPr>
          <p:cNvPr id="67" name="66 - Ορθογώνιο"/>
          <p:cNvSpPr/>
          <p:nvPr/>
        </p:nvSpPr>
        <p:spPr>
          <a:xfrm>
            <a:off x="-71470" y="5572140"/>
            <a:ext cx="64294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SzPct val="160000"/>
              <a:buFont typeface="Wingdings" pitchFamily="2" charset="2"/>
              <a:buChar char="ü"/>
            </a:pPr>
            <a:r>
              <a:rPr lang="el-GR" dirty="0" smtClean="0"/>
              <a:t>  Αυτά συμβαίνει  </a:t>
            </a:r>
            <a:r>
              <a:rPr lang="el-GR" b="1" u="sng" dirty="0" smtClean="0"/>
              <a:t>γιατί</a:t>
            </a:r>
            <a:r>
              <a:rPr lang="el-GR" dirty="0" smtClean="0"/>
              <a:t> στο σώμα ασκείται μόνο η δύναμη της βαρύτητας που είναι διατηρητική δύναμη.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54" grpId="0"/>
      <p:bldP spid="55" grpId="0"/>
      <p:bldP spid="58" grpId="0"/>
      <p:bldP spid="60" grpId="0"/>
      <p:bldP spid="61" grpId="0"/>
      <p:bldP spid="63" grpId="0"/>
      <p:bldP spid="64" grpId="0"/>
      <p:bldP spid="66" grpId="0"/>
      <p:bldP spid="7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62" grpId="0"/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071538" y="428604"/>
            <a:ext cx="7272334" cy="71438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1</a:t>
            </a:r>
            <a:r>
              <a:rPr lang="el-GR" b="1" baseline="30000" dirty="0" smtClean="0">
                <a:solidFill>
                  <a:srgbClr val="0000CC"/>
                </a:solidFill>
              </a:rPr>
              <a:t>ος</a:t>
            </a:r>
            <a:r>
              <a:rPr lang="el-GR" b="1" dirty="0" smtClean="0">
                <a:solidFill>
                  <a:srgbClr val="0000CC"/>
                </a:solidFill>
              </a:rPr>
              <a:t>  νόμος του  Νεύτωνα 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2500298" y="2357430"/>
            <a:ext cx="3929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(συνθήκη ισορροπίας)</a:t>
            </a:r>
            <a:endParaRPr lang="el-GR" sz="2400" dirty="0" smtClean="0">
              <a:solidFill>
                <a:srgbClr val="FF0000"/>
              </a:solidFill>
            </a:endParaRPr>
          </a:p>
        </p:txBody>
      </p:sp>
      <p:sp>
        <p:nvSpPr>
          <p:cNvPr id="9" name="8 - Βέλος προς τα κάτω"/>
          <p:cNvSpPr/>
          <p:nvPr/>
        </p:nvSpPr>
        <p:spPr>
          <a:xfrm>
            <a:off x="4071934" y="1142984"/>
            <a:ext cx="500066" cy="642942"/>
          </a:xfrm>
          <a:prstGeom prst="downArrow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6400807"/>
            <a:ext cx="428628" cy="457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785786" y="4500570"/>
            <a:ext cx="79296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Αν σε ένα σώμα </a:t>
            </a:r>
            <a:r>
              <a:rPr lang="el-GR" sz="2000" u="sng" dirty="0" smtClean="0"/>
              <a:t>δεν  ασκούνται  </a:t>
            </a:r>
            <a:r>
              <a:rPr lang="el-GR" sz="2000" dirty="0" smtClean="0"/>
              <a:t>καθόλου  </a:t>
            </a:r>
            <a:r>
              <a:rPr lang="el-GR" sz="2000" u="sng" dirty="0" smtClean="0"/>
              <a:t>δυνάμεις</a:t>
            </a:r>
            <a:r>
              <a:rPr lang="el-GR" sz="2000" dirty="0" smtClean="0"/>
              <a:t>  ή   ασκούνται   δυνάμεις  αλλά η  </a:t>
            </a:r>
            <a:r>
              <a:rPr lang="el-GR" sz="2000" u="sng" dirty="0" smtClean="0"/>
              <a:t>συνολική δύναμη   είναι μηδέν</a:t>
            </a:r>
            <a:r>
              <a:rPr lang="el-GR" sz="2000" dirty="0" smtClean="0"/>
              <a:t>,  τότε  το  σώμα </a:t>
            </a:r>
            <a:r>
              <a:rPr lang="el-GR" sz="2000" dirty="0" smtClean="0">
                <a:solidFill>
                  <a:srgbClr val="FF0000"/>
                </a:solidFill>
              </a:rPr>
              <a:t>ισορροπεί 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2000232" y="3214686"/>
            <a:ext cx="1473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F</a:t>
            </a:r>
            <a:r>
              <a:rPr lang="el-GR" sz="2800" b="1" baseline="-25000" dirty="0" err="1" smtClean="0">
                <a:solidFill>
                  <a:srgbClr val="FF0000"/>
                </a:solidFill>
              </a:rPr>
              <a:t>ολ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 </a:t>
            </a:r>
            <a:r>
              <a:rPr lang="el-GR" sz="2800" b="1" baseline="-25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 =  0 </a:t>
            </a:r>
            <a:endParaRPr lang="el-GR" sz="2800" dirty="0"/>
          </a:p>
        </p:txBody>
      </p:sp>
      <p:sp>
        <p:nvSpPr>
          <p:cNvPr id="8" name="7 - Ορθογώνιο"/>
          <p:cNvSpPr/>
          <p:nvPr/>
        </p:nvSpPr>
        <p:spPr>
          <a:xfrm>
            <a:off x="4000496" y="3286124"/>
            <a:ext cx="14318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(Σ</a:t>
            </a:r>
            <a:r>
              <a:rPr lang="en-US" sz="2800" b="1" dirty="0" smtClean="0">
                <a:solidFill>
                  <a:srgbClr val="FF0000"/>
                </a:solidFill>
              </a:rPr>
              <a:t>F</a:t>
            </a:r>
            <a:r>
              <a:rPr lang="el-GR" sz="2800" b="1" dirty="0" smtClean="0">
                <a:solidFill>
                  <a:srgbClr val="FF0000"/>
                </a:solidFill>
              </a:rPr>
              <a:t>  =  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9" grpId="0" animBg="1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071538" y="428604"/>
            <a:ext cx="7272334" cy="71438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1</a:t>
            </a:r>
            <a:r>
              <a:rPr lang="el-GR" b="1" baseline="30000" dirty="0" smtClean="0">
                <a:solidFill>
                  <a:srgbClr val="0000CC"/>
                </a:solidFill>
              </a:rPr>
              <a:t>ος</a:t>
            </a:r>
            <a:r>
              <a:rPr lang="el-GR" b="1" dirty="0" smtClean="0">
                <a:solidFill>
                  <a:srgbClr val="0000CC"/>
                </a:solidFill>
              </a:rPr>
              <a:t>  νόμος του  Νεύτωνα  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500034" y="2000240"/>
            <a:ext cx="835824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Αν ένα σώμα (π.χ. μια μπάλα) ισορροπεί:</a:t>
            </a:r>
          </a:p>
          <a:p>
            <a:endParaRPr lang="el-GR" sz="2400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                                </a:t>
            </a:r>
            <a:r>
              <a:rPr lang="en-US" sz="3200" b="1" dirty="0" smtClean="0">
                <a:solidFill>
                  <a:srgbClr val="FF0000"/>
                </a:solidFill>
              </a:rPr>
              <a:t>F</a:t>
            </a:r>
            <a:r>
              <a:rPr lang="el-GR" sz="3200" b="1" baseline="-25000" dirty="0" err="1" smtClean="0">
                <a:solidFill>
                  <a:srgbClr val="FF0000"/>
                </a:solidFill>
              </a:rPr>
              <a:t>ολ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 </a:t>
            </a:r>
            <a:r>
              <a:rPr lang="el-GR" sz="3200" b="1" baseline="-25000" dirty="0" smtClean="0">
                <a:solidFill>
                  <a:srgbClr val="FF0000"/>
                </a:solidFill>
              </a:rPr>
              <a:t> </a:t>
            </a:r>
            <a:r>
              <a:rPr lang="el-GR" sz="3200" b="1" dirty="0" smtClean="0">
                <a:solidFill>
                  <a:srgbClr val="FF0000"/>
                </a:solidFill>
              </a:rPr>
              <a:t> =  0</a:t>
            </a:r>
          </a:p>
          <a:p>
            <a:endParaRPr lang="el-GR" sz="2400" b="1" dirty="0" smtClean="0">
              <a:solidFill>
                <a:srgbClr val="FF0000"/>
              </a:solidFill>
            </a:endParaRPr>
          </a:p>
          <a:p>
            <a:endParaRPr lang="el-GR" sz="2400" b="1" dirty="0" smtClean="0">
              <a:solidFill>
                <a:srgbClr val="FF0000"/>
              </a:solidFill>
            </a:endParaRPr>
          </a:p>
          <a:p>
            <a:endParaRPr lang="el-GR" sz="2400" u="sng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endParaRPr lang="el-GR" sz="2400" dirty="0" smtClean="0">
              <a:solidFill>
                <a:srgbClr val="FF0000"/>
              </a:solidFill>
            </a:endParaRPr>
          </a:p>
        </p:txBody>
      </p:sp>
      <p:sp>
        <p:nvSpPr>
          <p:cNvPr id="9" name="8 - Βέλος προς τα κάτω"/>
          <p:cNvSpPr/>
          <p:nvPr/>
        </p:nvSpPr>
        <p:spPr>
          <a:xfrm>
            <a:off x="4071934" y="1142984"/>
            <a:ext cx="500066" cy="642942"/>
          </a:xfrm>
          <a:prstGeom prst="downArrow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5643578"/>
            <a:ext cx="428628" cy="457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- Ευθύγραμμο βέλος σύνδεσης"/>
          <p:cNvCxnSpPr/>
          <p:nvPr/>
        </p:nvCxnSpPr>
        <p:spPr>
          <a:xfrm rot="5400000">
            <a:off x="1607323" y="3607595"/>
            <a:ext cx="1714512" cy="1214446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928662" y="5214950"/>
            <a:ext cx="2984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Το σώμα είναι ακίνητο</a:t>
            </a:r>
            <a:endParaRPr lang="en-US" sz="24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5429264"/>
            <a:ext cx="535774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εία γραμμή σύνδεσης"/>
          <p:cNvCxnSpPr/>
          <p:nvPr/>
        </p:nvCxnSpPr>
        <p:spPr>
          <a:xfrm>
            <a:off x="5429256" y="5929330"/>
            <a:ext cx="3000364" cy="1588"/>
          </a:xfrm>
          <a:prstGeom prst="line">
            <a:avLst/>
          </a:prstGeom>
          <a:ln w="635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>
            <a:stCxn id="10" idx="3"/>
          </p:cNvCxnSpPr>
          <p:nvPr/>
        </p:nvCxnSpPr>
        <p:spPr>
          <a:xfrm>
            <a:off x="5965030" y="5715004"/>
            <a:ext cx="821516" cy="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6286512" y="6000768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μπάλα κινείται ευθεία με σταθερή ταχύτητα</a:t>
            </a:r>
            <a:endParaRPr lang="en-US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3571868" y="3214686"/>
            <a:ext cx="1643074" cy="150019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643438" y="4714884"/>
            <a:ext cx="4143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σώμα κάνει ευθύγραμμη ομαλή  κίνηση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TextBox"/>
          <p:cNvSpPr txBox="1"/>
          <p:nvPr/>
        </p:nvSpPr>
        <p:spPr>
          <a:xfrm>
            <a:off x="214282" y="1000108"/>
            <a:ext cx="80724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ΠΡΟΣΟΧΗ!!  Ένα σώμα που κινείται , έχει </a:t>
            </a:r>
            <a:r>
              <a:rPr lang="el-GR" sz="2400" u="sng" dirty="0" smtClean="0">
                <a:solidFill>
                  <a:srgbClr val="FF0000"/>
                </a:solidFill>
              </a:rPr>
              <a:t>σταθερή κατεύθυνση </a:t>
            </a:r>
            <a:r>
              <a:rPr lang="el-GR" sz="2400" dirty="0" smtClean="0"/>
              <a:t>όταν:</a:t>
            </a:r>
          </a:p>
          <a:p>
            <a:pPr marL="457200" indent="-457200">
              <a:buAutoNum type="arabicPeriod"/>
            </a:pPr>
            <a:r>
              <a:rPr lang="el-GR" sz="2400" dirty="0" smtClean="0"/>
              <a:t>Κινείται πάνω σε ευθεία γραμμή</a:t>
            </a:r>
          </a:p>
          <a:p>
            <a:pPr marL="457200" indent="-457200">
              <a:buAutoNum type="arabicPeriod"/>
            </a:pPr>
            <a:r>
              <a:rPr lang="el-GR" sz="2400" dirty="0" smtClean="0"/>
              <a:t>Έχει σταθερή φορά</a:t>
            </a:r>
          </a:p>
          <a:p>
            <a:pPr marL="457200" indent="-457200"/>
            <a:endParaRPr lang="en-US" sz="2400" dirty="0" smtClean="0"/>
          </a:p>
        </p:txBody>
      </p:sp>
      <p:sp>
        <p:nvSpPr>
          <p:cNvPr id="12" name="11 - Έλλειψη"/>
          <p:cNvSpPr/>
          <p:nvPr/>
        </p:nvSpPr>
        <p:spPr>
          <a:xfrm>
            <a:off x="2214546" y="6086323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2000232" y="6357958"/>
            <a:ext cx="642942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0" y="478632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 </a:t>
            </a:r>
            <a:r>
              <a:rPr lang="el-GR" sz="2400" b="1" dirty="0" smtClean="0">
                <a:solidFill>
                  <a:srgbClr val="FF0000"/>
                </a:solidFill>
              </a:rPr>
              <a:t>κόκκινη</a:t>
            </a:r>
            <a:r>
              <a:rPr lang="el-GR" sz="2400" dirty="0" smtClean="0"/>
              <a:t>  μπάλα κινείται σε ευθεία γραμμή με σταθερή  φορά προς τα δεξιά, άρα η </a:t>
            </a:r>
            <a:r>
              <a:rPr lang="el-GR" sz="2400" u="sng" dirty="0" smtClean="0"/>
              <a:t>κατεύθυνσή της είναι σταθερή </a:t>
            </a:r>
            <a:endParaRPr lang="en-US" sz="2400" u="sng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2643174" y="6000768"/>
            <a:ext cx="64294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Κατεύθυνση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3108" y="4357694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Παράδειγμα:</a:t>
            </a:r>
            <a:endParaRPr lang="el-GR" sz="2400" b="1" u="sng" dirty="0"/>
          </a:p>
        </p:txBody>
      </p:sp>
      <p:sp>
        <p:nvSpPr>
          <p:cNvPr id="9" name="8 - Ορθογώνιο"/>
          <p:cNvSpPr/>
          <p:nvPr/>
        </p:nvSpPr>
        <p:spPr>
          <a:xfrm>
            <a:off x="2786050" y="564357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4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TextBox"/>
          <p:cNvSpPr txBox="1"/>
          <p:nvPr/>
        </p:nvSpPr>
        <p:spPr>
          <a:xfrm>
            <a:off x="785786" y="5643578"/>
            <a:ext cx="5500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  </a:t>
            </a:r>
            <a:r>
              <a:rPr lang="el-GR" b="1" dirty="0" smtClean="0">
                <a:solidFill>
                  <a:srgbClr val="FF0000"/>
                </a:solidFill>
              </a:rPr>
              <a:t>κόκκινη</a:t>
            </a:r>
            <a:r>
              <a:rPr lang="el-GR" dirty="0" smtClean="0"/>
              <a:t>  μπάλα δεν κινείται σε ευθεία γραμμή  , άρα η </a:t>
            </a:r>
            <a:r>
              <a:rPr lang="el-GR" u="sng" dirty="0" smtClean="0"/>
              <a:t>κατεύθυνσή της μεταβάλλεται</a:t>
            </a:r>
            <a:endParaRPr lang="en-US" u="sng" dirty="0"/>
          </a:p>
        </p:txBody>
      </p:sp>
      <p:sp>
        <p:nvSpPr>
          <p:cNvPr id="24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5329246" cy="56040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Κατεύθυνση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2428860" y="521495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Παράδειγμα:</a:t>
            </a:r>
            <a:endParaRPr lang="el-GR" b="1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6858016" y="4857736"/>
            <a:ext cx="2428892" cy="20002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 flipV="1">
            <a:off x="7429520" y="4643422"/>
            <a:ext cx="357190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rot="16200000" flipV="1">
            <a:off x="9126173" y="5304223"/>
            <a:ext cx="500066" cy="178595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>
            <a:off x="7858148" y="4643446"/>
            <a:ext cx="428628" cy="158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Ορθογώνιο"/>
          <p:cNvSpPr/>
          <p:nvPr/>
        </p:nvSpPr>
        <p:spPr>
          <a:xfrm>
            <a:off x="142844" y="714356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ΠΡΟΣΟΧΗ!!  Ένα σώμα που κινείται ,  </a:t>
            </a:r>
            <a:r>
              <a:rPr lang="el-GR" u="sng" dirty="0" smtClean="0">
                <a:solidFill>
                  <a:srgbClr val="FF0000"/>
                </a:solidFill>
              </a:rPr>
              <a:t>μεταβάλλει την κατεύθυνση </a:t>
            </a:r>
            <a:r>
              <a:rPr lang="el-GR" dirty="0" smtClean="0">
                <a:solidFill>
                  <a:srgbClr val="FF0000"/>
                </a:solidFill>
              </a:rPr>
              <a:t>όταν:</a:t>
            </a:r>
            <a:endParaRPr lang="el-GR" dirty="0"/>
          </a:p>
        </p:txBody>
      </p:sp>
      <p:sp>
        <p:nvSpPr>
          <p:cNvPr id="13" name="12 - Ορθογώνιο"/>
          <p:cNvSpPr/>
          <p:nvPr/>
        </p:nvSpPr>
        <p:spPr>
          <a:xfrm>
            <a:off x="571472" y="1500174"/>
            <a:ext cx="3970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/>
            <a:r>
              <a:rPr lang="el-GR" dirty="0" smtClean="0"/>
              <a:t>1.   Δεν κινείται πάνω σε ευθεία γραμμή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571472" y="2285992"/>
            <a:ext cx="72152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l-GR" dirty="0" smtClean="0"/>
              <a:t>2. Κινείται πάνω σε ευθεία γραμμή,  αλλά η φορά του μεταβάλλεται (δηλαδή μια κινείται δεξιά και μια κινείται αριστερά… ) καθώς κινείται.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 animBg="1"/>
      <p:bldP spid="10" grpId="0" animBg="1"/>
      <p:bldP spid="12" grpId="0"/>
      <p:bldP spid="13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000100" y="0"/>
            <a:ext cx="7272334" cy="71438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l-GR" b="1" baseline="30000" dirty="0" smtClean="0">
                <a:solidFill>
                  <a:schemeClr val="accent2">
                    <a:lumMod val="75000"/>
                  </a:schemeClr>
                </a:solidFill>
              </a:rPr>
              <a:t>ος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  νόμος του  Νεύτωνα  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357158" y="1071546"/>
            <a:ext cx="8786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σε ένα σώμα ασκείται μόνο μια δύναμη ή αν  </a:t>
            </a:r>
            <a:r>
              <a:rPr lang="el-GR" u="sng" dirty="0" smtClean="0"/>
              <a:t>ασκούνται   </a:t>
            </a:r>
            <a:r>
              <a:rPr lang="el-GR" dirty="0" smtClean="0"/>
              <a:t>πολλές  </a:t>
            </a:r>
            <a:r>
              <a:rPr lang="el-GR" u="sng" dirty="0" smtClean="0"/>
              <a:t>δυνάμεις</a:t>
            </a:r>
            <a:r>
              <a:rPr lang="el-GR" dirty="0" smtClean="0"/>
              <a:t>  και  η  </a:t>
            </a:r>
            <a:r>
              <a:rPr lang="el-GR" u="sng" dirty="0" smtClean="0"/>
              <a:t>συνολική δύναμη  </a:t>
            </a:r>
            <a:r>
              <a:rPr lang="el-GR" b="1" u="sng" dirty="0" smtClean="0"/>
              <a:t>δεν  είναι μηδέν</a:t>
            </a:r>
            <a:r>
              <a:rPr lang="el-GR" dirty="0" smtClean="0"/>
              <a:t>:  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9" name="8 - Βέλος προς τα κάτω"/>
          <p:cNvSpPr/>
          <p:nvPr/>
        </p:nvSpPr>
        <p:spPr>
          <a:xfrm>
            <a:off x="3929058" y="571480"/>
            <a:ext cx="500066" cy="642942"/>
          </a:xfrm>
          <a:prstGeom prst="downArrow">
            <a:avLst>
              <a:gd name="adj1" fmla="val 17595"/>
              <a:gd name="adj2" fmla="val 52315"/>
            </a:avLst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857628"/>
            <a:ext cx="428628" cy="457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3786182" y="1714488"/>
            <a:ext cx="22158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F</a:t>
            </a:r>
            <a:r>
              <a:rPr lang="el-GR" sz="2000" b="1" baseline="-25000" dirty="0" err="1" smtClean="0">
                <a:solidFill>
                  <a:srgbClr val="FF0000"/>
                </a:solidFill>
              </a:rPr>
              <a:t>ολ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 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 ≠  0      (Σ</a:t>
            </a:r>
            <a:r>
              <a:rPr lang="en-US" sz="2000" b="1" dirty="0" smtClean="0">
                <a:solidFill>
                  <a:srgbClr val="FF0000"/>
                </a:solidFill>
              </a:rPr>
              <a:t>F</a:t>
            </a:r>
            <a:r>
              <a:rPr lang="el-GR" sz="2000" b="1" dirty="0" smtClean="0">
                <a:solidFill>
                  <a:srgbClr val="FF0000"/>
                </a:solidFill>
              </a:rPr>
              <a:t> ≠  0)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2143108" y="2214554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Τότε </a:t>
            </a:r>
            <a:endParaRPr lang="el-GR" sz="2400" b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643182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   Το σώμα μπορεί  να κινείτε και το μέτρο της ταχύτητά  του να αλλάζει. 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5786454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  Το σώμα</a:t>
            </a:r>
            <a:r>
              <a:rPr lang="en-US" dirty="0" smtClean="0"/>
              <a:t> </a:t>
            </a:r>
            <a:r>
              <a:rPr lang="el-GR" dirty="0" smtClean="0"/>
              <a:t>επίσης μπορεί  να  κινείτε και η κατεύθυνσή του να αλλάζει </a:t>
            </a:r>
            <a:endParaRPr lang="el-GR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1071538" y="3714752"/>
            <a:ext cx="705453" cy="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285720" y="4429132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Ταχύτητα</a:t>
            </a:r>
          </a:p>
          <a:p>
            <a:r>
              <a:rPr lang="el-GR" dirty="0" smtClean="0"/>
              <a:t>6</a:t>
            </a:r>
            <a:r>
              <a:rPr lang="en-US" dirty="0" smtClean="0"/>
              <a:t>m/s</a:t>
            </a:r>
            <a:endParaRPr lang="el-GR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3857628"/>
            <a:ext cx="428628" cy="457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TextBox"/>
          <p:cNvSpPr txBox="1"/>
          <p:nvPr/>
        </p:nvSpPr>
        <p:spPr>
          <a:xfrm>
            <a:off x="4357686" y="4357694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Ταχύτητα</a:t>
            </a:r>
          </a:p>
          <a:p>
            <a:r>
              <a:rPr lang="en-US" dirty="0" smtClean="0"/>
              <a:t>10m/s</a:t>
            </a:r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7572396" y="4429132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Ταχύτητα</a:t>
            </a:r>
          </a:p>
          <a:p>
            <a:r>
              <a:rPr lang="en-US" dirty="0" smtClean="0"/>
              <a:t>14m/s</a:t>
            </a:r>
            <a:endParaRPr lang="el-GR" dirty="0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0" y="4286256"/>
            <a:ext cx="9144000" cy="71438"/>
          </a:xfrm>
          <a:prstGeom prst="line">
            <a:avLst/>
          </a:prstGeom>
          <a:ln w="635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48" y="3857628"/>
            <a:ext cx="428628" cy="457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19 - TextBox"/>
          <p:cNvSpPr txBox="1"/>
          <p:nvPr/>
        </p:nvSpPr>
        <p:spPr>
          <a:xfrm>
            <a:off x="285720" y="6488668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  Το σώμα</a:t>
            </a:r>
            <a:r>
              <a:rPr lang="en-US" dirty="0" smtClean="0"/>
              <a:t> </a:t>
            </a:r>
            <a:r>
              <a:rPr lang="el-GR" dirty="0" smtClean="0"/>
              <a:t>επίσης μπορεί  να μην  κινείτε γιατί   έχει μεγάλη  αδράνεια  (μάζα)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9" grpId="0" animBg="1"/>
      <p:bldP spid="6" grpId="0"/>
      <p:bldP spid="7" grpId="0"/>
      <p:bldP spid="8" grpId="0"/>
      <p:bldP spid="10" grpId="0"/>
      <p:bldP spid="14" grpId="0"/>
      <p:bldP spid="17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428604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Συντηρητικές</a:t>
            </a:r>
            <a:r>
              <a:rPr lang="el-GR" b="1" dirty="0" smtClean="0"/>
              <a:t> ή </a:t>
            </a:r>
            <a:r>
              <a:rPr lang="el-GR" sz="2800" b="1" dirty="0" smtClean="0"/>
              <a:t>Διατηρητικές</a:t>
            </a:r>
            <a:r>
              <a:rPr lang="el-GR" b="1" dirty="0" smtClean="0"/>
              <a:t> δυνάμεις είναι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2143108" y="1357298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  </a:t>
            </a:r>
            <a:r>
              <a:rPr lang="el-GR" dirty="0" smtClean="0"/>
              <a:t>Η ηλεκτρική δύναμη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214282" y="2428868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  </a:t>
            </a:r>
            <a:r>
              <a:rPr lang="el-GR" dirty="0" smtClean="0"/>
              <a:t>Η δύναμη που προκαλεί μια ελαστική παραμόρφωση (</a:t>
            </a:r>
            <a:r>
              <a:rPr lang="el-GR" dirty="0" err="1" smtClean="0"/>
              <a:t>π.χ</a:t>
            </a:r>
            <a:r>
              <a:rPr lang="en-US" dirty="0" smtClean="0"/>
              <a:t>.</a:t>
            </a:r>
            <a:r>
              <a:rPr lang="el-GR" dirty="0" smtClean="0"/>
              <a:t> δύναμη </a:t>
            </a:r>
            <a:r>
              <a:rPr lang="en-US" dirty="0" smtClean="0"/>
              <a:t>F</a:t>
            </a:r>
            <a:r>
              <a:rPr lang="el-GR" dirty="0" smtClean="0"/>
              <a:t> του ελατηρίου που ασκείτε σε ένα σώμα, δύναμη τεντωμένης χορδής)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642910" y="5643578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 </a:t>
            </a:r>
            <a:r>
              <a:rPr lang="el-GR" dirty="0" smtClean="0"/>
              <a:t>Η  βαρυτική δύναμη</a:t>
            </a:r>
            <a:r>
              <a:rPr lang="en-US" dirty="0" smtClean="0"/>
              <a:t> W </a:t>
            </a:r>
            <a:r>
              <a:rPr lang="el-GR" dirty="0" smtClean="0"/>
              <a:t>ή Β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286124"/>
            <a:ext cx="2630630" cy="898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TextBox"/>
          <p:cNvSpPr txBox="1"/>
          <p:nvPr/>
        </p:nvSpPr>
        <p:spPr>
          <a:xfrm>
            <a:off x="7643834" y="2857496"/>
            <a:ext cx="42862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</a:t>
            </a:r>
            <a:endParaRPr lang="el-GR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4787598"/>
            <a:ext cx="2357454" cy="2070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3929058" y="5929330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W</a:t>
            </a:r>
            <a:endParaRPr lang="el-GR" sz="1200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4010020" y="5510226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W</a:t>
            </a:r>
            <a:endParaRPr lang="el-GR" sz="12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4500562" y="5929330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W</a:t>
            </a:r>
            <a:endParaRPr lang="el-GR" sz="1200" b="1" dirty="0">
              <a:solidFill>
                <a:srgbClr val="FF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7626" y="0"/>
            <a:ext cx="1476374" cy="1785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 animBg="1"/>
      <p:bldP spid="11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643042" y="0"/>
            <a:ext cx="5715040" cy="584775"/>
          </a:xfrm>
          <a:prstGeom prst="rect">
            <a:avLst/>
          </a:prstGeom>
        </p:spPr>
        <p:txBody>
          <a:bodyPr wrap="square">
            <a:spAutoFit/>
            <a:scene3d>
              <a:camera prst="perspectiveRelaxed"/>
              <a:lightRig rig="threePt" dir="t"/>
            </a:scene3d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Μηχανική ενέργεια</a:t>
            </a:r>
            <a:r>
              <a:rPr lang="en-US" sz="3200" b="1" dirty="0" smtClean="0">
                <a:solidFill>
                  <a:srgbClr val="FF0000"/>
                </a:solidFill>
              </a:rPr>
              <a:t>   E</a:t>
            </a:r>
            <a:r>
              <a:rPr lang="el-GR" sz="3200" b="1" baseline="-25000" dirty="0" smtClean="0">
                <a:solidFill>
                  <a:srgbClr val="FF0000"/>
                </a:solidFill>
              </a:rPr>
              <a:t> </a:t>
            </a:r>
            <a:endParaRPr lang="el-GR" sz="3200" b="1" dirty="0" smtClean="0">
              <a:solidFill>
                <a:srgbClr val="FF0000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5857884" y="928670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Κινητική ενέργεια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00B050"/>
                </a:solidFill>
              </a:rPr>
              <a:t>(</a:t>
            </a:r>
            <a:r>
              <a:rPr lang="el-GR" b="1" dirty="0" err="1" smtClean="0">
                <a:solidFill>
                  <a:srgbClr val="00B050"/>
                </a:solidFill>
              </a:rPr>
              <a:t>π.χ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E</a:t>
            </a:r>
            <a:r>
              <a:rPr lang="el-GR" b="1" baseline="-25000" dirty="0" smtClean="0">
                <a:solidFill>
                  <a:srgbClr val="00B050"/>
                </a:solidFill>
              </a:rPr>
              <a:t>κ</a:t>
            </a:r>
            <a:r>
              <a:rPr lang="en-US" b="1" dirty="0" smtClean="0">
                <a:solidFill>
                  <a:srgbClr val="00B050"/>
                </a:solidFill>
              </a:rPr>
              <a:t> = </a:t>
            </a:r>
            <a:r>
              <a:rPr lang="el-GR" b="1" dirty="0" smtClean="0">
                <a:solidFill>
                  <a:srgbClr val="00B050"/>
                </a:solidFill>
              </a:rPr>
              <a:t>100</a:t>
            </a:r>
            <a:r>
              <a:rPr lang="en-US" b="1" dirty="0" smtClean="0">
                <a:solidFill>
                  <a:srgbClr val="00B050"/>
                </a:solidFill>
              </a:rPr>
              <a:t>J</a:t>
            </a:r>
            <a:r>
              <a:rPr lang="el-GR" b="1" dirty="0" smtClean="0">
                <a:solidFill>
                  <a:srgbClr val="00B050"/>
                </a:solidFill>
              </a:rPr>
              <a:t> )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" name="10 - Επεξήγηση με σύννεφο"/>
          <p:cNvSpPr/>
          <p:nvPr/>
        </p:nvSpPr>
        <p:spPr>
          <a:xfrm>
            <a:off x="0" y="928670"/>
            <a:ext cx="2643206" cy="1357298"/>
          </a:xfrm>
          <a:prstGeom prst="cloudCallout">
            <a:avLst>
              <a:gd name="adj1" fmla="val 39696"/>
              <a:gd name="adj2" fmla="val 12792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11 - Επεξήγηση με σύννεφο"/>
          <p:cNvSpPr/>
          <p:nvPr/>
        </p:nvSpPr>
        <p:spPr>
          <a:xfrm>
            <a:off x="857224" y="5429264"/>
            <a:ext cx="2786082" cy="1428736"/>
          </a:xfrm>
          <a:prstGeom prst="cloudCallout">
            <a:avLst>
              <a:gd name="adj1" fmla="val 57154"/>
              <a:gd name="adj2" fmla="val -14820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Επεξήγηση με σύννεφο"/>
          <p:cNvSpPr/>
          <p:nvPr/>
        </p:nvSpPr>
        <p:spPr>
          <a:xfrm>
            <a:off x="5429256" y="642918"/>
            <a:ext cx="2786050" cy="1214446"/>
          </a:xfrm>
          <a:prstGeom prst="cloudCallout">
            <a:avLst>
              <a:gd name="adj1" fmla="val -39255"/>
              <a:gd name="adj2" fmla="val 17984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3000364" y="3357562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=</a:t>
            </a:r>
            <a:endParaRPr lang="en-US" sz="4400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5286380" y="3302501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E</a:t>
            </a:r>
            <a:r>
              <a:rPr lang="el-GR" sz="4400" b="1" baseline="-25000" dirty="0" smtClean="0">
                <a:solidFill>
                  <a:srgbClr val="00B050"/>
                </a:solidFill>
              </a:rPr>
              <a:t>κ</a:t>
            </a:r>
            <a:endParaRPr lang="en-US" sz="4400" b="1" baseline="-25000" dirty="0">
              <a:solidFill>
                <a:srgbClr val="00B05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214414" y="5857892"/>
            <a:ext cx="2214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Δυναμική ενέργεια 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0070C0"/>
                </a:solidFill>
              </a:rPr>
              <a:t>(</a:t>
            </a:r>
            <a:r>
              <a:rPr lang="el-GR" b="1" dirty="0" err="1" smtClean="0">
                <a:solidFill>
                  <a:srgbClr val="0070C0"/>
                </a:solidFill>
              </a:rPr>
              <a:t>π.χ</a:t>
            </a:r>
            <a:r>
              <a:rPr lang="el-GR" b="1" dirty="0" smtClean="0">
                <a:solidFill>
                  <a:srgbClr val="0070C0"/>
                </a:solidFill>
              </a:rPr>
              <a:t>    </a:t>
            </a:r>
            <a:r>
              <a:rPr lang="en-US" b="1" dirty="0" smtClean="0">
                <a:solidFill>
                  <a:srgbClr val="0070C0"/>
                </a:solidFill>
              </a:rPr>
              <a:t>U = </a:t>
            </a:r>
            <a:r>
              <a:rPr lang="el-GR" b="1" dirty="0" smtClean="0">
                <a:solidFill>
                  <a:srgbClr val="0070C0"/>
                </a:solidFill>
              </a:rPr>
              <a:t>100</a:t>
            </a:r>
            <a:r>
              <a:rPr lang="en-US" b="1" dirty="0" smtClean="0">
                <a:solidFill>
                  <a:srgbClr val="0070C0"/>
                </a:solidFill>
              </a:rPr>
              <a:t>J</a:t>
            </a:r>
            <a:r>
              <a:rPr lang="el-GR" b="1" dirty="0" smtClean="0">
                <a:solidFill>
                  <a:srgbClr val="0070C0"/>
                </a:solidFill>
              </a:rPr>
              <a:t> 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2285984" y="3357562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E</a:t>
            </a:r>
            <a:r>
              <a:rPr lang="el-GR" sz="4400" b="1" baseline="-25000" dirty="0" smtClean="0">
                <a:solidFill>
                  <a:srgbClr val="FF0000"/>
                </a:solidFill>
              </a:rPr>
              <a:t> </a:t>
            </a:r>
            <a:endParaRPr lang="en-US" sz="4400" b="1" baseline="-25000" dirty="0">
              <a:solidFill>
                <a:srgbClr val="FF0000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3643306" y="3357562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U</a:t>
            </a:r>
            <a:r>
              <a:rPr lang="el-GR" sz="4400" b="1" baseline="-25000" dirty="0" smtClean="0">
                <a:solidFill>
                  <a:srgbClr val="0070C0"/>
                </a:solidFill>
              </a:rPr>
              <a:t> </a:t>
            </a:r>
            <a:endParaRPr lang="en-US" sz="4400" b="1" baseline="-25000" dirty="0">
              <a:solidFill>
                <a:srgbClr val="0070C0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4429124" y="3357562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+</a:t>
            </a:r>
            <a:endParaRPr lang="en-US" sz="4400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285720" y="1214422"/>
            <a:ext cx="2143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Μηχανική ενέργεια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E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= </a:t>
            </a:r>
            <a:r>
              <a:rPr lang="el-GR" b="1" dirty="0" smtClean="0">
                <a:solidFill>
                  <a:srgbClr val="FF0000"/>
                </a:solidFill>
              </a:rPr>
              <a:t>120</a:t>
            </a:r>
            <a:r>
              <a:rPr lang="en-US" b="1" dirty="0" smtClean="0">
                <a:solidFill>
                  <a:srgbClr val="FF0000"/>
                </a:solidFill>
              </a:rPr>
              <a:t>J</a:t>
            </a:r>
            <a:r>
              <a:rPr lang="el-GR" b="1" dirty="0" smtClean="0">
                <a:solidFill>
                  <a:srgbClr val="FF0000"/>
                </a:solidFill>
              </a:rPr>
              <a:t> )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 animBg="1"/>
      <p:bldP spid="13" grpId="0" animBg="1"/>
      <p:bldP spid="14" grpId="0"/>
      <p:bldP spid="15" grpId="0"/>
      <p:bldP spid="18" grpId="0"/>
      <p:bldP spid="21" grpId="0"/>
      <p:bldP spid="22" grpId="0"/>
      <p:bldP spid="25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643042" y="0"/>
            <a:ext cx="5715040" cy="584775"/>
          </a:xfrm>
          <a:prstGeom prst="rect">
            <a:avLst/>
          </a:prstGeom>
        </p:spPr>
        <p:txBody>
          <a:bodyPr wrap="square">
            <a:spAutoFit/>
            <a:scene3d>
              <a:camera prst="perspectiveRelaxed"/>
              <a:lightRig rig="threePt" dir="t"/>
            </a:scene3d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Μηχανική ενέργεια</a:t>
            </a:r>
            <a:r>
              <a:rPr lang="en-US" sz="3200" b="1" dirty="0" smtClean="0">
                <a:solidFill>
                  <a:srgbClr val="FF0000"/>
                </a:solidFill>
              </a:rPr>
              <a:t>   E</a:t>
            </a:r>
            <a:r>
              <a:rPr lang="el-GR" sz="3200" b="1" baseline="-25000" dirty="0" smtClean="0">
                <a:solidFill>
                  <a:srgbClr val="FF0000"/>
                </a:solidFill>
              </a:rPr>
              <a:t> </a:t>
            </a:r>
            <a:endParaRPr lang="el-GR" sz="3200" b="1" dirty="0" smtClean="0">
              <a:solidFill>
                <a:srgbClr val="FF0000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5857884" y="928670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Κινητική ενέργεια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00B050"/>
                </a:solidFill>
              </a:rPr>
              <a:t>(</a:t>
            </a:r>
            <a:r>
              <a:rPr lang="el-GR" b="1" dirty="0" err="1" smtClean="0">
                <a:solidFill>
                  <a:srgbClr val="00B050"/>
                </a:solidFill>
              </a:rPr>
              <a:t>π.χ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Κ </a:t>
            </a:r>
            <a:r>
              <a:rPr lang="en-US" b="1" dirty="0" smtClean="0">
                <a:solidFill>
                  <a:srgbClr val="00B050"/>
                </a:solidFill>
              </a:rPr>
              <a:t>= </a:t>
            </a:r>
            <a:r>
              <a:rPr lang="el-GR" b="1" dirty="0" smtClean="0">
                <a:solidFill>
                  <a:srgbClr val="00B050"/>
                </a:solidFill>
              </a:rPr>
              <a:t>100</a:t>
            </a:r>
            <a:r>
              <a:rPr lang="en-US" b="1" dirty="0" smtClean="0">
                <a:solidFill>
                  <a:srgbClr val="00B050"/>
                </a:solidFill>
              </a:rPr>
              <a:t>J</a:t>
            </a:r>
            <a:r>
              <a:rPr lang="el-GR" b="1" dirty="0" smtClean="0">
                <a:solidFill>
                  <a:srgbClr val="00B050"/>
                </a:solidFill>
              </a:rPr>
              <a:t> )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" name="10 - Επεξήγηση με σύννεφο"/>
          <p:cNvSpPr/>
          <p:nvPr/>
        </p:nvSpPr>
        <p:spPr>
          <a:xfrm>
            <a:off x="0" y="928670"/>
            <a:ext cx="2643206" cy="1357298"/>
          </a:xfrm>
          <a:prstGeom prst="cloudCallout">
            <a:avLst>
              <a:gd name="adj1" fmla="val 39696"/>
              <a:gd name="adj2" fmla="val 12792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11 - Επεξήγηση με σύννεφο"/>
          <p:cNvSpPr/>
          <p:nvPr/>
        </p:nvSpPr>
        <p:spPr>
          <a:xfrm>
            <a:off x="857224" y="5429264"/>
            <a:ext cx="2786082" cy="1428736"/>
          </a:xfrm>
          <a:prstGeom prst="cloudCallout">
            <a:avLst>
              <a:gd name="adj1" fmla="val 57154"/>
              <a:gd name="adj2" fmla="val -14820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Επεξήγηση με σύννεφο"/>
          <p:cNvSpPr/>
          <p:nvPr/>
        </p:nvSpPr>
        <p:spPr>
          <a:xfrm>
            <a:off x="5429256" y="642918"/>
            <a:ext cx="2786050" cy="1214446"/>
          </a:xfrm>
          <a:prstGeom prst="cloudCallout">
            <a:avLst>
              <a:gd name="adj1" fmla="val -39255"/>
              <a:gd name="adj2" fmla="val 17984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3000364" y="3357562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=</a:t>
            </a:r>
            <a:endParaRPr lang="en-US" sz="4400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5286380" y="3302501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400" b="1" dirty="0" smtClean="0">
                <a:solidFill>
                  <a:srgbClr val="00B050"/>
                </a:solidFill>
              </a:rPr>
              <a:t>Κ</a:t>
            </a:r>
            <a:endParaRPr lang="en-US" sz="4400" b="1" baseline="-25000" dirty="0">
              <a:solidFill>
                <a:srgbClr val="00B05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214414" y="5857892"/>
            <a:ext cx="2214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Δυναμική ενέργεια 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0070C0"/>
                </a:solidFill>
              </a:rPr>
              <a:t>(</a:t>
            </a:r>
            <a:r>
              <a:rPr lang="el-GR" b="1" dirty="0" err="1" smtClean="0">
                <a:solidFill>
                  <a:srgbClr val="0070C0"/>
                </a:solidFill>
              </a:rPr>
              <a:t>π.χ</a:t>
            </a:r>
            <a:r>
              <a:rPr lang="el-GR" b="1" dirty="0" smtClean="0">
                <a:solidFill>
                  <a:srgbClr val="0070C0"/>
                </a:solidFill>
              </a:rPr>
              <a:t>    </a:t>
            </a:r>
            <a:r>
              <a:rPr lang="en-US" b="1" dirty="0" smtClean="0">
                <a:solidFill>
                  <a:srgbClr val="0070C0"/>
                </a:solidFill>
              </a:rPr>
              <a:t>U = </a:t>
            </a:r>
            <a:r>
              <a:rPr lang="el-GR" b="1" dirty="0" smtClean="0">
                <a:solidFill>
                  <a:srgbClr val="0070C0"/>
                </a:solidFill>
              </a:rPr>
              <a:t>100</a:t>
            </a:r>
            <a:r>
              <a:rPr lang="en-US" b="1" dirty="0" smtClean="0">
                <a:solidFill>
                  <a:srgbClr val="0070C0"/>
                </a:solidFill>
              </a:rPr>
              <a:t>J</a:t>
            </a:r>
            <a:r>
              <a:rPr lang="el-GR" b="1" dirty="0" smtClean="0">
                <a:solidFill>
                  <a:srgbClr val="0070C0"/>
                </a:solidFill>
              </a:rPr>
              <a:t> 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2285984" y="3357562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E</a:t>
            </a:r>
            <a:r>
              <a:rPr lang="el-GR" sz="4400" b="1" baseline="-25000" dirty="0" smtClean="0">
                <a:solidFill>
                  <a:srgbClr val="FF0000"/>
                </a:solidFill>
              </a:rPr>
              <a:t> </a:t>
            </a:r>
            <a:endParaRPr lang="en-US" sz="4400" b="1" baseline="-25000" dirty="0">
              <a:solidFill>
                <a:srgbClr val="FF0000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3643306" y="3357562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U</a:t>
            </a:r>
            <a:r>
              <a:rPr lang="el-GR" sz="4400" b="1" baseline="-25000" dirty="0" smtClean="0">
                <a:solidFill>
                  <a:srgbClr val="0070C0"/>
                </a:solidFill>
              </a:rPr>
              <a:t> </a:t>
            </a:r>
            <a:endParaRPr lang="en-US" sz="4400" b="1" baseline="-25000" dirty="0">
              <a:solidFill>
                <a:srgbClr val="0070C0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4429124" y="3357562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+</a:t>
            </a:r>
            <a:endParaRPr lang="en-US" sz="4400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285720" y="1214422"/>
            <a:ext cx="2143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Μηχανική ενέργεια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E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= </a:t>
            </a:r>
            <a:r>
              <a:rPr lang="el-GR" b="1" dirty="0" smtClean="0">
                <a:solidFill>
                  <a:srgbClr val="FF0000"/>
                </a:solidFill>
              </a:rPr>
              <a:t>120</a:t>
            </a:r>
            <a:r>
              <a:rPr lang="en-US" b="1" dirty="0" smtClean="0">
                <a:solidFill>
                  <a:srgbClr val="FF0000"/>
                </a:solidFill>
              </a:rPr>
              <a:t>J</a:t>
            </a:r>
            <a:r>
              <a:rPr lang="el-GR" b="1" dirty="0" smtClean="0">
                <a:solidFill>
                  <a:srgbClr val="FF0000"/>
                </a:solidFill>
              </a:rPr>
              <a:t> )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 animBg="1"/>
      <p:bldP spid="13" grpId="0" animBg="1"/>
      <p:bldP spid="14" grpId="0"/>
      <p:bldP spid="15" grpId="0"/>
      <p:bldP spid="18" grpId="0"/>
      <p:bldP spid="21" grpId="0"/>
      <p:bldP spid="22" grpId="0"/>
      <p:bldP spid="25" grpId="0"/>
      <p:bldP spid="2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4242</TotalTime>
  <Words>1574</Words>
  <PresentationFormat>Προβολή στην οθόνη (4:3)</PresentationFormat>
  <Paragraphs>291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Διαφάνεια 1</vt:lpstr>
      <vt:lpstr>1ος  νόμος του  Νεύτωνα  </vt:lpstr>
      <vt:lpstr>1ος  νόμος του  Νεύτωνα  </vt:lpstr>
      <vt:lpstr>Κατεύθυνση</vt:lpstr>
      <vt:lpstr>Κατεύθυνση</vt:lpstr>
      <vt:lpstr>2ος  νόμος του  Νεύτωνα  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456</cp:revision>
  <dcterms:created xsi:type="dcterms:W3CDTF">2020-04-07T16:42:53Z</dcterms:created>
  <dcterms:modified xsi:type="dcterms:W3CDTF">2024-05-21T13:31:20Z</dcterms:modified>
</cp:coreProperties>
</file>