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00" r:id="rId3"/>
    <p:sldId id="301" r:id="rId4"/>
    <p:sldId id="317" r:id="rId5"/>
    <p:sldId id="318" r:id="rId6"/>
    <p:sldId id="302" r:id="rId7"/>
    <p:sldId id="303" r:id="rId8"/>
    <p:sldId id="305" r:id="rId9"/>
    <p:sldId id="315" r:id="rId10"/>
    <p:sldId id="316" r:id="rId11"/>
    <p:sldId id="304" r:id="rId12"/>
    <p:sldId id="306" r:id="rId13"/>
    <p:sldId id="307" r:id="rId14"/>
    <p:sldId id="309" r:id="rId15"/>
    <p:sldId id="311" r:id="rId16"/>
    <p:sldId id="312" r:id="rId17"/>
    <p:sldId id="31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 pc" initials="h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B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Πολλαπλασιάζοντας  με  μηδέν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85723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2  =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857232"/>
            <a:ext cx="322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150017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24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0  =</a:t>
            </a:r>
            <a:endParaRPr lang="en-US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150017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21455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2214554"/>
            <a:ext cx="322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00963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+ 2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=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15008" y="1000108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171448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2 -0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=</a:t>
            </a:r>
            <a:endParaRPr lang="en-US" sz="2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4714876" y="257174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 </a:t>
            </a:r>
            <a:r>
              <a:rPr lang="el-GR" sz="2400" dirty="0" smtClean="0"/>
              <a:t>+</a:t>
            </a:r>
            <a:r>
              <a:rPr lang="en-US" sz="2400" dirty="0" smtClean="0"/>
              <a:t>  </a:t>
            </a:r>
            <a:r>
              <a:rPr lang="el-GR" sz="2400" dirty="0" smtClean="0"/>
              <a:t>0</a:t>
            </a:r>
            <a:r>
              <a:rPr lang="en-US" sz="2400" dirty="0" smtClean="0"/>
              <a:t>   =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357187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baseline="30000" dirty="0" smtClean="0"/>
              <a:t> </a:t>
            </a:r>
            <a:r>
              <a:rPr lang="el-GR" sz="2400" dirty="0" smtClean="0"/>
              <a:t>- 0 =</a:t>
            </a:r>
            <a:endParaRPr lang="en-US" sz="24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857884" y="357187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</a:t>
            </a:r>
            <a:r>
              <a:rPr lang="el-GR" sz="2400" baseline="30000" dirty="0" smtClean="0"/>
              <a:t>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572000" y="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FF0000"/>
                </a:solidFill>
              </a:rPr>
              <a:t>Πρόσθεση / αφαίρεση με  μηδέν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285749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2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x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857356" y="290578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1714488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000760" y="257174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 </a:t>
            </a:r>
            <a:endParaRPr lang="en-US" sz="2400" dirty="0"/>
          </a:p>
        </p:txBody>
      </p:sp>
      <p:sp>
        <p:nvSpPr>
          <p:cNvPr id="24" name="23 - TextBox"/>
          <p:cNvSpPr txBox="1"/>
          <p:nvPr/>
        </p:nvSpPr>
        <p:spPr>
          <a:xfrm>
            <a:off x="428596" y="364331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r>
              <a:rPr lang="el-GR" sz="2400" dirty="0" smtClean="0"/>
              <a:t>  =</a:t>
            </a:r>
            <a:endParaRPr lang="en-US" sz="24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1990708" y="3643314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643438" y="457200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0  +  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h</a:t>
            </a:r>
            <a:r>
              <a:rPr lang="el-GR" sz="2400" dirty="0" smtClean="0"/>
              <a:t> </a:t>
            </a:r>
            <a:r>
              <a:rPr lang="en-US" sz="2400" dirty="0" smtClean="0"/>
              <a:t>    </a:t>
            </a:r>
            <a:r>
              <a:rPr lang="el-GR" sz="2400" dirty="0" smtClean="0"/>
              <a:t> =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714480" y="4500570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428596" y="478632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428596" y="435769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428596" y="47863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857224" y="4559866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1285852" y="450057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596" y="5462301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14414" y="5429264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928662" y="5429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714348" y="613150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44" name="43 - Ορθογώνιο"/>
          <p:cNvSpPr/>
          <p:nvPr/>
        </p:nvSpPr>
        <p:spPr>
          <a:xfrm>
            <a:off x="714348" y="6131502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071538" y="613150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0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71488" y="6417254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357158" y="60722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63458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557274" y="607220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857356" y="607220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7000892" y="4572008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l-GR" sz="2400" dirty="0" smtClean="0"/>
              <a:t>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g</a:t>
            </a:r>
            <a:r>
              <a:rPr lang="el-GR" sz="2400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h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5143504" y="584575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5143504" y="5845750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500694" y="584575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>
            <a:off x="4800644" y="613150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4786314" y="5786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4786314" y="60600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6786578" y="58578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=</a:t>
            </a:r>
            <a:endParaRPr lang="el-GR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6072198" y="5857892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</a:t>
            </a:r>
            <a:r>
              <a:rPr lang="el-GR" sz="2400" dirty="0" smtClean="0"/>
              <a:t> </a:t>
            </a:r>
            <a:r>
              <a:rPr lang="en-US" sz="2400" dirty="0" smtClean="0"/>
              <a:t>0</a:t>
            </a:r>
            <a:endParaRPr lang="el-GR" sz="24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7764574" y="584575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 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 </a:t>
            </a:r>
            <a:endParaRPr lang="en-US" sz="2400" baseline="30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7764574" y="5845750"/>
            <a:ext cx="235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aseline="30000" dirty="0" smtClean="0"/>
              <a:t>.</a:t>
            </a:r>
            <a:endParaRPr lang="el-GR" sz="24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8121764" y="5845750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u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7421714" y="613150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407384" y="5786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7407384" y="60600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/>
      <p:bldP spid="7" grpId="0"/>
      <p:bldP spid="10" grpId="0"/>
      <p:bldP spid="11" grpId="0"/>
      <p:bldP spid="12" grpId="0"/>
      <p:bldP spid="13" grpId="0"/>
      <p:bldP spid="16" grpId="0"/>
      <p:bldP spid="17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24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σώμα μπορεί να </a:t>
            </a:r>
            <a:r>
              <a:rPr lang="el-GR" sz="2000" b="1" dirty="0" smtClean="0"/>
              <a:t>ασκείται μια δύναμη </a:t>
            </a:r>
            <a:r>
              <a:rPr lang="el-GR" sz="2000" dirty="0" smtClean="0"/>
              <a:t>αλλά αυτή </a:t>
            </a:r>
            <a:r>
              <a:rPr lang="el-GR" sz="2000" b="1" dirty="0" smtClean="0"/>
              <a:t>η δύναμη να μην παράγει έργο </a:t>
            </a:r>
            <a:r>
              <a:rPr lang="el-GR" sz="2000" dirty="0" smtClean="0"/>
              <a:t>πάνω στο σώμα, δηλαδή το έργο της δύναμης  να είναι μηδέν</a:t>
            </a:r>
            <a:r>
              <a:rPr lang="en-US" sz="2000" dirty="0" smtClean="0"/>
              <a:t> </a:t>
            </a:r>
            <a:r>
              <a:rPr lang="en-US" sz="2000" b="1" dirty="0" smtClean="0"/>
              <a:t>W= </a:t>
            </a:r>
            <a:r>
              <a:rPr lang="el-GR" sz="2000" b="1" dirty="0" smtClean="0"/>
              <a:t>0</a:t>
            </a:r>
            <a:r>
              <a:rPr lang="el-GR" sz="2000" dirty="0" smtClean="0"/>
              <a:t>.</a:t>
            </a:r>
            <a:endParaRPr lang="en-US" sz="20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ΜΗΔΕΝΙΚΟ  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285720" y="1785926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1)</a:t>
            </a:r>
            <a:r>
              <a:rPr lang="el-GR" sz="2000" dirty="0" smtClean="0"/>
              <a:t> Το </a:t>
            </a:r>
            <a:r>
              <a:rPr lang="el-GR" sz="2000" b="1" dirty="0" smtClean="0"/>
              <a:t>έργο μιας δύναμης είναι μηδέν </a:t>
            </a:r>
            <a:r>
              <a:rPr lang="el-GR" sz="2000" dirty="0" smtClean="0"/>
              <a:t>όταν ασκείται δύναμη στο σώμα, αλλά το σώμα </a:t>
            </a:r>
            <a:r>
              <a:rPr lang="el-GR" sz="2000" b="1" dirty="0" smtClean="0"/>
              <a:t>δεν μετακινείται </a:t>
            </a:r>
            <a:r>
              <a:rPr lang="el-GR" sz="2000" dirty="0" smtClean="0"/>
              <a:t>(Δ</a:t>
            </a:r>
            <a:r>
              <a:rPr lang="en-US" sz="2000" dirty="0" smtClean="0"/>
              <a:t>x</a:t>
            </a:r>
            <a:r>
              <a:rPr lang="el-GR" sz="2000" dirty="0" smtClean="0"/>
              <a:t> = 0)</a:t>
            </a:r>
            <a:endParaRPr lang="en-US" sz="2000" dirty="0"/>
          </a:p>
        </p:txBody>
      </p:sp>
      <p:sp>
        <p:nvSpPr>
          <p:cNvPr id="25" name="24 - Έλλειψη"/>
          <p:cNvSpPr/>
          <p:nvPr/>
        </p:nvSpPr>
        <p:spPr>
          <a:xfrm>
            <a:off x="5357818" y="1928802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flipV="1">
            <a:off x="5786446" y="2285992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6215074" y="171448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dirty="0" smtClean="0"/>
              <a:t> = </a:t>
            </a:r>
            <a:r>
              <a:rPr lang="en-US" sz="2400" b="1" dirty="0" smtClean="0"/>
              <a:t>7</a:t>
            </a:r>
            <a:r>
              <a:rPr lang="el-GR" sz="2400" b="1" dirty="0" smtClean="0"/>
              <a:t>Ν</a:t>
            </a:r>
            <a:endParaRPr lang="en-US" sz="24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000628" y="2714620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Παράδειγμα</a:t>
            </a:r>
            <a:r>
              <a:rPr lang="el-GR" sz="1600" dirty="0" smtClean="0"/>
              <a:t> στην μπλε μπάλα ασκείται δύναμη , αλλά η </a:t>
            </a:r>
            <a:r>
              <a:rPr lang="el-GR" sz="1600" b="1" dirty="0" smtClean="0"/>
              <a:t>μπάλα δεν κινείται</a:t>
            </a:r>
            <a:r>
              <a:rPr lang="el-GR" sz="1600" dirty="0" smtClean="0"/>
              <a:t>, άρα το έργο της δύναμης </a:t>
            </a:r>
            <a:r>
              <a:rPr lang="en-US" sz="1600" dirty="0" smtClean="0"/>
              <a:t>F</a:t>
            </a:r>
            <a:r>
              <a:rPr lang="el-GR" sz="1600" dirty="0" smtClean="0"/>
              <a:t> είναι μηδέν.</a:t>
            </a:r>
            <a:endParaRPr lang="en-US" sz="1600" dirty="0"/>
          </a:p>
        </p:txBody>
      </p:sp>
      <p:sp>
        <p:nvSpPr>
          <p:cNvPr id="30" name="29 - TextBox"/>
          <p:cNvSpPr txBox="1"/>
          <p:nvPr/>
        </p:nvSpPr>
        <p:spPr>
          <a:xfrm>
            <a:off x="0" y="4857760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2) </a:t>
            </a:r>
            <a:r>
              <a:rPr lang="el-GR" sz="2000" dirty="0" smtClean="0"/>
              <a:t>Το </a:t>
            </a:r>
            <a:r>
              <a:rPr lang="el-GR" sz="2000" b="1" dirty="0" smtClean="0"/>
              <a:t>έργο μιας δύναμης  είναι μηδέν </a:t>
            </a:r>
            <a:r>
              <a:rPr lang="el-GR" sz="2000" dirty="0" smtClean="0"/>
              <a:t>όταν ασκείται δύναμη στο σώμα, αλλά </a:t>
            </a:r>
            <a:r>
              <a:rPr lang="el-GR" sz="2000" u="sng" dirty="0" smtClean="0"/>
              <a:t>η δύναμη αυτή έχει διεύθυνση, κάθετη στην μετατόπιση του σώματος.</a:t>
            </a:r>
            <a:endParaRPr lang="en-US" sz="2000" u="sng" dirty="0"/>
          </a:p>
        </p:txBody>
      </p:sp>
      <p:sp>
        <p:nvSpPr>
          <p:cNvPr id="11" name="10 - Έλλειψη"/>
          <p:cNvSpPr/>
          <p:nvPr/>
        </p:nvSpPr>
        <p:spPr>
          <a:xfrm>
            <a:off x="5500694" y="548853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 flipH="1" flipV="1">
            <a:off x="5290875" y="5209661"/>
            <a:ext cx="1276100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000760" y="4643446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</a:t>
            </a:r>
            <a:r>
              <a:rPr lang="el-GR" sz="1100" b="1" dirty="0" smtClean="0"/>
              <a:t> = 7Ν</a:t>
            </a:r>
            <a:endParaRPr lang="en-US" sz="1100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5786446" y="5786454"/>
            <a:ext cx="228601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6500826" y="54292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r>
              <a:rPr lang="en-US" b="1" dirty="0" smtClean="0"/>
              <a:t>x</a:t>
            </a:r>
            <a:r>
              <a:rPr lang="el-GR" b="1" dirty="0" smtClean="0"/>
              <a:t> μετατόπιση</a:t>
            </a:r>
            <a:endParaRPr lang="en-US" b="1" dirty="0"/>
          </a:p>
        </p:txBody>
      </p:sp>
      <p:sp>
        <p:nvSpPr>
          <p:cNvPr id="18" name="17 - TextBox"/>
          <p:cNvSpPr txBox="1"/>
          <p:nvPr/>
        </p:nvSpPr>
        <p:spPr>
          <a:xfrm rot="16200000">
            <a:off x="5021523" y="4836865"/>
            <a:ext cx="132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  <p:bldP spid="27" grpId="0"/>
      <p:bldP spid="29" grpId="0"/>
      <p:bldP spid="30" grpId="0"/>
      <p:bldP spid="11" grpId="0" animBg="1"/>
      <p:bldP spid="13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5720" y="214290"/>
            <a:ext cx="85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ΑΡΧΗ </a:t>
            </a:r>
            <a:r>
              <a:rPr lang="el-GR" sz="3200" b="1" dirty="0" smtClean="0">
                <a:solidFill>
                  <a:srgbClr val="FF0000"/>
                </a:solidFill>
              </a:rPr>
              <a:t>ΔΙΑΤΗΡΗΣΗΣ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3200" b="1" dirty="0" smtClean="0">
                <a:solidFill>
                  <a:srgbClr val="00B0F0"/>
                </a:solidFill>
              </a:rPr>
              <a:t>ΜΗΧΑΝΙΚΗΣ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3200" b="1" dirty="0" smtClean="0"/>
              <a:t>ΕΝΕΡΓΕΙΑΣ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928926" y="78579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Α.</a:t>
            </a:r>
            <a:r>
              <a:rPr lang="el-GR" sz="2400" b="1" dirty="0" smtClean="0">
                <a:solidFill>
                  <a:srgbClr val="FF0000"/>
                </a:solidFill>
              </a:rPr>
              <a:t>Δ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l-GR" sz="2400" b="1" dirty="0" smtClean="0">
                <a:solidFill>
                  <a:srgbClr val="00B0F0"/>
                </a:solidFill>
              </a:rPr>
              <a:t>Μ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l-GR" sz="2400" b="1" dirty="0" smtClean="0"/>
              <a:t>Ε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500034" y="150017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σε ένα σώμα ασκούνται:</a:t>
            </a:r>
          </a:p>
          <a:p>
            <a:endParaRPr lang="el-GR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5715008" y="607220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Ακολουθεί παράδειγμα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857224" y="2143116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μόνο διατηρητικές δυνάμεις (όπως είναι η βαρύτητα, η δύναμη ελατήριου κ.α.) 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785786" y="307181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ή ασκούνται και άλλες δυνάμεις που το έργο τους είναι μηδέν (δηλαδή δυνάμεις που είναι κάθετες στη μετατόπιση του σώματος) 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1142976" y="4429132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ΤΟΤΕ</a:t>
            </a:r>
            <a:r>
              <a:rPr lang="el-GR" dirty="0" smtClean="0"/>
              <a:t> η μηχανική ενέργεια του σώματος παραμένει σταθερή , καθώς το σώμα κινείτε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0"/>
            <a:ext cx="85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ΑΡΧΗ </a:t>
            </a:r>
            <a:r>
              <a:rPr lang="el-GR" sz="3200" b="1" dirty="0" smtClean="0">
                <a:solidFill>
                  <a:srgbClr val="FF0000"/>
                </a:solidFill>
              </a:rPr>
              <a:t>ΔΙΑΤΗΡΗΣΗΣ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3200" b="1" dirty="0" smtClean="0">
                <a:solidFill>
                  <a:srgbClr val="00B0F0"/>
                </a:solidFill>
              </a:rPr>
              <a:t>ΜΗΧΑΝΙΚΗΣ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3200" b="1" dirty="0" smtClean="0"/>
              <a:t>ΕΝΕΡΓΕΙΑΣ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7786678" y="2142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Α.</a:t>
            </a:r>
            <a:r>
              <a:rPr lang="el-GR" sz="2400" b="1" dirty="0" smtClean="0">
                <a:solidFill>
                  <a:srgbClr val="FF0000"/>
                </a:solidFill>
              </a:rPr>
              <a:t>Δ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l-GR" sz="2400" b="1" dirty="0" smtClean="0">
                <a:solidFill>
                  <a:srgbClr val="00B0F0"/>
                </a:solidFill>
              </a:rPr>
              <a:t>Μ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l-GR" sz="2400" b="1" dirty="0" smtClean="0"/>
              <a:t>Ε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57158" y="71435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Έστω μια πέτρα με μάζα 2</a:t>
            </a:r>
            <a:r>
              <a:rPr lang="en-US" dirty="0" smtClean="0"/>
              <a:t>kg, </a:t>
            </a:r>
            <a:r>
              <a:rPr lang="el-GR" dirty="0" smtClean="0"/>
              <a:t>βρίσκεται στον αέρα και πάνω της ασκείτε </a:t>
            </a:r>
            <a:r>
              <a:rPr lang="el-GR" u="sng" dirty="0" smtClean="0"/>
              <a:t>μόνο</a:t>
            </a:r>
            <a:r>
              <a:rPr lang="el-GR" dirty="0" smtClean="0"/>
              <a:t> η δύναμη του </a:t>
            </a:r>
            <a:r>
              <a:rPr lang="el-GR" b="1" dirty="0" smtClean="0"/>
              <a:t>βάρους</a:t>
            </a:r>
            <a:r>
              <a:rPr lang="el-GR" dirty="0" smtClean="0"/>
              <a:t> από τη γη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έδαφος</a:t>
            </a:r>
            <a:endParaRPr lang="el-G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5572132" y="17859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42844" y="3214686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λόγω της βαρύτητας</a:t>
            </a:r>
            <a:r>
              <a:rPr lang="en-US" dirty="0" smtClean="0"/>
              <a:t> (</a:t>
            </a:r>
            <a:r>
              <a:rPr lang="en-US" b="1" dirty="0" smtClean="0"/>
              <a:t>w</a:t>
            </a:r>
            <a:r>
              <a:rPr lang="en-US" dirty="0" smtClean="0"/>
              <a:t>)</a:t>
            </a:r>
            <a:r>
              <a:rPr lang="el-GR" dirty="0" smtClean="0"/>
              <a:t> η πέτρα πέφτει προς τα κάτω και η ταχύτητα της θα αυξάνετε (αφού η δύναμη της βαρύτητας έχει ίδια διεύθυνση με τη μετατόπιση της πέτρας.)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4929190" y="2285992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5286380" y="23574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l-GR" b="1" dirty="0" smtClean="0"/>
              <a:t> βαρύτητα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857224" y="457200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</a:t>
            </a:r>
            <a:r>
              <a:rPr lang="el-GR" b="1" dirty="0" smtClean="0"/>
              <a:t>ΚΑΙ ΕΠΕΙΔΗ </a:t>
            </a:r>
            <a:r>
              <a:rPr lang="el-GR" dirty="0" smtClean="0"/>
              <a:t>η βαρύτητα είναι διατηρητική (ή συντηρητική δύναμη)  η </a:t>
            </a:r>
            <a:r>
              <a:rPr lang="el-GR" b="1" dirty="0" smtClean="0"/>
              <a:t>μηχανική ενέργεια </a:t>
            </a:r>
            <a:r>
              <a:rPr lang="el-GR" dirty="0" smtClean="0"/>
              <a:t>της μπάλας καθώς πέφτει, θα διατηρείτε </a:t>
            </a:r>
            <a:r>
              <a:rPr lang="el-GR" b="1" dirty="0" smtClean="0"/>
              <a:t>σταθερή</a:t>
            </a:r>
            <a:r>
              <a:rPr lang="en-US" dirty="0" smtClean="0"/>
              <a:t> (</a:t>
            </a:r>
            <a:r>
              <a:rPr lang="el-GR" dirty="0" smtClean="0"/>
              <a:t>Α.Δ.Μ.Ε.)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 animBg="1"/>
      <p:bldP spid="8" grpId="0"/>
      <p:bldP spid="10" grpId="0"/>
      <p:bldP spid="11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49715">
            <a:off x="7678867" y="506502"/>
            <a:ext cx="83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43074" y="648869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6643702" y="16430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707312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552032" y="207167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5857884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85720" y="2142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Αρχικά η πέτρα αφήνεται από την </a:t>
            </a:r>
            <a:r>
              <a:rPr lang="el-GR" dirty="0" smtClean="0">
                <a:solidFill>
                  <a:srgbClr val="FF0000"/>
                </a:solidFill>
              </a:rPr>
              <a:t>θέση Α, </a:t>
            </a:r>
            <a:r>
              <a:rPr lang="el-GR" dirty="0" smtClean="0"/>
              <a:t>όπου σε αυτή τη θέση έχει ταχύτητα μηδέν (αρχικά  ακίνητο)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285852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Στη Θέση Α  :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>
            <a:off x="5929322" y="4000504"/>
            <a:ext cx="4500594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715272" y="342900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0" y="135729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είναι ακίνητη άρα θα έχει μηδέν ταχύτητα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0" y="2285992"/>
            <a:ext cx="485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είναι ακίνητη άρα θα έχει κινητική ενέργεια μηδέν: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0" y="335756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3929066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στη θέση Α θα έχει δυναμική ενέργεια: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0" y="492919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θέση Α θα έχει μηχανική ενέργεια Ε</a:t>
            </a:r>
            <a:r>
              <a:rPr lang="el-GR" baseline="-25000" dirty="0" smtClean="0"/>
              <a:t>Α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500034" y="5786454"/>
            <a:ext cx="1849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0  +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428596" y="5286388"/>
            <a:ext cx="154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3286116" y="5786454"/>
            <a:ext cx="1405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m</a:t>
            </a:r>
            <a:r>
              <a:rPr lang="el-GR" b="1" dirty="0" smtClean="0">
                <a:solidFill>
                  <a:srgbClr val="FF0000"/>
                </a:solidFill>
              </a:rPr>
              <a:t> ∙</a:t>
            </a:r>
            <a:r>
              <a:rPr lang="en-US" b="1" dirty="0" smtClean="0">
                <a:solidFill>
                  <a:srgbClr val="FF0000"/>
                </a:solidFill>
              </a:rPr>
              <a:t>g∙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50029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=&gt;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571604" y="1643050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 = 0</a:t>
            </a:r>
            <a:endParaRPr lang="el-GR" dirty="0"/>
          </a:p>
        </p:txBody>
      </p:sp>
      <p:sp>
        <p:nvSpPr>
          <p:cNvPr id="33" name="32 - Ορθογώνιο"/>
          <p:cNvSpPr/>
          <p:nvPr/>
        </p:nvSpPr>
        <p:spPr>
          <a:xfrm>
            <a:off x="2071670" y="2714620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kA</a:t>
            </a:r>
            <a:r>
              <a:rPr lang="en-US" b="1" dirty="0" smtClean="0">
                <a:solidFill>
                  <a:srgbClr val="FF0000"/>
                </a:solidFill>
              </a:rPr>
              <a:t>  = 0 </a:t>
            </a:r>
            <a:endParaRPr lang="el-GR" dirty="0"/>
          </a:p>
        </p:txBody>
      </p:sp>
      <p:sp>
        <p:nvSpPr>
          <p:cNvPr id="34" name="33 - Ορθογώνιο"/>
          <p:cNvSpPr/>
          <p:nvPr/>
        </p:nvSpPr>
        <p:spPr>
          <a:xfrm>
            <a:off x="2285984" y="4214818"/>
            <a:ext cx="1297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mg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49715">
            <a:off x="7678867" y="506502"/>
            <a:ext cx="83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43074" y="648869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357562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6286512" y="328612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7144562" y="3856834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42952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6429388" y="300037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Θέση  Β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85720" y="2142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Καθώς  πέφτει προς τα κάτω η πέτρα φτάνει στη  </a:t>
            </a:r>
            <a:r>
              <a:rPr lang="el-GR" dirty="0" smtClean="0">
                <a:solidFill>
                  <a:srgbClr val="0070C0"/>
                </a:solidFill>
              </a:rPr>
              <a:t>θέση Β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smtClean="0"/>
              <a:t>όπου σε αυτή τη θέση έχει ταχύτητα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285852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Στη Θέση Β  :</a:t>
            </a:r>
            <a:endParaRPr lang="el-GR" b="1" dirty="0">
              <a:solidFill>
                <a:srgbClr val="0070C0"/>
              </a:solidFill>
            </a:endParaRPr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5400000">
            <a:off x="6642908" y="4929198"/>
            <a:ext cx="285831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572396" y="464344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0" y="135729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κινείτε με   ταχύτητα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0" y="1714488"/>
            <a:ext cx="48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 θα έχει κινητική ενέργεια 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κΒ   </a:t>
            </a:r>
            <a:r>
              <a:rPr lang="el-GR" dirty="0" smtClean="0"/>
              <a:t>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0" y="307181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 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3643314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στη θέση Β θα έχει δυναμική ενέργεια:</a:t>
            </a:r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0" y="464344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θέση Β θα έχει μηχανική ενέργεια Ε</a:t>
            </a:r>
            <a:r>
              <a:rPr lang="el-GR" baseline="-25000" dirty="0" smtClean="0"/>
              <a:t>Β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642910" y="5715016"/>
            <a:ext cx="3626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      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                                 +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m</a:t>
            </a:r>
            <a:r>
              <a:rPr lang="el-GR" b="1" dirty="0" smtClean="0">
                <a:solidFill>
                  <a:srgbClr val="0070C0"/>
                </a:solidFill>
              </a:rPr>
              <a:t> ∙</a:t>
            </a:r>
            <a:r>
              <a:rPr lang="en-US" b="1" dirty="0" smtClean="0">
                <a:solidFill>
                  <a:srgbClr val="0070C0"/>
                </a:solidFill>
              </a:rPr>
              <a:t>g∙ h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785786" y="5000636"/>
            <a:ext cx="1476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l-GR" b="1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 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3000364" y="1357298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l-GR" b="1" dirty="0" smtClean="0">
                <a:solidFill>
                  <a:srgbClr val="00B0F0"/>
                </a:solidFill>
              </a:rPr>
              <a:t>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285984" y="4071942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m</a:t>
            </a:r>
            <a:r>
              <a:rPr lang="el-GR" b="1" dirty="0" smtClean="0">
                <a:solidFill>
                  <a:srgbClr val="0070C0"/>
                </a:solidFill>
              </a:rPr>
              <a:t> ∙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el-GR" b="1" dirty="0" smtClean="0">
                <a:solidFill>
                  <a:srgbClr val="0070C0"/>
                </a:solidFill>
              </a:rPr>
              <a:t> ∙</a:t>
            </a:r>
            <a:r>
              <a:rPr lang="en-US" b="1" dirty="0" smtClean="0">
                <a:solidFill>
                  <a:srgbClr val="0070C0"/>
                </a:solidFill>
              </a:rPr>
              <a:t> h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357290" y="240797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928662" y="2386293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l-GR" b="1" baseline="-25000" dirty="0" smtClean="0">
                <a:solidFill>
                  <a:srgbClr val="0070C0"/>
                </a:solidFill>
              </a:rPr>
              <a:t>κΒ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951628" y="236957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1951628" y="2369572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308818" y="236957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594438" y="2583886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1594438" y="228599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580108" y="25124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943124" y="570287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 </a:t>
            </a:r>
            <a:r>
              <a:rPr lang="el-GR" baseline="30000" dirty="0" smtClean="0">
                <a:solidFill>
                  <a:srgbClr val="0070C0"/>
                </a:solidFill>
              </a:rPr>
              <a:t>.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1943124" y="5702874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70C0"/>
                </a:solidFill>
              </a:rPr>
              <a:t>.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300314" y="5702874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585934" y="5917188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1585934" y="56192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571604" y="58457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4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50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49715">
            <a:off x="7678867" y="506502"/>
            <a:ext cx="83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43074" y="648869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12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6215074" y="59293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Θέση  Γ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85720" y="2142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Τελικά η πέτρα η φτάνει στο έδαφος  στη </a:t>
            </a:r>
            <a:r>
              <a:rPr lang="el-GR" dirty="0" smtClean="0">
                <a:solidFill>
                  <a:srgbClr val="00B050"/>
                </a:solidFill>
              </a:rPr>
              <a:t>θέση Γ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smtClean="0"/>
              <a:t>όπου σε αυτή τη θέση έχει ταχύτητα </a:t>
            </a:r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l-GR" b="1" dirty="0" smtClean="0">
                <a:solidFill>
                  <a:srgbClr val="00B0F0"/>
                </a:solidFill>
              </a:rPr>
              <a:t> </a:t>
            </a:r>
            <a:endParaRPr lang="el-GR" dirty="0" smtClean="0">
              <a:solidFill>
                <a:srgbClr val="00B0F0"/>
              </a:solidFill>
            </a:endParaRPr>
          </a:p>
          <a:p>
            <a:r>
              <a:rPr lang="el-GR" dirty="0" smtClean="0"/>
              <a:t>, αλλά το ύψος από το έδαφος θα είναι μηδέν  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1285852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Στη Θέση Γ  :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572396" y="5786454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l-GR" b="1" baseline="-25000" dirty="0" smtClean="0">
                <a:solidFill>
                  <a:srgbClr val="00B050"/>
                </a:solidFill>
              </a:rPr>
              <a:t>Γ  </a:t>
            </a:r>
            <a:r>
              <a:rPr lang="el-GR" b="1" dirty="0" smtClean="0">
                <a:solidFill>
                  <a:srgbClr val="00B050"/>
                </a:solidFill>
              </a:rPr>
              <a:t> =0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0" y="135729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κινείτε με   ταχύτητα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0" y="1714488"/>
            <a:ext cx="485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 θα έχει κινητική ενέργεια  </a:t>
            </a:r>
            <a:r>
              <a:rPr lang="en-US" b="1" dirty="0" smtClean="0">
                <a:solidFill>
                  <a:srgbClr val="00B050"/>
                </a:solidFill>
              </a:rPr>
              <a:t>E</a:t>
            </a:r>
            <a:r>
              <a:rPr lang="el-GR" b="1" baseline="-25000" dirty="0" smtClean="0">
                <a:solidFill>
                  <a:srgbClr val="00B050"/>
                </a:solidFill>
              </a:rPr>
              <a:t>κΓ   </a:t>
            </a:r>
            <a:r>
              <a:rPr lang="el-GR" dirty="0" smtClean="0"/>
              <a:t>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0" y="307181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βρίσκεται σε ύψος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l-GR" b="1" baseline="-25000" dirty="0" smtClean="0">
                <a:solidFill>
                  <a:srgbClr val="00B050"/>
                </a:solidFill>
              </a:rPr>
              <a:t>Γ  </a:t>
            </a:r>
            <a:r>
              <a:rPr lang="el-GR" b="1" dirty="0" smtClean="0">
                <a:solidFill>
                  <a:srgbClr val="00B050"/>
                </a:solidFill>
              </a:rPr>
              <a:t> = 0</a:t>
            </a:r>
            <a:r>
              <a:rPr lang="en-US" b="1" dirty="0" smtClean="0">
                <a:solidFill>
                  <a:srgbClr val="00B050"/>
                </a:solidFill>
              </a:rPr>
              <a:t>   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3643314"/>
            <a:ext cx="592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  στη θέση Γ θα έχει δυναμική ενέργεια: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44" y="5715016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Ε</a:t>
            </a:r>
            <a:r>
              <a:rPr lang="el-GR" b="1" baseline="-25000" dirty="0" smtClean="0">
                <a:solidFill>
                  <a:srgbClr val="00B050"/>
                </a:solidFill>
              </a:rPr>
              <a:t>Γ      </a:t>
            </a:r>
            <a:r>
              <a:rPr lang="el-GR" b="1" dirty="0" smtClean="0">
                <a:solidFill>
                  <a:srgbClr val="00B050"/>
                </a:solidFill>
              </a:rPr>
              <a:t>=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                              +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0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785786" y="5000636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Ε</a:t>
            </a:r>
            <a:r>
              <a:rPr lang="el-GR" b="1" baseline="-25000" dirty="0" smtClean="0">
                <a:solidFill>
                  <a:srgbClr val="00B050"/>
                </a:solidFill>
              </a:rPr>
              <a:t>Γ   </a:t>
            </a:r>
            <a:r>
              <a:rPr lang="el-GR" b="1" dirty="0" smtClean="0">
                <a:solidFill>
                  <a:srgbClr val="00B050"/>
                </a:solidFill>
              </a:rPr>
              <a:t>=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 Ε</a:t>
            </a:r>
            <a:r>
              <a:rPr lang="en-US" b="1" baseline="-25000" dirty="0" smtClean="0">
                <a:solidFill>
                  <a:srgbClr val="00B050"/>
                </a:solidFill>
              </a:rPr>
              <a:t>k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>
                <a:solidFill>
                  <a:srgbClr val="00B050"/>
                </a:solidFill>
              </a:rPr>
              <a:t> 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3000364" y="135729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l-GR" b="1" dirty="0" smtClean="0">
                <a:solidFill>
                  <a:srgbClr val="00B0F0"/>
                </a:solidFill>
              </a:rPr>
              <a:t> 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4286248" y="4071942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baseline="-25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= 0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357290" y="233653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=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928662" y="2314855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</a:t>
            </a:r>
            <a:r>
              <a:rPr lang="el-GR" b="1" baseline="-25000" dirty="0" smtClean="0">
                <a:solidFill>
                  <a:srgbClr val="00B050"/>
                </a:solidFill>
              </a:rPr>
              <a:t>κΓ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951628" y="229813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 </a:t>
            </a:r>
            <a:r>
              <a:rPr lang="el-GR" baseline="30000" dirty="0" smtClean="0">
                <a:solidFill>
                  <a:srgbClr val="00B050"/>
                </a:solidFill>
              </a:rPr>
              <a:t>.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1951628" y="2298134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B050"/>
                </a:solidFill>
              </a:rPr>
              <a:t>.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308818" y="2298134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endParaRPr lang="en-US" b="1" baseline="30000" dirty="0">
              <a:solidFill>
                <a:srgbClr val="00B050"/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594438" y="2512448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1594438" y="221455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580108" y="244101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443058" y="5702874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 </a:t>
            </a:r>
            <a:r>
              <a:rPr lang="el-GR" baseline="30000" dirty="0" smtClean="0">
                <a:solidFill>
                  <a:srgbClr val="00B050"/>
                </a:solidFill>
              </a:rPr>
              <a:t>.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1443058" y="5702874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B050"/>
                </a:solidFill>
              </a:rPr>
              <a:t>.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1800248" y="5702874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endParaRPr lang="en-US" b="1" baseline="30000" dirty="0">
              <a:solidFill>
                <a:srgbClr val="00B050"/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085868" y="5917188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1085868" y="56192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071538" y="58457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2928926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=&gt;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3904229" y="576555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=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3475601" y="5743879"/>
            <a:ext cx="664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</a:t>
            </a:r>
            <a:r>
              <a:rPr lang="el-GR" b="1" baseline="-25000" dirty="0" smtClean="0">
                <a:solidFill>
                  <a:srgbClr val="00B050"/>
                </a:solidFill>
              </a:rPr>
              <a:t>Γ 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4498567" y="5727158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 </a:t>
            </a:r>
            <a:r>
              <a:rPr lang="el-GR" baseline="30000" dirty="0" smtClean="0">
                <a:solidFill>
                  <a:srgbClr val="00B050"/>
                </a:solidFill>
              </a:rPr>
              <a:t>.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endParaRPr lang="en-US" baseline="30000" dirty="0">
              <a:solidFill>
                <a:srgbClr val="00B05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4498567" y="5727158"/>
            <a:ext cx="2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30000" dirty="0" smtClean="0">
                <a:solidFill>
                  <a:srgbClr val="00B050"/>
                </a:solidFill>
              </a:rPr>
              <a:t>.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4855757" y="5727158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baseline="30000" dirty="0" smtClean="0">
                <a:solidFill>
                  <a:srgbClr val="00B050"/>
                </a:solidFill>
              </a:rPr>
              <a:t>2</a:t>
            </a:r>
            <a:endParaRPr lang="en-US" b="1" baseline="30000" dirty="0">
              <a:solidFill>
                <a:srgbClr val="00B050"/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4141377" y="5941472"/>
            <a:ext cx="357190" cy="1588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4141377" y="56435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4127047" y="58700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214282" y="4059800"/>
            <a:ext cx="1472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baseline="-25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= </a:t>
            </a:r>
            <a:r>
              <a:rPr lang="en-US" b="1" dirty="0" smtClean="0">
                <a:solidFill>
                  <a:srgbClr val="00B050"/>
                </a:solidFill>
              </a:rPr>
              <a:t>m</a:t>
            </a:r>
            <a:r>
              <a:rPr lang="el-GR" b="1" dirty="0" smtClean="0">
                <a:solidFill>
                  <a:srgbClr val="00B050"/>
                </a:solidFill>
              </a:rPr>
              <a:t> ∙</a:t>
            </a:r>
            <a:r>
              <a:rPr lang="en-US" b="1" dirty="0" smtClean="0">
                <a:solidFill>
                  <a:srgbClr val="00B050"/>
                </a:solidFill>
              </a:rPr>
              <a:t>g∙ </a:t>
            </a:r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l-GR" b="1" baseline="-25000" dirty="0" smtClean="0">
                <a:solidFill>
                  <a:srgbClr val="00B050"/>
                </a:solidFill>
              </a:rPr>
              <a:t>Γ 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1714480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=&gt;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2214546" y="4059800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baseline="-25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= </a:t>
            </a:r>
            <a:r>
              <a:rPr lang="en-US" b="1" dirty="0" smtClean="0">
                <a:solidFill>
                  <a:srgbClr val="00B050"/>
                </a:solidFill>
              </a:rPr>
              <a:t>m</a:t>
            </a:r>
            <a:r>
              <a:rPr lang="el-GR" b="1" dirty="0" smtClean="0">
                <a:solidFill>
                  <a:srgbClr val="00B050"/>
                </a:solidFill>
              </a:rPr>
              <a:t> ∙</a:t>
            </a:r>
            <a:r>
              <a:rPr lang="en-US" b="1" dirty="0" smtClean="0">
                <a:solidFill>
                  <a:srgbClr val="00B050"/>
                </a:solidFill>
              </a:rPr>
              <a:t>g∙ 0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3714744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=&gt;</a:t>
            </a:r>
            <a:endParaRPr lang="el-G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6" grpId="0"/>
      <p:bldP spid="28" grpId="0"/>
      <p:bldP spid="29" grpId="0"/>
      <p:bldP spid="32" grpId="0"/>
      <p:bldP spid="34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49715">
            <a:off x="7678867" y="506502"/>
            <a:ext cx="83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43074" y="648869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48829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12 - Ευθύγραμμο βέλος σύνδεσης"/>
          <p:cNvCxnSpPr/>
          <p:nvPr/>
        </p:nvCxnSpPr>
        <p:spPr>
          <a:xfrm rot="5400000">
            <a:off x="7144562" y="3987568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429520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7643802" y="342900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Θέση  Β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0" y="342900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</a:t>
            </a:r>
            <a:r>
              <a:rPr lang="el-GR" b="1" dirty="0" smtClean="0">
                <a:solidFill>
                  <a:srgbClr val="0000CC"/>
                </a:solidFill>
              </a:rPr>
              <a:t>θέση Β </a:t>
            </a:r>
            <a:r>
              <a:rPr lang="el-GR" dirty="0" smtClean="0"/>
              <a:t>έχει κινητική ενέργεια </a:t>
            </a:r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=30</a:t>
            </a:r>
            <a:r>
              <a:rPr lang="en-US" dirty="0" smtClean="0"/>
              <a:t>J</a:t>
            </a:r>
            <a:r>
              <a:rPr lang="el-GR" dirty="0" smtClean="0"/>
              <a:t> και δυναμική ενέργεια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 = </a:t>
            </a:r>
            <a:r>
              <a:rPr lang="el-GR" dirty="0" smtClean="0"/>
              <a:t>20</a:t>
            </a:r>
            <a:r>
              <a:rPr lang="en-US" dirty="0" smtClean="0"/>
              <a:t>J</a:t>
            </a:r>
            <a:r>
              <a:rPr lang="el-GR" dirty="0" smtClean="0"/>
              <a:t> άρα  μηχανική ενέργεια Ε</a:t>
            </a:r>
            <a:r>
              <a:rPr lang="el-GR" baseline="-25000" dirty="0" smtClean="0"/>
              <a:t>Β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29" name="28 - Ορθογώνιο"/>
          <p:cNvSpPr/>
          <p:nvPr/>
        </p:nvSpPr>
        <p:spPr>
          <a:xfrm>
            <a:off x="285720" y="4071942"/>
            <a:ext cx="1476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l-GR" b="1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 U</a:t>
            </a:r>
            <a:r>
              <a:rPr lang="el-GR" b="1" baseline="-25000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52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7786710" y="59293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Θέση  Γ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6000760" y="5929330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Ύψος </a:t>
            </a:r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l-GR" b="1" baseline="-25000" dirty="0" smtClean="0">
                <a:solidFill>
                  <a:srgbClr val="00B050"/>
                </a:solidFill>
              </a:rPr>
              <a:t>Γ  </a:t>
            </a:r>
            <a:r>
              <a:rPr lang="el-GR" b="1" dirty="0" smtClean="0">
                <a:solidFill>
                  <a:srgbClr val="00B050"/>
                </a:solidFill>
              </a:rPr>
              <a:t> =0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57 - TextBox"/>
          <p:cNvSpPr txBox="1"/>
          <p:nvPr/>
        </p:nvSpPr>
        <p:spPr>
          <a:xfrm>
            <a:off x="6643702" y="16430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 rot="5400000">
            <a:off x="707312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52032" y="207167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7786710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357158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</a:t>
            </a:r>
            <a:endParaRPr lang="el-GR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Έστω ένα σώμα με μάζα   με μάζα </a:t>
            </a:r>
            <a:r>
              <a:rPr lang="en-US" dirty="0" smtClean="0"/>
              <a:t>m =</a:t>
            </a:r>
            <a:r>
              <a:rPr lang="el-GR" dirty="0" smtClean="0"/>
              <a:t> </a:t>
            </a:r>
            <a:r>
              <a:rPr lang="en-US" dirty="0" smtClean="0"/>
              <a:t>5kg, </a:t>
            </a:r>
            <a:r>
              <a:rPr lang="el-GR" dirty="0" smtClean="0"/>
              <a:t>βρίσκεται στον αέρα και πάνω του ασκείται μόνο η δύναμη του βάρους από τη γη</a:t>
            </a:r>
            <a:endParaRPr lang="el-GR" dirty="0"/>
          </a:p>
        </p:txBody>
      </p:sp>
      <p:sp>
        <p:nvSpPr>
          <p:cNvPr id="65" name="64 - Ορθογώνιο"/>
          <p:cNvSpPr/>
          <p:nvPr/>
        </p:nvSpPr>
        <p:spPr>
          <a:xfrm>
            <a:off x="142844" y="1000108"/>
            <a:ext cx="59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Αρχικά η πέτρα αφήνεται από την </a:t>
            </a:r>
            <a:r>
              <a:rPr lang="el-GR" dirty="0" smtClean="0">
                <a:solidFill>
                  <a:srgbClr val="FF0000"/>
                </a:solidFill>
              </a:rPr>
              <a:t>θέση Α, </a:t>
            </a:r>
            <a:r>
              <a:rPr lang="el-GR" dirty="0" smtClean="0"/>
              <a:t> σε αυτή τη θέση έχει ταχύτητα μηδέν (αρχικά  ακίνητο), άρα κινητική ενέργεια μηδέν, ενώ έχει δυναμική ενέργεια :</a:t>
            </a:r>
            <a:endParaRPr lang="el-GR" dirty="0"/>
          </a:p>
        </p:txBody>
      </p:sp>
      <p:sp>
        <p:nvSpPr>
          <p:cNvPr id="66" name="65 - Ορθογώνιο"/>
          <p:cNvSpPr/>
          <p:nvPr/>
        </p:nvSpPr>
        <p:spPr>
          <a:xfrm>
            <a:off x="1142976" y="1928802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50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l-GR" dirty="0"/>
          </a:p>
        </p:txBody>
      </p:sp>
      <p:sp>
        <p:nvSpPr>
          <p:cNvPr id="68" name="67 - TextBox"/>
          <p:cNvSpPr txBox="1"/>
          <p:nvPr/>
        </p:nvSpPr>
        <p:spPr>
          <a:xfrm>
            <a:off x="0" y="242886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</a:t>
            </a:r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r>
              <a:rPr lang="el-GR" dirty="0" smtClean="0"/>
              <a:t> θα έχει μηχανική ενέργεια Ε</a:t>
            </a:r>
            <a:r>
              <a:rPr lang="el-GR" baseline="-25000" dirty="0" smtClean="0"/>
              <a:t>Α</a:t>
            </a:r>
            <a:r>
              <a:rPr lang="el-GR" dirty="0" smtClean="0"/>
              <a:t>   που θα είναι:  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285720" y="2857496"/>
            <a:ext cx="154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 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2071670" y="2857496"/>
            <a:ext cx="1322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0 +</a:t>
            </a:r>
            <a:r>
              <a:rPr lang="en-US" b="1" dirty="0" smtClean="0">
                <a:solidFill>
                  <a:srgbClr val="FF0000"/>
                </a:solidFill>
              </a:rPr>
              <a:t> 50</a:t>
            </a:r>
            <a:r>
              <a:rPr lang="en-US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643306" y="2857496"/>
            <a:ext cx="1078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50</a:t>
            </a:r>
            <a:r>
              <a:rPr lang="en-US" b="1" dirty="0" smtClean="0">
                <a:solidFill>
                  <a:srgbClr val="FF0000"/>
                </a:solidFill>
              </a:rPr>
              <a:t>J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1714480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=&gt;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3357554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=&gt;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2295557" y="4071942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30 +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20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3571868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=&gt;</a:t>
            </a:r>
            <a:endParaRPr lang="el-GR" b="1" dirty="0">
              <a:solidFill>
                <a:srgbClr val="0000CC"/>
              </a:solidFill>
            </a:endParaRPr>
          </a:p>
        </p:txBody>
      </p:sp>
      <p:sp>
        <p:nvSpPr>
          <p:cNvPr id="76" name="75 - Ορθογώνιο"/>
          <p:cNvSpPr/>
          <p:nvPr/>
        </p:nvSpPr>
        <p:spPr>
          <a:xfrm>
            <a:off x="4286248" y="4071942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</a:t>
            </a:r>
            <a:r>
              <a:rPr lang="el-GR" b="1" baseline="-25000" dirty="0" smtClean="0">
                <a:solidFill>
                  <a:srgbClr val="0070C0"/>
                </a:solidFill>
              </a:rPr>
              <a:t>Β </a:t>
            </a:r>
            <a:r>
              <a:rPr lang="el-GR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50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0" y="485776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πέτρα στη </a:t>
            </a:r>
            <a:r>
              <a:rPr lang="el-GR" b="1" dirty="0" smtClean="0">
                <a:solidFill>
                  <a:srgbClr val="00B050"/>
                </a:solidFill>
              </a:rPr>
              <a:t>θέση Γ  </a:t>
            </a:r>
            <a:r>
              <a:rPr lang="el-GR" dirty="0" smtClean="0"/>
              <a:t>θα έχει κινητική ενέργεια </a:t>
            </a:r>
            <a:r>
              <a:rPr lang="en-US" dirty="0" smtClean="0"/>
              <a:t> </a:t>
            </a:r>
            <a:r>
              <a:rPr lang="el-GR" b="1" dirty="0" smtClean="0">
                <a:solidFill>
                  <a:srgbClr val="00B050"/>
                </a:solidFill>
              </a:rPr>
              <a:t>Ε</a:t>
            </a:r>
            <a:r>
              <a:rPr lang="en-US" b="1" baseline="-25000" dirty="0" smtClean="0">
                <a:solidFill>
                  <a:srgbClr val="00B050"/>
                </a:solidFill>
              </a:rPr>
              <a:t>k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= 50</a:t>
            </a:r>
            <a:r>
              <a:rPr lang="en-US" b="1" dirty="0" smtClean="0">
                <a:solidFill>
                  <a:srgbClr val="00B050"/>
                </a:solidFill>
              </a:rPr>
              <a:t>J </a:t>
            </a:r>
            <a:r>
              <a:rPr lang="el-GR" dirty="0" smtClean="0"/>
              <a:t>και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dirty="0" smtClean="0"/>
              <a:t>δυναμική ενέργεια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U</a:t>
            </a:r>
            <a:r>
              <a:rPr lang="el-GR" b="1" baseline="-25000" dirty="0" smtClean="0">
                <a:solidFill>
                  <a:srgbClr val="00B050"/>
                </a:solidFill>
              </a:rPr>
              <a:t>Γ</a:t>
            </a:r>
            <a:r>
              <a:rPr lang="el-GR" dirty="0" smtClean="0"/>
              <a:t> =0 άρα θα έχει μηχανική ενέργεια  Ε</a:t>
            </a:r>
            <a:r>
              <a:rPr lang="el-GR" baseline="-25000" dirty="0" smtClean="0"/>
              <a:t>Γ</a:t>
            </a:r>
            <a:r>
              <a:rPr lang="el-GR" dirty="0" smtClean="0"/>
              <a:t>      :  </a:t>
            </a:r>
            <a:endParaRPr lang="el-GR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5631436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Ε</a:t>
            </a:r>
            <a:r>
              <a:rPr lang="el-GR" b="1" baseline="-25000" dirty="0" smtClean="0">
                <a:solidFill>
                  <a:srgbClr val="3B8937"/>
                </a:solidFill>
              </a:rPr>
              <a:t>Γ   </a:t>
            </a:r>
            <a:r>
              <a:rPr lang="el-GR" b="1" dirty="0" smtClean="0">
                <a:solidFill>
                  <a:srgbClr val="3B8937"/>
                </a:solidFill>
              </a:rPr>
              <a:t>=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  Ε</a:t>
            </a:r>
            <a:r>
              <a:rPr lang="en-US" b="1" baseline="-25000" dirty="0" smtClean="0">
                <a:solidFill>
                  <a:srgbClr val="3B8937"/>
                </a:solidFill>
              </a:rPr>
              <a:t>k</a:t>
            </a:r>
            <a:r>
              <a:rPr lang="el-GR" b="1" baseline="-25000" dirty="0" smtClean="0">
                <a:solidFill>
                  <a:srgbClr val="3B8937"/>
                </a:solidFill>
              </a:rPr>
              <a:t>Γ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 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+</a:t>
            </a:r>
            <a:r>
              <a:rPr lang="en-US" b="1" dirty="0" smtClean="0">
                <a:solidFill>
                  <a:srgbClr val="3B8937"/>
                </a:solidFill>
              </a:rPr>
              <a:t> U</a:t>
            </a:r>
            <a:r>
              <a:rPr lang="el-GR" b="1" baseline="-25000" dirty="0" smtClean="0">
                <a:solidFill>
                  <a:srgbClr val="3B8937"/>
                </a:solidFill>
              </a:rPr>
              <a:t>Γ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 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1928794" y="56314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=&gt;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80" name="79 - TextBox"/>
          <p:cNvSpPr txBox="1"/>
          <p:nvPr/>
        </p:nvSpPr>
        <p:spPr>
          <a:xfrm>
            <a:off x="164304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=&gt;</a:t>
            </a:r>
            <a:endParaRPr lang="el-GR" b="1" dirty="0">
              <a:solidFill>
                <a:srgbClr val="0000CC"/>
              </a:solidFill>
            </a:endParaRPr>
          </a:p>
        </p:txBody>
      </p:sp>
      <p:sp>
        <p:nvSpPr>
          <p:cNvPr id="81" name="80 - Ορθογώνιο"/>
          <p:cNvSpPr/>
          <p:nvPr/>
        </p:nvSpPr>
        <p:spPr>
          <a:xfrm>
            <a:off x="2397660" y="5631436"/>
            <a:ext cx="1388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Ε</a:t>
            </a:r>
            <a:r>
              <a:rPr lang="el-GR" b="1" baseline="-25000" dirty="0" smtClean="0">
                <a:solidFill>
                  <a:srgbClr val="3B8937"/>
                </a:solidFill>
              </a:rPr>
              <a:t>Γ   </a:t>
            </a:r>
            <a:r>
              <a:rPr lang="el-GR" b="1" dirty="0" smtClean="0">
                <a:solidFill>
                  <a:srgbClr val="3B8937"/>
                </a:solidFill>
              </a:rPr>
              <a:t>=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  50</a:t>
            </a:r>
            <a:r>
              <a:rPr lang="en-US" b="1" dirty="0" smtClean="0">
                <a:solidFill>
                  <a:srgbClr val="3B8937"/>
                </a:solidFill>
              </a:rPr>
              <a:t>J </a:t>
            </a:r>
            <a:r>
              <a:rPr lang="el-GR" b="1" dirty="0" smtClean="0">
                <a:solidFill>
                  <a:srgbClr val="3B8937"/>
                </a:solidFill>
              </a:rPr>
              <a:t>+</a:t>
            </a:r>
            <a:r>
              <a:rPr lang="en-US" b="1" dirty="0" smtClean="0">
                <a:solidFill>
                  <a:srgbClr val="3B8937"/>
                </a:solidFill>
              </a:rPr>
              <a:t> 0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3857620" y="56314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=&gt;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4378968" y="5631436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Ε</a:t>
            </a:r>
            <a:r>
              <a:rPr lang="el-GR" b="1" baseline="-25000" dirty="0" smtClean="0">
                <a:solidFill>
                  <a:srgbClr val="3B8937"/>
                </a:solidFill>
              </a:rPr>
              <a:t>Γ   </a:t>
            </a:r>
            <a:r>
              <a:rPr lang="el-GR" b="1" dirty="0" smtClean="0">
                <a:solidFill>
                  <a:srgbClr val="3B8937"/>
                </a:solidFill>
              </a:rPr>
              <a:t>=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  50</a:t>
            </a:r>
            <a:r>
              <a:rPr lang="en-US" b="1" dirty="0" smtClean="0">
                <a:solidFill>
                  <a:srgbClr val="3B8937"/>
                </a:solidFill>
              </a:rPr>
              <a:t>J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7" grpId="0"/>
      <p:bldP spid="29" grpId="0"/>
      <p:bldP spid="54" grpId="0"/>
      <p:bldP spid="55" grpId="0"/>
      <p:bldP spid="56" grpId="0"/>
      <p:bldP spid="58" grpId="0"/>
      <p:bldP spid="60" grpId="0"/>
      <p:bldP spid="61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49715">
            <a:off x="7678867" y="506502"/>
            <a:ext cx="83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571472" y="61436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έδαφος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643074" y="6488692"/>
            <a:ext cx="81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Στο έδαφος θεωρούμε τη δυναμική ενέργεια  (</a:t>
            </a:r>
            <a:r>
              <a:rPr lang="en-US" b="1" dirty="0" smtClean="0">
                <a:solidFill>
                  <a:srgbClr val="7030A0"/>
                </a:solidFill>
              </a:rPr>
              <a:t>U) </a:t>
            </a:r>
            <a:r>
              <a:rPr lang="el-GR" b="1" dirty="0" smtClean="0">
                <a:solidFill>
                  <a:srgbClr val="7030A0"/>
                </a:solidFill>
              </a:rPr>
              <a:t>μηδέν </a:t>
            </a:r>
            <a:r>
              <a:rPr lang="en-US" b="1" dirty="0" smtClean="0">
                <a:solidFill>
                  <a:srgbClr val="7030A0"/>
                </a:solidFill>
              </a:rPr>
              <a:t> (U = 0 )</a:t>
            </a:r>
            <a:endParaRPr lang="el-GR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48829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12 - Ευθύγραμμο βέλος σύνδεσης"/>
          <p:cNvCxnSpPr/>
          <p:nvPr/>
        </p:nvCxnSpPr>
        <p:spPr>
          <a:xfrm rot="5400000">
            <a:off x="7144562" y="3987568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7429520" y="3988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7643802" y="342900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Θέση  Β</a:t>
            </a: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6072206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52 - Ευθύγραμμο βέλος σύνδεσης"/>
          <p:cNvCxnSpPr/>
          <p:nvPr/>
        </p:nvCxnSpPr>
        <p:spPr>
          <a:xfrm rot="5400000">
            <a:off x="7216000" y="6500016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643834" y="64886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7643802" y="58578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Θέση  Γ</a:t>
            </a:r>
            <a:endParaRPr lang="el-GR" b="1" dirty="0">
              <a:solidFill>
                <a:srgbClr val="3B8937"/>
              </a:solidFill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7718" y="1643051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57 - TextBox"/>
          <p:cNvSpPr txBox="1"/>
          <p:nvPr/>
        </p:nvSpPr>
        <p:spPr>
          <a:xfrm>
            <a:off x="6643702" y="16430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πέτρα</a:t>
            </a:r>
            <a:endParaRPr lang="el-GR" dirty="0"/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 rot="5400000">
            <a:off x="7073124" y="2213760"/>
            <a:ext cx="71438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52032" y="207167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l-GR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7786710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Θέση 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357158" y="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</a:t>
            </a:r>
            <a:endParaRPr lang="el-GR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0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Έστω ένα σώμα με μάζα   με μάζα </a:t>
            </a:r>
            <a:r>
              <a:rPr lang="en-US" dirty="0" smtClean="0"/>
              <a:t>m =</a:t>
            </a:r>
            <a:r>
              <a:rPr lang="el-GR" dirty="0" smtClean="0"/>
              <a:t> </a:t>
            </a:r>
            <a:r>
              <a:rPr lang="en-US" dirty="0" smtClean="0"/>
              <a:t>5kg, </a:t>
            </a:r>
            <a:r>
              <a:rPr lang="el-GR" dirty="0" smtClean="0"/>
              <a:t>βρίσκεται στον αέρα και πάνω του ασκείτε μόνο η δύναμη του βάρους από τη γη</a:t>
            </a:r>
            <a:endParaRPr lang="el-GR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8596" y="1988098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</a:t>
            </a:r>
            <a:r>
              <a:rPr lang="en-US" b="1" baseline="-25000" dirty="0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50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l-GR" dirty="0"/>
          </a:p>
        </p:txBody>
      </p:sp>
      <p:sp>
        <p:nvSpPr>
          <p:cNvPr id="71" name="70 - Ορθογώνιο"/>
          <p:cNvSpPr/>
          <p:nvPr/>
        </p:nvSpPr>
        <p:spPr>
          <a:xfrm>
            <a:off x="2857488" y="1988098"/>
            <a:ext cx="1078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= 50</a:t>
            </a:r>
            <a:r>
              <a:rPr lang="en-US" b="1" dirty="0" smtClean="0">
                <a:solidFill>
                  <a:srgbClr val="FF0000"/>
                </a:solidFill>
              </a:rPr>
              <a:t>J 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428596" y="1559470"/>
            <a:ext cx="85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θέση Α</a:t>
            </a:r>
            <a:endParaRPr lang="el-GR" b="1" u="sng" dirty="0"/>
          </a:p>
        </p:txBody>
      </p:sp>
      <p:sp>
        <p:nvSpPr>
          <p:cNvPr id="43" name="42 - Ορθογώνιο"/>
          <p:cNvSpPr/>
          <p:nvPr/>
        </p:nvSpPr>
        <p:spPr>
          <a:xfrm>
            <a:off x="1785918" y="1988098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n-US" b="1" baseline="-25000" dirty="0" smtClean="0">
                <a:solidFill>
                  <a:srgbClr val="FF0000"/>
                </a:solidFill>
              </a:rPr>
              <a:t>k</a:t>
            </a:r>
            <a:r>
              <a:rPr lang="el-GR" b="1" baseline="-25000" dirty="0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0 </a:t>
            </a:r>
            <a:endParaRPr lang="el-GR" dirty="0"/>
          </a:p>
        </p:txBody>
      </p:sp>
      <p:sp>
        <p:nvSpPr>
          <p:cNvPr id="44" name="43 - Ορθογώνιο"/>
          <p:cNvSpPr/>
          <p:nvPr/>
        </p:nvSpPr>
        <p:spPr>
          <a:xfrm>
            <a:off x="357158" y="3202544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U</a:t>
            </a:r>
            <a:r>
              <a:rPr lang="en-US" b="1" baseline="-25000" dirty="0" smtClean="0">
                <a:solidFill>
                  <a:srgbClr val="0000CC"/>
                </a:solidFill>
              </a:rPr>
              <a:t>B 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l-GR" b="1" dirty="0" smtClean="0">
                <a:solidFill>
                  <a:srgbClr val="0000CC"/>
                </a:solidFill>
              </a:rPr>
              <a:t>=</a:t>
            </a:r>
            <a:r>
              <a:rPr lang="en-US" b="1" dirty="0" smtClean="0">
                <a:solidFill>
                  <a:srgbClr val="0000CC"/>
                </a:solidFill>
              </a:rPr>
              <a:t>20 J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3071802" y="3143248"/>
            <a:ext cx="1078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Ε</a:t>
            </a:r>
            <a:r>
              <a:rPr lang="en-US" b="1" baseline="-25000" dirty="0" smtClean="0">
                <a:solidFill>
                  <a:srgbClr val="0000CC"/>
                </a:solidFill>
              </a:rPr>
              <a:t>B</a:t>
            </a:r>
            <a:r>
              <a:rPr lang="el-GR" b="1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l-GR" b="1" dirty="0" smtClean="0">
                <a:solidFill>
                  <a:srgbClr val="0000CC"/>
                </a:solidFill>
              </a:rPr>
              <a:t>= 50</a:t>
            </a:r>
            <a:r>
              <a:rPr lang="en-US" b="1" dirty="0" smtClean="0">
                <a:solidFill>
                  <a:srgbClr val="0000CC"/>
                </a:solidFill>
              </a:rPr>
              <a:t>J </a:t>
            </a:r>
            <a:r>
              <a:rPr lang="el-GR" b="1" dirty="0" smtClean="0">
                <a:solidFill>
                  <a:srgbClr val="0000CC"/>
                </a:solidFill>
              </a:rPr>
              <a:t> </a:t>
            </a:r>
            <a:endParaRPr lang="el-GR" b="1" dirty="0">
              <a:solidFill>
                <a:srgbClr val="0000CC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357158" y="2773916"/>
            <a:ext cx="84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0000CC"/>
                </a:solidFill>
              </a:rPr>
              <a:t>θέση </a:t>
            </a:r>
            <a:r>
              <a:rPr lang="en-US" b="1" u="sng" dirty="0" smtClean="0">
                <a:solidFill>
                  <a:srgbClr val="0000CC"/>
                </a:solidFill>
              </a:rPr>
              <a:t>B</a:t>
            </a:r>
            <a:endParaRPr lang="el-GR" b="1" u="sng" dirty="0">
              <a:solidFill>
                <a:srgbClr val="0000CC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1714480" y="3202544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Ε</a:t>
            </a:r>
            <a:r>
              <a:rPr lang="en-US" b="1" baseline="-25000" dirty="0" err="1" smtClean="0">
                <a:solidFill>
                  <a:srgbClr val="0000CC"/>
                </a:solidFill>
              </a:rPr>
              <a:t>kB</a:t>
            </a:r>
            <a:r>
              <a:rPr lang="el-GR" b="1" dirty="0" smtClean="0">
                <a:solidFill>
                  <a:srgbClr val="0000CC"/>
                </a:solidFill>
              </a:rPr>
              <a:t> =</a:t>
            </a:r>
            <a:r>
              <a:rPr lang="en-US" b="1" dirty="0" smtClean="0">
                <a:solidFill>
                  <a:srgbClr val="0000CC"/>
                </a:solidFill>
              </a:rPr>
              <a:t> 30J</a:t>
            </a:r>
            <a:r>
              <a:rPr lang="el-GR" b="1" dirty="0" smtClean="0">
                <a:solidFill>
                  <a:srgbClr val="0000CC"/>
                </a:solidFill>
              </a:rPr>
              <a:t> 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428596" y="4202676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3B8937"/>
                </a:solidFill>
              </a:rPr>
              <a:t>U</a:t>
            </a:r>
            <a:r>
              <a:rPr lang="el-GR" b="1" baseline="-25000" dirty="0" smtClean="0">
                <a:solidFill>
                  <a:srgbClr val="3B8937"/>
                </a:solidFill>
              </a:rPr>
              <a:t>Γ</a:t>
            </a:r>
            <a:r>
              <a:rPr lang="en-US" b="1" baseline="-25000" dirty="0" smtClean="0">
                <a:solidFill>
                  <a:srgbClr val="3B8937"/>
                </a:solidFill>
              </a:rPr>
              <a:t> 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=</a:t>
            </a:r>
            <a:r>
              <a:rPr lang="en-US" b="1" dirty="0" smtClean="0">
                <a:solidFill>
                  <a:srgbClr val="3B8937"/>
                </a:solidFill>
              </a:rPr>
              <a:t>20 J</a:t>
            </a:r>
            <a:endParaRPr lang="el-GR" dirty="0">
              <a:solidFill>
                <a:srgbClr val="3B8937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143240" y="4143380"/>
            <a:ext cx="1078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Ε</a:t>
            </a:r>
            <a:r>
              <a:rPr lang="el-GR" b="1" baseline="-25000" dirty="0" smtClean="0">
                <a:solidFill>
                  <a:srgbClr val="3B8937"/>
                </a:solidFill>
              </a:rPr>
              <a:t>Γ</a:t>
            </a:r>
            <a:r>
              <a:rPr lang="el-GR" b="1" dirty="0" smtClean="0">
                <a:solidFill>
                  <a:srgbClr val="3B8937"/>
                </a:solidFill>
              </a:rPr>
              <a:t> </a:t>
            </a:r>
            <a:r>
              <a:rPr lang="en-US" b="1" dirty="0" smtClean="0">
                <a:solidFill>
                  <a:srgbClr val="3B8937"/>
                </a:solidFill>
              </a:rPr>
              <a:t> </a:t>
            </a:r>
            <a:r>
              <a:rPr lang="el-GR" b="1" dirty="0" smtClean="0">
                <a:solidFill>
                  <a:srgbClr val="3B8937"/>
                </a:solidFill>
              </a:rPr>
              <a:t>= 50</a:t>
            </a:r>
            <a:r>
              <a:rPr lang="en-US" b="1" dirty="0" smtClean="0">
                <a:solidFill>
                  <a:srgbClr val="3B8937"/>
                </a:solidFill>
              </a:rPr>
              <a:t>J </a:t>
            </a:r>
            <a:r>
              <a:rPr lang="el-GR" b="1" dirty="0" smtClean="0">
                <a:solidFill>
                  <a:srgbClr val="3B8937"/>
                </a:solidFill>
              </a:rPr>
              <a:t> </a:t>
            </a:r>
            <a:endParaRPr lang="el-GR" b="1" dirty="0">
              <a:solidFill>
                <a:srgbClr val="3B8937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428596" y="3774048"/>
            <a:ext cx="80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3B8937"/>
                </a:solidFill>
              </a:rPr>
              <a:t>θέση Γ</a:t>
            </a:r>
            <a:endParaRPr lang="el-GR" b="1" u="sng" dirty="0">
              <a:solidFill>
                <a:srgbClr val="3B8937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1785918" y="4202676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3B8937"/>
                </a:solidFill>
              </a:rPr>
              <a:t>Ε</a:t>
            </a:r>
            <a:r>
              <a:rPr lang="en-US" b="1" baseline="-25000" dirty="0" smtClean="0">
                <a:solidFill>
                  <a:srgbClr val="3B8937"/>
                </a:solidFill>
              </a:rPr>
              <a:t>k</a:t>
            </a:r>
            <a:r>
              <a:rPr lang="el-GR" b="1" baseline="-25000" dirty="0" smtClean="0">
                <a:solidFill>
                  <a:srgbClr val="3B8937"/>
                </a:solidFill>
              </a:rPr>
              <a:t>Γ</a:t>
            </a:r>
            <a:r>
              <a:rPr lang="el-GR" b="1" dirty="0" smtClean="0">
                <a:solidFill>
                  <a:srgbClr val="3B8937"/>
                </a:solidFill>
              </a:rPr>
              <a:t> =</a:t>
            </a:r>
            <a:r>
              <a:rPr lang="en-US" b="1" dirty="0" smtClean="0">
                <a:solidFill>
                  <a:srgbClr val="3B8937"/>
                </a:solidFill>
              </a:rPr>
              <a:t> 30J</a:t>
            </a:r>
            <a:r>
              <a:rPr lang="el-GR" b="1" dirty="0" smtClean="0">
                <a:solidFill>
                  <a:srgbClr val="3B8937"/>
                </a:solidFill>
              </a:rPr>
              <a:t> </a:t>
            </a:r>
            <a:endParaRPr lang="el-GR" dirty="0">
              <a:solidFill>
                <a:srgbClr val="3B8937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-71470" y="485776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60000"/>
              <a:buFont typeface="Wingdings" pitchFamily="2" charset="2"/>
              <a:buChar char="ü"/>
            </a:pPr>
            <a:r>
              <a:rPr lang="el-GR" b="1" dirty="0" smtClean="0"/>
              <a:t>  Παρατηρούμε</a:t>
            </a:r>
            <a:r>
              <a:rPr lang="el-GR" dirty="0" smtClean="0"/>
              <a:t> ότι στις διάφορες θέσεις που περνάει το σώμα η μηχανική του ενέργεια παραμένει η ίδια. </a:t>
            </a:r>
          </a:p>
        </p:txBody>
      </p:sp>
      <p:sp>
        <p:nvSpPr>
          <p:cNvPr id="67" name="66 - Ορθογώνιο"/>
          <p:cNvSpPr/>
          <p:nvPr/>
        </p:nvSpPr>
        <p:spPr>
          <a:xfrm>
            <a:off x="-71470" y="5572140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Αυτά συμβαίνει  </a:t>
            </a:r>
            <a:r>
              <a:rPr lang="el-GR" b="1" u="sng" dirty="0" smtClean="0"/>
              <a:t>γιατί</a:t>
            </a:r>
            <a:r>
              <a:rPr lang="el-GR" dirty="0" smtClean="0"/>
              <a:t> στο σώμα ασκείται μόνο η δύναμη της βαρύτητας που είναι διατηρητική δύναμη.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54" grpId="0"/>
      <p:bldP spid="55" grpId="0"/>
      <p:bldP spid="58" grpId="0"/>
      <p:bldP spid="60" grpId="0"/>
      <p:bldP spid="61" grpId="0"/>
      <p:bldP spid="63" grpId="0"/>
      <p:bldP spid="64" grpId="0"/>
      <p:bldP spid="66" grpId="0"/>
      <p:bldP spid="7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62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500298" y="2357430"/>
            <a:ext cx="39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(συνθήκη ισορροπίας)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4071934" y="1142984"/>
            <a:ext cx="500066" cy="642942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00807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785786" y="4500570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Αν σε ένα σώμα </a:t>
            </a:r>
            <a:r>
              <a:rPr lang="el-GR" sz="2000" u="sng" dirty="0" smtClean="0"/>
              <a:t>δεν  ασκούνται  </a:t>
            </a:r>
            <a:r>
              <a:rPr lang="el-GR" sz="2000" dirty="0" smtClean="0"/>
              <a:t>καθόλου  </a:t>
            </a:r>
            <a:r>
              <a:rPr lang="el-GR" sz="2000" u="sng" dirty="0" smtClean="0"/>
              <a:t>δυνάμεις</a:t>
            </a:r>
            <a:r>
              <a:rPr lang="el-GR" sz="2000" dirty="0" smtClean="0"/>
              <a:t>  ή   ασκούνται   δυνάμεις  αλλά η  </a:t>
            </a:r>
            <a:r>
              <a:rPr lang="el-GR" sz="2000" u="sng" dirty="0" smtClean="0"/>
              <a:t>συνολική δύναμη   είναι μηδέν</a:t>
            </a:r>
            <a:r>
              <a:rPr lang="el-GR" sz="2000" dirty="0" smtClean="0"/>
              <a:t>,  τότε  το  σώμα </a:t>
            </a:r>
            <a:r>
              <a:rPr lang="el-GR" sz="2000" dirty="0" smtClean="0">
                <a:solidFill>
                  <a:srgbClr val="FF0000"/>
                </a:solidFill>
              </a:rPr>
              <a:t>ισορροπεί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000232" y="3214686"/>
            <a:ext cx="1473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8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 =  0 </a:t>
            </a:r>
            <a:endParaRPr lang="el-GR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4000496" y="3286124"/>
            <a:ext cx="1431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(Σ</a:t>
            </a:r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="1" dirty="0" smtClean="0">
                <a:solidFill>
                  <a:srgbClr val="FF0000"/>
                </a:solidFill>
              </a:rPr>
              <a:t>  = 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CC"/>
                </a:solidFill>
              </a:rPr>
              <a:t>1</a:t>
            </a:r>
            <a:r>
              <a:rPr lang="el-GR" b="1" baseline="30000" dirty="0" smtClean="0">
                <a:solidFill>
                  <a:srgbClr val="0000CC"/>
                </a:solidFill>
              </a:rPr>
              <a:t>ος</a:t>
            </a:r>
            <a:r>
              <a:rPr lang="el-GR" b="1" dirty="0" smtClean="0">
                <a:solidFill>
                  <a:srgbClr val="0000CC"/>
                </a:solidFill>
              </a:rPr>
              <a:t>  νόμος του  Νεύτωνα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00034" y="2000240"/>
            <a:ext cx="8358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ένα σώμα (π.χ. μια μπάλα) ισορροπεί: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r>
              <a:rPr lang="el-GR" sz="3200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32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 =  0</a:t>
            </a: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4071934" y="1142984"/>
            <a:ext cx="500066" cy="642942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643578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 rot="5400000">
            <a:off x="1607323" y="3607595"/>
            <a:ext cx="1714512" cy="121444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928662" y="5214950"/>
            <a:ext cx="2984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σώμα είναι ακίνητο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5429264"/>
            <a:ext cx="535774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5429256" y="5929330"/>
            <a:ext cx="3000364" cy="158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>
            <a:stCxn id="10" idx="3"/>
          </p:cNvCxnSpPr>
          <p:nvPr/>
        </p:nvCxnSpPr>
        <p:spPr>
          <a:xfrm>
            <a:off x="5965030" y="5715004"/>
            <a:ext cx="821516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286512" y="600076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μπάλα κινείται ευθεία με σταθερή ταχύτητα</a:t>
            </a:r>
            <a:endParaRPr lang="en-US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3571868" y="3214686"/>
            <a:ext cx="1643074" cy="150019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4714884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σώμα κάνει ευθύγραμμη ομαλή  κίνηση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214282" y="1000108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ΠΡΟΣΟΧΗ!!  Ένα σώμα που κινείται , έχει </a:t>
            </a:r>
            <a:r>
              <a:rPr lang="el-GR" sz="2400" u="sng" dirty="0" smtClean="0">
                <a:solidFill>
                  <a:srgbClr val="FF0000"/>
                </a:solidFill>
              </a:rPr>
              <a:t>σταθερή κατεύθυνση </a:t>
            </a:r>
            <a:r>
              <a:rPr lang="el-GR" sz="2400" dirty="0" smtClean="0"/>
              <a:t>όταν: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Κινείται πάνω σε ευθεία γραμμή</a:t>
            </a:r>
          </a:p>
          <a:p>
            <a:pPr marL="457200" indent="-457200">
              <a:buAutoNum type="arabicPeriod"/>
            </a:pPr>
            <a:r>
              <a:rPr lang="el-GR" sz="2400" dirty="0" smtClean="0"/>
              <a:t>Έχει σταθερή φορά</a:t>
            </a:r>
          </a:p>
          <a:p>
            <a:pPr marL="457200" indent="-457200"/>
            <a:endParaRPr lang="en-US" sz="2400" dirty="0" smtClean="0"/>
          </a:p>
        </p:txBody>
      </p:sp>
      <p:sp>
        <p:nvSpPr>
          <p:cNvPr id="12" name="11 - Έλλειψη"/>
          <p:cNvSpPr/>
          <p:nvPr/>
        </p:nvSpPr>
        <p:spPr>
          <a:xfrm>
            <a:off x="2214546" y="6086323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6357958"/>
            <a:ext cx="64294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0" y="478632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 </a:t>
            </a:r>
            <a:r>
              <a:rPr lang="el-GR" sz="2400" b="1" dirty="0" smtClean="0">
                <a:solidFill>
                  <a:srgbClr val="FF0000"/>
                </a:solidFill>
              </a:rPr>
              <a:t>κόκκινη</a:t>
            </a:r>
            <a:r>
              <a:rPr lang="el-GR" sz="2400" dirty="0" smtClean="0"/>
              <a:t>  μπάλα κινείται σε ευθεία γραμμή με σταθερή  φορά προς τα δεξιά, άρα η </a:t>
            </a:r>
            <a:r>
              <a:rPr lang="el-GR" sz="2400" u="sng" dirty="0" smtClean="0"/>
              <a:t>κατεύθυνσή της είναι σταθερή </a:t>
            </a:r>
            <a:endParaRPr lang="en-US" sz="2400" u="sng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2643174" y="6000768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Κατεύθυνση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435769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Παράδειγμα:</a:t>
            </a:r>
            <a:endParaRPr lang="el-GR" sz="2400" b="1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56435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TextBox"/>
          <p:cNvSpPr txBox="1"/>
          <p:nvPr/>
        </p:nvSpPr>
        <p:spPr>
          <a:xfrm>
            <a:off x="785786" y="5643578"/>
            <a:ext cx="550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  </a:t>
            </a:r>
            <a:r>
              <a:rPr lang="el-GR" b="1" dirty="0" smtClean="0">
                <a:solidFill>
                  <a:srgbClr val="FF0000"/>
                </a:solidFill>
              </a:rPr>
              <a:t>κόκκινη</a:t>
            </a:r>
            <a:r>
              <a:rPr lang="el-GR" dirty="0" smtClean="0"/>
              <a:t>  μπάλα δεν κινείται σε ευθεία γραμμή  , άρα η </a:t>
            </a:r>
            <a:r>
              <a:rPr lang="el-GR" u="sng" dirty="0" smtClean="0"/>
              <a:t>κατεύθυνσή της μεταβάλλεται</a:t>
            </a:r>
            <a:endParaRPr lang="en-US" u="sng" dirty="0"/>
          </a:p>
        </p:txBody>
      </p:sp>
      <p:sp>
        <p:nvSpPr>
          <p:cNvPr id="24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Κατεύθυνση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2428860" y="52149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Παράδειγμα:</a:t>
            </a:r>
            <a:endParaRPr lang="el-GR" b="1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6858016" y="4857736"/>
            <a:ext cx="2428892" cy="20002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 flipV="1">
            <a:off x="7429520" y="4643422"/>
            <a:ext cx="35719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V="1">
            <a:off x="9126173" y="5304223"/>
            <a:ext cx="500066" cy="178595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7858148" y="4643446"/>
            <a:ext cx="428628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142844" y="71435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ΠΡΟΣΟΧΗ!!  Ένα σώμα που κινείται ,  </a:t>
            </a:r>
            <a:r>
              <a:rPr lang="el-GR" u="sng" dirty="0" smtClean="0">
                <a:solidFill>
                  <a:srgbClr val="FF0000"/>
                </a:solidFill>
              </a:rPr>
              <a:t>μεταβάλλει την κατεύθυνση </a:t>
            </a:r>
            <a:r>
              <a:rPr lang="el-GR" dirty="0" smtClean="0">
                <a:solidFill>
                  <a:srgbClr val="FF0000"/>
                </a:solidFill>
              </a:rPr>
              <a:t>όταν: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571472" y="1500174"/>
            <a:ext cx="3970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l-GR" dirty="0" smtClean="0"/>
              <a:t>1.   Δεν κινείται πάνω σε ευθεία γραμμή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571472" y="2285992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dirty="0" smtClean="0"/>
              <a:t>2. Κινείται πάνω σε ευθεία γραμμή,  αλλά η φορά του μεταβάλλεται (δηλαδή μια κινείται δεξιά και μια κινείται αριστερά… ) καθώς κινείται.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  <p:bldP spid="12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00100" y="0"/>
            <a:ext cx="7272334" cy="71438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l-GR" b="1" baseline="30000" dirty="0" smtClean="0">
                <a:solidFill>
                  <a:schemeClr val="accent2">
                    <a:lumMod val="75000"/>
                  </a:schemeClr>
                </a:solidFill>
              </a:rPr>
              <a:t>ος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  νόμος του  Νεύτωνα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57158" y="1071546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σε ένα σώμα ασκείται μόνο μια δύναμη ή αν  </a:t>
            </a:r>
            <a:r>
              <a:rPr lang="el-GR" u="sng" dirty="0" smtClean="0"/>
              <a:t>ασκούνται   </a:t>
            </a:r>
            <a:r>
              <a:rPr lang="el-GR" dirty="0" smtClean="0"/>
              <a:t>πολλές  </a:t>
            </a:r>
            <a:r>
              <a:rPr lang="el-GR" u="sng" dirty="0" smtClean="0"/>
              <a:t>δυνάμεις</a:t>
            </a:r>
            <a:r>
              <a:rPr lang="el-GR" dirty="0" smtClean="0"/>
              <a:t>  και  η  </a:t>
            </a:r>
            <a:r>
              <a:rPr lang="el-GR" u="sng" dirty="0" smtClean="0"/>
              <a:t>συνολική δύναμη  </a:t>
            </a:r>
            <a:r>
              <a:rPr lang="el-GR" b="1" u="sng" dirty="0" smtClean="0"/>
              <a:t>δεν  είναι μηδέν</a:t>
            </a:r>
            <a:r>
              <a:rPr lang="el-GR" dirty="0" smtClean="0"/>
              <a:t>: 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3929058" y="571480"/>
            <a:ext cx="500066" cy="642942"/>
          </a:xfrm>
          <a:prstGeom prst="downArrow">
            <a:avLst>
              <a:gd name="adj1" fmla="val 17595"/>
              <a:gd name="adj2" fmla="val 52315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3786182" y="1714488"/>
            <a:ext cx="221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baseline="-25000" dirty="0" err="1" smtClean="0">
                <a:solidFill>
                  <a:srgbClr val="FF0000"/>
                </a:solidFill>
              </a:rPr>
              <a:t>ολ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 ≠  0      (Σ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dirty="0" smtClean="0">
                <a:solidFill>
                  <a:srgbClr val="FF0000"/>
                </a:solidFill>
              </a:rPr>
              <a:t> ≠  0)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143108" y="221455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Τότε </a:t>
            </a:r>
            <a:endParaRPr lang="el-GR" sz="2400" b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64318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  Το σώμα μπορεί  να κινείτε και το μέτρο της ταχύτητά  του να αλλάζει.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57864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Το σώμα</a:t>
            </a:r>
            <a:r>
              <a:rPr lang="en-US" dirty="0" smtClean="0"/>
              <a:t> </a:t>
            </a:r>
            <a:r>
              <a:rPr lang="el-GR" dirty="0" smtClean="0"/>
              <a:t>επίσης μπορεί  να  κινείτε και η κατεύθυνσή του να αλλάζει </a:t>
            </a:r>
            <a:endParaRPr lang="el-GR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1071538" y="3714752"/>
            <a:ext cx="705453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285720" y="442913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Ταχύτητα</a:t>
            </a:r>
          </a:p>
          <a:p>
            <a:r>
              <a:rPr lang="el-GR" dirty="0" smtClean="0"/>
              <a:t>6</a:t>
            </a:r>
            <a:r>
              <a:rPr lang="en-US" dirty="0" smtClean="0"/>
              <a:t>m/s</a:t>
            </a:r>
            <a:endParaRPr lang="el-GR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857628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TextBox"/>
          <p:cNvSpPr txBox="1"/>
          <p:nvPr/>
        </p:nvSpPr>
        <p:spPr>
          <a:xfrm>
            <a:off x="4357686" y="435769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Ταχύτητα</a:t>
            </a:r>
          </a:p>
          <a:p>
            <a:r>
              <a:rPr lang="en-US" dirty="0" smtClean="0"/>
              <a:t>10m/s</a:t>
            </a:r>
            <a:endParaRPr lang="el-GR" dirty="0"/>
          </a:p>
        </p:txBody>
      </p:sp>
      <p:sp>
        <p:nvSpPr>
          <p:cNvPr id="18" name="17 - TextBox"/>
          <p:cNvSpPr txBox="1"/>
          <p:nvPr/>
        </p:nvSpPr>
        <p:spPr>
          <a:xfrm>
            <a:off x="7572396" y="442913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Ταχύτητα</a:t>
            </a:r>
          </a:p>
          <a:p>
            <a:r>
              <a:rPr lang="en-US" dirty="0" smtClean="0"/>
              <a:t>14m/s</a:t>
            </a:r>
            <a:endParaRPr lang="el-GR" dirty="0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0" y="4286256"/>
            <a:ext cx="9144000" cy="71438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3857628"/>
            <a:ext cx="428628" cy="4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TextBox"/>
          <p:cNvSpPr txBox="1"/>
          <p:nvPr/>
        </p:nvSpPr>
        <p:spPr>
          <a:xfrm>
            <a:off x="285720" y="648866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Το σώμα</a:t>
            </a:r>
            <a:r>
              <a:rPr lang="en-US" dirty="0" smtClean="0"/>
              <a:t> </a:t>
            </a:r>
            <a:r>
              <a:rPr lang="el-GR" dirty="0" smtClean="0"/>
              <a:t>επίσης μπορεί  να μην  κινείτε γιατί   έχει μεγάλη  αδράνεια  (μάζα)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6" grpId="0"/>
      <p:bldP spid="7" grpId="0"/>
      <p:bldP spid="8" grpId="0"/>
      <p:bldP spid="10" grpId="0"/>
      <p:bldP spid="14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4286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Συντηρητικές</a:t>
            </a:r>
            <a:r>
              <a:rPr lang="el-GR" b="1" dirty="0" smtClean="0"/>
              <a:t> ή </a:t>
            </a:r>
            <a:r>
              <a:rPr lang="el-GR" sz="2800" b="1" dirty="0" smtClean="0"/>
              <a:t>Διατηρητικές</a:t>
            </a:r>
            <a:r>
              <a:rPr lang="el-GR" b="1" dirty="0" smtClean="0"/>
              <a:t> δυνάμεις είναι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2143108" y="135729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l-GR" dirty="0" smtClean="0"/>
              <a:t>Η ηλεκτρική δύναμη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l-GR" dirty="0" smtClean="0"/>
              <a:t>Η δύναμη που προκαλεί μια ελαστική παραμόρφωση (</a:t>
            </a:r>
            <a:r>
              <a:rPr lang="el-GR" dirty="0" err="1" smtClean="0"/>
              <a:t>π.χ</a:t>
            </a:r>
            <a:r>
              <a:rPr lang="en-US" dirty="0" smtClean="0"/>
              <a:t>.</a:t>
            </a:r>
            <a:r>
              <a:rPr lang="el-GR" dirty="0" smtClean="0"/>
              <a:t> δύναμη </a:t>
            </a:r>
            <a:r>
              <a:rPr lang="en-US" dirty="0" smtClean="0"/>
              <a:t>F</a:t>
            </a:r>
            <a:r>
              <a:rPr lang="el-GR" dirty="0" smtClean="0"/>
              <a:t> του ελατηρίου που ασκείτε σε ένα σώμα, δύναμη τεντωμένης χορδής)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642910" y="564357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 </a:t>
            </a:r>
            <a:r>
              <a:rPr lang="el-GR" dirty="0" smtClean="0"/>
              <a:t>Η  βαρυτική δύναμη</a:t>
            </a:r>
            <a:r>
              <a:rPr lang="en-US" dirty="0" smtClean="0"/>
              <a:t> W </a:t>
            </a:r>
            <a:r>
              <a:rPr lang="el-GR" dirty="0" smtClean="0"/>
              <a:t>ή Β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2630630" cy="89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7643834" y="2857496"/>
            <a:ext cx="4286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l-G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787598"/>
            <a:ext cx="2357454" cy="207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3929058" y="5929330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010020" y="5510226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500562" y="5929330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</a:t>
            </a:r>
            <a:endParaRPr lang="el-GR" sz="1200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6" y="0"/>
            <a:ext cx="1476374" cy="178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 animBg="1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Μηχανική ενέργεια</a:t>
            </a:r>
            <a:r>
              <a:rPr lang="en-US" sz="3200" b="1" dirty="0" smtClean="0">
                <a:solidFill>
                  <a:srgbClr val="FF000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FF0000"/>
                </a:solidFill>
              </a:rPr>
              <a:t> </a:t>
            </a:r>
            <a:endParaRPr lang="el-GR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9286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Κινητική ενέργεια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(</a:t>
            </a:r>
            <a:r>
              <a:rPr lang="el-GR" b="1" dirty="0" err="1" smtClean="0">
                <a:solidFill>
                  <a:srgbClr val="00B050"/>
                </a:solidFill>
              </a:rPr>
              <a:t>π.χ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E</a:t>
            </a:r>
            <a:r>
              <a:rPr lang="el-GR" b="1" baseline="-25000" dirty="0" smtClean="0">
                <a:solidFill>
                  <a:srgbClr val="00B050"/>
                </a:solidFill>
              </a:rPr>
              <a:t>κ</a:t>
            </a:r>
            <a:r>
              <a:rPr lang="en-US" b="1" dirty="0" smtClean="0">
                <a:solidFill>
                  <a:srgbClr val="00B050"/>
                </a:solidFill>
              </a:rPr>
              <a:t> = </a:t>
            </a:r>
            <a:r>
              <a:rPr lang="el-GR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rgbClr val="00B050"/>
                </a:solidFill>
              </a:rPr>
              <a:t>J</a:t>
            </a:r>
            <a:r>
              <a:rPr lang="el-GR" b="1" dirty="0" smtClean="0">
                <a:solidFill>
                  <a:srgbClr val="00B050"/>
                </a:solidFill>
              </a:rPr>
              <a:t>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0" y="928670"/>
            <a:ext cx="2643206" cy="1357298"/>
          </a:xfrm>
          <a:prstGeom prst="cloudCallout">
            <a:avLst>
              <a:gd name="adj1" fmla="val 39696"/>
              <a:gd name="adj2" fmla="val 1279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57154"/>
              <a:gd name="adj2" fmla="val -1482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429256" y="642918"/>
            <a:ext cx="2786050" cy="1214446"/>
          </a:xfrm>
          <a:prstGeom prst="cloudCallout">
            <a:avLst>
              <a:gd name="adj1" fmla="val -39255"/>
              <a:gd name="adj2" fmla="val 179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0036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286380" y="3302501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E</a:t>
            </a:r>
            <a:r>
              <a:rPr lang="el-GR" sz="4400" b="1" baseline="-25000" dirty="0" smtClean="0">
                <a:solidFill>
                  <a:srgbClr val="00B050"/>
                </a:solidFill>
              </a:rPr>
              <a:t>κ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585789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Δυναμική ενέργεια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(</a:t>
            </a:r>
            <a:r>
              <a:rPr lang="el-GR" b="1" dirty="0" err="1" smtClean="0">
                <a:solidFill>
                  <a:srgbClr val="0070C0"/>
                </a:solidFill>
              </a:rPr>
              <a:t>π.χ</a:t>
            </a:r>
            <a:r>
              <a:rPr lang="el-GR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U = </a:t>
            </a:r>
            <a:r>
              <a:rPr lang="el-GR" b="1" dirty="0" smtClean="0">
                <a:solidFill>
                  <a:srgbClr val="0070C0"/>
                </a:solidFill>
              </a:rPr>
              <a:t>100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l-GR" b="1" dirty="0" smtClean="0">
                <a:solidFill>
                  <a:srgbClr val="0070C0"/>
                </a:solidFill>
              </a:rPr>
              <a:t> 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285984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l-GR" sz="4400" b="1" baseline="-25000" dirty="0" smtClean="0">
                <a:solidFill>
                  <a:srgbClr val="FF0000"/>
                </a:solidFill>
              </a:rPr>
              <a:t> 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643306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U</a:t>
            </a:r>
            <a:r>
              <a:rPr lang="el-GR" sz="4400" b="1" baseline="-25000" dirty="0" smtClean="0">
                <a:solidFill>
                  <a:srgbClr val="0070C0"/>
                </a:solidFill>
              </a:rPr>
              <a:t> </a:t>
            </a:r>
            <a:endParaRPr lang="en-US" sz="4400" b="1" baseline="-25000" dirty="0">
              <a:solidFill>
                <a:srgbClr val="0070C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442912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21442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Μηχανική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120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/>
      <p:bldP spid="15" grpId="0"/>
      <p:bldP spid="18" grpId="0"/>
      <p:bldP spid="21" grpId="0"/>
      <p:bldP spid="22" grpId="0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643042" y="0"/>
            <a:ext cx="571504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Μηχανική ενέργεια</a:t>
            </a:r>
            <a:r>
              <a:rPr lang="en-US" sz="3200" b="1" dirty="0" smtClean="0">
                <a:solidFill>
                  <a:srgbClr val="FF0000"/>
                </a:solidFill>
              </a:rPr>
              <a:t>   E</a:t>
            </a:r>
            <a:r>
              <a:rPr lang="el-GR" sz="3200" b="1" baseline="-25000" dirty="0" smtClean="0">
                <a:solidFill>
                  <a:srgbClr val="FF0000"/>
                </a:solidFill>
              </a:rPr>
              <a:t> </a:t>
            </a:r>
            <a:endParaRPr lang="el-GR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9286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Κινητική ενέργεια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(</a:t>
            </a:r>
            <a:r>
              <a:rPr lang="el-GR" b="1" dirty="0" err="1" smtClean="0">
                <a:solidFill>
                  <a:srgbClr val="00B050"/>
                </a:solidFill>
              </a:rPr>
              <a:t>π.χ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Κ </a:t>
            </a:r>
            <a:r>
              <a:rPr lang="en-US" b="1" dirty="0" smtClean="0">
                <a:solidFill>
                  <a:srgbClr val="00B050"/>
                </a:solidFill>
              </a:rPr>
              <a:t>= </a:t>
            </a:r>
            <a:r>
              <a:rPr lang="el-GR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rgbClr val="00B050"/>
                </a:solidFill>
              </a:rPr>
              <a:t>J</a:t>
            </a:r>
            <a:r>
              <a:rPr lang="el-GR" b="1" dirty="0" smtClean="0">
                <a:solidFill>
                  <a:srgbClr val="00B050"/>
                </a:solidFill>
              </a:rPr>
              <a:t>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0" y="928670"/>
            <a:ext cx="2643206" cy="1357298"/>
          </a:xfrm>
          <a:prstGeom prst="cloudCallout">
            <a:avLst>
              <a:gd name="adj1" fmla="val 39696"/>
              <a:gd name="adj2" fmla="val 1279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857224" y="5429264"/>
            <a:ext cx="2786082" cy="1428736"/>
          </a:xfrm>
          <a:prstGeom prst="cloudCallout">
            <a:avLst>
              <a:gd name="adj1" fmla="val 57154"/>
              <a:gd name="adj2" fmla="val -1482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5429256" y="642918"/>
            <a:ext cx="2786050" cy="1214446"/>
          </a:xfrm>
          <a:prstGeom prst="cloudCallout">
            <a:avLst>
              <a:gd name="adj1" fmla="val -39255"/>
              <a:gd name="adj2" fmla="val 17984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00036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=</a:t>
            </a:r>
            <a:endParaRPr lang="en-US" sz="4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5286380" y="3302501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 smtClean="0">
                <a:solidFill>
                  <a:srgbClr val="00B050"/>
                </a:solidFill>
              </a:rPr>
              <a:t>Κ</a:t>
            </a:r>
            <a:endParaRPr lang="en-US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14414" y="5857892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Δυναμική ενέργεια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(</a:t>
            </a:r>
            <a:r>
              <a:rPr lang="el-GR" b="1" dirty="0" err="1" smtClean="0">
                <a:solidFill>
                  <a:srgbClr val="0070C0"/>
                </a:solidFill>
              </a:rPr>
              <a:t>π.χ</a:t>
            </a:r>
            <a:r>
              <a:rPr lang="el-GR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U = </a:t>
            </a:r>
            <a:r>
              <a:rPr lang="el-GR" b="1" dirty="0" smtClean="0">
                <a:solidFill>
                  <a:srgbClr val="0070C0"/>
                </a:solidFill>
              </a:rPr>
              <a:t>100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l-GR" b="1" dirty="0" smtClean="0">
                <a:solidFill>
                  <a:srgbClr val="0070C0"/>
                </a:solidFill>
              </a:rPr>
              <a:t> 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2285984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l-GR" sz="4400" b="1" baseline="-25000" dirty="0" smtClean="0">
                <a:solidFill>
                  <a:srgbClr val="FF0000"/>
                </a:solidFill>
              </a:rPr>
              <a:t> </a:t>
            </a:r>
            <a:endParaRPr lang="en-US" sz="4400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643306" y="3357562"/>
            <a:ext cx="6429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U</a:t>
            </a:r>
            <a:r>
              <a:rPr lang="el-GR" sz="4400" b="1" baseline="-25000" dirty="0" smtClean="0">
                <a:solidFill>
                  <a:srgbClr val="0070C0"/>
                </a:solidFill>
              </a:rPr>
              <a:t> </a:t>
            </a:r>
            <a:endParaRPr lang="en-US" sz="4400" b="1" baseline="-25000" dirty="0">
              <a:solidFill>
                <a:srgbClr val="0070C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4429124" y="3357562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121442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Μηχανική ενέργεια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E</a:t>
            </a:r>
            <a:r>
              <a:rPr lang="el-GR" b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120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lang="el-GR" b="1" dirty="0" smtClean="0">
                <a:solidFill>
                  <a:srgbClr val="FF0000"/>
                </a:solidFill>
              </a:rPr>
              <a:t> 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/>
      <p:bldP spid="15" grpId="0"/>
      <p:bldP spid="18" grpId="0"/>
      <p:bldP spid="21" grpId="0"/>
      <p:bldP spid="22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1574</Words>
  <PresentationFormat>Προβολή στην οθόνη (4:3)</PresentationFormat>
  <Paragraphs>291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1ος  νόμος του  Νεύτωνα  </vt:lpstr>
      <vt:lpstr>1ος  νόμος του  Νεύτωνα  </vt:lpstr>
      <vt:lpstr>Κατεύθυνση</vt:lpstr>
      <vt:lpstr>Κατεύθυνση</vt:lpstr>
      <vt:lpstr>2ος  νόμος του  Νεύτωνα  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456</cp:revision>
  <dcterms:created xsi:type="dcterms:W3CDTF">2020-04-07T16:42:53Z</dcterms:created>
  <dcterms:modified xsi:type="dcterms:W3CDTF">2024-05-21T13:31:20Z</dcterms:modified>
</cp:coreProperties>
</file>