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21" r:id="rId3"/>
    <p:sldId id="315" r:id="rId4"/>
    <p:sldId id="316" r:id="rId5"/>
    <p:sldId id="317" r:id="rId6"/>
    <p:sldId id="318" r:id="rId7"/>
    <p:sldId id="319" r:id="rId8"/>
    <p:sldId id="32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 pc" initials="h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B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Μηχανική ενέργεια</a:t>
            </a:r>
            <a:r>
              <a:rPr lang="en-US" sz="3200" b="1" dirty="0" smtClean="0">
                <a:solidFill>
                  <a:srgbClr val="FF000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FF0000"/>
                </a:solidFill>
              </a:rPr>
              <a:t> </a:t>
            </a:r>
            <a:endParaRPr lang="el-GR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9286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Κινητική ενέργεια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E</a:t>
            </a:r>
            <a:r>
              <a:rPr lang="el-GR" b="1" baseline="-25000" dirty="0" smtClean="0">
                <a:solidFill>
                  <a:srgbClr val="00B050"/>
                </a:solidFill>
              </a:rPr>
              <a:t>κ</a:t>
            </a:r>
            <a:r>
              <a:rPr lang="en-US" b="1" dirty="0" smtClean="0">
                <a:solidFill>
                  <a:srgbClr val="00B050"/>
                </a:solidFill>
              </a:rPr>
              <a:t> = </a:t>
            </a:r>
            <a:r>
              <a:rPr lang="el-GR" b="1" dirty="0" smtClean="0">
                <a:solidFill>
                  <a:srgbClr val="00B050"/>
                </a:solidFill>
              </a:rPr>
              <a:t>100</a:t>
            </a:r>
            <a:r>
              <a:rPr lang="en-US" b="1" dirty="0" smtClean="0">
                <a:solidFill>
                  <a:srgbClr val="00B050"/>
                </a:solidFill>
              </a:rPr>
              <a:t>J</a:t>
            </a:r>
            <a:r>
              <a:rPr lang="el-GR" b="1" dirty="0" smtClean="0">
                <a:solidFill>
                  <a:srgbClr val="00B050"/>
                </a:solidFill>
              </a:rPr>
              <a:t> 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0" y="928670"/>
            <a:ext cx="2643206" cy="1357298"/>
          </a:xfrm>
          <a:prstGeom prst="cloudCallout">
            <a:avLst>
              <a:gd name="adj1" fmla="val 39696"/>
              <a:gd name="adj2" fmla="val 1279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57154"/>
              <a:gd name="adj2" fmla="val -1482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429256" y="642918"/>
            <a:ext cx="2786050" cy="1214446"/>
          </a:xfrm>
          <a:prstGeom prst="cloudCallout">
            <a:avLst>
              <a:gd name="adj1" fmla="val -39255"/>
              <a:gd name="adj2" fmla="val 179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0036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286380" y="3302501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E</a:t>
            </a:r>
            <a:r>
              <a:rPr lang="el-GR" sz="4400" b="1" baseline="-25000" dirty="0" smtClean="0">
                <a:solidFill>
                  <a:srgbClr val="00B050"/>
                </a:solidFill>
              </a:rPr>
              <a:t>κ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Δυναμική ενέργεια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U = </a:t>
            </a:r>
            <a:r>
              <a:rPr lang="el-GR" b="1" dirty="0" smtClean="0">
                <a:solidFill>
                  <a:srgbClr val="0070C0"/>
                </a:solidFill>
              </a:rPr>
              <a:t>100</a:t>
            </a:r>
            <a:r>
              <a:rPr lang="en-US" b="1" dirty="0" smtClean="0">
                <a:solidFill>
                  <a:srgbClr val="0070C0"/>
                </a:solidFill>
              </a:rPr>
              <a:t>J</a:t>
            </a:r>
            <a:r>
              <a:rPr lang="el-GR" b="1" dirty="0" smtClean="0">
                <a:solidFill>
                  <a:srgbClr val="0070C0"/>
                </a:solidFill>
              </a:rPr>
              <a:t> 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285984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l-GR" sz="4400" b="1" baseline="-25000" dirty="0" smtClean="0">
                <a:solidFill>
                  <a:srgbClr val="FF0000"/>
                </a:solidFill>
              </a:rPr>
              <a:t> 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643306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U</a:t>
            </a:r>
            <a:r>
              <a:rPr lang="el-GR" sz="4400" b="1" baseline="-25000" dirty="0" smtClean="0">
                <a:solidFill>
                  <a:srgbClr val="0070C0"/>
                </a:solidFill>
              </a:rPr>
              <a:t> 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442912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+</a:t>
            </a:r>
            <a:endParaRPr lang="en-US" sz="4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21442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Μηχανική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E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120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/>
      <p:bldP spid="15" grpId="0"/>
      <p:bldP spid="18" grpId="0"/>
      <p:bldP spid="21" grpId="0"/>
      <p:bldP spid="22" grpId="0"/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Πολλαπλασιάζοντας  με  μηδέν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85723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2  =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857232"/>
            <a:ext cx="322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150017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24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0  =</a:t>
            </a:r>
            <a:endParaRPr lang="en-US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150017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2145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2214554"/>
            <a:ext cx="322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0096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+ 2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=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15008" y="1000108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171448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2 -0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=</a:t>
            </a:r>
            <a:endParaRPr lang="en-US" sz="2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4714876" y="257174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 </a:t>
            </a:r>
            <a:r>
              <a:rPr lang="el-GR" sz="2400" dirty="0" smtClean="0"/>
              <a:t>+</a:t>
            </a:r>
            <a:r>
              <a:rPr lang="en-US" sz="2400" dirty="0" smtClean="0"/>
              <a:t>  </a:t>
            </a:r>
            <a:r>
              <a:rPr lang="el-GR" sz="2400" dirty="0" smtClean="0"/>
              <a:t>0</a:t>
            </a:r>
            <a:r>
              <a:rPr lang="en-US" sz="2400" dirty="0" smtClean="0"/>
              <a:t>   =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35718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- 0 =</a:t>
            </a:r>
            <a:endParaRPr lang="en-US" sz="24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857884" y="357187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</a:t>
            </a:r>
            <a:r>
              <a:rPr lang="el-GR" sz="2400" baseline="30000" dirty="0" smtClean="0"/>
              <a:t>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572000" y="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Πρόσθεση / αφαίρεση με  μηδέν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285749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2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857356" y="290578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1714488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000760" y="257174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 </a:t>
            </a:r>
            <a:endParaRPr lang="en-US" sz="2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28596" y="364331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990708" y="3643314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643438" y="457200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0  +  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h</a:t>
            </a:r>
            <a:r>
              <a:rPr lang="el-GR" sz="2400" dirty="0" smtClean="0"/>
              <a:t> </a:t>
            </a:r>
            <a:r>
              <a:rPr lang="en-US" sz="2400" dirty="0" smtClean="0"/>
              <a:t>    </a:t>
            </a:r>
            <a:r>
              <a:rPr lang="el-GR" sz="2400" dirty="0" smtClean="0"/>
              <a:t> =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714480" y="450057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28596" y="478632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28596" y="435769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428596" y="478632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857224" y="4559866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285852" y="450057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596" y="5462301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14414" y="5429264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928662" y="5429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613150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714348" y="6131502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071538" y="6131502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0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71488" y="6417254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357158" y="60722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63458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557274" y="60722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857356" y="607220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7000892" y="4572008"/>
            <a:ext cx="1160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h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5143504" y="584575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143504" y="5845750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500694" y="584575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u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4800644" y="613150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4786314" y="5786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4786314" y="60600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6786578" y="585789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6072198" y="5857892"/>
            <a:ext cx="631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endParaRPr lang="el-GR" sz="24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7764574" y="584575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7764574" y="5845750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8121764" y="584575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u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7421714" y="613150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407384" y="5786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7407384" y="60600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/>
      <p:bldP spid="7" grpId="0"/>
      <p:bldP spid="10" grpId="0"/>
      <p:bldP spid="11" grpId="0"/>
      <p:bldP spid="12" grpId="0"/>
      <p:bldP spid="13" grpId="0"/>
      <p:bldP spid="16" grpId="0"/>
      <p:bldP spid="17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24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0" y="6488668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3" name="52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7643802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Θέση  Β</a:t>
            </a:r>
            <a:endParaRPr lang="el-GR" b="1" dirty="0">
              <a:solidFill>
                <a:srgbClr val="002060"/>
              </a:solidFill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7718" y="2071679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57 - TextBox"/>
          <p:cNvSpPr txBox="1"/>
          <p:nvPr/>
        </p:nvSpPr>
        <p:spPr>
          <a:xfrm>
            <a:off x="6643702" y="20716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 rot="5400000">
            <a:off x="7144562" y="257095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143768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7786710" y="207167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0" y="285728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ύψος 2 m αφήνουμε να πέσει ελεύθερα (άρα ακίνητη, ταχύτητα μηδέν) μια πέτρα, που έχει μάζα 0,5 </a:t>
            </a:r>
            <a:r>
              <a:rPr lang="el-GR" dirty="0" err="1" smtClean="0"/>
              <a:t>Kg</a:t>
            </a:r>
            <a:r>
              <a:rPr lang="el-GR" dirty="0" smtClean="0"/>
              <a:t>. Πόσο είναι το μέτρο της ταχύτητας με την οποία η πέτρα φτάνει στο έδαφος  ;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143108" y="120228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0" y="163090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0" y="227385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142844" y="2130974"/>
            <a:ext cx="5643602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142976" y="2273850"/>
            <a:ext cx="4143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l-GR" sz="1400" b="1" dirty="0" smtClean="0">
                <a:solidFill>
                  <a:srgbClr val="0070C0"/>
                </a:solidFill>
              </a:rPr>
              <a:t>ταχύτητα της πέτρας μόλις φτάσει στο έδαφος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928662" y="15594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  = </a:t>
            </a:r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0,5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kg </a:t>
            </a:r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g=10m/s</a:t>
            </a:r>
            <a:r>
              <a:rPr lang="en-US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=2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3857620" y="857232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143372" y="868244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4714876" y="77365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4714844" y="108255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786282" y="1082558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57158" y="3639925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</a:t>
            </a:r>
            <a:r>
              <a:rPr lang="el-GR" b="1" dirty="0" smtClean="0">
                <a:solidFill>
                  <a:srgbClr val="FF0000"/>
                </a:solidFill>
              </a:rPr>
              <a:t>θέση Α </a:t>
            </a:r>
            <a:r>
              <a:rPr lang="el-GR" dirty="0" smtClean="0"/>
              <a:t>που αφήνω τη πέτρα ,γιατί ξέρω το ύψος,  και ότι σε αυτό το σημείο η ταχύτητα θα είναι μηδέν</a:t>
            </a:r>
            <a:endParaRPr lang="el-GR" dirty="0"/>
          </a:p>
        </p:txBody>
      </p:sp>
      <p:sp>
        <p:nvSpPr>
          <p:cNvPr id="72" name="71 - Ορθογώνιο"/>
          <p:cNvSpPr/>
          <p:nvPr/>
        </p:nvSpPr>
        <p:spPr>
          <a:xfrm>
            <a:off x="0" y="3211297"/>
            <a:ext cx="460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Βρίσκω τη </a:t>
            </a:r>
            <a:r>
              <a:rPr lang="el-GR" u="sng" dirty="0" smtClean="0"/>
              <a:t>μηχανική ενέργεια σε 2 δυο σημεία</a:t>
            </a:r>
            <a:r>
              <a:rPr lang="el-GR" dirty="0" smtClean="0"/>
              <a:t>:</a:t>
            </a:r>
          </a:p>
        </p:txBody>
      </p:sp>
      <p:sp>
        <p:nvSpPr>
          <p:cNvPr id="73" name="72 - TextBox"/>
          <p:cNvSpPr txBox="1"/>
          <p:nvPr/>
        </p:nvSpPr>
        <p:spPr>
          <a:xfrm>
            <a:off x="714348" y="457200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</a:t>
            </a:r>
            <a:r>
              <a:rPr lang="el-GR" b="1" dirty="0" smtClean="0">
                <a:solidFill>
                  <a:srgbClr val="002060"/>
                </a:solidFill>
              </a:rPr>
              <a:t>θέση Β </a:t>
            </a:r>
            <a:r>
              <a:rPr lang="el-GR" dirty="0" smtClean="0"/>
              <a:t>στο έδαφος γιατί εκεί ψάχνω την ταχύτητα</a:t>
            </a:r>
            <a:endParaRPr lang="el-GR" dirty="0"/>
          </a:p>
        </p:txBody>
      </p:sp>
      <p:sp>
        <p:nvSpPr>
          <p:cNvPr id="74" name="73 - TextBox"/>
          <p:cNvSpPr txBox="1"/>
          <p:nvPr/>
        </p:nvSpPr>
        <p:spPr>
          <a:xfrm>
            <a:off x="1500166" y="271462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1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cxnSp>
        <p:nvCxnSpPr>
          <p:cNvPr id="76" name="75 - Ευθύγραμμο βέλος σύνδεσης"/>
          <p:cNvCxnSpPr/>
          <p:nvPr/>
        </p:nvCxnSpPr>
        <p:spPr>
          <a:xfrm rot="5400000">
            <a:off x="6179355" y="4321975"/>
            <a:ext cx="3857652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TextBox"/>
          <p:cNvSpPr txBox="1"/>
          <p:nvPr/>
        </p:nvSpPr>
        <p:spPr>
          <a:xfrm>
            <a:off x="7786710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286116" y="57150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4" grpId="0"/>
      <p:bldP spid="55" grpId="0"/>
      <p:bldP spid="58" grpId="0"/>
      <p:bldP spid="60" grpId="0"/>
      <p:bldP spid="61" grpId="0"/>
      <p:bldP spid="35" grpId="0"/>
      <p:bldP spid="36" grpId="0"/>
      <p:bldP spid="37" grpId="0"/>
      <p:bldP spid="39" grpId="0"/>
      <p:bldP spid="40" grpId="0"/>
      <p:bldP spid="70" grpId="0"/>
      <p:bldP spid="72" grpId="0"/>
      <p:bldP spid="73" grpId="0"/>
      <p:bldP spid="74" grpId="0"/>
      <p:bldP spid="77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0" y="6488668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3" name="52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7643802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Θέση  Β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7072330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357290" y="2857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58" y="642918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1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cxnSp>
        <p:nvCxnSpPr>
          <p:cNvPr id="76" name="75 - Ευθύγραμμο βέλος σύνδεσης"/>
          <p:cNvCxnSpPr/>
          <p:nvPr/>
        </p:nvCxnSpPr>
        <p:spPr>
          <a:xfrm rot="5400000">
            <a:off x="5787240" y="3928272"/>
            <a:ext cx="4572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TextBox"/>
          <p:cNvSpPr txBox="1"/>
          <p:nvPr/>
        </p:nvSpPr>
        <p:spPr>
          <a:xfrm>
            <a:off x="7786710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41 - TextBox"/>
          <p:cNvSpPr txBox="1"/>
          <p:nvPr/>
        </p:nvSpPr>
        <p:spPr>
          <a:xfrm>
            <a:off x="6643702" y="16430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714297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643802" y="15716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285852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Στη Θέση Α  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135729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είναι ακίνητη άρα θα έχει μηδέν ταχύτητα</a:t>
            </a:r>
            <a:endParaRPr lang="el-GR" dirty="0"/>
          </a:p>
        </p:txBody>
      </p:sp>
      <p:sp>
        <p:nvSpPr>
          <p:cNvPr id="47" name="46 - TextBox"/>
          <p:cNvSpPr txBox="1"/>
          <p:nvPr/>
        </p:nvSpPr>
        <p:spPr>
          <a:xfrm>
            <a:off x="0" y="2285992"/>
            <a:ext cx="485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είναι ακίνητη άρα θα έχει κινητική ενέργεια μηδέν: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0" y="3357562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στη θέση Α θα έχει δυναμική ενέργεια:</a:t>
            </a:r>
            <a:endParaRPr lang="el-GR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492919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θέση Α θα έχει μηχανική ενέργεια Ε</a:t>
            </a:r>
            <a:r>
              <a:rPr lang="el-GR" baseline="-25000" dirty="0" smtClean="0"/>
              <a:t>Α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51" name="50 - Ορθογώνιο"/>
          <p:cNvSpPr/>
          <p:nvPr/>
        </p:nvSpPr>
        <p:spPr>
          <a:xfrm>
            <a:off x="500034" y="5786454"/>
            <a:ext cx="1703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0  +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428596" y="5286388"/>
            <a:ext cx="1540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kA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3286116" y="5786454"/>
            <a:ext cx="1259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2500298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=&gt;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1571604" y="1643050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 = 0</a:t>
            </a:r>
            <a:endParaRPr lang="el-GR" dirty="0"/>
          </a:p>
        </p:txBody>
      </p:sp>
      <p:sp>
        <p:nvSpPr>
          <p:cNvPr id="75" name="74 - Ορθογώνιο"/>
          <p:cNvSpPr/>
          <p:nvPr/>
        </p:nvSpPr>
        <p:spPr>
          <a:xfrm>
            <a:off x="2071670" y="2714620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kA</a:t>
            </a:r>
            <a:r>
              <a:rPr lang="en-US" b="1" dirty="0" smtClean="0">
                <a:solidFill>
                  <a:srgbClr val="FF0000"/>
                </a:solidFill>
              </a:rPr>
              <a:t>  = 0 </a:t>
            </a:r>
            <a:endParaRPr lang="el-GR" dirty="0"/>
          </a:p>
        </p:txBody>
      </p:sp>
      <p:sp>
        <p:nvSpPr>
          <p:cNvPr id="78" name="77 - Ορθογώνιο"/>
          <p:cNvSpPr/>
          <p:nvPr/>
        </p:nvSpPr>
        <p:spPr>
          <a:xfrm>
            <a:off x="2285984" y="4214818"/>
            <a:ext cx="1151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mg h</a:t>
            </a:r>
            <a:endParaRPr lang="el-GR" dirty="0"/>
          </a:p>
        </p:txBody>
      </p:sp>
      <p:sp>
        <p:nvSpPr>
          <p:cNvPr id="79" name="78 - TextBox"/>
          <p:cNvSpPr txBox="1"/>
          <p:nvPr/>
        </p:nvSpPr>
        <p:spPr>
          <a:xfrm>
            <a:off x="4929190" y="57864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 Σχέση 1)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4" grpId="0"/>
      <p:bldP spid="55" grpId="0"/>
      <p:bldP spid="60" grpId="0"/>
      <p:bldP spid="35" grpId="0"/>
      <p:bldP spid="74" grpId="0"/>
      <p:bldP spid="77" grpId="0"/>
      <p:bldP spid="33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62" grpId="0"/>
      <p:bldP spid="66" grpId="0"/>
      <p:bldP spid="67" grpId="0"/>
      <p:bldP spid="71" grpId="0"/>
      <p:bldP spid="75" grpId="0"/>
      <p:bldP spid="78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0" y="6488668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357290" y="2857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58" y="642918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1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643174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sp>
        <p:nvSpPr>
          <p:cNvPr id="36" name="35 - TextBox"/>
          <p:cNvSpPr txBox="1"/>
          <p:nvPr/>
        </p:nvSpPr>
        <p:spPr>
          <a:xfrm>
            <a:off x="1285852" y="97582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Στη Θέση Β :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0" y="140445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κινείτε με   ταχύτητα</a:t>
            </a:r>
            <a:endParaRPr lang="el-GR" dirty="0"/>
          </a:p>
        </p:txBody>
      </p:sp>
      <p:sp>
        <p:nvSpPr>
          <p:cNvPr id="38" name="37 - TextBox"/>
          <p:cNvSpPr txBox="1"/>
          <p:nvPr/>
        </p:nvSpPr>
        <p:spPr>
          <a:xfrm>
            <a:off x="0" y="1761642"/>
            <a:ext cx="485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 θα έχει κινητική ενέργεια  </a:t>
            </a:r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κΒ   </a:t>
            </a:r>
            <a:r>
              <a:rPr lang="el-GR" dirty="0" smtClean="0"/>
              <a:t>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0" y="235743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l-GR" b="1" baseline="-25000" dirty="0" smtClean="0">
                <a:solidFill>
                  <a:srgbClr val="0070C0"/>
                </a:solidFill>
              </a:rPr>
              <a:t>Β  </a:t>
            </a:r>
            <a:r>
              <a:rPr lang="el-GR" b="1" dirty="0" smtClean="0">
                <a:solidFill>
                  <a:srgbClr val="0070C0"/>
                </a:solidFill>
              </a:rPr>
              <a:t> = 0</a:t>
            </a:r>
            <a:r>
              <a:rPr lang="en-US" b="1" dirty="0" smtClean="0">
                <a:solidFill>
                  <a:srgbClr val="0070C0"/>
                </a:solidFill>
              </a:rPr>
              <a:t>  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0" y="2928934"/>
            <a:ext cx="592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  στη θέση Β θα έχει δυναμική ενέργεια:</a:t>
            </a:r>
            <a:endParaRPr lang="el-GR" dirty="0"/>
          </a:p>
        </p:txBody>
      </p:sp>
      <p:sp>
        <p:nvSpPr>
          <p:cNvPr id="41" name="40 - Ορθογώνιο"/>
          <p:cNvSpPr/>
          <p:nvPr/>
        </p:nvSpPr>
        <p:spPr>
          <a:xfrm>
            <a:off x="142844" y="5262104"/>
            <a:ext cx="274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      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                              +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0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785786" y="4547724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 Ε</a:t>
            </a:r>
            <a:r>
              <a:rPr lang="en-US" b="1" baseline="-25000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 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000364" y="1404452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4286248" y="3357562"/>
            <a:ext cx="79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= 0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4477728" y="175288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4049100" y="1731209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κΒ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5072066" y="171448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5072066" y="1714488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5429256" y="1714488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714876" y="192880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Ορθογώνιο"/>
          <p:cNvSpPr/>
          <p:nvPr/>
        </p:nvSpPr>
        <p:spPr>
          <a:xfrm>
            <a:off x="4714876" y="163090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4700546" y="18573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1443058" y="524996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81" name="80 - Ορθογώνιο"/>
          <p:cNvSpPr/>
          <p:nvPr/>
        </p:nvSpPr>
        <p:spPr>
          <a:xfrm>
            <a:off x="1443058" y="5249962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82" name="81 - Ορθογώνιο"/>
          <p:cNvSpPr/>
          <p:nvPr/>
        </p:nvSpPr>
        <p:spPr>
          <a:xfrm>
            <a:off x="1800248" y="5249962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1085868" y="5464276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Ορθογώνιο"/>
          <p:cNvSpPr/>
          <p:nvPr/>
        </p:nvSpPr>
        <p:spPr>
          <a:xfrm>
            <a:off x="1085868" y="516638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1071538" y="539283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2928926" y="52621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=&gt;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3904229" y="531264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3475601" y="5290967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4498567" y="527424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4498567" y="5274246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4855757" y="5274246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4141377" y="5488560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4141377" y="519066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4" name="93 - Ορθογώνιο"/>
          <p:cNvSpPr/>
          <p:nvPr/>
        </p:nvSpPr>
        <p:spPr>
          <a:xfrm>
            <a:off x="4127047" y="54171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5" name="94 - TextBox"/>
          <p:cNvSpPr txBox="1"/>
          <p:nvPr/>
        </p:nvSpPr>
        <p:spPr>
          <a:xfrm>
            <a:off x="0" y="4000504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θέση Β  θα έχει μηχανική ενέργεια Ε</a:t>
            </a:r>
            <a:r>
              <a:rPr lang="el-GR" baseline="-25000" dirty="0" smtClean="0"/>
              <a:t>Β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96" name="95 - TextBox"/>
          <p:cNvSpPr txBox="1"/>
          <p:nvPr/>
        </p:nvSpPr>
        <p:spPr>
          <a:xfrm>
            <a:off x="5429256" y="535782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 Σχέση 2)</a:t>
            </a:r>
            <a:endParaRPr lang="el-GR" dirty="0"/>
          </a:p>
        </p:txBody>
      </p: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8" name="97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00" name="99 - TextBox"/>
          <p:cNvSpPr txBox="1"/>
          <p:nvPr/>
        </p:nvSpPr>
        <p:spPr>
          <a:xfrm>
            <a:off x="7643802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Θέση  Β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01" name="100 - TextBox"/>
          <p:cNvSpPr txBox="1"/>
          <p:nvPr/>
        </p:nvSpPr>
        <p:spPr>
          <a:xfrm>
            <a:off x="7072330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cxnSp>
        <p:nvCxnSpPr>
          <p:cNvPr id="102" name="101 - Ευθύγραμμο βέλος σύνδεσης"/>
          <p:cNvCxnSpPr/>
          <p:nvPr/>
        </p:nvCxnSpPr>
        <p:spPr>
          <a:xfrm rot="5400000">
            <a:off x="5787240" y="3928272"/>
            <a:ext cx="4572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- TextBox"/>
          <p:cNvSpPr txBox="1"/>
          <p:nvPr/>
        </p:nvSpPr>
        <p:spPr>
          <a:xfrm>
            <a:off x="7786710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6" name="105 - Ευθύγραμμο βέλος σύνδεσης"/>
          <p:cNvCxnSpPr/>
          <p:nvPr/>
        </p:nvCxnSpPr>
        <p:spPr>
          <a:xfrm rot="5400000">
            <a:off x="714297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7643802" y="15716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214282" y="3357562"/>
            <a:ext cx="1472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m</a:t>
            </a:r>
            <a:r>
              <a:rPr lang="el-GR" b="1" dirty="0" smtClean="0">
                <a:solidFill>
                  <a:srgbClr val="0070C0"/>
                </a:solidFill>
              </a:rPr>
              <a:t> ∙</a:t>
            </a:r>
            <a:r>
              <a:rPr lang="en-US" b="1" dirty="0" smtClean="0">
                <a:solidFill>
                  <a:srgbClr val="0070C0"/>
                </a:solidFill>
              </a:rPr>
              <a:t>g∙ h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1785918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=&gt;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2214546" y="3357562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m</a:t>
            </a:r>
            <a:r>
              <a:rPr lang="el-GR" b="1" dirty="0" smtClean="0">
                <a:solidFill>
                  <a:srgbClr val="0070C0"/>
                </a:solidFill>
              </a:rPr>
              <a:t> ∙</a:t>
            </a:r>
            <a:r>
              <a:rPr lang="en-US" b="1" dirty="0" smtClean="0">
                <a:solidFill>
                  <a:srgbClr val="0070C0"/>
                </a:solidFill>
              </a:rPr>
              <a:t>g∙ 0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3714744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=&gt;</a:t>
            </a:r>
            <a:endParaRPr lang="el-G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/>
      <p:bldP spid="74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56" grpId="0"/>
      <p:bldP spid="57" grpId="0"/>
      <p:bldP spid="59" grpId="0"/>
      <p:bldP spid="61" grpId="0"/>
      <p:bldP spid="64" grpId="0"/>
      <p:bldP spid="65" grpId="0"/>
      <p:bldP spid="68" grpId="0"/>
      <p:bldP spid="69" grpId="0"/>
      <p:bldP spid="72" grpId="0"/>
      <p:bldP spid="73" grpId="0"/>
      <p:bldP spid="80" grpId="0"/>
      <p:bldP spid="81" grpId="0"/>
      <p:bldP spid="82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99" grpId="0"/>
      <p:bldP spid="100" grpId="0"/>
      <p:bldP spid="101" grpId="0"/>
      <p:bldP spid="103" grpId="0"/>
      <p:bldP spid="107" grpId="0"/>
      <p:bldP spid="53" grpId="0"/>
      <p:bldP spid="54" grpId="0"/>
      <p:bldP spid="55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357290" y="2857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58" y="57148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1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643174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sp>
        <p:nvSpPr>
          <p:cNvPr id="87" name="86 - Ορθογώνιο"/>
          <p:cNvSpPr/>
          <p:nvPr/>
        </p:nvSpPr>
        <p:spPr>
          <a:xfrm>
            <a:off x="2500298" y="232439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2071670" y="2302713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3094636" y="228599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3094636" y="2285992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3451826" y="2285992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2737446" y="2500306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2737446" y="22024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4" name="93 - Ορθογώνιο"/>
          <p:cNvSpPr/>
          <p:nvPr/>
        </p:nvSpPr>
        <p:spPr>
          <a:xfrm>
            <a:off x="2723116" y="24288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5" name="94 - TextBox"/>
          <p:cNvSpPr txBox="1"/>
          <p:nvPr/>
        </p:nvSpPr>
        <p:spPr>
          <a:xfrm>
            <a:off x="-214346" y="2374151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       θέση Β  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025325" y="236957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( Σχέση 2)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214282" y="928670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Τελικά από σχέση 1 και σχέση 2 οι μηχανικές ενέργειες στη θέση Α και θέση Β θα είναι :</a:t>
            </a:r>
            <a:endParaRPr lang="el-GR" dirty="0"/>
          </a:p>
        </p:txBody>
      </p:sp>
      <p:sp>
        <p:nvSpPr>
          <p:cNvPr id="62" name="61 - Ορθογώνιο"/>
          <p:cNvSpPr/>
          <p:nvPr/>
        </p:nvSpPr>
        <p:spPr>
          <a:xfrm>
            <a:off x="94240" y="1583754"/>
            <a:ext cx="89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θέση Α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1594438" y="1571612"/>
            <a:ext cx="1259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3237512" y="15716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( Σχέση 1)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214282" y="2928934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2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sp>
        <p:nvSpPr>
          <p:cNvPr id="78" name="77 - TextBox"/>
          <p:cNvSpPr txBox="1"/>
          <p:nvPr/>
        </p:nvSpPr>
        <p:spPr>
          <a:xfrm>
            <a:off x="0" y="3214686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Επειδή στη πέτρα ασκείτε μόνο η δύναμη της βαρύτητας,  που είναι συντηρητική  δύναμη θα ισχύει η Αρχή Διατήρησης της  Μηχανικής  Ενέργειας  (=Α.Δ.Μ.Ε.) </a:t>
            </a:r>
            <a:endParaRPr lang="el-GR" dirty="0"/>
          </a:p>
        </p:txBody>
      </p:sp>
      <p:sp>
        <p:nvSpPr>
          <p:cNvPr id="79" name="78 - TextBox"/>
          <p:cNvSpPr txBox="1"/>
          <p:nvPr/>
        </p:nvSpPr>
        <p:spPr>
          <a:xfrm>
            <a:off x="214282" y="421481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Εφαρμόζω την Α.Δ.Μ.Ε στις θέσεις Α και Β:</a:t>
            </a:r>
          </a:p>
          <a:p>
            <a:r>
              <a:rPr lang="el-GR" dirty="0" smtClean="0"/>
              <a:t> και εξισώνω τις μηχανικές ενέργειες στις δύο θέσεις : </a:t>
            </a:r>
            <a:endParaRPr lang="el-GR" dirty="0"/>
          </a:p>
        </p:txBody>
      </p:sp>
      <p:sp>
        <p:nvSpPr>
          <p:cNvPr id="97" name="96 - TextBox"/>
          <p:cNvSpPr txBox="1"/>
          <p:nvPr/>
        </p:nvSpPr>
        <p:spPr>
          <a:xfrm>
            <a:off x="357158" y="542926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σχέσεις 1 και 2 έχω:</a:t>
            </a:r>
            <a:endParaRPr lang="el-GR" dirty="0"/>
          </a:p>
        </p:txBody>
      </p:sp>
      <p:sp>
        <p:nvSpPr>
          <p:cNvPr id="98" name="97 - Ορθογώνιο"/>
          <p:cNvSpPr/>
          <p:nvPr/>
        </p:nvSpPr>
        <p:spPr>
          <a:xfrm>
            <a:off x="1714480" y="4929198"/>
            <a:ext cx="860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/>
              <a:t>=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dirty="0"/>
          </a:p>
        </p:txBody>
      </p:sp>
      <p:sp>
        <p:nvSpPr>
          <p:cNvPr id="99" name="98 - Ορθογώνιο"/>
          <p:cNvSpPr/>
          <p:nvPr/>
        </p:nvSpPr>
        <p:spPr>
          <a:xfrm>
            <a:off x="3143240" y="5429264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00" name="99 - Ορθογώνιο"/>
          <p:cNvSpPr/>
          <p:nvPr/>
        </p:nvSpPr>
        <p:spPr>
          <a:xfrm>
            <a:off x="3929058" y="545552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4617398" y="541712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102" name="101 - Ορθογώνιο"/>
          <p:cNvSpPr/>
          <p:nvPr/>
        </p:nvSpPr>
        <p:spPr>
          <a:xfrm>
            <a:off x="4617398" y="5417122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03" name="102 - Ορθογώνιο"/>
          <p:cNvSpPr/>
          <p:nvPr/>
        </p:nvSpPr>
        <p:spPr>
          <a:xfrm>
            <a:off x="4974588" y="5417122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260208" y="5631436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Ορθογώνιο"/>
          <p:cNvSpPr/>
          <p:nvPr/>
        </p:nvSpPr>
        <p:spPr>
          <a:xfrm>
            <a:off x="4260208" y="53335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4245878" y="555999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8" name="107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10" name="109 - TextBox"/>
          <p:cNvSpPr txBox="1"/>
          <p:nvPr/>
        </p:nvSpPr>
        <p:spPr>
          <a:xfrm>
            <a:off x="7643802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Θέση  Β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11" name="110 - TextBox"/>
          <p:cNvSpPr txBox="1"/>
          <p:nvPr/>
        </p:nvSpPr>
        <p:spPr>
          <a:xfrm>
            <a:off x="7072330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cxnSp>
        <p:nvCxnSpPr>
          <p:cNvPr id="112" name="111 - Ευθύγραμμο βέλος σύνδεσης"/>
          <p:cNvCxnSpPr/>
          <p:nvPr/>
        </p:nvCxnSpPr>
        <p:spPr>
          <a:xfrm rot="5400000">
            <a:off x="5787240" y="3928272"/>
            <a:ext cx="4572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7786710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5" name="114 - Ευθύγραμμο βέλος σύνδεσης"/>
          <p:cNvCxnSpPr/>
          <p:nvPr/>
        </p:nvCxnSpPr>
        <p:spPr>
          <a:xfrm rot="5400000">
            <a:off x="714297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7643802" y="15716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74" grpId="0"/>
      <p:bldP spid="33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58" grpId="0"/>
      <p:bldP spid="62" grpId="0"/>
      <p:bldP spid="66" grpId="0"/>
      <p:bldP spid="67" grpId="0"/>
      <p:bldP spid="75" grpId="0"/>
      <p:bldP spid="78" grpId="0"/>
      <p:bldP spid="79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5" grpId="0"/>
      <p:bldP spid="106" grpId="0"/>
      <p:bldP spid="109" grpId="0"/>
      <p:bldP spid="110" grpId="0"/>
      <p:bldP spid="111" grpId="0"/>
      <p:bldP spid="113" grpId="0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071670" y="62865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357290" y="2857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643174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sp>
        <p:nvSpPr>
          <p:cNvPr id="75" name="74 - TextBox"/>
          <p:cNvSpPr txBox="1"/>
          <p:nvPr/>
        </p:nvSpPr>
        <p:spPr>
          <a:xfrm>
            <a:off x="214282" y="857232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2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85720" y="1214422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Εφαρμόζω την Α.Δ.Μ.Ε στις θέσεις Α και Β  και εξισώνω τις μηχανικές ενέργειες στις δύο θέσεις : </a:t>
            </a:r>
            <a:endParaRPr lang="el-GR" dirty="0"/>
          </a:p>
        </p:txBody>
      </p:sp>
      <p:sp>
        <p:nvSpPr>
          <p:cNvPr id="97" name="96 - TextBox"/>
          <p:cNvSpPr txBox="1"/>
          <p:nvPr/>
        </p:nvSpPr>
        <p:spPr>
          <a:xfrm>
            <a:off x="357158" y="202452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σχέσεις 1 και 2 έχω:</a:t>
            </a:r>
            <a:endParaRPr lang="el-GR" dirty="0"/>
          </a:p>
        </p:txBody>
      </p:sp>
      <p:sp>
        <p:nvSpPr>
          <p:cNvPr id="99" name="98 - Ορθογώνιο"/>
          <p:cNvSpPr/>
          <p:nvPr/>
        </p:nvSpPr>
        <p:spPr>
          <a:xfrm>
            <a:off x="3143240" y="2024524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00" name="99 - Ορθογώνιο"/>
          <p:cNvSpPr/>
          <p:nvPr/>
        </p:nvSpPr>
        <p:spPr>
          <a:xfrm>
            <a:off x="3929058" y="2050783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4617397" y="2012382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102" name="101 - Ορθογώνιο"/>
          <p:cNvSpPr/>
          <p:nvPr/>
        </p:nvSpPr>
        <p:spPr>
          <a:xfrm>
            <a:off x="4617397" y="2012382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03" name="102 - Ορθογώνιο"/>
          <p:cNvSpPr/>
          <p:nvPr/>
        </p:nvSpPr>
        <p:spPr>
          <a:xfrm>
            <a:off x="4974587" y="2012382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 flipV="1">
            <a:off x="4214810" y="2214554"/>
            <a:ext cx="366844" cy="12286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Ορθογώνιο"/>
          <p:cNvSpPr/>
          <p:nvPr/>
        </p:nvSpPr>
        <p:spPr>
          <a:xfrm>
            <a:off x="4260208" y="1928802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4245878" y="2155258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428596" y="2857496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1214414" y="2883755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902753" y="2845354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1902753" y="2845354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2259943" y="2845354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 flipV="1">
            <a:off x="1500166" y="3047526"/>
            <a:ext cx="366844" cy="12286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1545564" y="276177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531234" y="298823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2857488" y="285749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2881780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64" name="63 - Ορθογώνιο"/>
          <p:cNvSpPr/>
          <p:nvPr/>
        </p:nvSpPr>
        <p:spPr>
          <a:xfrm>
            <a:off x="4286248" y="2908039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4786314" y="2773916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4786314" y="2773916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5143504" y="2773916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flipV="1">
            <a:off x="4572000" y="3130962"/>
            <a:ext cx="1000132" cy="12286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Ορθογώνιο"/>
          <p:cNvSpPr/>
          <p:nvPr/>
        </p:nvSpPr>
        <p:spPr>
          <a:xfrm>
            <a:off x="4500562" y="2786058"/>
            <a:ext cx="425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∙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4929190" y="3143248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285720" y="378619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857224" y="3679740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82" name="81 - Ορθογώνιο"/>
          <p:cNvSpPr/>
          <p:nvPr/>
        </p:nvSpPr>
        <p:spPr>
          <a:xfrm>
            <a:off x="1817097" y="3824591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2317163" y="3690468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84" name="83 - Ορθογώνιο"/>
          <p:cNvSpPr/>
          <p:nvPr/>
        </p:nvSpPr>
        <p:spPr>
          <a:xfrm>
            <a:off x="2317163" y="3690468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2674353" y="3690468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86" name="85 - Ευθεία γραμμή σύνδεσης"/>
          <p:cNvCxnSpPr/>
          <p:nvPr/>
        </p:nvCxnSpPr>
        <p:spPr>
          <a:xfrm flipV="1">
            <a:off x="2102849" y="4047514"/>
            <a:ext cx="1000132" cy="12286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Ορθογώνιο"/>
          <p:cNvSpPr/>
          <p:nvPr/>
        </p:nvSpPr>
        <p:spPr>
          <a:xfrm>
            <a:off x="2031411" y="3702610"/>
            <a:ext cx="425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∙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8" name="107 - Ορθογώνιο"/>
          <p:cNvSpPr/>
          <p:nvPr/>
        </p:nvSpPr>
        <p:spPr>
          <a:xfrm>
            <a:off x="5357818" y="3857628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 flipV="1">
            <a:off x="714348" y="4000504"/>
            <a:ext cx="1000132" cy="122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Ορθογώνιο"/>
          <p:cNvSpPr/>
          <p:nvPr/>
        </p:nvSpPr>
        <p:spPr>
          <a:xfrm>
            <a:off x="3714744" y="3857628"/>
            <a:ext cx="425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∙</a:t>
            </a:r>
            <a:endParaRPr lang="en-US" b="1" dirty="0"/>
          </a:p>
        </p:txBody>
      </p:sp>
      <p:cxnSp>
        <p:nvCxnSpPr>
          <p:cNvPr id="112" name="111 - Ευθεία γραμμή σύνδεσης"/>
          <p:cNvCxnSpPr>
            <a:stCxn id="123" idx="3"/>
          </p:cNvCxnSpPr>
          <p:nvPr/>
        </p:nvCxnSpPr>
        <p:spPr>
          <a:xfrm flipV="1">
            <a:off x="1425128" y="3929066"/>
            <a:ext cx="717980" cy="25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εία γραμμή σύνδεσης"/>
          <p:cNvCxnSpPr/>
          <p:nvPr/>
        </p:nvCxnSpPr>
        <p:spPr>
          <a:xfrm>
            <a:off x="1714480" y="3929066"/>
            <a:ext cx="642132" cy="421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Ορθογώνιο"/>
          <p:cNvSpPr/>
          <p:nvPr/>
        </p:nvSpPr>
        <p:spPr>
          <a:xfrm>
            <a:off x="3357554" y="385762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4245989" y="3842868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118" name="117 - Ορθογώνιο"/>
          <p:cNvSpPr/>
          <p:nvPr/>
        </p:nvSpPr>
        <p:spPr>
          <a:xfrm>
            <a:off x="4245989" y="3842868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19" name="118 - Ορθογώνιο"/>
          <p:cNvSpPr/>
          <p:nvPr/>
        </p:nvSpPr>
        <p:spPr>
          <a:xfrm>
            <a:off x="4603179" y="3842868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21" name="120 - Ορθογώνιο"/>
          <p:cNvSpPr/>
          <p:nvPr/>
        </p:nvSpPr>
        <p:spPr>
          <a:xfrm>
            <a:off x="3960237" y="3855010"/>
            <a:ext cx="425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∙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2" name="121 - Ορθογώνιο"/>
          <p:cNvSpPr/>
          <p:nvPr/>
        </p:nvSpPr>
        <p:spPr>
          <a:xfrm>
            <a:off x="5121064" y="3857628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23" name="122 - Ορθογώνιο"/>
          <p:cNvSpPr/>
          <p:nvPr/>
        </p:nvSpPr>
        <p:spPr>
          <a:xfrm>
            <a:off x="1000100" y="4000504"/>
            <a:ext cx="425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/>
          </a:p>
        </p:txBody>
      </p:sp>
      <p:sp>
        <p:nvSpPr>
          <p:cNvPr id="124" name="123 - Ορθογώνιο"/>
          <p:cNvSpPr/>
          <p:nvPr/>
        </p:nvSpPr>
        <p:spPr>
          <a:xfrm>
            <a:off x="5715008" y="3857628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25" name="124 - Ορθογώνιο"/>
          <p:cNvSpPr/>
          <p:nvPr/>
        </p:nvSpPr>
        <p:spPr>
          <a:xfrm>
            <a:off x="5572132" y="3857628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endParaRPr lang="el-GR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2040491" y="477418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8" name="127 - Ορθογώνιο"/>
          <p:cNvSpPr/>
          <p:nvPr/>
        </p:nvSpPr>
        <p:spPr>
          <a:xfrm>
            <a:off x="285720" y="478632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29" name="128 - Ορθογώνιο"/>
          <p:cNvSpPr/>
          <p:nvPr/>
        </p:nvSpPr>
        <p:spPr>
          <a:xfrm>
            <a:off x="928662" y="4759420"/>
            <a:ext cx="660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130" name="129 - Ορθογώνιο"/>
          <p:cNvSpPr/>
          <p:nvPr/>
        </p:nvSpPr>
        <p:spPr>
          <a:xfrm>
            <a:off x="928662" y="4759420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31" name="130 - Ορθογώνιο"/>
          <p:cNvSpPr/>
          <p:nvPr/>
        </p:nvSpPr>
        <p:spPr>
          <a:xfrm>
            <a:off x="1285852" y="4759420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1803737" y="477418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34" name="133 - Ορθογώνιο"/>
          <p:cNvSpPr/>
          <p:nvPr/>
        </p:nvSpPr>
        <p:spPr>
          <a:xfrm>
            <a:off x="2397681" y="4774180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36" name="135 - TextBox"/>
          <p:cNvSpPr txBox="1"/>
          <p:nvPr/>
        </p:nvSpPr>
        <p:spPr>
          <a:xfrm>
            <a:off x="3571868" y="477418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Λύνω την εξίσωση ως προς </a:t>
            </a:r>
            <a:endParaRPr lang="el-GR" dirty="0"/>
          </a:p>
        </p:txBody>
      </p:sp>
      <p:sp>
        <p:nvSpPr>
          <p:cNvPr id="137" name="136 - Ορθογώνιο"/>
          <p:cNvSpPr/>
          <p:nvPr/>
        </p:nvSpPr>
        <p:spPr>
          <a:xfrm>
            <a:off x="6286512" y="4774180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138" name="137 - Ευθεία γραμμή σύνδεσης"/>
          <p:cNvCxnSpPr/>
          <p:nvPr/>
        </p:nvCxnSpPr>
        <p:spPr>
          <a:xfrm flipV="1">
            <a:off x="2143108" y="5072074"/>
            <a:ext cx="1000132" cy="122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- Ευθεία γραμμή σύνδεσης"/>
          <p:cNvCxnSpPr/>
          <p:nvPr/>
        </p:nvCxnSpPr>
        <p:spPr>
          <a:xfrm flipV="1">
            <a:off x="785786" y="5072074"/>
            <a:ext cx="1000132" cy="122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- Ορθογώνιο"/>
          <p:cNvSpPr/>
          <p:nvPr/>
        </p:nvSpPr>
        <p:spPr>
          <a:xfrm>
            <a:off x="2214546" y="4786322"/>
            <a:ext cx="23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42" name="141 - TextBox"/>
          <p:cNvSpPr txBox="1"/>
          <p:nvPr/>
        </p:nvSpPr>
        <p:spPr>
          <a:xfrm>
            <a:off x="1142976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43" name="142 - TextBox"/>
          <p:cNvSpPr txBox="1"/>
          <p:nvPr/>
        </p:nvSpPr>
        <p:spPr>
          <a:xfrm>
            <a:off x="2428860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</a:t>
            </a:r>
            <a:endParaRPr lang="el-GR" b="1" dirty="0">
              <a:solidFill>
                <a:srgbClr val="0070C0"/>
              </a:solidFill>
            </a:endParaRPr>
          </a:p>
        </p:txBody>
      </p:sp>
      <p:cxnSp>
        <p:nvCxnSpPr>
          <p:cNvPr id="145" name="144 - Ευθεία γραμμή σύνδεσης"/>
          <p:cNvCxnSpPr/>
          <p:nvPr/>
        </p:nvCxnSpPr>
        <p:spPr>
          <a:xfrm>
            <a:off x="928662" y="4857760"/>
            <a:ext cx="357190" cy="157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- Ευθεία γραμμή σύνδεσης"/>
          <p:cNvCxnSpPr/>
          <p:nvPr/>
        </p:nvCxnSpPr>
        <p:spPr>
          <a:xfrm>
            <a:off x="1142976" y="5072074"/>
            <a:ext cx="357190" cy="157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- Ευθεία γραμμή σύνδεσης"/>
          <p:cNvCxnSpPr/>
          <p:nvPr/>
        </p:nvCxnSpPr>
        <p:spPr>
          <a:xfrm>
            <a:off x="2428860" y="5143512"/>
            <a:ext cx="357190" cy="157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- Ευθεία γραμμή σύνδεσης"/>
          <p:cNvCxnSpPr/>
          <p:nvPr/>
        </p:nvCxnSpPr>
        <p:spPr>
          <a:xfrm>
            <a:off x="2428860" y="4857760"/>
            <a:ext cx="357190" cy="157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148 - Ορθογώνιο"/>
          <p:cNvSpPr/>
          <p:nvPr/>
        </p:nvSpPr>
        <p:spPr>
          <a:xfrm>
            <a:off x="357158" y="584575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50" name="149 - Ορθογώνιο"/>
          <p:cNvSpPr/>
          <p:nvPr/>
        </p:nvSpPr>
        <p:spPr>
          <a:xfrm>
            <a:off x="714348" y="5845750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1" name="150 - Ορθογώνιο"/>
          <p:cNvSpPr/>
          <p:nvPr/>
        </p:nvSpPr>
        <p:spPr>
          <a:xfrm>
            <a:off x="1500166" y="5845750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1142976" y="584575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53" name="152 - Ορθογώνιο"/>
          <p:cNvSpPr/>
          <p:nvPr/>
        </p:nvSpPr>
        <p:spPr>
          <a:xfrm>
            <a:off x="1357290" y="584575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4" name="153 - Ορθογώνιο"/>
          <p:cNvSpPr/>
          <p:nvPr/>
        </p:nvSpPr>
        <p:spPr>
          <a:xfrm>
            <a:off x="2142298" y="585789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55" name="154 - Ορθογώνιο"/>
          <p:cNvSpPr/>
          <p:nvPr/>
        </p:nvSpPr>
        <p:spPr>
          <a:xfrm>
            <a:off x="2499488" y="5857892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6" name="155 - Ορθογώνιο"/>
          <p:cNvSpPr/>
          <p:nvPr/>
        </p:nvSpPr>
        <p:spPr>
          <a:xfrm>
            <a:off x="3285306" y="5857892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57" name="156 - Ορθογώνιο"/>
          <p:cNvSpPr/>
          <p:nvPr/>
        </p:nvSpPr>
        <p:spPr>
          <a:xfrm>
            <a:off x="2857488" y="5857892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58" name="157 - Ορθογώνιο"/>
          <p:cNvSpPr/>
          <p:nvPr/>
        </p:nvSpPr>
        <p:spPr>
          <a:xfrm>
            <a:off x="3142430" y="5857892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0" name="159 - Ελεύθερη σχεδίαση"/>
          <p:cNvSpPr/>
          <p:nvPr/>
        </p:nvSpPr>
        <p:spPr>
          <a:xfrm>
            <a:off x="3000364" y="5857892"/>
            <a:ext cx="929832" cy="398544"/>
          </a:xfrm>
          <a:custGeom>
            <a:avLst/>
            <a:gdLst>
              <a:gd name="connsiteX0" fmla="*/ 61731 w 929832"/>
              <a:gd name="connsiteY0" fmla="*/ 146612 h 584522"/>
              <a:gd name="connsiteX1" fmla="*/ 154329 w 929832"/>
              <a:gd name="connsiteY1" fmla="*/ 574876 h 584522"/>
              <a:gd name="connsiteX2" fmla="*/ 142754 w 929832"/>
              <a:gd name="connsiteY2" fmla="*/ 88739 h 584522"/>
              <a:gd name="connsiteX3" fmla="*/ 131179 w 929832"/>
              <a:gd name="connsiteY3" fmla="*/ 42440 h 584522"/>
              <a:gd name="connsiteX4" fmla="*/ 929832 w 929832"/>
              <a:gd name="connsiteY4" fmla="*/ 42440 h 58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9832" h="584522">
                <a:moveTo>
                  <a:pt x="61731" y="146612"/>
                </a:moveTo>
                <a:cubicBezTo>
                  <a:pt x="101278" y="365567"/>
                  <a:pt x="140825" y="584522"/>
                  <a:pt x="154329" y="574876"/>
                </a:cubicBezTo>
                <a:cubicBezTo>
                  <a:pt x="167833" y="565230"/>
                  <a:pt x="146612" y="177478"/>
                  <a:pt x="142754" y="88739"/>
                </a:cubicBezTo>
                <a:cubicBezTo>
                  <a:pt x="138896" y="0"/>
                  <a:pt x="0" y="50156"/>
                  <a:pt x="131179" y="42440"/>
                </a:cubicBezTo>
                <a:cubicBezTo>
                  <a:pt x="262358" y="34724"/>
                  <a:pt x="596095" y="38582"/>
                  <a:pt x="929832" y="4244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6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80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2" name="161 - Ευθύγραμμο βέλος σύνδεσης"/>
          <p:cNvCxnSpPr/>
          <p:nvPr/>
        </p:nvCxnSpPr>
        <p:spPr>
          <a:xfrm rot="5400000">
            <a:off x="7716098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162 - TextBox"/>
          <p:cNvSpPr txBox="1"/>
          <p:nvPr/>
        </p:nvSpPr>
        <p:spPr>
          <a:xfrm>
            <a:off x="8143932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64" name="163 - TextBox"/>
          <p:cNvSpPr txBox="1"/>
          <p:nvPr/>
        </p:nvSpPr>
        <p:spPr>
          <a:xfrm>
            <a:off x="8143900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Θέση  Β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65" name="164 - TextBox"/>
          <p:cNvSpPr txBox="1"/>
          <p:nvPr/>
        </p:nvSpPr>
        <p:spPr>
          <a:xfrm>
            <a:off x="7715272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cxnSp>
        <p:nvCxnSpPr>
          <p:cNvPr id="166" name="165 - Ευθύγραμμο βέλος σύνδεσης"/>
          <p:cNvCxnSpPr/>
          <p:nvPr/>
        </p:nvCxnSpPr>
        <p:spPr>
          <a:xfrm rot="5400000">
            <a:off x="6287338" y="3928272"/>
            <a:ext cx="4572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166 - TextBox"/>
          <p:cNvSpPr txBox="1"/>
          <p:nvPr/>
        </p:nvSpPr>
        <p:spPr>
          <a:xfrm>
            <a:off x="8286808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16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7816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9" name="168 - Ευθύγραμμο βέλος σύνδεσης"/>
          <p:cNvCxnSpPr/>
          <p:nvPr/>
        </p:nvCxnSpPr>
        <p:spPr>
          <a:xfrm rot="5400000">
            <a:off x="7643072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169 - TextBox"/>
          <p:cNvSpPr txBox="1"/>
          <p:nvPr/>
        </p:nvSpPr>
        <p:spPr>
          <a:xfrm>
            <a:off x="8143900" y="15716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71" name="170 - Ορθογώνιο"/>
          <p:cNvSpPr/>
          <p:nvPr/>
        </p:nvSpPr>
        <p:spPr>
          <a:xfrm>
            <a:off x="2571736" y="4010028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0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3" grpId="0"/>
      <p:bldP spid="75" grpId="0"/>
      <p:bldP spid="79" grpId="0"/>
      <p:bldP spid="97" grpId="0"/>
      <p:bldP spid="99" grpId="0"/>
      <p:bldP spid="100" grpId="0"/>
      <p:bldP spid="101" grpId="0"/>
      <p:bldP spid="102" grpId="0"/>
      <p:bldP spid="103" grpId="0"/>
      <p:bldP spid="105" grpId="0"/>
      <p:bldP spid="106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9" grpId="0"/>
      <p:bldP spid="61" grpId="0"/>
      <p:bldP spid="64" grpId="0"/>
      <p:bldP spid="65" grpId="0"/>
      <p:bldP spid="68" grpId="0"/>
      <p:bldP spid="69" grpId="0"/>
      <p:bldP spid="71" grpId="0"/>
      <p:bldP spid="72" grpId="0"/>
      <p:bldP spid="80" grpId="0"/>
      <p:bldP spid="81" grpId="0"/>
      <p:bldP spid="82" grpId="0"/>
      <p:bldP spid="83" grpId="0"/>
      <p:bldP spid="84" grpId="0"/>
      <p:bldP spid="85" grpId="0"/>
      <p:bldP spid="107" grpId="0"/>
      <p:bldP spid="108" grpId="0"/>
      <p:bldP spid="110" grpId="0"/>
      <p:bldP spid="116" grpId="0"/>
      <p:bldP spid="117" grpId="0"/>
      <p:bldP spid="118" grpId="0"/>
      <p:bldP spid="119" grpId="0"/>
      <p:bldP spid="121" grpId="0"/>
      <p:bldP spid="122" grpId="0"/>
      <p:bldP spid="123" grpId="0"/>
      <p:bldP spid="124" grpId="0"/>
      <p:bldP spid="125" grpId="0"/>
      <p:bldP spid="126" grpId="0"/>
      <p:bldP spid="128" grpId="0"/>
      <p:bldP spid="129" grpId="0"/>
      <p:bldP spid="130" grpId="0"/>
      <p:bldP spid="131" grpId="0"/>
      <p:bldP spid="133" grpId="0"/>
      <p:bldP spid="134" grpId="0"/>
      <p:bldP spid="136" grpId="0"/>
      <p:bldP spid="137" grpId="0"/>
      <p:bldP spid="141" grpId="0"/>
      <p:bldP spid="142" grpId="0"/>
      <p:bldP spid="143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60" grpId="0" animBg="1"/>
      <p:bldP spid="163" grpId="0"/>
      <p:bldP spid="164" grpId="0"/>
      <p:bldP spid="165" grpId="0"/>
      <p:bldP spid="167" grpId="0"/>
      <p:bldP spid="170" grpId="0"/>
      <p:bldP spid="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071670" y="62865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3785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3" name="52 - Ευθύγραμμο βέλος σύνδεσης"/>
          <p:cNvCxnSpPr/>
          <p:nvPr/>
        </p:nvCxnSpPr>
        <p:spPr>
          <a:xfrm rot="5400000">
            <a:off x="800185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8143932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8143900" y="564357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Θέση  Β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8143932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207167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1357290" y="2857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ΛΥΣΗ</a:t>
            </a:r>
            <a:endParaRPr lang="el-GR" b="1" dirty="0"/>
          </a:p>
        </p:txBody>
      </p:sp>
      <p:cxnSp>
        <p:nvCxnSpPr>
          <p:cNvPr id="76" name="75 - Ευθύγραμμο βέλος σύνδεσης"/>
          <p:cNvCxnSpPr/>
          <p:nvPr/>
        </p:nvCxnSpPr>
        <p:spPr>
          <a:xfrm rot="5400000">
            <a:off x="6500064" y="4214818"/>
            <a:ext cx="4144198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TextBox"/>
          <p:cNvSpPr txBox="1"/>
          <p:nvPr/>
        </p:nvSpPr>
        <p:spPr>
          <a:xfrm>
            <a:off x="8286808" y="335756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5370" y="2071678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42 - Ευθύγραμμο βέλος σύνδεσης"/>
          <p:cNvCxnSpPr/>
          <p:nvPr/>
        </p:nvCxnSpPr>
        <p:spPr>
          <a:xfrm rot="5400000">
            <a:off x="8073288" y="257095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8143900" y="178592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214282" y="857232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spc="300" dirty="0" smtClean="0"/>
              <a:t>2</a:t>
            </a:r>
            <a:r>
              <a:rPr lang="el-GR" b="1" u="sng" spc="300" baseline="30000" dirty="0" smtClean="0"/>
              <a:t>ο</a:t>
            </a:r>
            <a:r>
              <a:rPr lang="el-GR" b="1" u="sng" spc="300" dirty="0" smtClean="0"/>
              <a:t> ΒΗΜΑ</a:t>
            </a:r>
            <a:endParaRPr lang="el-GR" b="1" u="sng" spc="3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85720" y="1214422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Εφαρμόζω την Α.Δ.Μ.Ε στις θέσεις Α και Β  και εξισώνω τις μηχανικές ενέργειες στις δύο θέσεις : </a:t>
            </a:r>
            <a:endParaRPr lang="el-GR" dirty="0"/>
          </a:p>
        </p:txBody>
      </p:sp>
      <p:sp>
        <p:nvSpPr>
          <p:cNvPr id="149" name="148 - Ορθογώνιο"/>
          <p:cNvSpPr/>
          <p:nvPr/>
        </p:nvSpPr>
        <p:spPr>
          <a:xfrm>
            <a:off x="357158" y="257174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50" name="149 - Ορθογώνιο"/>
          <p:cNvSpPr/>
          <p:nvPr/>
        </p:nvSpPr>
        <p:spPr>
          <a:xfrm>
            <a:off x="714348" y="2571744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1" name="150 - Ορθογώνιο"/>
          <p:cNvSpPr/>
          <p:nvPr/>
        </p:nvSpPr>
        <p:spPr>
          <a:xfrm>
            <a:off x="1500166" y="2571744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1142976" y="257174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53" name="152 - Ορθογώνιο"/>
          <p:cNvSpPr/>
          <p:nvPr/>
        </p:nvSpPr>
        <p:spPr>
          <a:xfrm>
            <a:off x="1357290" y="257174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4" name="153 - Ορθογώνιο"/>
          <p:cNvSpPr/>
          <p:nvPr/>
        </p:nvSpPr>
        <p:spPr>
          <a:xfrm>
            <a:off x="2142298" y="258388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55" name="154 - Ορθογώνιο"/>
          <p:cNvSpPr/>
          <p:nvPr/>
        </p:nvSpPr>
        <p:spPr>
          <a:xfrm>
            <a:off x="2499488" y="2583886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6" name="155 - Ορθογώνιο"/>
          <p:cNvSpPr/>
          <p:nvPr/>
        </p:nvSpPr>
        <p:spPr>
          <a:xfrm>
            <a:off x="3285306" y="2583886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r>
              <a:rPr lang="en-US" b="1" dirty="0" smtClean="0">
                <a:solidFill>
                  <a:srgbClr val="FF0000"/>
                </a:solidFill>
              </a:rPr>
              <a:t>g∙ h</a:t>
            </a:r>
            <a:endParaRPr lang="el-GR" dirty="0"/>
          </a:p>
        </p:txBody>
      </p:sp>
      <p:sp>
        <p:nvSpPr>
          <p:cNvPr id="157" name="156 - Ορθογώνιο"/>
          <p:cNvSpPr/>
          <p:nvPr/>
        </p:nvSpPr>
        <p:spPr>
          <a:xfrm>
            <a:off x="2857488" y="2583886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58" name="157 - Ορθογώνιο"/>
          <p:cNvSpPr/>
          <p:nvPr/>
        </p:nvSpPr>
        <p:spPr>
          <a:xfrm>
            <a:off x="3142430" y="2583886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0" name="159 - Ελεύθερη σχεδίαση"/>
          <p:cNvSpPr/>
          <p:nvPr/>
        </p:nvSpPr>
        <p:spPr>
          <a:xfrm>
            <a:off x="3000364" y="2583886"/>
            <a:ext cx="929832" cy="398544"/>
          </a:xfrm>
          <a:custGeom>
            <a:avLst/>
            <a:gdLst>
              <a:gd name="connsiteX0" fmla="*/ 61731 w 929832"/>
              <a:gd name="connsiteY0" fmla="*/ 146612 h 584522"/>
              <a:gd name="connsiteX1" fmla="*/ 154329 w 929832"/>
              <a:gd name="connsiteY1" fmla="*/ 574876 h 584522"/>
              <a:gd name="connsiteX2" fmla="*/ 142754 w 929832"/>
              <a:gd name="connsiteY2" fmla="*/ 88739 h 584522"/>
              <a:gd name="connsiteX3" fmla="*/ 131179 w 929832"/>
              <a:gd name="connsiteY3" fmla="*/ 42440 h 584522"/>
              <a:gd name="connsiteX4" fmla="*/ 929832 w 929832"/>
              <a:gd name="connsiteY4" fmla="*/ 42440 h 58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9832" h="584522">
                <a:moveTo>
                  <a:pt x="61731" y="146612"/>
                </a:moveTo>
                <a:cubicBezTo>
                  <a:pt x="101278" y="365567"/>
                  <a:pt x="140825" y="584522"/>
                  <a:pt x="154329" y="574876"/>
                </a:cubicBezTo>
                <a:cubicBezTo>
                  <a:pt x="167833" y="565230"/>
                  <a:pt x="146612" y="177478"/>
                  <a:pt x="142754" y="88739"/>
                </a:cubicBezTo>
                <a:cubicBezTo>
                  <a:pt x="138896" y="0"/>
                  <a:pt x="0" y="50156"/>
                  <a:pt x="131179" y="42440"/>
                </a:cubicBezTo>
                <a:cubicBezTo>
                  <a:pt x="262358" y="34724"/>
                  <a:pt x="596095" y="38582"/>
                  <a:pt x="929832" y="4244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6" name="95 - Ορθογώνιο"/>
          <p:cNvSpPr/>
          <p:nvPr/>
        </p:nvSpPr>
        <p:spPr>
          <a:xfrm>
            <a:off x="357158" y="3375504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1142976" y="3375504"/>
            <a:ext cx="85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∙</a:t>
            </a:r>
            <a:r>
              <a:rPr lang="en-US" b="1" dirty="0" smtClean="0">
                <a:solidFill>
                  <a:srgbClr val="FF0000"/>
                </a:solidFill>
              </a:rPr>
              <a:t>10∙ 2</a:t>
            </a:r>
            <a:endParaRPr lang="el-GR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715158" y="337550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1000100" y="337550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5" name="114 - Ελεύθερη σχεδίαση"/>
          <p:cNvSpPr/>
          <p:nvPr/>
        </p:nvSpPr>
        <p:spPr>
          <a:xfrm>
            <a:off x="858034" y="3375504"/>
            <a:ext cx="929832" cy="398544"/>
          </a:xfrm>
          <a:custGeom>
            <a:avLst/>
            <a:gdLst>
              <a:gd name="connsiteX0" fmla="*/ 61731 w 929832"/>
              <a:gd name="connsiteY0" fmla="*/ 146612 h 584522"/>
              <a:gd name="connsiteX1" fmla="*/ 154329 w 929832"/>
              <a:gd name="connsiteY1" fmla="*/ 574876 h 584522"/>
              <a:gd name="connsiteX2" fmla="*/ 142754 w 929832"/>
              <a:gd name="connsiteY2" fmla="*/ 88739 h 584522"/>
              <a:gd name="connsiteX3" fmla="*/ 131179 w 929832"/>
              <a:gd name="connsiteY3" fmla="*/ 42440 h 584522"/>
              <a:gd name="connsiteX4" fmla="*/ 929832 w 929832"/>
              <a:gd name="connsiteY4" fmla="*/ 42440 h 58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9832" h="584522">
                <a:moveTo>
                  <a:pt x="61731" y="146612"/>
                </a:moveTo>
                <a:cubicBezTo>
                  <a:pt x="101278" y="365567"/>
                  <a:pt x="140825" y="584522"/>
                  <a:pt x="154329" y="574876"/>
                </a:cubicBezTo>
                <a:cubicBezTo>
                  <a:pt x="167833" y="565230"/>
                  <a:pt x="146612" y="177478"/>
                  <a:pt x="142754" y="88739"/>
                </a:cubicBezTo>
                <a:cubicBezTo>
                  <a:pt x="138896" y="0"/>
                  <a:pt x="0" y="50156"/>
                  <a:pt x="131179" y="42440"/>
                </a:cubicBezTo>
                <a:cubicBezTo>
                  <a:pt x="262358" y="34724"/>
                  <a:pt x="596095" y="38582"/>
                  <a:pt x="929832" y="4244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0" name="119 - Ορθογώνιο"/>
          <p:cNvSpPr/>
          <p:nvPr/>
        </p:nvSpPr>
        <p:spPr>
          <a:xfrm>
            <a:off x="2000232" y="341685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=&gt;</a:t>
            </a:r>
            <a:endParaRPr lang="en-US" b="1" dirty="0"/>
          </a:p>
        </p:txBody>
      </p:sp>
      <p:sp>
        <p:nvSpPr>
          <p:cNvPr id="127" name="126 - Ορθογώνιο"/>
          <p:cNvSpPr/>
          <p:nvPr/>
        </p:nvSpPr>
        <p:spPr>
          <a:xfrm>
            <a:off x="2499488" y="3429000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35" name="134 - Ορθογώνιο"/>
          <p:cNvSpPr/>
          <p:nvPr/>
        </p:nvSpPr>
        <p:spPr>
          <a:xfrm>
            <a:off x="2857488" y="3429000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40" name="139 - Ορθογώνιο"/>
          <p:cNvSpPr/>
          <p:nvPr/>
        </p:nvSpPr>
        <p:spPr>
          <a:xfrm>
            <a:off x="3142430" y="3429000"/>
            <a:ext cx="429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4" name="143 - Ελεύθερη σχεδίαση"/>
          <p:cNvSpPr/>
          <p:nvPr/>
        </p:nvSpPr>
        <p:spPr>
          <a:xfrm>
            <a:off x="3143240" y="3429000"/>
            <a:ext cx="357190" cy="398544"/>
          </a:xfrm>
          <a:custGeom>
            <a:avLst/>
            <a:gdLst>
              <a:gd name="connsiteX0" fmla="*/ 61731 w 929832"/>
              <a:gd name="connsiteY0" fmla="*/ 146612 h 584522"/>
              <a:gd name="connsiteX1" fmla="*/ 154329 w 929832"/>
              <a:gd name="connsiteY1" fmla="*/ 574876 h 584522"/>
              <a:gd name="connsiteX2" fmla="*/ 142754 w 929832"/>
              <a:gd name="connsiteY2" fmla="*/ 88739 h 584522"/>
              <a:gd name="connsiteX3" fmla="*/ 131179 w 929832"/>
              <a:gd name="connsiteY3" fmla="*/ 42440 h 584522"/>
              <a:gd name="connsiteX4" fmla="*/ 929832 w 929832"/>
              <a:gd name="connsiteY4" fmla="*/ 42440 h 58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9832" h="584522">
                <a:moveTo>
                  <a:pt x="61731" y="146612"/>
                </a:moveTo>
                <a:cubicBezTo>
                  <a:pt x="101278" y="365567"/>
                  <a:pt x="140825" y="584522"/>
                  <a:pt x="154329" y="574876"/>
                </a:cubicBezTo>
                <a:cubicBezTo>
                  <a:pt x="167833" y="565230"/>
                  <a:pt x="146612" y="177478"/>
                  <a:pt x="142754" y="88739"/>
                </a:cubicBezTo>
                <a:cubicBezTo>
                  <a:pt x="138896" y="0"/>
                  <a:pt x="0" y="50156"/>
                  <a:pt x="131179" y="42440"/>
                </a:cubicBezTo>
                <a:cubicBezTo>
                  <a:pt x="262358" y="34724"/>
                  <a:pt x="596095" y="38582"/>
                  <a:pt x="929832" y="4244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9" name="158 - Ορθογώνιο"/>
          <p:cNvSpPr/>
          <p:nvPr/>
        </p:nvSpPr>
        <p:spPr>
          <a:xfrm>
            <a:off x="3500430" y="3429000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m/s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1" name="160 - TextBox"/>
          <p:cNvSpPr txBox="1"/>
          <p:nvPr/>
        </p:nvSpPr>
        <p:spPr>
          <a:xfrm>
            <a:off x="3571868" y="457200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στο έδαφος (θέση Β) η μπάλα φτάνει με ταχύτητα: </a:t>
            </a:r>
            <a:endParaRPr lang="el-GR" dirty="0"/>
          </a:p>
        </p:txBody>
      </p:sp>
      <p:sp>
        <p:nvSpPr>
          <p:cNvPr id="162" name="161 - Ορθογώνιο"/>
          <p:cNvSpPr/>
          <p:nvPr/>
        </p:nvSpPr>
        <p:spPr>
          <a:xfrm>
            <a:off x="5286380" y="5245034"/>
            <a:ext cx="540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63" name="162 - Ορθογώνιο"/>
          <p:cNvSpPr/>
          <p:nvPr/>
        </p:nvSpPr>
        <p:spPr>
          <a:xfrm>
            <a:off x="5644380" y="5245034"/>
            <a:ext cx="30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=</a:t>
            </a:r>
            <a:endParaRPr lang="en-US" b="1" dirty="0"/>
          </a:p>
        </p:txBody>
      </p:sp>
      <p:sp>
        <p:nvSpPr>
          <p:cNvPr id="164" name="163 - Ορθογώνιο"/>
          <p:cNvSpPr/>
          <p:nvPr/>
        </p:nvSpPr>
        <p:spPr>
          <a:xfrm>
            <a:off x="5929322" y="5245034"/>
            <a:ext cx="429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5" name="164 - Ελεύθερη σχεδίαση"/>
          <p:cNvSpPr/>
          <p:nvPr/>
        </p:nvSpPr>
        <p:spPr>
          <a:xfrm>
            <a:off x="5930132" y="5245034"/>
            <a:ext cx="357190" cy="398544"/>
          </a:xfrm>
          <a:custGeom>
            <a:avLst/>
            <a:gdLst>
              <a:gd name="connsiteX0" fmla="*/ 61731 w 929832"/>
              <a:gd name="connsiteY0" fmla="*/ 146612 h 584522"/>
              <a:gd name="connsiteX1" fmla="*/ 154329 w 929832"/>
              <a:gd name="connsiteY1" fmla="*/ 574876 h 584522"/>
              <a:gd name="connsiteX2" fmla="*/ 142754 w 929832"/>
              <a:gd name="connsiteY2" fmla="*/ 88739 h 584522"/>
              <a:gd name="connsiteX3" fmla="*/ 131179 w 929832"/>
              <a:gd name="connsiteY3" fmla="*/ 42440 h 584522"/>
              <a:gd name="connsiteX4" fmla="*/ 929832 w 929832"/>
              <a:gd name="connsiteY4" fmla="*/ 42440 h 58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9832" h="584522">
                <a:moveTo>
                  <a:pt x="61731" y="146612"/>
                </a:moveTo>
                <a:cubicBezTo>
                  <a:pt x="101278" y="365567"/>
                  <a:pt x="140825" y="584522"/>
                  <a:pt x="154329" y="574876"/>
                </a:cubicBezTo>
                <a:cubicBezTo>
                  <a:pt x="167833" y="565230"/>
                  <a:pt x="146612" y="177478"/>
                  <a:pt x="142754" y="88739"/>
                </a:cubicBezTo>
                <a:cubicBezTo>
                  <a:pt x="138896" y="0"/>
                  <a:pt x="0" y="50156"/>
                  <a:pt x="131179" y="42440"/>
                </a:cubicBezTo>
                <a:cubicBezTo>
                  <a:pt x="262358" y="34724"/>
                  <a:pt x="596095" y="38582"/>
                  <a:pt x="929832" y="4244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46 - Ορθογώνιο"/>
          <p:cNvSpPr/>
          <p:nvPr/>
        </p:nvSpPr>
        <p:spPr>
          <a:xfrm>
            <a:off x="6429388" y="5202808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m/s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60" grpId="0" animBg="1"/>
      <p:bldP spid="96" grpId="0"/>
      <p:bldP spid="98" grpId="0"/>
      <p:bldP spid="111" grpId="0"/>
      <p:bldP spid="113" grpId="0"/>
      <p:bldP spid="115" grpId="0" animBg="1"/>
      <p:bldP spid="120" grpId="0"/>
      <p:bldP spid="127" grpId="0"/>
      <p:bldP spid="135" grpId="0"/>
      <p:bldP spid="140" grpId="0"/>
      <p:bldP spid="144" grpId="0" animBg="1"/>
      <p:bldP spid="159" grpId="0"/>
      <p:bldP spid="161" grpId="0"/>
      <p:bldP spid="162" grpId="0"/>
      <p:bldP spid="163" grpId="0"/>
      <p:bldP spid="164" grpId="0"/>
      <p:bldP spid="165" grpId="0" animBg="1"/>
      <p:bldP spid="4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5637</TotalTime>
  <Words>950</Words>
  <PresentationFormat>Προβολή στην οθόνη (4:3)</PresentationFormat>
  <Paragraphs>303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523</cp:revision>
  <dcterms:created xsi:type="dcterms:W3CDTF">2020-04-07T16:42:53Z</dcterms:created>
  <dcterms:modified xsi:type="dcterms:W3CDTF">2024-05-21T13:32:06Z</dcterms:modified>
</cp:coreProperties>
</file>