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4" r:id="rId2"/>
    <p:sldId id="377" r:id="rId3"/>
    <p:sldId id="368" r:id="rId4"/>
    <p:sldId id="369" r:id="rId5"/>
    <p:sldId id="370" r:id="rId6"/>
    <p:sldId id="371" r:id="rId7"/>
    <p:sldId id="363" r:id="rId8"/>
    <p:sldId id="350" r:id="rId9"/>
    <p:sldId id="372" r:id="rId10"/>
    <p:sldId id="374" r:id="rId11"/>
    <p:sldId id="373" r:id="rId12"/>
    <p:sldId id="376" r:id="rId13"/>
    <p:sldId id="361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2BBA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70" autoAdjust="0"/>
    <p:restoredTop sz="94697" autoAdjust="0"/>
  </p:normalViewPr>
  <p:slideViewPr>
    <p:cSldViewPr>
      <p:cViewPr>
        <p:scale>
          <a:sx n="73" d="100"/>
          <a:sy n="73" d="100"/>
        </p:scale>
        <p:origin x="-171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99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8/5/2024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8/5/2024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8/5/2024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8/5/2024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8/5/2024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7562" y="4500570"/>
            <a:ext cx="5186438" cy="221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14 - TextBox"/>
          <p:cNvSpPr txBox="1"/>
          <p:nvPr/>
        </p:nvSpPr>
        <p:spPr>
          <a:xfrm>
            <a:off x="4214810" y="4214818"/>
            <a:ext cx="47149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 </a:t>
            </a:r>
            <a:r>
              <a:rPr lang="el-GR" sz="2800" b="1" dirty="0" smtClean="0"/>
              <a:t>Συσκευές </a:t>
            </a:r>
            <a:r>
              <a:rPr lang="el-GR" sz="2800" b="1" dirty="0" smtClean="0"/>
              <a:t>– </a:t>
            </a:r>
            <a:r>
              <a:rPr lang="el-GR" sz="2800" b="1" dirty="0" smtClean="0"/>
              <a:t>Μηχανές</a:t>
            </a:r>
            <a:endParaRPr lang="el-GR" sz="2800" b="1" dirty="0" smtClean="0"/>
          </a:p>
        </p:txBody>
      </p:sp>
      <p:sp>
        <p:nvSpPr>
          <p:cNvPr id="16" name="15 - TextBox"/>
          <p:cNvSpPr txBox="1"/>
          <p:nvPr/>
        </p:nvSpPr>
        <p:spPr>
          <a:xfrm>
            <a:off x="500034" y="1142984"/>
            <a:ext cx="7715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Λέγοντας </a:t>
            </a:r>
            <a:r>
              <a:rPr lang="el-GR" b="1" dirty="0" smtClean="0"/>
              <a:t>μηχανή</a:t>
            </a:r>
            <a:r>
              <a:rPr lang="el-GR" dirty="0" smtClean="0"/>
              <a:t> εννοούμε οτιδήποτε (μια συσκευή, ένα κινητήρα, μια μπαταρία κ.α.) που μετατρέπει μια μορφή ενέργειας Ε σε μια άλλη μορφή ενέργειας…. </a:t>
            </a:r>
          </a:p>
        </p:txBody>
      </p:sp>
      <p:sp>
        <p:nvSpPr>
          <p:cNvPr id="18" name="17 - TextBox"/>
          <p:cNvSpPr txBox="1"/>
          <p:nvPr/>
        </p:nvSpPr>
        <p:spPr>
          <a:xfrm>
            <a:off x="1000100" y="3143248"/>
            <a:ext cx="7500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Παράδειγμα</a:t>
            </a:r>
            <a:r>
              <a:rPr lang="el-GR" dirty="0" smtClean="0"/>
              <a:t>: Μια μηχανή είναι ο θερμοσίφωνας που  μετατρέπει την ηλεκτρική ενέργεια σε θερμική ενέργεια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2000232" y="571480"/>
            <a:ext cx="36260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spc="300" dirty="0" smtClean="0">
                <a:solidFill>
                  <a:srgbClr val="0000FF"/>
                </a:solidFill>
              </a:rPr>
              <a:t>Μονάδες μέτρησης ισχύος</a:t>
            </a:r>
            <a:endParaRPr lang="el-GR" b="1" spc="300" dirty="0">
              <a:solidFill>
                <a:srgbClr val="0000FF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1071538" y="5643578"/>
            <a:ext cx="15716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= </a:t>
            </a:r>
            <a:r>
              <a:rPr lang="pl-PL" dirty="0" smtClean="0"/>
              <a:t>1.000.000 </a:t>
            </a:r>
            <a:r>
              <a:rPr lang="pl-PL" dirty="0" smtClean="0"/>
              <a:t>W</a:t>
            </a: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1071538" y="1318897"/>
            <a:ext cx="4427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 </a:t>
            </a:r>
            <a:r>
              <a:rPr lang="pl-PL" dirty="0" smtClean="0"/>
              <a:t>W</a:t>
            </a: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1428728" y="128586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 βατ</a:t>
            </a:r>
            <a:endParaRPr lang="el-GR" sz="2400" dirty="0" smtClean="0"/>
          </a:p>
        </p:txBody>
      </p:sp>
      <p:sp>
        <p:nvSpPr>
          <p:cNvPr id="8" name="7 - Ορθογώνιο"/>
          <p:cNvSpPr/>
          <p:nvPr/>
        </p:nvSpPr>
        <p:spPr>
          <a:xfrm>
            <a:off x="1142976" y="2247591"/>
            <a:ext cx="5469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 κ</a:t>
            </a:r>
            <a:r>
              <a:rPr lang="pl-PL" dirty="0" smtClean="0"/>
              <a:t>W</a:t>
            </a:r>
            <a:endParaRPr lang="el-GR" dirty="0"/>
          </a:p>
        </p:txBody>
      </p:sp>
      <p:sp>
        <p:nvSpPr>
          <p:cNvPr id="9" name="8 - TextBox"/>
          <p:cNvSpPr txBox="1"/>
          <p:nvPr/>
        </p:nvSpPr>
        <p:spPr>
          <a:xfrm>
            <a:off x="1643042" y="2214554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 </a:t>
            </a:r>
            <a:r>
              <a:rPr lang="el-GR" sz="2400" dirty="0" err="1" smtClean="0"/>
              <a:t>κίλο</a:t>
            </a:r>
            <a:r>
              <a:rPr lang="el-GR" sz="2400" dirty="0" err="1" smtClean="0"/>
              <a:t>βατ</a:t>
            </a:r>
            <a:endParaRPr lang="el-GR" sz="2400" dirty="0" smtClean="0"/>
          </a:p>
        </p:txBody>
      </p:sp>
      <p:sp>
        <p:nvSpPr>
          <p:cNvPr id="10" name="9 - TextBox"/>
          <p:cNvSpPr txBox="1"/>
          <p:nvPr/>
        </p:nvSpPr>
        <p:spPr>
          <a:xfrm>
            <a:off x="2857488" y="1285860"/>
            <a:ext cx="4786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Παράδειγμα:   5</a:t>
            </a:r>
            <a:r>
              <a:rPr lang="en-US" sz="2400" dirty="0" smtClean="0"/>
              <a:t>W =5</a:t>
            </a:r>
            <a:r>
              <a:rPr lang="el-GR" sz="2400" dirty="0" smtClean="0"/>
              <a:t>βατ</a:t>
            </a:r>
            <a:endParaRPr lang="el-GR" sz="2400" dirty="0" smtClean="0"/>
          </a:p>
        </p:txBody>
      </p:sp>
      <p:sp>
        <p:nvSpPr>
          <p:cNvPr id="11" name="10 - TextBox"/>
          <p:cNvSpPr txBox="1"/>
          <p:nvPr/>
        </p:nvSpPr>
        <p:spPr>
          <a:xfrm>
            <a:off x="3214678" y="2214554"/>
            <a:ext cx="4786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Παράδειγμα:   10κ</a:t>
            </a:r>
            <a:r>
              <a:rPr lang="en-US" sz="2400" dirty="0" smtClean="0"/>
              <a:t>W =</a:t>
            </a:r>
            <a:r>
              <a:rPr lang="el-GR" sz="2400" dirty="0" smtClean="0"/>
              <a:t>10κίλοβατ</a:t>
            </a:r>
            <a:endParaRPr lang="el-GR" sz="2400" dirty="0" smtClean="0"/>
          </a:p>
        </p:txBody>
      </p:sp>
      <p:sp>
        <p:nvSpPr>
          <p:cNvPr id="12" name="11 - Ορθογώνιο"/>
          <p:cNvSpPr/>
          <p:nvPr/>
        </p:nvSpPr>
        <p:spPr>
          <a:xfrm>
            <a:off x="1142976" y="3071810"/>
            <a:ext cx="587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Μ</a:t>
            </a:r>
            <a:r>
              <a:rPr lang="pl-PL" dirty="0" smtClean="0"/>
              <a:t>W</a:t>
            </a:r>
            <a:endParaRPr lang="el-GR" dirty="0"/>
          </a:p>
        </p:txBody>
      </p:sp>
      <p:sp>
        <p:nvSpPr>
          <p:cNvPr id="13" name="12 - TextBox"/>
          <p:cNvSpPr txBox="1"/>
          <p:nvPr/>
        </p:nvSpPr>
        <p:spPr>
          <a:xfrm>
            <a:off x="1643042" y="3038773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 </a:t>
            </a:r>
            <a:r>
              <a:rPr lang="el-GR" sz="2400" dirty="0" err="1" smtClean="0"/>
              <a:t>μέγα</a:t>
            </a:r>
            <a:r>
              <a:rPr lang="el-GR" sz="2400" dirty="0" err="1" smtClean="0"/>
              <a:t>βατ</a:t>
            </a:r>
            <a:endParaRPr lang="el-GR" sz="2400" dirty="0" smtClean="0"/>
          </a:p>
        </p:txBody>
      </p:sp>
      <p:sp>
        <p:nvSpPr>
          <p:cNvPr id="14" name="13 - TextBox"/>
          <p:cNvSpPr txBox="1"/>
          <p:nvPr/>
        </p:nvSpPr>
        <p:spPr>
          <a:xfrm>
            <a:off x="3214678" y="3038773"/>
            <a:ext cx="4786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Παράδειγμα:   30Μ</a:t>
            </a:r>
            <a:r>
              <a:rPr lang="en-US" sz="2400" dirty="0" smtClean="0"/>
              <a:t>W =</a:t>
            </a:r>
            <a:r>
              <a:rPr lang="el-GR" sz="2400" dirty="0" smtClean="0"/>
              <a:t>30μέγαβατ</a:t>
            </a:r>
            <a:endParaRPr lang="el-GR" sz="2400" dirty="0" smtClean="0"/>
          </a:p>
        </p:txBody>
      </p:sp>
      <p:sp>
        <p:nvSpPr>
          <p:cNvPr id="15" name="14 - Ορθογώνιο"/>
          <p:cNvSpPr/>
          <p:nvPr/>
        </p:nvSpPr>
        <p:spPr>
          <a:xfrm>
            <a:off x="500034" y="4643446"/>
            <a:ext cx="6639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/>
              <a:t>1 </a:t>
            </a:r>
            <a:r>
              <a:rPr lang="el-GR" dirty="0" smtClean="0"/>
              <a:t>κ</a:t>
            </a:r>
            <a:r>
              <a:rPr lang="pl-PL" dirty="0" smtClean="0"/>
              <a:t>W</a:t>
            </a:r>
            <a:endParaRPr lang="el-GR" dirty="0"/>
          </a:p>
        </p:txBody>
      </p:sp>
      <p:sp>
        <p:nvSpPr>
          <p:cNvPr id="16" name="15 - Ορθογώνιο"/>
          <p:cNvSpPr/>
          <p:nvPr/>
        </p:nvSpPr>
        <p:spPr>
          <a:xfrm>
            <a:off x="1214414" y="4643446"/>
            <a:ext cx="10262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/>
              <a:t>=1000 W</a:t>
            </a:r>
            <a:endParaRPr lang="el-GR" dirty="0"/>
          </a:p>
        </p:txBody>
      </p:sp>
      <p:sp>
        <p:nvSpPr>
          <p:cNvPr id="17" name="16 - Ορθογώνιο"/>
          <p:cNvSpPr/>
          <p:nvPr/>
        </p:nvSpPr>
        <p:spPr>
          <a:xfrm>
            <a:off x="2285984" y="4643446"/>
            <a:ext cx="976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/>
              <a:t>=</a:t>
            </a:r>
            <a:r>
              <a:rPr lang="el-GR" dirty="0" smtClean="0"/>
              <a:t> </a:t>
            </a:r>
            <a:r>
              <a:rPr lang="pl-PL" dirty="0" smtClean="0"/>
              <a:t>10</a:t>
            </a:r>
            <a:r>
              <a:rPr lang="pl-PL" baseline="30000" dirty="0" smtClean="0"/>
              <a:t>3</a:t>
            </a:r>
            <a:r>
              <a:rPr lang="pl-PL" dirty="0" smtClean="0"/>
              <a:t> </a:t>
            </a:r>
            <a:r>
              <a:rPr lang="pl-PL" dirty="0" smtClean="0"/>
              <a:t>W </a:t>
            </a:r>
            <a:endParaRPr lang="el-GR" dirty="0"/>
          </a:p>
        </p:txBody>
      </p:sp>
      <p:sp>
        <p:nvSpPr>
          <p:cNvPr id="18" name="17 - Ορθογώνιο"/>
          <p:cNvSpPr/>
          <p:nvPr/>
        </p:nvSpPr>
        <p:spPr>
          <a:xfrm>
            <a:off x="357158" y="5643578"/>
            <a:ext cx="7569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/>
              <a:t>1 MW</a:t>
            </a:r>
            <a:endParaRPr lang="el-GR" dirty="0"/>
          </a:p>
        </p:txBody>
      </p:sp>
      <p:sp>
        <p:nvSpPr>
          <p:cNvPr id="19" name="18 - Ορθογώνιο"/>
          <p:cNvSpPr/>
          <p:nvPr/>
        </p:nvSpPr>
        <p:spPr>
          <a:xfrm>
            <a:off x="2786050" y="5643578"/>
            <a:ext cx="8707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/>
              <a:t>=10</a:t>
            </a:r>
            <a:r>
              <a:rPr lang="pl-PL" baseline="30000" dirty="0" smtClean="0"/>
              <a:t>6</a:t>
            </a:r>
            <a:r>
              <a:rPr lang="pl-PL" dirty="0" smtClean="0"/>
              <a:t> W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291092"/>
            <a:ext cx="2425691" cy="2251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Ορθογώνιο"/>
          <p:cNvSpPr/>
          <p:nvPr/>
        </p:nvSpPr>
        <p:spPr>
          <a:xfrm>
            <a:off x="0" y="1719852"/>
            <a:ext cx="61436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 Σ</a:t>
            </a:r>
            <a:r>
              <a:rPr lang="el-GR" dirty="0" smtClean="0"/>
              <a:t>ημαίνει </a:t>
            </a:r>
            <a:r>
              <a:rPr lang="el-GR" dirty="0" smtClean="0"/>
              <a:t>ότι αν η μηχανή </a:t>
            </a:r>
            <a:r>
              <a:rPr lang="el-GR" dirty="0" smtClean="0"/>
              <a:t>(π.χ. σίδερο) λειτουργεί </a:t>
            </a:r>
            <a:r>
              <a:rPr lang="el-GR" dirty="0" smtClean="0"/>
              <a:t>για χρονικό διάστημα </a:t>
            </a:r>
            <a:r>
              <a:rPr lang="el-GR" b="1" dirty="0" smtClean="0"/>
              <a:t>ενός δευτερολέπτου </a:t>
            </a:r>
            <a:r>
              <a:rPr lang="el-GR" dirty="0" smtClean="0"/>
              <a:t>θα μετατρέψει ενέργεια ίση με </a:t>
            </a:r>
            <a:r>
              <a:rPr lang="el-GR" dirty="0" smtClean="0"/>
              <a:t>2.000</a:t>
            </a:r>
            <a:r>
              <a:rPr lang="en-US" dirty="0" smtClean="0"/>
              <a:t>J.</a:t>
            </a:r>
            <a:endParaRPr lang="el-GR" dirty="0"/>
          </a:p>
        </p:txBody>
      </p:sp>
      <p:sp>
        <p:nvSpPr>
          <p:cNvPr id="5" name="4 - Ορθογώνιο"/>
          <p:cNvSpPr/>
          <p:nvPr/>
        </p:nvSpPr>
        <p:spPr>
          <a:xfrm>
            <a:off x="142844" y="934034"/>
            <a:ext cx="62865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Τι σημαίνει ότι </a:t>
            </a:r>
            <a:r>
              <a:rPr lang="el-GR" dirty="0" smtClean="0"/>
              <a:t>μία μηχανή (π.χ. σίδερο) </a:t>
            </a:r>
            <a:r>
              <a:rPr lang="el-GR" dirty="0" smtClean="0"/>
              <a:t>έχει ισχύς </a:t>
            </a:r>
            <a:r>
              <a:rPr lang="el-GR" dirty="0" smtClean="0"/>
              <a:t>2000</a:t>
            </a:r>
            <a:r>
              <a:rPr lang="en-US" dirty="0" smtClean="0"/>
              <a:t>W </a:t>
            </a:r>
            <a:r>
              <a:rPr lang="el-GR" dirty="0" smtClean="0"/>
              <a:t>(βατ) ;</a:t>
            </a:r>
            <a:endParaRPr lang="el-GR" dirty="0" smtClean="0"/>
          </a:p>
          <a:p>
            <a:r>
              <a:rPr lang="el-GR" dirty="0" smtClean="0"/>
              <a:t> </a:t>
            </a:r>
          </a:p>
        </p:txBody>
      </p:sp>
      <p:sp>
        <p:nvSpPr>
          <p:cNvPr id="6" name="5 - Ορθογώνιο"/>
          <p:cNvSpPr/>
          <p:nvPr/>
        </p:nvSpPr>
        <p:spPr>
          <a:xfrm>
            <a:off x="928662" y="1291224"/>
            <a:ext cx="1168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Απάντηση</a:t>
            </a:r>
            <a:endParaRPr lang="el-GR" b="1" dirty="0"/>
          </a:p>
        </p:txBody>
      </p:sp>
      <p:sp>
        <p:nvSpPr>
          <p:cNvPr id="7" name="6 - Ορθογώνιο"/>
          <p:cNvSpPr/>
          <p:nvPr/>
        </p:nvSpPr>
        <p:spPr>
          <a:xfrm>
            <a:off x="785786" y="505430"/>
            <a:ext cx="1220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Ερώτηση 1</a:t>
            </a:r>
            <a:endParaRPr lang="el-GR" b="1" dirty="0"/>
          </a:p>
        </p:txBody>
      </p:sp>
      <p:sp>
        <p:nvSpPr>
          <p:cNvPr id="9" name="8 - Ορθογώνιο"/>
          <p:cNvSpPr/>
          <p:nvPr/>
        </p:nvSpPr>
        <p:spPr>
          <a:xfrm rot="20262877">
            <a:off x="7345247" y="1605906"/>
            <a:ext cx="9685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2000 </a:t>
            </a:r>
            <a:r>
              <a:rPr lang="en-US" b="1" dirty="0" smtClean="0"/>
              <a:t>W </a:t>
            </a:r>
            <a:endParaRPr lang="el-GR" b="1" dirty="0"/>
          </a:p>
        </p:txBody>
      </p:sp>
      <p:sp>
        <p:nvSpPr>
          <p:cNvPr id="10" name="9 - Ορθογώνιο"/>
          <p:cNvSpPr/>
          <p:nvPr/>
        </p:nvSpPr>
        <p:spPr>
          <a:xfrm>
            <a:off x="6858016" y="6072206"/>
            <a:ext cx="1202000" cy="5905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>
            <a:off x="6917008" y="6286520"/>
            <a:ext cx="3571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Α</a:t>
            </a:r>
            <a:endParaRPr lang="en-US" sz="1400" b="1" dirty="0">
              <a:solidFill>
                <a:srgbClr val="FF0000"/>
              </a:solidFill>
            </a:endParaRPr>
          </a:p>
        </p:txBody>
      </p:sp>
      <p:cxnSp>
        <p:nvCxnSpPr>
          <p:cNvPr id="12" name="11 - Ευθύγραμμο βέλος σύνδεσης"/>
          <p:cNvCxnSpPr/>
          <p:nvPr/>
        </p:nvCxnSpPr>
        <p:spPr>
          <a:xfrm>
            <a:off x="7643834" y="6429396"/>
            <a:ext cx="1071570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Ορθογώνιο"/>
          <p:cNvSpPr/>
          <p:nvPr/>
        </p:nvSpPr>
        <p:spPr>
          <a:xfrm>
            <a:off x="7572396" y="6143644"/>
            <a:ext cx="15716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Δύναμη </a:t>
            </a:r>
            <a:r>
              <a:rPr lang="en-US" b="1" dirty="0" smtClean="0"/>
              <a:t>F</a:t>
            </a:r>
            <a:endParaRPr lang="en-US" dirty="0"/>
          </a:p>
        </p:txBody>
      </p:sp>
      <p:sp>
        <p:nvSpPr>
          <p:cNvPr id="14" name="13 - Ορθογώνιο"/>
          <p:cNvSpPr/>
          <p:nvPr/>
        </p:nvSpPr>
        <p:spPr>
          <a:xfrm>
            <a:off x="71438" y="5791818"/>
            <a:ext cx="61436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 Σ</a:t>
            </a:r>
            <a:r>
              <a:rPr lang="el-GR" dirty="0" smtClean="0"/>
              <a:t>ημαίνει </a:t>
            </a:r>
            <a:r>
              <a:rPr lang="el-GR" dirty="0" smtClean="0"/>
              <a:t>ότι αν η </a:t>
            </a:r>
            <a:r>
              <a:rPr lang="el-GR" dirty="0" smtClean="0"/>
              <a:t>δύναμη  ασκείται για </a:t>
            </a:r>
            <a:r>
              <a:rPr lang="el-GR" dirty="0" smtClean="0"/>
              <a:t>χρονικό διάστημα </a:t>
            </a:r>
            <a:r>
              <a:rPr lang="el-GR" b="1" dirty="0" smtClean="0"/>
              <a:t>ενός δευτερολέπτου </a:t>
            </a:r>
            <a:r>
              <a:rPr lang="el-GR" dirty="0" smtClean="0"/>
              <a:t>θα μετατρέψει ενέργεια ίση με </a:t>
            </a:r>
            <a:r>
              <a:rPr lang="el-GR" dirty="0" smtClean="0"/>
              <a:t>20</a:t>
            </a:r>
            <a:r>
              <a:rPr lang="en-US" dirty="0" smtClean="0"/>
              <a:t>J.</a:t>
            </a:r>
            <a:endParaRPr lang="el-GR" dirty="0"/>
          </a:p>
        </p:txBody>
      </p:sp>
      <p:sp>
        <p:nvSpPr>
          <p:cNvPr id="15" name="14 - Ορθογώνιο"/>
          <p:cNvSpPr/>
          <p:nvPr/>
        </p:nvSpPr>
        <p:spPr>
          <a:xfrm>
            <a:off x="214282" y="5006000"/>
            <a:ext cx="62865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Τι σημαίνει ότι </a:t>
            </a:r>
            <a:r>
              <a:rPr lang="el-GR" dirty="0" smtClean="0"/>
              <a:t>μία δύναμη  έχει </a:t>
            </a:r>
            <a:r>
              <a:rPr lang="el-GR" dirty="0" smtClean="0"/>
              <a:t>ισχύς </a:t>
            </a:r>
            <a:r>
              <a:rPr lang="el-GR" dirty="0" smtClean="0"/>
              <a:t>20 </a:t>
            </a:r>
            <a:r>
              <a:rPr lang="en-US" dirty="0" smtClean="0"/>
              <a:t>W </a:t>
            </a:r>
            <a:r>
              <a:rPr lang="el-GR" dirty="0" smtClean="0"/>
              <a:t>(βατ) ;</a:t>
            </a:r>
            <a:endParaRPr lang="el-GR" dirty="0" smtClean="0"/>
          </a:p>
          <a:p>
            <a:r>
              <a:rPr lang="el-GR" dirty="0" smtClean="0"/>
              <a:t> </a:t>
            </a:r>
          </a:p>
        </p:txBody>
      </p:sp>
      <p:sp>
        <p:nvSpPr>
          <p:cNvPr id="16" name="15 - Ορθογώνιο"/>
          <p:cNvSpPr/>
          <p:nvPr/>
        </p:nvSpPr>
        <p:spPr>
          <a:xfrm>
            <a:off x="1000100" y="5363190"/>
            <a:ext cx="1168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Απάντηση</a:t>
            </a:r>
            <a:endParaRPr lang="el-GR" b="1" dirty="0"/>
          </a:p>
        </p:txBody>
      </p:sp>
      <p:sp>
        <p:nvSpPr>
          <p:cNvPr id="17" name="16 - Ορθογώνιο"/>
          <p:cNvSpPr/>
          <p:nvPr/>
        </p:nvSpPr>
        <p:spPr>
          <a:xfrm>
            <a:off x="857224" y="4577396"/>
            <a:ext cx="1220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Ερώτηση 2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0" grpId="0" animBg="1"/>
      <p:bldP spid="11" grpId="0"/>
      <p:bldP spid="13" grpId="0"/>
      <p:bldP spid="14" grpId="0"/>
      <p:bldP spid="15" grpId="0"/>
      <p:bldP spid="16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2143108" y="0"/>
            <a:ext cx="4197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Ειδική… περίπτωση ισχύος μιας δύναμης</a:t>
            </a:r>
            <a:endParaRPr lang="el-GR" b="1" dirty="0"/>
          </a:p>
        </p:txBody>
      </p:sp>
      <p:sp>
        <p:nvSpPr>
          <p:cNvPr id="20" name="19 - Ορθογώνιο"/>
          <p:cNvSpPr/>
          <p:nvPr/>
        </p:nvSpPr>
        <p:spPr>
          <a:xfrm>
            <a:off x="714348" y="3910033"/>
            <a:ext cx="714380" cy="5905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 rot="5400000" flipH="1" flipV="1">
            <a:off x="535753" y="3588562"/>
            <a:ext cx="1071570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Ορθογώνιο"/>
          <p:cNvSpPr/>
          <p:nvPr/>
        </p:nvSpPr>
        <p:spPr>
          <a:xfrm>
            <a:off x="1071538" y="3338529"/>
            <a:ext cx="5715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24 - Ορθογώνιο"/>
          <p:cNvSpPr/>
          <p:nvPr/>
        </p:nvSpPr>
        <p:spPr>
          <a:xfrm>
            <a:off x="2500298" y="5286388"/>
            <a:ext cx="65008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 </a:t>
            </a:r>
            <a:r>
              <a:rPr lang="el-GR" dirty="0" smtClean="0"/>
              <a:t>Σε </a:t>
            </a:r>
            <a:r>
              <a:rPr lang="el-GR" dirty="0" smtClean="0"/>
              <a:t>αυτή την περίπτωση η ισχύς της δύναμης </a:t>
            </a:r>
            <a:r>
              <a:rPr lang="en-US" dirty="0" smtClean="0"/>
              <a:t>F</a:t>
            </a:r>
            <a:r>
              <a:rPr lang="el-GR" dirty="0" smtClean="0"/>
              <a:t> </a:t>
            </a:r>
            <a:r>
              <a:rPr lang="el-GR" dirty="0" smtClean="0"/>
              <a:t>θα </a:t>
            </a:r>
            <a:r>
              <a:rPr lang="el-GR" dirty="0" smtClean="0"/>
              <a:t>είναι:</a:t>
            </a:r>
            <a:r>
              <a:rPr lang="el-GR" dirty="0" smtClean="0"/>
              <a:t> </a:t>
            </a:r>
            <a:endParaRPr lang="el-GR" dirty="0"/>
          </a:p>
        </p:txBody>
      </p:sp>
      <p:sp>
        <p:nvSpPr>
          <p:cNvPr id="26" name="25 - Ορθογώνιο"/>
          <p:cNvSpPr/>
          <p:nvPr/>
        </p:nvSpPr>
        <p:spPr>
          <a:xfrm>
            <a:off x="642910" y="500042"/>
            <a:ext cx="8143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Έστω ότι σε ένα σώμα (π.χ. ένα κουτί) ασκείται μία σταθερή  </a:t>
            </a:r>
            <a:r>
              <a:rPr lang="el-GR" dirty="0" smtClean="0">
                <a:solidFill>
                  <a:srgbClr val="FF0000"/>
                </a:solidFill>
              </a:rPr>
              <a:t>δύναμη 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l-GR" dirty="0" smtClean="0"/>
              <a:t> προς τα πάνω, </a:t>
            </a:r>
            <a:r>
              <a:rPr lang="el-GR" dirty="0" smtClean="0"/>
              <a:t>βέβαια </a:t>
            </a:r>
            <a:r>
              <a:rPr lang="el-GR" dirty="0" smtClean="0"/>
              <a:t>στο κουτί </a:t>
            </a:r>
            <a:r>
              <a:rPr lang="el-GR" dirty="0" smtClean="0"/>
              <a:t>ασκείται </a:t>
            </a:r>
            <a:r>
              <a:rPr lang="el-GR" dirty="0" smtClean="0"/>
              <a:t>η </a:t>
            </a:r>
            <a:r>
              <a:rPr lang="el-GR" dirty="0" smtClean="0">
                <a:solidFill>
                  <a:srgbClr val="E12BBA"/>
                </a:solidFill>
              </a:rPr>
              <a:t>δύναμη w της βαρύτητας</a:t>
            </a:r>
          </a:p>
        </p:txBody>
      </p:sp>
      <p:cxnSp>
        <p:nvCxnSpPr>
          <p:cNvPr id="27" name="26 - Ευθύγραμμο βέλος σύνδεσης"/>
          <p:cNvCxnSpPr/>
          <p:nvPr/>
        </p:nvCxnSpPr>
        <p:spPr>
          <a:xfrm rot="5400000">
            <a:off x="392884" y="4964910"/>
            <a:ext cx="1366037" cy="8730"/>
          </a:xfrm>
          <a:prstGeom prst="straightConnector1">
            <a:avLst/>
          </a:prstGeom>
          <a:ln w="28575">
            <a:solidFill>
              <a:srgbClr val="E12BB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Ορθογώνιο"/>
          <p:cNvSpPr/>
          <p:nvPr/>
        </p:nvSpPr>
        <p:spPr>
          <a:xfrm>
            <a:off x="1071538" y="5000636"/>
            <a:ext cx="5715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E12BBA"/>
                </a:solidFill>
              </a:rPr>
              <a:t> </a:t>
            </a:r>
            <a:r>
              <a:rPr lang="en-US" b="1" dirty="0" smtClean="0">
                <a:solidFill>
                  <a:srgbClr val="E12BBA"/>
                </a:solidFill>
              </a:rPr>
              <a:t>w</a:t>
            </a:r>
            <a:endParaRPr lang="en-US" dirty="0">
              <a:solidFill>
                <a:srgbClr val="E12BBA"/>
              </a:solidFill>
            </a:endParaRPr>
          </a:p>
        </p:txBody>
      </p:sp>
      <p:sp>
        <p:nvSpPr>
          <p:cNvPr id="30" name="29 - Ορθογώνιο"/>
          <p:cNvSpPr/>
          <p:nvPr/>
        </p:nvSpPr>
        <p:spPr>
          <a:xfrm>
            <a:off x="1500166" y="1357298"/>
            <a:ext cx="6000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θεωρούμε ότι το σώμα κινείται με </a:t>
            </a:r>
            <a:r>
              <a:rPr lang="el-GR" b="1" dirty="0" smtClean="0">
                <a:solidFill>
                  <a:srgbClr val="0070C0"/>
                </a:solidFill>
              </a:rPr>
              <a:t>σταθερή ταχύτητα </a:t>
            </a:r>
            <a:r>
              <a:rPr lang="en-US" b="1" dirty="0" smtClean="0">
                <a:solidFill>
                  <a:srgbClr val="0070C0"/>
                </a:solidFill>
              </a:rPr>
              <a:t>u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31" name="30 - Ορθογώνιο"/>
          <p:cNvSpPr/>
          <p:nvPr/>
        </p:nvSpPr>
        <p:spPr>
          <a:xfrm>
            <a:off x="2357422" y="2428868"/>
            <a:ext cx="66437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Άρα σύμφωνα με τον πρώτο νόμο του </a:t>
            </a:r>
            <a:r>
              <a:rPr lang="el-GR" dirty="0" smtClean="0"/>
              <a:t>Νεύτωνα </a:t>
            </a:r>
            <a:r>
              <a:rPr lang="el-GR" dirty="0" smtClean="0"/>
              <a:t>αφού το σώμα κινείται με σταθερή ταχύτητα θα πρέπει η </a:t>
            </a:r>
            <a:r>
              <a:rPr lang="el-GR" u="sng" dirty="0" smtClean="0"/>
              <a:t>συνολική δύναμη που ασκείται στο σώμα να </a:t>
            </a:r>
            <a:r>
              <a:rPr lang="el-GR" u="sng" dirty="0" smtClean="0"/>
              <a:t>είναι </a:t>
            </a:r>
            <a:r>
              <a:rPr lang="en-US" u="sng" dirty="0" smtClean="0"/>
              <a:t>  </a:t>
            </a:r>
            <a:r>
              <a:rPr lang="el-GR" u="sng" dirty="0" smtClean="0"/>
              <a:t>μηδέν</a:t>
            </a:r>
            <a:r>
              <a:rPr lang="el-GR" dirty="0" smtClean="0"/>
              <a:t>.</a:t>
            </a:r>
            <a:endParaRPr lang="el-GR" dirty="0" smtClean="0"/>
          </a:p>
        </p:txBody>
      </p:sp>
      <p:sp>
        <p:nvSpPr>
          <p:cNvPr id="32" name="31 - Ορθογώνιο"/>
          <p:cNvSpPr/>
          <p:nvPr/>
        </p:nvSpPr>
        <p:spPr>
          <a:xfrm>
            <a:off x="2714612" y="3429000"/>
            <a:ext cx="13900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Γ</a:t>
            </a:r>
            <a:r>
              <a:rPr lang="el-GR" dirty="0" smtClean="0"/>
              <a:t>ια να είναι  </a:t>
            </a:r>
            <a:endParaRPr lang="el-GR" dirty="0"/>
          </a:p>
        </p:txBody>
      </p:sp>
      <p:sp>
        <p:nvSpPr>
          <p:cNvPr id="33" name="32 - Ορθογώνιο"/>
          <p:cNvSpPr/>
          <p:nvPr/>
        </p:nvSpPr>
        <p:spPr>
          <a:xfrm>
            <a:off x="4286248" y="3429000"/>
            <a:ext cx="9207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F</a:t>
            </a:r>
            <a:r>
              <a:rPr lang="el-GR" sz="2000" baseline="-25000" dirty="0" err="1" smtClean="0"/>
              <a:t>ολ</a:t>
            </a:r>
            <a:r>
              <a:rPr lang="en-US" sz="2000" baseline="-25000" dirty="0" smtClean="0"/>
              <a:t> </a:t>
            </a:r>
            <a:r>
              <a:rPr lang="el-GR" sz="2000" baseline="-25000" dirty="0" smtClean="0"/>
              <a:t> </a:t>
            </a:r>
            <a:r>
              <a:rPr lang="el-GR" sz="2000" dirty="0" smtClean="0"/>
              <a:t> = 0</a:t>
            </a:r>
          </a:p>
        </p:txBody>
      </p:sp>
      <p:sp>
        <p:nvSpPr>
          <p:cNvPr id="34" name="33 - TextBox"/>
          <p:cNvSpPr txBox="1"/>
          <p:nvPr/>
        </p:nvSpPr>
        <p:spPr>
          <a:xfrm>
            <a:off x="5715008" y="3500438"/>
            <a:ext cx="1817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Πρέπει</a:t>
            </a:r>
            <a:r>
              <a:rPr lang="el-GR" dirty="0" smtClean="0">
                <a:solidFill>
                  <a:srgbClr val="FF0000"/>
                </a:solidFill>
              </a:rPr>
              <a:t>      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l-GR" dirty="0" smtClean="0">
                <a:solidFill>
                  <a:srgbClr val="FF0000"/>
                </a:solidFill>
              </a:rPr>
              <a:t>   </a:t>
            </a:r>
            <a:r>
              <a:rPr lang="en-US" dirty="0" smtClean="0"/>
              <a:t>=</a:t>
            </a:r>
            <a:r>
              <a:rPr lang="el-GR" dirty="0" smtClean="0"/>
              <a:t> </a:t>
            </a:r>
            <a:r>
              <a:rPr lang="en-US" dirty="0" smtClean="0">
                <a:solidFill>
                  <a:srgbClr val="E12BBA"/>
                </a:solidFill>
              </a:rPr>
              <a:t> w</a:t>
            </a:r>
            <a:endParaRPr lang="el-GR" dirty="0" smtClean="0">
              <a:solidFill>
                <a:srgbClr val="E12BBA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4286248" y="5977614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</a:rPr>
              <a:t>= 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36" name="35 - Ορθογώνιο"/>
          <p:cNvSpPr/>
          <p:nvPr/>
        </p:nvSpPr>
        <p:spPr>
          <a:xfrm>
            <a:off x="5429256" y="6025898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u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l-GR" sz="2400" baseline="30000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endParaRPr lang="en-US" sz="2400" baseline="30000" dirty="0">
              <a:solidFill>
                <a:srgbClr val="FF0000"/>
              </a:solidFill>
            </a:endParaRPr>
          </a:p>
        </p:txBody>
      </p:sp>
      <p:sp>
        <p:nvSpPr>
          <p:cNvPr id="37" name="36 - Ορθογώνιο"/>
          <p:cNvSpPr/>
          <p:nvPr/>
        </p:nvSpPr>
        <p:spPr>
          <a:xfrm>
            <a:off x="5000628" y="6025898"/>
            <a:ext cx="5148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 </a:t>
            </a:r>
            <a:r>
              <a:rPr lang="el-GR" sz="2400" b="1" dirty="0" smtClean="0">
                <a:solidFill>
                  <a:srgbClr val="FF0000"/>
                </a:solidFill>
              </a:rPr>
              <a:t> </a:t>
            </a:r>
            <a:r>
              <a:rPr lang="el-GR" sz="2400" baseline="30000" dirty="0" smtClean="0">
                <a:solidFill>
                  <a:srgbClr val="FF0000"/>
                </a:solidFill>
              </a:rPr>
              <a:t>.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3" grpId="0"/>
      <p:bldP spid="25" grpId="0"/>
      <p:bldP spid="26" grpId="0"/>
      <p:bldP spid="29" grpId="0"/>
      <p:bldP spid="30" grpId="0"/>
      <p:bldP spid="31" grpId="0"/>
      <p:bldP spid="32" grpId="0"/>
      <p:bldP spid="33" grpId="0"/>
      <p:bldP spid="35" grpId="0"/>
      <p:bldP spid="36" grpId="0"/>
      <p:bldP spid="3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46 - Ορθογώνιο"/>
          <p:cNvSpPr/>
          <p:nvPr/>
        </p:nvSpPr>
        <p:spPr>
          <a:xfrm>
            <a:off x="357158" y="1071546"/>
            <a:ext cx="8215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solidFill>
                  <a:srgbClr val="002060"/>
                </a:solidFill>
              </a:rPr>
              <a:t>α </a:t>
            </a:r>
            <a:r>
              <a:rPr lang="el-GR" b="1" dirty="0" smtClean="0">
                <a:solidFill>
                  <a:srgbClr val="002060"/>
                </a:solidFill>
              </a:rPr>
              <a:t>= απόδοση μηχανής </a:t>
            </a:r>
            <a:r>
              <a:rPr lang="el-GR" dirty="0" smtClean="0">
                <a:solidFill>
                  <a:srgbClr val="002060"/>
                </a:solidFill>
              </a:rPr>
              <a:t>είναι το πηλίκο (= κλάσμα) της </a:t>
            </a:r>
            <a:r>
              <a:rPr lang="el-GR" dirty="0" smtClean="0">
                <a:solidFill>
                  <a:srgbClr val="FF0000"/>
                </a:solidFill>
              </a:rPr>
              <a:t>χρήσιμης ενέργειας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l-GR" b="1" dirty="0" err="1" smtClean="0">
                <a:solidFill>
                  <a:srgbClr val="FF0000"/>
                </a:solidFill>
              </a:rPr>
              <a:t>Ε</a:t>
            </a:r>
            <a:r>
              <a:rPr lang="el-GR" b="1" baseline="-25000" dirty="0" err="1" smtClean="0">
                <a:solidFill>
                  <a:srgbClr val="FF0000"/>
                </a:solidFill>
              </a:rPr>
              <a:t>χρησ</a:t>
            </a:r>
            <a:r>
              <a:rPr lang="el-GR" dirty="0" smtClean="0">
                <a:solidFill>
                  <a:srgbClr val="002060"/>
                </a:solidFill>
              </a:rPr>
              <a:t>(</a:t>
            </a:r>
            <a:r>
              <a:rPr lang="el-GR" dirty="0" err="1" smtClean="0">
                <a:solidFill>
                  <a:srgbClr val="002060"/>
                </a:solidFill>
              </a:rPr>
              <a:t>π.χ.μηχανική</a:t>
            </a:r>
            <a:r>
              <a:rPr lang="el-GR" dirty="0" smtClean="0">
                <a:solidFill>
                  <a:srgbClr val="002060"/>
                </a:solidFill>
              </a:rPr>
              <a:t> ενέργεια) που αποδίδει (δίνει) μια μηχανή προς (διά) την </a:t>
            </a:r>
            <a:r>
              <a:rPr lang="el-GR" dirty="0" smtClean="0">
                <a:solidFill>
                  <a:srgbClr val="0000FF"/>
                </a:solidFill>
              </a:rPr>
              <a:t>προσφερόμενη</a:t>
            </a:r>
            <a:r>
              <a:rPr lang="el-GR" dirty="0" smtClean="0">
                <a:solidFill>
                  <a:srgbClr val="002060"/>
                </a:solidFill>
              </a:rPr>
              <a:t> </a:t>
            </a:r>
            <a:r>
              <a:rPr lang="el-GR" dirty="0" smtClean="0">
                <a:solidFill>
                  <a:srgbClr val="0000FF"/>
                </a:solidFill>
              </a:rPr>
              <a:t>ενέργεια</a:t>
            </a:r>
            <a:r>
              <a:rPr lang="el-GR" b="1" dirty="0" smtClean="0">
                <a:solidFill>
                  <a:srgbClr val="0000FF"/>
                </a:solidFill>
              </a:rPr>
              <a:t> </a:t>
            </a:r>
            <a:r>
              <a:rPr lang="el-GR" b="1" dirty="0" err="1" smtClean="0">
                <a:solidFill>
                  <a:srgbClr val="0000FF"/>
                </a:solidFill>
              </a:rPr>
              <a:t>Ε</a:t>
            </a:r>
            <a:r>
              <a:rPr lang="el-GR" b="1" baseline="-25000" dirty="0" err="1" smtClean="0">
                <a:solidFill>
                  <a:srgbClr val="0000FF"/>
                </a:solidFill>
              </a:rPr>
              <a:t>προσφ</a:t>
            </a:r>
            <a:r>
              <a:rPr lang="el-GR" dirty="0" smtClean="0">
                <a:solidFill>
                  <a:srgbClr val="002060"/>
                </a:solidFill>
              </a:rPr>
              <a:t> στη μηχανή.</a:t>
            </a:r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41" name="40 - TextBox"/>
          <p:cNvSpPr txBox="1"/>
          <p:nvPr/>
        </p:nvSpPr>
        <p:spPr>
          <a:xfrm>
            <a:off x="4000496" y="3286124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solidFill>
                  <a:srgbClr val="0000FF"/>
                </a:solidFill>
              </a:rPr>
              <a:t>Ε</a:t>
            </a:r>
            <a:r>
              <a:rPr lang="el-GR" sz="2400" b="1" baseline="-25000" dirty="0" err="1" smtClean="0">
                <a:solidFill>
                  <a:srgbClr val="0000FF"/>
                </a:solidFill>
              </a:rPr>
              <a:t>προσφ</a:t>
            </a:r>
            <a:r>
              <a:rPr lang="el-GR" sz="2400" b="1" baseline="-25000" dirty="0" smtClean="0">
                <a:solidFill>
                  <a:srgbClr val="0000FF"/>
                </a:solidFill>
              </a:rPr>
              <a:t>.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49" name="48 - Ορθογώνιο"/>
          <p:cNvSpPr/>
          <p:nvPr/>
        </p:nvSpPr>
        <p:spPr>
          <a:xfrm>
            <a:off x="3500430" y="307181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=</a:t>
            </a:r>
            <a:endParaRPr lang="el-GR" sz="24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3143240" y="3071810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rgbClr val="002060"/>
                </a:solidFill>
              </a:rPr>
              <a:t>α</a:t>
            </a:r>
            <a:r>
              <a:rPr lang="el-GR" sz="2400" baseline="30000" dirty="0" smtClean="0">
                <a:solidFill>
                  <a:srgbClr val="002060"/>
                </a:solidFill>
              </a:rPr>
              <a:t> </a:t>
            </a:r>
            <a:r>
              <a:rPr lang="el-GR" sz="2400" dirty="0" smtClean="0">
                <a:solidFill>
                  <a:srgbClr val="002060"/>
                </a:solidFill>
              </a:rPr>
              <a:t> </a:t>
            </a:r>
            <a:endParaRPr lang="en-US" sz="2400" baseline="30000" dirty="0">
              <a:solidFill>
                <a:srgbClr val="002060"/>
              </a:solidFill>
            </a:endParaRPr>
          </a:p>
        </p:txBody>
      </p:sp>
      <p:sp>
        <p:nvSpPr>
          <p:cNvPr id="51" name="50 - TextBox"/>
          <p:cNvSpPr txBox="1"/>
          <p:nvPr/>
        </p:nvSpPr>
        <p:spPr>
          <a:xfrm>
            <a:off x="4000496" y="2857496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>
                <a:solidFill>
                  <a:srgbClr val="FF0000"/>
                </a:solidFill>
              </a:rPr>
              <a:t>Ε</a:t>
            </a:r>
            <a:r>
              <a:rPr lang="el-GR" sz="2400" b="1" baseline="-25000" dirty="0" err="1" smtClean="0">
                <a:solidFill>
                  <a:srgbClr val="FF0000"/>
                </a:solidFill>
              </a:rPr>
              <a:t>χρησ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.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74" name="73 - Ευθεία γραμμή σύνδεσης"/>
          <p:cNvCxnSpPr/>
          <p:nvPr/>
        </p:nvCxnSpPr>
        <p:spPr>
          <a:xfrm>
            <a:off x="3857620" y="3286124"/>
            <a:ext cx="142876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0" y="5286388"/>
            <a:ext cx="87154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Παράδειγμα</a:t>
            </a:r>
            <a:r>
              <a:rPr lang="el-GR" sz="2000" dirty="0" smtClean="0"/>
              <a:t> σε ένα αυτοκίνητο η προσφερόμενη ενέργεια </a:t>
            </a:r>
            <a:r>
              <a:rPr lang="el-GR" sz="2000" b="1" dirty="0" err="1" smtClean="0">
                <a:solidFill>
                  <a:srgbClr val="0000FF"/>
                </a:solidFill>
              </a:rPr>
              <a:t>Ε</a:t>
            </a:r>
            <a:r>
              <a:rPr lang="el-GR" sz="2000" b="1" baseline="-25000" dirty="0" err="1" smtClean="0">
                <a:solidFill>
                  <a:srgbClr val="0000FF"/>
                </a:solidFill>
              </a:rPr>
              <a:t>προσφ</a:t>
            </a:r>
            <a:r>
              <a:rPr lang="el-GR" sz="2000" b="1" baseline="-25000" dirty="0" smtClean="0">
                <a:solidFill>
                  <a:srgbClr val="0000FF"/>
                </a:solidFill>
              </a:rPr>
              <a:t>  </a:t>
            </a:r>
            <a:r>
              <a:rPr lang="el-GR" sz="2000" dirty="0" smtClean="0"/>
              <a:t>είναι η χημική ενέργεια της βενζίνης,  η οποία στο αυτοκίνητο μετατρέπεται σε κινητική ενέργεια που είναι η χρήσιμη ενέργεια </a:t>
            </a:r>
            <a:r>
              <a:rPr lang="el-GR" sz="2000" b="1" dirty="0" err="1" smtClean="0">
                <a:solidFill>
                  <a:srgbClr val="FF0000"/>
                </a:solidFill>
              </a:rPr>
              <a:t>Ε</a:t>
            </a:r>
            <a:r>
              <a:rPr lang="el-GR" sz="2000" b="1" baseline="-25000" dirty="0" err="1" smtClean="0">
                <a:solidFill>
                  <a:srgbClr val="FF0000"/>
                </a:solidFill>
              </a:rPr>
              <a:t>χρησ</a:t>
            </a:r>
            <a:r>
              <a:rPr lang="el-GR" sz="2000" dirty="0" smtClean="0"/>
              <a:t> , αλλά και σε θερμική ενέργεια που δεν είναι χρήσιμη …</a:t>
            </a:r>
          </a:p>
        </p:txBody>
      </p:sp>
      <p:sp>
        <p:nvSpPr>
          <p:cNvPr id="9" name="8 - Ορθογώνιο"/>
          <p:cNvSpPr/>
          <p:nvPr/>
        </p:nvSpPr>
        <p:spPr>
          <a:xfrm>
            <a:off x="2786050" y="357166"/>
            <a:ext cx="23514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solidFill>
                  <a:srgbClr val="002060"/>
                </a:solidFill>
              </a:rPr>
              <a:t>α </a:t>
            </a:r>
            <a:r>
              <a:rPr lang="el-GR" b="1" dirty="0" smtClean="0">
                <a:solidFill>
                  <a:srgbClr val="002060"/>
                </a:solidFill>
              </a:rPr>
              <a:t>= απόδοση μηχανής </a:t>
            </a:r>
            <a:endParaRPr lang="el-GR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0504"/>
            <a:ext cx="2168986" cy="138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1" grpId="0"/>
      <p:bldP spid="49" grpId="0"/>
      <p:bldP spid="50" grpId="0"/>
      <p:bldP spid="51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500034" y="357166"/>
            <a:ext cx="7715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Κινητήρας  είναι μια μηχανή </a:t>
            </a:r>
            <a:r>
              <a:rPr lang="el-GR" dirty="0" smtClean="0"/>
              <a:t>  που μετατρέπει μια μορφή ενέργειας  σε κινητική ενέργεια</a:t>
            </a:r>
          </a:p>
        </p:txBody>
      </p:sp>
      <p:sp>
        <p:nvSpPr>
          <p:cNvPr id="18" name="17 - TextBox"/>
          <p:cNvSpPr txBox="1"/>
          <p:nvPr/>
        </p:nvSpPr>
        <p:spPr>
          <a:xfrm>
            <a:off x="785786" y="2143116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Βενζινοκινητήρας :  </a:t>
            </a:r>
            <a:r>
              <a:rPr lang="el-GR" dirty="0" smtClean="0"/>
              <a:t>είναι μια μηχανή που μετατρέπει την χημική ενέργεια της βενζίνης σε κινητική ενέργεια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642910" y="1285860"/>
            <a:ext cx="5643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Έχουμε διάφορα είδη κινητήρων:</a:t>
            </a:r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642910" y="3214686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Ηλεκτροκινητήρας</a:t>
            </a:r>
            <a:r>
              <a:rPr lang="el-GR" u="sng" dirty="0" smtClean="0"/>
              <a:t> :  </a:t>
            </a:r>
            <a:r>
              <a:rPr lang="el-GR" dirty="0" smtClean="0"/>
              <a:t>είναι μια μηχανή που μετατρέπει την ηλεκτρική ενέργεια  σε κινητική ενέργεια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3714752"/>
            <a:ext cx="5624513" cy="294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Ελεύθερη σχεδίαση"/>
          <p:cNvSpPr/>
          <p:nvPr/>
        </p:nvSpPr>
        <p:spPr>
          <a:xfrm>
            <a:off x="3924426" y="5050869"/>
            <a:ext cx="1108225" cy="986249"/>
          </a:xfrm>
          <a:custGeom>
            <a:avLst/>
            <a:gdLst>
              <a:gd name="connsiteX0" fmla="*/ 772265 w 1108225"/>
              <a:gd name="connsiteY0" fmla="*/ 30286 h 986249"/>
              <a:gd name="connsiteX1" fmla="*/ 564447 w 1108225"/>
              <a:gd name="connsiteY1" fmla="*/ 9504 h 986249"/>
              <a:gd name="connsiteX2" fmla="*/ 367019 w 1108225"/>
              <a:gd name="connsiteY2" fmla="*/ 30286 h 986249"/>
              <a:gd name="connsiteX3" fmla="*/ 335847 w 1108225"/>
              <a:gd name="connsiteY3" fmla="*/ 40676 h 986249"/>
              <a:gd name="connsiteX4" fmla="*/ 294283 w 1108225"/>
              <a:gd name="connsiteY4" fmla="*/ 61458 h 986249"/>
              <a:gd name="connsiteX5" fmla="*/ 231938 w 1108225"/>
              <a:gd name="connsiteY5" fmla="*/ 123804 h 986249"/>
              <a:gd name="connsiteX6" fmla="*/ 179983 w 1108225"/>
              <a:gd name="connsiteY6" fmla="*/ 165367 h 986249"/>
              <a:gd name="connsiteX7" fmla="*/ 159201 w 1108225"/>
              <a:gd name="connsiteY7" fmla="*/ 196540 h 986249"/>
              <a:gd name="connsiteX8" fmla="*/ 76074 w 1108225"/>
              <a:gd name="connsiteY8" fmla="*/ 269276 h 986249"/>
              <a:gd name="connsiteX9" fmla="*/ 65683 w 1108225"/>
              <a:gd name="connsiteY9" fmla="*/ 321231 h 986249"/>
              <a:gd name="connsiteX10" fmla="*/ 44901 w 1108225"/>
              <a:gd name="connsiteY10" fmla="*/ 352404 h 986249"/>
              <a:gd name="connsiteX11" fmla="*/ 86465 w 1108225"/>
              <a:gd name="connsiteY11" fmla="*/ 632958 h 986249"/>
              <a:gd name="connsiteX12" fmla="*/ 128029 w 1108225"/>
              <a:gd name="connsiteY12" fmla="*/ 747258 h 986249"/>
              <a:gd name="connsiteX13" fmla="*/ 138419 w 1108225"/>
              <a:gd name="connsiteY13" fmla="*/ 778431 h 986249"/>
              <a:gd name="connsiteX14" fmla="*/ 169592 w 1108225"/>
              <a:gd name="connsiteY14" fmla="*/ 809604 h 986249"/>
              <a:gd name="connsiteX15" fmla="*/ 190374 w 1108225"/>
              <a:gd name="connsiteY15" fmla="*/ 840776 h 986249"/>
              <a:gd name="connsiteX16" fmla="*/ 200765 w 1108225"/>
              <a:gd name="connsiteY16" fmla="*/ 882340 h 986249"/>
              <a:gd name="connsiteX17" fmla="*/ 231938 w 1108225"/>
              <a:gd name="connsiteY17" fmla="*/ 903122 h 986249"/>
              <a:gd name="connsiteX18" fmla="*/ 263110 w 1108225"/>
              <a:gd name="connsiteY18" fmla="*/ 934295 h 986249"/>
              <a:gd name="connsiteX19" fmla="*/ 356629 w 1108225"/>
              <a:gd name="connsiteY19" fmla="*/ 986249 h 986249"/>
              <a:gd name="connsiteX20" fmla="*/ 699529 w 1108225"/>
              <a:gd name="connsiteY20" fmla="*/ 944686 h 986249"/>
              <a:gd name="connsiteX21" fmla="*/ 761874 w 1108225"/>
              <a:gd name="connsiteY21" fmla="*/ 903122 h 986249"/>
              <a:gd name="connsiteX22" fmla="*/ 855392 w 1108225"/>
              <a:gd name="connsiteY22" fmla="*/ 840776 h 986249"/>
              <a:gd name="connsiteX23" fmla="*/ 896956 w 1108225"/>
              <a:gd name="connsiteY23" fmla="*/ 799213 h 986249"/>
              <a:gd name="connsiteX24" fmla="*/ 959301 w 1108225"/>
              <a:gd name="connsiteY24" fmla="*/ 736867 h 986249"/>
              <a:gd name="connsiteX25" fmla="*/ 1032038 w 1108225"/>
              <a:gd name="connsiteY25" fmla="*/ 674522 h 986249"/>
              <a:gd name="connsiteX26" fmla="*/ 1052819 w 1108225"/>
              <a:gd name="connsiteY26" fmla="*/ 632958 h 986249"/>
              <a:gd name="connsiteX27" fmla="*/ 1063210 w 1108225"/>
              <a:gd name="connsiteY27" fmla="*/ 591395 h 986249"/>
              <a:gd name="connsiteX28" fmla="*/ 1083992 w 1108225"/>
              <a:gd name="connsiteY28" fmla="*/ 560222 h 986249"/>
              <a:gd name="connsiteX29" fmla="*/ 1073601 w 1108225"/>
              <a:gd name="connsiteY29" fmla="*/ 154976 h 986249"/>
              <a:gd name="connsiteX30" fmla="*/ 1042429 w 1108225"/>
              <a:gd name="connsiteY30" fmla="*/ 123804 h 986249"/>
              <a:gd name="connsiteX31" fmla="*/ 1000865 w 1108225"/>
              <a:gd name="connsiteY31" fmla="*/ 61458 h 986249"/>
              <a:gd name="connsiteX32" fmla="*/ 948910 w 1108225"/>
              <a:gd name="connsiteY32" fmla="*/ 51067 h 986249"/>
              <a:gd name="connsiteX33" fmla="*/ 917738 w 1108225"/>
              <a:gd name="connsiteY33" fmla="*/ 30286 h 986249"/>
              <a:gd name="connsiteX34" fmla="*/ 678747 w 1108225"/>
              <a:gd name="connsiteY34" fmla="*/ 40676 h 986249"/>
              <a:gd name="connsiteX35" fmla="*/ 647574 w 1108225"/>
              <a:gd name="connsiteY35" fmla="*/ 40676 h 986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8225" h="986249">
                <a:moveTo>
                  <a:pt x="772265" y="30286"/>
                </a:moveTo>
                <a:cubicBezTo>
                  <a:pt x="702992" y="23359"/>
                  <a:pt x="634037" y="11492"/>
                  <a:pt x="564447" y="9504"/>
                </a:cubicBezTo>
                <a:cubicBezTo>
                  <a:pt x="484027" y="7206"/>
                  <a:pt x="434498" y="11007"/>
                  <a:pt x="367019" y="30286"/>
                </a:cubicBezTo>
                <a:cubicBezTo>
                  <a:pt x="356488" y="33295"/>
                  <a:pt x="345914" y="36362"/>
                  <a:pt x="335847" y="40676"/>
                </a:cubicBezTo>
                <a:cubicBezTo>
                  <a:pt x="321609" y="46778"/>
                  <a:pt x="306379" y="51781"/>
                  <a:pt x="294283" y="61458"/>
                </a:cubicBezTo>
                <a:cubicBezTo>
                  <a:pt x="271333" y="79818"/>
                  <a:pt x="254888" y="105445"/>
                  <a:pt x="231938" y="123804"/>
                </a:cubicBezTo>
                <a:cubicBezTo>
                  <a:pt x="214620" y="137658"/>
                  <a:pt x="195665" y="149685"/>
                  <a:pt x="179983" y="165367"/>
                </a:cubicBezTo>
                <a:cubicBezTo>
                  <a:pt x="171152" y="174198"/>
                  <a:pt x="167425" y="187141"/>
                  <a:pt x="159201" y="196540"/>
                </a:cubicBezTo>
                <a:cubicBezTo>
                  <a:pt x="116650" y="245171"/>
                  <a:pt x="118329" y="241108"/>
                  <a:pt x="76074" y="269276"/>
                </a:cubicBezTo>
                <a:cubicBezTo>
                  <a:pt x="72610" y="286594"/>
                  <a:pt x="71884" y="304694"/>
                  <a:pt x="65683" y="321231"/>
                </a:cubicBezTo>
                <a:cubicBezTo>
                  <a:pt x="61298" y="332924"/>
                  <a:pt x="45363" y="339924"/>
                  <a:pt x="44901" y="352404"/>
                </a:cubicBezTo>
                <a:cubicBezTo>
                  <a:pt x="35863" y="596428"/>
                  <a:pt x="0" y="546496"/>
                  <a:pt x="86465" y="632958"/>
                </a:cubicBezTo>
                <a:cubicBezTo>
                  <a:pt x="110276" y="728201"/>
                  <a:pt x="91403" y="692321"/>
                  <a:pt x="128029" y="747258"/>
                </a:cubicBezTo>
                <a:cubicBezTo>
                  <a:pt x="131492" y="757649"/>
                  <a:pt x="132343" y="769318"/>
                  <a:pt x="138419" y="778431"/>
                </a:cubicBezTo>
                <a:cubicBezTo>
                  <a:pt x="146570" y="790658"/>
                  <a:pt x="160184" y="798315"/>
                  <a:pt x="169592" y="809604"/>
                </a:cubicBezTo>
                <a:cubicBezTo>
                  <a:pt x="177587" y="819198"/>
                  <a:pt x="183447" y="830385"/>
                  <a:pt x="190374" y="840776"/>
                </a:cubicBezTo>
                <a:cubicBezTo>
                  <a:pt x="193838" y="854631"/>
                  <a:pt x="192843" y="870457"/>
                  <a:pt x="200765" y="882340"/>
                </a:cubicBezTo>
                <a:cubicBezTo>
                  <a:pt x="207692" y="892731"/>
                  <a:pt x="222344" y="895127"/>
                  <a:pt x="231938" y="903122"/>
                </a:cubicBezTo>
                <a:cubicBezTo>
                  <a:pt x="243227" y="912530"/>
                  <a:pt x="251511" y="925273"/>
                  <a:pt x="263110" y="934295"/>
                </a:cubicBezTo>
                <a:cubicBezTo>
                  <a:pt x="316702" y="975978"/>
                  <a:pt x="309596" y="970571"/>
                  <a:pt x="356629" y="986249"/>
                </a:cubicBezTo>
                <a:cubicBezTo>
                  <a:pt x="381262" y="984196"/>
                  <a:pt x="622803" y="975376"/>
                  <a:pt x="699529" y="944686"/>
                </a:cubicBezTo>
                <a:cubicBezTo>
                  <a:pt x="722719" y="935410"/>
                  <a:pt x="741893" y="918108"/>
                  <a:pt x="761874" y="903122"/>
                </a:cubicBezTo>
                <a:cubicBezTo>
                  <a:pt x="819595" y="859831"/>
                  <a:pt x="788588" y="880859"/>
                  <a:pt x="855392" y="840776"/>
                </a:cubicBezTo>
                <a:cubicBezTo>
                  <a:pt x="877560" y="774275"/>
                  <a:pt x="847079" y="838007"/>
                  <a:pt x="896956" y="799213"/>
                </a:cubicBezTo>
                <a:cubicBezTo>
                  <a:pt x="920155" y="781169"/>
                  <a:pt x="935789" y="754501"/>
                  <a:pt x="959301" y="736867"/>
                </a:cubicBezTo>
                <a:cubicBezTo>
                  <a:pt x="1012621" y="696878"/>
                  <a:pt x="988619" y="717941"/>
                  <a:pt x="1032038" y="674522"/>
                </a:cubicBezTo>
                <a:cubicBezTo>
                  <a:pt x="1038965" y="660667"/>
                  <a:pt x="1047380" y="647462"/>
                  <a:pt x="1052819" y="632958"/>
                </a:cubicBezTo>
                <a:cubicBezTo>
                  <a:pt x="1057833" y="619586"/>
                  <a:pt x="1057584" y="604521"/>
                  <a:pt x="1063210" y="591395"/>
                </a:cubicBezTo>
                <a:cubicBezTo>
                  <a:pt x="1068129" y="579916"/>
                  <a:pt x="1077065" y="570613"/>
                  <a:pt x="1083992" y="560222"/>
                </a:cubicBezTo>
                <a:cubicBezTo>
                  <a:pt x="1100444" y="395703"/>
                  <a:pt x="1108225" y="376571"/>
                  <a:pt x="1073601" y="154976"/>
                </a:cubicBezTo>
                <a:cubicBezTo>
                  <a:pt x="1071333" y="140458"/>
                  <a:pt x="1052820" y="134195"/>
                  <a:pt x="1042429" y="123804"/>
                </a:cubicBezTo>
                <a:cubicBezTo>
                  <a:pt x="1033193" y="96095"/>
                  <a:pt x="1031999" y="77025"/>
                  <a:pt x="1000865" y="61458"/>
                </a:cubicBezTo>
                <a:cubicBezTo>
                  <a:pt x="985068" y="53560"/>
                  <a:pt x="966228" y="54531"/>
                  <a:pt x="948910" y="51067"/>
                </a:cubicBezTo>
                <a:cubicBezTo>
                  <a:pt x="938519" y="44140"/>
                  <a:pt x="929216" y="35205"/>
                  <a:pt x="917738" y="30286"/>
                </a:cubicBezTo>
                <a:cubicBezTo>
                  <a:pt x="847070" y="0"/>
                  <a:pt x="727773" y="36219"/>
                  <a:pt x="678747" y="40676"/>
                </a:cubicBezTo>
                <a:cubicBezTo>
                  <a:pt x="668399" y="41617"/>
                  <a:pt x="657965" y="40676"/>
                  <a:pt x="647574" y="40676"/>
                </a:cubicBez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 rot="10800000" flipV="1">
            <a:off x="2357422" y="5715016"/>
            <a:ext cx="1857388" cy="28575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642910" y="6072206"/>
            <a:ext cx="2786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Βενζινοκινητήρας αυτοκινήτου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6" grpId="0"/>
      <p:bldP spid="7" grpId="0"/>
      <p:bldP spid="8" grpId="0" animBg="1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2855788"/>
            <a:ext cx="1992368" cy="400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Έλλειψη"/>
          <p:cNvSpPr/>
          <p:nvPr/>
        </p:nvSpPr>
        <p:spPr>
          <a:xfrm>
            <a:off x="6215074" y="5929330"/>
            <a:ext cx="785818" cy="714356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 rot="10800000">
            <a:off x="5357818" y="6286520"/>
            <a:ext cx="1143008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5715008" y="5715016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endParaRPr lang="en-US" sz="2400" b="1" dirty="0"/>
          </a:p>
        </p:txBody>
      </p:sp>
      <p:sp>
        <p:nvSpPr>
          <p:cNvPr id="12" name="11 - TextBox"/>
          <p:cNvSpPr txBox="1"/>
          <p:nvPr/>
        </p:nvSpPr>
        <p:spPr>
          <a:xfrm>
            <a:off x="0" y="3429000"/>
            <a:ext cx="57864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Στην διπλανή εικόνα, ο άνθρωπος ασκεί δύναμη στην μπάλα (=κλωτσάει την μπάλα).</a:t>
            </a:r>
          </a:p>
          <a:p>
            <a:r>
              <a:rPr lang="el-GR" dirty="0" smtClean="0"/>
              <a:t> </a:t>
            </a:r>
            <a:endParaRPr lang="en-US" b="1" dirty="0"/>
          </a:p>
        </p:txBody>
      </p:sp>
      <p:sp>
        <p:nvSpPr>
          <p:cNvPr id="13" name="12 - TextBox"/>
          <p:cNvSpPr txBox="1"/>
          <p:nvPr/>
        </p:nvSpPr>
        <p:spPr>
          <a:xfrm>
            <a:off x="1000100" y="1500174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u="sng" dirty="0" smtClean="0">
                <a:solidFill>
                  <a:srgbClr val="FF0000"/>
                </a:solidFill>
              </a:rPr>
              <a:t>ΠΑΡΑΔΕΙΓΜΑ</a:t>
            </a:r>
            <a:endParaRPr lang="el-GR" sz="3200" b="1" u="sng" dirty="0">
              <a:solidFill>
                <a:srgbClr val="FF0000"/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714348" y="528638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smtClean="0"/>
              <a:t>Έτσι </a:t>
            </a:r>
            <a:r>
              <a:rPr lang="el-GR" b="1" dirty="0" smtClean="0"/>
              <a:t>μέσω της δύναμης </a:t>
            </a:r>
            <a:r>
              <a:rPr lang="en-US" b="1" dirty="0" smtClean="0"/>
              <a:t>, </a:t>
            </a:r>
            <a:r>
              <a:rPr lang="el-GR" b="1" dirty="0" smtClean="0"/>
              <a:t>ενέργεια μεταφέρεται από τον άνθρωπο στην μπάλα.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2855788"/>
            <a:ext cx="1992368" cy="400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Έλλειψη"/>
          <p:cNvSpPr/>
          <p:nvPr/>
        </p:nvSpPr>
        <p:spPr>
          <a:xfrm>
            <a:off x="6215074" y="5929330"/>
            <a:ext cx="785818" cy="714356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 rot="10800000">
            <a:off x="5357818" y="6286520"/>
            <a:ext cx="1143008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5786446" y="5715016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</a:t>
            </a:r>
            <a:endParaRPr lang="en-US" sz="2400" b="1" dirty="0"/>
          </a:p>
        </p:txBody>
      </p:sp>
      <p:sp>
        <p:nvSpPr>
          <p:cNvPr id="12" name="11 - TextBox"/>
          <p:cNvSpPr txBox="1"/>
          <p:nvPr/>
        </p:nvSpPr>
        <p:spPr>
          <a:xfrm>
            <a:off x="214282" y="1428736"/>
            <a:ext cx="6715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 smtClean="0"/>
          </a:p>
          <a:p>
            <a:r>
              <a:rPr lang="el-GR" dirty="0" smtClean="0"/>
              <a:t> </a:t>
            </a:r>
            <a:r>
              <a:rPr lang="el-GR" b="1" dirty="0" smtClean="0"/>
              <a:t>Μια ποσότητα </a:t>
            </a:r>
            <a:r>
              <a:rPr lang="el-GR" b="1" dirty="0" smtClean="0">
                <a:solidFill>
                  <a:srgbClr val="FF0000"/>
                </a:solidFill>
              </a:rPr>
              <a:t>χημικής ενέργειας </a:t>
            </a:r>
            <a:r>
              <a:rPr lang="el-GR" b="1" dirty="0" smtClean="0"/>
              <a:t>που υπήρχε μέσα στον άνθρωπο μεταφέρθηκε στην μπάλα που  κινείται , </a:t>
            </a:r>
            <a:r>
              <a:rPr lang="el-GR" dirty="0" smtClean="0"/>
              <a:t>και τώρα η μπάλα απόκτησε </a:t>
            </a:r>
            <a:r>
              <a:rPr lang="el-GR" b="1" dirty="0" smtClean="0">
                <a:solidFill>
                  <a:srgbClr val="FFC000"/>
                </a:solidFill>
              </a:rPr>
              <a:t>κινητική ενέργεια</a:t>
            </a:r>
            <a:r>
              <a:rPr lang="el-GR" b="1" dirty="0" smtClean="0"/>
              <a:t>.</a:t>
            </a:r>
            <a:endParaRPr lang="en-US" b="1" dirty="0"/>
          </a:p>
        </p:txBody>
      </p:sp>
      <p:sp>
        <p:nvSpPr>
          <p:cNvPr id="13" name="12 - Ορθογώνιο"/>
          <p:cNvSpPr/>
          <p:nvPr/>
        </p:nvSpPr>
        <p:spPr>
          <a:xfrm>
            <a:off x="857224" y="378619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b="1" dirty="0" smtClean="0"/>
              <a:t>Άρα μέσω της δύναμης έχω μετατροπή  </a:t>
            </a:r>
            <a:r>
              <a:rPr lang="el-GR" b="1" dirty="0" smtClean="0">
                <a:solidFill>
                  <a:srgbClr val="FF0000"/>
                </a:solidFill>
              </a:rPr>
              <a:t>χημικής ενέργειας </a:t>
            </a:r>
            <a:r>
              <a:rPr lang="el-GR" b="1" dirty="0" smtClean="0"/>
              <a:t>που υπήρχε μέσα στον άνθρωπο σε </a:t>
            </a:r>
            <a:r>
              <a:rPr lang="el-GR" b="1" dirty="0" smtClean="0">
                <a:solidFill>
                  <a:srgbClr val="FFC000"/>
                </a:solidFill>
              </a:rPr>
              <a:t>κινητική ενέργεια </a:t>
            </a:r>
            <a:r>
              <a:rPr lang="el-GR" b="1" dirty="0" smtClean="0"/>
              <a:t>της μπάλας</a:t>
            </a:r>
            <a:endParaRPr lang="en-US" dirty="0"/>
          </a:p>
        </p:txBody>
      </p:sp>
      <p:sp>
        <p:nvSpPr>
          <p:cNvPr id="10" name="9 - TextBox"/>
          <p:cNvSpPr txBox="1"/>
          <p:nvPr/>
        </p:nvSpPr>
        <p:spPr>
          <a:xfrm>
            <a:off x="785786" y="214290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>
                <a:solidFill>
                  <a:srgbClr val="FF0000"/>
                </a:solidFill>
              </a:rPr>
              <a:t>ΠΑΡΑΔΕΙΓΜΑ</a:t>
            </a:r>
            <a:endParaRPr lang="el-GR" b="1" u="sng" dirty="0">
              <a:solidFill>
                <a:srgbClr val="FF0000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 rot="2077576">
            <a:off x="7234426" y="5114881"/>
            <a:ext cx="17744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Χημική ενέργεια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6072198" y="6143644"/>
            <a:ext cx="11430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FFC000"/>
                </a:solidFill>
              </a:rPr>
              <a:t>κινητική ενέργεια </a:t>
            </a:r>
            <a:endParaRPr lang="el-GR" dirty="0">
              <a:solidFill>
                <a:srgbClr val="FFC000"/>
              </a:solidFill>
            </a:endParaRPr>
          </a:p>
        </p:txBody>
      </p:sp>
      <p:sp>
        <p:nvSpPr>
          <p:cNvPr id="15" name="14 - Ορθογώνιο"/>
          <p:cNvSpPr/>
          <p:nvPr/>
        </p:nvSpPr>
        <p:spPr>
          <a:xfrm>
            <a:off x="428596" y="571480"/>
            <a:ext cx="8286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Στην  εικόνα, ο άνθρωπος ασκεί δύναμη στην μπάλα , έτσι μέσω της δύναμης, ενέργεια μεταφέρεται από τον άνθρωπο στην μπάλα.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12" grpId="0"/>
      <p:bldP spid="13" grpId="0"/>
      <p:bldP spid="11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714348" y="642918"/>
            <a:ext cx="4786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 </a:t>
            </a:r>
            <a:r>
              <a:rPr lang="el-GR" sz="3600" b="1" dirty="0" smtClean="0">
                <a:solidFill>
                  <a:srgbClr val="FF0000"/>
                </a:solidFill>
              </a:rPr>
              <a:t>έργο</a:t>
            </a:r>
            <a:r>
              <a:rPr lang="el-GR" dirty="0" smtClean="0"/>
              <a:t>   στη  φυσική  είναι:</a:t>
            </a:r>
            <a:endParaRPr lang="en-US" dirty="0"/>
          </a:p>
        </p:txBody>
      </p:sp>
      <p:sp>
        <p:nvSpPr>
          <p:cNvPr id="3" name="2 - Ορθογώνιο"/>
          <p:cNvSpPr/>
          <p:nvPr/>
        </p:nvSpPr>
        <p:spPr>
          <a:xfrm>
            <a:off x="214282" y="1928802"/>
            <a:ext cx="64294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η  </a:t>
            </a:r>
            <a:r>
              <a:rPr lang="el-GR" b="1" dirty="0" smtClean="0">
                <a:solidFill>
                  <a:srgbClr val="FF0000"/>
                </a:solidFill>
              </a:rPr>
              <a:t>ενεργεία</a:t>
            </a:r>
            <a:r>
              <a:rPr lang="el-GR" dirty="0" smtClean="0"/>
              <a:t>  που  </a:t>
            </a:r>
            <a:r>
              <a:rPr lang="el-GR" b="1" dirty="0" smtClean="0"/>
              <a:t>μεταφέρετε</a:t>
            </a:r>
            <a:r>
              <a:rPr lang="el-GR" dirty="0" smtClean="0"/>
              <a:t>  από  ένα  σώμα  σε  ένα  άλλο  σώμα, όταν  ασκείται δύναμη από το ένα σώμα στο άλλο. </a:t>
            </a:r>
            <a:endParaRPr lang="en-US" dirty="0"/>
          </a:p>
        </p:txBody>
      </p:sp>
      <p:sp>
        <p:nvSpPr>
          <p:cNvPr id="4" name="3 - TextBox"/>
          <p:cNvSpPr txBox="1"/>
          <p:nvPr/>
        </p:nvSpPr>
        <p:spPr>
          <a:xfrm>
            <a:off x="3357554" y="31432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5" name="4 - Ομάδα"/>
          <p:cNvGrpSpPr/>
          <p:nvPr/>
        </p:nvGrpSpPr>
        <p:grpSpPr>
          <a:xfrm>
            <a:off x="7072330" y="4286256"/>
            <a:ext cx="1849492" cy="2571744"/>
            <a:chOff x="5357818" y="2855788"/>
            <a:chExt cx="3492566" cy="4002212"/>
          </a:xfrm>
        </p:grpSpPr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858016" y="2855788"/>
              <a:ext cx="1992368" cy="4002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" name="6 - Έλλειψη"/>
            <p:cNvSpPr/>
            <p:nvPr/>
          </p:nvSpPr>
          <p:spPr>
            <a:xfrm>
              <a:off x="6215074" y="5929330"/>
              <a:ext cx="785818" cy="714356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7 - Ευθύγραμμο βέλος σύνδεσης"/>
            <p:cNvCxnSpPr/>
            <p:nvPr/>
          </p:nvCxnSpPr>
          <p:spPr>
            <a:xfrm rot="10800000">
              <a:off x="5357818" y="6286520"/>
              <a:ext cx="1143008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8 - TextBox"/>
            <p:cNvSpPr txBox="1"/>
            <p:nvPr/>
          </p:nvSpPr>
          <p:spPr>
            <a:xfrm>
              <a:off x="5786446" y="5715016"/>
              <a:ext cx="2143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F</a:t>
              </a:r>
              <a:endParaRPr lang="en-US" sz="2400" b="1" dirty="0"/>
            </a:p>
          </p:txBody>
        </p:sp>
      </p:grpSp>
      <p:sp>
        <p:nvSpPr>
          <p:cNvPr id="10" name="9 - Ορθογώνιο"/>
          <p:cNvSpPr/>
          <p:nvPr/>
        </p:nvSpPr>
        <p:spPr>
          <a:xfrm>
            <a:off x="428596" y="3571876"/>
            <a:ext cx="64294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η  </a:t>
            </a:r>
            <a:r>
              <a:rPr lang="el-GR" b="1" dirty="0" smtClean="0">
                <a:solidFill>
                  <a:srgbClr val="FF0000"/>
                </a:solidFill>
              </a:rPr>
              <a:t>ενεργεία</a:t>
            </a:r>
            <a:r>
              <a:rPr lang="el-GR" dirty="0" smtClean="0"/>
              <a:t>  που  </a:t>
            </a:r>
            <a:r>
              <a:rPr lang="el-GR" b="1" dirty="0" smtClean="0"/>
              <a:t>μετατρέπεται </a:t>
            </a:r>
            <a:r>
              <a:rPr lang="el-GR" dirty="0" smtClean="0"/>
              <a:t>από  μια μορφή ενέργειας σε μια άλλη μορφή ενέργειας όταν ασκείται δύναμη.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143380"/>
            <a:ext cx="3398837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Ορθογώνιο"/>
          <p:cNvSpPr/>
          <p:nvPr/>
        </p:nvSpPr>
        <p:spPr>
          <a:xfrm>
            <a:off x="214282" y="1857364"/>
            <a:ext cx="50720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SzPct val="150000"/>
              <a:buFont typeface="Wingdings" pitchFamily="2" charset="2"/>
              <a:buChar char="ü"/>
            </a:pPr>
            <a:r>
              <a:rPr lang="el-GR" dirty="0" smtClean="0"/>
              <a:t>ασκείτε μια </a:t>
            </a:r>
            <a:r>
              <a:rPr lang="el-GR" dirty="0" smtClean="0"/>
              <a:t> </a:t>
            </a:r>
            <a:r>
              <a:rPr lang="el-GR" b="1" dirty="0" smtClean="0"/>
              <a:t>δύναμη</a:t>
            </a:r>
            <a:r>
              <a:rPr lang="el-GR" dirty="0" smtClean="0"/>
              <a:t>, </a:t>
            </a:r>
            <a:r>
              <a:rPr lang="el-GR" dirty="0" smtClean="0"/>
              <a:t>και μάλιστα η ενέργεια που θα μετατρέπεται θα είναι ίσο με το έργο της δύναμης (W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5" name="4 - Ορθογώνιο"/>
          <p:cNvSpPr/>
          <p:nvPr/>
        </p:nvSpPr>
        <p:spPr>
          <a:xfrm>
            <a:off x="3714744" y="4572008"/>
            <a:ext cx="50720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SzPct val="150000"/>
              <a:buFont typeface="Wingdings" pitchFamily="2" charset="2"/>
              <a:buChar char="ü"/>
            </a:pPr>
            <a:r>
              <a:rPr lang="el-GR" dirty="0" smtClean="0"/>
              <a:t>Υπάρχουν </a:t>
            </a:r>
            <a:r>
              <a:rPr lang="el-GR" b="1" dirty="0" smtClean="0"/>
              <a:t>μηχανές</a:t>
            </a:r>
            <a:r>
              <a:rPr lang="el-GR" dirty="0" smtClean="0"/>
              <a:t> </a:t>
            </a:r>
            <a:r>
              <a:rPr lang="el-GR" dirty="0" smtClean="0"/>
              <a:t>(που και αυτές ασκούν δυνάμεις)  </a:t>
            </a:r>
            <a:r>
              <a:rPr lang="el-GR" dirty="0" smtClean="0"/>
              <a:t>που μετατρέπουν </a:t>
            </a:r>
            <a:r>
              <a:rPr lang="el-GR" dirty="0" smtClean="0"/>
              <a:t>μια  </a:t>
            </a:r>
            <a:r>
              <a:rPr lang="el-GR" dirty="0" smtClean="0"/>
              <a:t>μορφή ενέργειας σε μια άλλη.  </a:t>
            </a:r>
            <a:r>
              <a:rPr lang="el-GR" dirty="0" smtClean="0"/>
              <a:t>Η </a:t>
            </a:r>
            <a:r>
              <a:rPr lang="el-GR" dirty="0" smtClean="0"/>
              <a:t>ενέργεια που μετατρέπεται σε μία μηχανή συμβολίζεται με E</a:t>
            </a: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785786" y="142852"/>
            <a:ext cx="8143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Άρα </a:t>
            </a:r>
            <a:r>
              <a:rPr lang="el-GR" b="1" dirty="0" smtClean="0"/>
              <a:t>ενέργεια</a:t>
            </a:r>
            <a:r>
              <a:rPr lang="el-GR" dirty="0" smtClean="0"/>
              <a:t> μπορεί να  </a:t>
            </a:r>
            <a:r>
              <a:rPr lang="el-GR" b="1" dirty="0" smtClean="0"/>
              <a:t>μετατρέπεται</a:t>
            </a:r>
            <a:r>
              <a:rPr lang="el-GR" dirty="0" smtClean="0"/>
              <a:t> από μία μορφή </a:t>
            </a:r>
            <a:r>
              <a:rPr lang="el-GR" dirty="0" smtClean="0"/>
              <a:t>ενέργειας </a:t>
            </a:r>
            <a:r>
              <a:rPr lang="el-GR" dirty="0" smtClean="0"/>
              <a:t>σε μια </a:t>
            </a:r>
            <a:r>
              <a:rPr lang="el-GR" dirty="0" smtClean="0"/>
              <a:t>άλλη μορφή   </a:t>
            </a:r>
            <a:r>
              <a:rPr lang="el-GR" dirty="0" smtClean="0"/>
              <a:t>όταν:</a:t>
            </a:r>
          </a:p>
        </p:txBody>
      </p:sp>
      <p:grpSp>
        <p:nvGrpSpPr>
          <p:cNvPr id="13" name="12 - Ομάδα"/>
          <p:cNvGrpSpPr/>
          <p:nvPr/>
        </p:nvGrpSpPr>
        <p:grpSpPr>
          <a:xfrm>
            <a:off x="5357818" y="1214422"/>
            <a:ext cx="2754211" cy="2223678"/>
            <a:chOff x="5357818" y="2855788"/>
            <a:chExt cx="3509576" cy="4149306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858016" y="2855788"/>
              <a:ext cx="1992368" cy="4002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" name="7 - Έλλειψη"/>
            <p:cNvSpPr/>
            <p:nvPr/>
          </p:nvSpPr>
          <p:spPr>
            <a:xfrm>
              <a:off x="6215074" y="5929330"/>
              <a:ext cx="785818" cy="714356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8 - Ευθύγραμμο βέλος σύνδεσης"/>
            <p:cNvCxnSpPr/>
            <p:nvPr/>
          </p:nvCxnSpPr>
          <p:spPr>
            <a:xfrm rot="10800000">
              <a:off x="5357818" y="6286520"/>
              <a:ext cx="1143008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9 - TextBox"/>
            <p:cNvSpPr txBox="1"/>
            <p:nvPr/>
          </p:nvSpPr>
          <p:spPr>
            <a:xfrm>
              <a:off x="5786446" y="5715016"/>
              <a:ext cx="2143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F</a:t>
              </a:r>
              <a:endParaRPr lang="en-US" sz="2400" b="1" dirty="0"/>
            </a:p>
          </p:txBody>
        </p:sp>
        <p:sp>
          <p:nvSpPr>
            <p:cNvPr id="11" name="10 - Ορθογώνιο"/>
            <p:cNvSpPr/>
            <p:nvPr/>
          </p:nvSpPr>
          <p:spPr>
            <a:xfrm rot="2077576">
              <a:off x="7092934" y="4761030"/>
              <a:ext cx="177446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>
                  <a:solidFill>
                    <a:srgbClr val="FF0000"/>
                  </a:solidFill>
                </a:rPr>
                <a:t>Χημική ενέργεια</a:t>
              </a:r>
              <a:endParaRPr lang="el-GR" dirty="0">
                <a:solidFill>
                  <a:srgbClr val="FF0000"/>
                </a:solidFill>
              </a:endParaRPr>
            </a:p>
          </p:txBody>
        </p:sp>
        <p:sp>
          <p:nvSpPr>
            <p:cNvPr id="12" name="11 - Ορθογώνιο"/>
            <p:cNvSpPr/>
            <p:nvPr/>
          </p:nvSpPr>
          <p:spPr>
            <a:xfrm>
              <a:off x="6072198" y="6143643"/>
              <a:ext cx="1143008" cy="86145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1200" b="1" dirty="0" smtClean="0">
                  <a:solidFill>
                    <a:srgbClr val="FFC000"/>
                  </a:solidFill>
                </a:rPr>
                <a:t>κινητική ενέργεια </a:t>
              </a:r>
              <a:endParaRPr lang="el-GR" sz="1200" dirty="0">
                <a:solidFill>
                  <a:srgbClr val="FFC000"/>
                </a:solidFill>
              </a:endParaRPr>
            </a:p>
          </p:txBody>
        </p:sp>
      </p:grpSp>
      <p:sp>
        <p:nvSpPr>
          <p:cNvPr id="15" name="14 - TextBox"/>
          <p:cNvSpPr txBox="1"/>
          <p:nvPr/>
        </p:nvSpPr>
        <p:spPr>
          <a:xfrm>
            <a:off x="214282" y="6119336"/>
            <a:ext cx="42862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Παράδειγμα</a:t>
            </a:r>
            <a:r>
              <a:rPr lang="el-GR" sz="1400" dirty="0" smtClean="0"/>
              <a:t> η μηχανή  του αυτοκινήτου μετατρέπει την  χημική ενέργεια της βενζίνης σε κινητική ενέργεια  και θερμότητα.</a:t>
            </a:r>
            <a:endParaRPr lang="el-GR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TextBox"/>
          <p:cNvSpPr txBox="1"/>
          <p:nvPr/>
        </p:nvSpPr>
        <p:spPr>
          <a:xfrm>
            <a:off x="2143108" y="142852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ΙΣΧΥΣ   </a:t>
            </a:r>
            <a:r>
              <a:rPr lang="el-GR" sz="2400" b="1" dirty="0" smtClean="0">
                <a:solidFill>
                  <a:srgbClr val="FF0000"/>
                </a:solidFill>
              </a:rPr>
              <a:t>Ρ μιας μηχανής </a:t>
            </a:r>
            <a:endParaRPr lang="el-GR" sz="2400" b="1" dirty="0" smtClean="0">
              <a:solidFill>
                <a:srgbClr val="FF0000"/>
              </a:solidFill>
            </a:endParaRP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500034" y="4214818"/>
            <a:ext cx="27860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Η ισχύς</a:t>
            </a:r>
            <a:r>
              <a:rPr lang="en-US" b="1" dirty="0" smtClean="0">
                <a:solidFill>
                  <a:srgbClr val="FF0000"/>
                </a:solidFill>
              </a:rPr>
              <a:t> P</a:t>
            </a:r>
            <a:r>
              <a:rPr lang="el-GR" b="1" dirty="0" smtClean="0">
                <a:solidFill>
                  <a:srgbClr val="FF0000"/>
                </a:solidFill>
              </a:rPr>
              <a:t> της συσκευής (</a:t>
            </a:r>
            <a:r>
              <a:rPr lang="el-GR" b="1" dirty="0" err="1" smtClean="0">
                <a:solidFill>
                  <a:srgbClr val="FF0000"/>
                </a:solidFill>
              </a:rPr>
              <a:t>π.χ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5</a:t>
            </a:r>
            <a:r>
              <a:rPr lang="en-US" b="1" dirty="0" smtClean="0">
                <a:solidFill>
                  <a:srgbClr val="FF0000"/>
                </a:solidFill>
              </a:rPr>
              <a:t>W </a:t>
            </a:r>
            <a:r>
              <a:rPr lang="el-GR" b="1" dirty="0" smtClean="0">
                <a:solidFill>
                  <a:srgbClr val="FF0000"/>
                </a:solidFill>
              </a:rPr>
              <a:t>=5βατ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002060"/>
              </a:solidFill>
            </a:endParaRPr>
          </a:p>
          <a:p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3" name="22 - Ορθογώνιο"/>
          <p:cNvSpPr/>
          <p:nvPr/>
        </p:nvSpPr>
        <p:spPr>
          <a:xfrm>
            <a:off x="5857884" y="785794"/>
            <a:ext cx="26432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002060"/>
                </a:solidFill>
              </a:rPr>
              <a:t>Ενέργεια Ε</a:t>
            </a:r>
            <a:r>
              <a:rPr lang="el-GR" b="1" baseline="-25000" dirty="0" smtClean="0">
                <a:solidFill>
                  <a:srgbClr val="002060"/>
                </a:solidFill>
              </a:rPr>
              <a:t> </a:t>
            </a:r>
            <a:endParaRPr lang="en-US" b="1" baseline="-25000" dirty="0" smtClean="0">
              <a:solidFill>
                <a:srgbClr val="002060"/>
              </a:solidFill>
            </a:endParaRPr>
          </a:p>
          <a:p>
            <a:r>
              <a:rPr lang="el-GR" b="1" dirty="0" smtClean="0">
                <a:solidFill>
                  <a:srgbClr val="002060"/>
                </a:solidFill>
              </a:rPr>
              <a:t>που μετατρέπει μια συσκευή – μηχανή</a:t>
            </a:r>
          </a:p>
          <a:p>
            <a:r>
              <a:rPr lang="el-GR" b="1" dirty="0" smtClean="0">
                <a:solidFill>
                  <a:srgbClr val="002060"/>
                </a:solidFill>
              </a:rPr>
              <a:t> (</a:t>
            </a:r>
            <a:r>
              <a:rPr lang="el-GR" b="1" dirty="0" err="1" smtClean="0">
                <a:solidFill>
                  <a:srgbClr val="002060"/>
                </a:solidFill>
              </a:rPr>
              <a:t>π.χ</a:t>
            </a:r>
            <a:r>
              <a:rPr lang="el-GR" b="1" dirty="0" smtClean="0">
                <a:solidFill>
                  <a:srgbClr val="002060"/>
                </a:solidFill>
              </a:rPr>
              <a:t>  100</a:t>
            </a:r>
            <a:r>
              <a:rPr lang="en-US" b="1" dirty="0" smtClean="0">
                <a:solidFill>
                  <a:srgbClr val="002060"/>
                </a:solidFill>
              </a:rPr>
              <a:t>J</a:t>
            </a:r>
            <a:r>
              <a:rPr lang="el-GR" b="1" dirty="0" smtClean="0">
                <a:solidFill>
                  <a:srgbClr val="00206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23 - Ορθογώνιο"/>
          <p:cNvSpPr/>
          <p:nvPr/>
        </p:nvSpPr>
        <p:spPr>
          <a:xfrm>
            <a:off x="5643570" y="4786322"/>
            <a:ext cx="33576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χρονικό διάστημα</a:t>
            </a:r>
            <a:r>
              <a:rPr lang="en-US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t</a:t>
            </a:r>
            <a:r>
              <a:rPr lang="el-GR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που η συσκευή (μηχανή)   λειτουργεί </a:t>
            </a: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l-G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π.χ</a:t>
            </a: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0s )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5" name="24 - Επεξήγηση με σύννεφο"/>
          <p:cNvSpPr/>
          <p:nvPr/>
        </p:nvSpPr>
        <p:spPr>
          <a:xfrm>
            <a:off x="5429256" y="428604"/>
            <a:ext cx="3429024" cy="1857388"/>
          </a:xfrm>
          <a:prstGeom prst="cloudCallout">
            <a:avLst>
              <a:gd name="adj1" fmla="val -101616"/>
              <a:gd name="adj2" fmla="val 5445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25 - Επεξήγηση με σύννεφο"/>
          <p:cNvSpPr/>
          <p:nvPr/>
        </p:nvSpPr>
        <p:spPr>
          <a:xfrm>
            <a:off x="5143472" y="4429132"/>
            <a:ext cx="4000528" cy="1643074"/>
          </a:xfrm>
          <a:prstGeom prst="cloudCallout">
            <a:avLst>
              <a:gd name="adj1" fmla="val -88573"/>
              <a:gd name="adj2" fmla="val -11876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7" name="26 - Επεξήγηση με σύννεφο"/>
          <p:cNvSpPr/>
          <p:nvPr/>
        </p:nvSpPr>
        <p:spPr>
          <a:xfrm>
            <a:off x="214282" y="3857628"/>
            <a:ext cx="3143272" cy="1357322"/>
          </a:xfrm>
          <a:prstGeom prst="cloudCallout">
            <a:avLst>
              <a:gd name="adj1" fmla="val 12783"/>
              <a:gd name="adj2" fmla="val -9530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2143108" y="2373807"/>
            <a:ext cx="12144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P</a:t>
            </a:r>
            <a:r>
              <a:rPr lang="en-US" sz="4400" b="1" dirty="0" smtClean="0">
                <a:solidFill>
                  <a:srgbClr val="0000FF"/>
                </a:solidFill>
              </a:rPr>
              <a:t> = </a:t>
            </a:r>
            <a:endParaRPr lang="en-US" sz="4400" b="1" dirty="0">
              <a:solidFill>
                <a:srgbClr val="0000FF"/>
              </a:solidFill>
            </a:endParaRPr>
          </a:p>
        </p:txBody>
      </p:sp>
      <p:cxnSp>
        <p:nvCxnSpPr>
          <p:cNvPr id="18" name="17 - Ευθεία γραμμή σύνδεσης"/>
          <p:cNvCxnSpPr/>
          <p:nvPr/>
        </p:nvCxnSpPr>
        <p:spPr>
          <a:xfrm>
            <a:off x="3071802" y="2786058"/>
            <a:ext cx="85725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3214678" y="2000240"/>
            <a:ext cx="5715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00FF"/>
                </a:solidFill>
              </a:rPr>
              <a:t>E</a:t>
            </a:r>
            <a:endParaRPr lang="en-US" sz="4400" b="1" dirty="0">
              <a:solidFill>
                <a:srgbClr val="0000FF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3286116" y="2714620"/>
            <a:ext cx="5000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endParaRPr lang="en-US" sz="4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472118"/>
            <a:ext cx="2168986" cy="138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 animBg="1"/>
      <p:bldP spid="26" grpId="0" animBg="1"/>
      <p:bldP spid="27" grpId="0" animBg="1"/>
      <p:bldP spid="15" grpId="0"/>
      <p:bldP spid="19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TextBox"/>
          <p:cNvSpPr txBox="1"/>
          <p:nvPr/>
        </p:nvSpPr>
        <p:spPr>
          <a:xfrm>
            <a:off x="2143108" y="142852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ΙΣΧΥΣ  </a:t>
            </a:r>
            <a:r>
              <a:rPr lang="el-GR" sz="2400" b="1" dirty="0" smtClean="0">
                <a:solidFill>
                  <a:srgbClr val="FF0000"/>
                </a:solidFill>
              </a:rPr>
              <a:t>Ρ μιας μηχανής</a:t>
            </a:r>
            <a:endParaRPr lang="el-GR" sz="2400" b="1" dirty="0" smtClean="0">
              <a:solidFill>
                <a:srgbClr val="FF0000"/>
              </a:solidFill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3071802" y="3000372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</a:t>
            </a:r>
            <a:r>
              <a:rPr lang="en-US" sz="2800" b="1" dirty="0" smtClean="0">
                <a:solidFill>
                  <a:srgbClr val="0000FF"/>
                </a:solidFill>
              </a:rPr>
              <a:t> = </a:t>
            </a:r>
            <a:endParaRPr lang="en-US" sz="2800" b="1" dirty="0">
              <a:solidFill>
                <a:srgbClr val="0000FF"/>
              </a:solidFill>
            </a:endParaRPr>
          </a:p>
        </p:txBody>
      </p:sp>
      <p:cxnSp>
        <p:nvCxnSpPr>
          <p:cNvPr id="12" name="11 - Ευθεία γραμμή σύνδεσης"/>
          <p:cNvCxnSpPr/>
          <p:nvPr/>
        </p:nvCxnSpPr>
        <p:spPr>
          <a:xfrm>
            <a:off x="3714744" y="3286124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3714744" y="2786058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E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3786182" y="3214686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t</a:t>
            </a:r>
            <a:endParaRPr lang="en-US" sz="2800" b="1" dirty="0">
              <a:solidFill>
                <a:srgbClr val="00B050"/>
              </a:solidFill>
            </a:endParaRPr>
          </a:p>
        </p:txBody>
      </p:sp>
      <p:sp>
        <p:nvSpPr>
          <p:cNvPr id="19" name="18 - Ορθογώνιο"/>
          <p:cNvSpPr/>
          <p:nvPr/>
        </p:nvSpPr>
        <p:spPr>
          <a:xfrm>
            <a:off x="428596" y="642918"/>
            <a:ext cx="87154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Γενικά   ισχύς</a:t>
            </a:r>
            <a:r>
              <a:rPr lang="el-GR" sz="2000" dirty="0" smtClean="0">
                <a:solidFill>
                  <a:srgbClr val="FF0000"/>
                </a:solidFill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</a:rPr>
              <a:t>(P) </a:t>
            </a:r>
            <a:r>
              <a:rPr lang="el-GR" sz="2000" dirty="0" smtClean="0"/>
              <a:t>είναι η ποσότητα της ενέργειας</a:t>
            </a:r>
            <a:r>
              <a:rPr lang="el-GR" sz="2000" b="1" dirty="0" smtClean="0">
                <a:solidFill>
                  <a:schemeClr val="tx2"/>
                </a:solidFill>
              </a:rPr>
              <a:t> (Ε) </a:t>
            </a:r>
            <a:r>
              <a:rPr lang="el-GR" sz="2000" dirty="0" smtClean="0"/>
              <a:t>που μετατρέπει («παράγει», «καταναλώνει»)  μια μηχανή (συσκευή)  προς (διά) το αντίστοιχο </a:t>
            </a:r>
            <a:r>
              <a:rPr lang="en-US" sz="2000" dirty="0" smtClean="0"/>
              <a:t> </a:t>
            </a:r>
            <a:r>
              <a:rPr lang="el-GR" sz="2000" dirty="0" smtClean="0"/>
              <a:t>χρονικό διάστημα </a:t>
            </a:r>
            <a:r>
              <a:rPr lang="el-GR" sz="2000" dirty="0" smtClean="0">
                <a:solidFill>
                  <a:srgbClr val="00B050"/>
                </a:solidFill>
              </a:rPr>
              <a:t> </a:t>
            </a:r>
            <a:r>
              <a:rPr lang="el-GR" sz="2000" b="1" dirty="0" smtClean="0">
                <a:solidFill>
                  <a:srgbClr val="00B050"/>
                </a:solidFill>
              </a:rPr>
              <a:t>(t) </a:t>
            </a:r>
            <a:r>
              <a:rPr lang="el-GR" sz="2000" dirty="0" smtClean="0"/>
              <a:t>, που λειτουργεί η μηχανή.</a:t>
            </a:r>
            <a:endParaRPr lang="el-GR" sz="2000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5119327"/>
            <a:ext cx="4071935" cy="1738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15 - TextBox"/>
          <p:cNvSpPr txBox="1"/>
          <p:nvPr/>
        </p:nvSpPr>
        <p:spPr>
          <a:xfrm>
            <a:off x="571472" y="4572008"/>
            <a:ext cx="7715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Λέγοντας μηχανή εννοούμε οτιδήποτε (μια συσκευή, ένα κινητήρα κ.α.) που μετατρέπει μια μορφή ενέργειας σε μια άλλη μορφή ενέργειας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9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TextBox"/>
          <p:cNvSpPr txBox="1"/>
          <p:nvPr/>
        </p:nvSpPr>
        <p:spPr>
          <a:xfrm>
            <a:off x="2143108" y="142852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ΙΣΧΥΣ   </a:t>
            </a:r>
            <a:r>
              <a:rPr lang="el-GR" sz="2400" b="1" dirty="0" smtClean="0">
                <a:solidFill>
                  <a:srgbClr val="FF0000"/>
                </a:solidFill>
              </a:rPr>
              <a:t>Ρ μιας δύναμης</a:t>
            </a:r>
            <a:endParaRPr lang="el-GR" sz="2400" b="1" dirty="0" smtClean="0">
              <a:solidFill>
                <a:srgbClr val="FF0000"/>
              </a:solidFill>
            </a:endParaRP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500034" y="4214818"/>
            <a:ext cx="27860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Η ισχύς</a:t>
            </a:r>
            <a:r>
              <a:rPr lang="en-US" b="1" dirty="0" smtClean="0">
                <a:solidFill>
                  <a:srgbClr val="FF0000"/>
                </a:solidFill>
              </a:rPr>
              <a:t> P</a:t>
            </a:r>
            <a:r>
              <a:rPr lang="el-GR" b="1" dirty="0" smtClean="0">
                <a:solidFill>
                  <a:srgbClr val="FF0000"/>
                </a:solidFill>
              </a:rPr>
              <a:t> της </a:t>
            </a:r>
            <a:r>
              <a:rPr lang="el-GR" b="1" dirty="0" smtClean="0">
                <a:solidFill>
                  <a:srgbClr val="FF0000"/>
                </a:solidFill>
              </a:rPr>
              <a:t>δύναμης  </a:t>
            </a:r>
            <a:r>
              <a:rPr lang="el-GR" b="1" dirty="0" smtClean="0">
                <a:solidFill>
                  <a:srgbClr val="FF0000"/>
                </a:solidFill>
              </a:rPr>
              <a:t>(</a:t>
            </a:r>
            <a:r>
              <a:rPr lang="el-GR" b="1" dirty="0" err="1" smtClean="0">
                <a:solidFill>
                  <a:srgbClr val="FF0000"/>
                </a:solidFill>
              </a:rPr>
              <a:t>π.χ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5</a:t>
            </a:r>
            <a:r>
              <a:rPr lang="en-US" b="1" dirty="0" smtClean="0">
                <a:solidFill>
                  <a:srgbClr val="FF0000"/>
                </a:solidFill>
              </a:rPr>
              <a:t>W </a:t>
            </a:r>
            <a:r>
              <a:rPr lang="el-GR" b="1" dirty="0" smtClean="0">
                <a:solidFill>
                  <a:srgbClr val="FF0000"/>
                </a:solidFill>
              </a:rPr>
              <a:t>=5βατ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b="1" dirty="0" smtClean="0">
              <a:solidFill>
                <a:srgbClr val="002060"/>
              </a:solidFill>
            </a:endParaRPr>
          </a:p>
          <a:p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23" name="22 - Ορθογώνιο"/>
          <p:cNvSpPr/>
          <p:nvPr/>
        </p:nvSpPr>
        <p:spPr>
          <a:xfrm>
            <a:off x="5929322" y="785794"/>
            <a:ext cx="264320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002060"/>
                </a:solidFill>
              </a:rPr>
              <a:t>Το έργο της δύναμης (δηλαδή ενέργεια </a:t>
            </a:r>
            <a:r>
              <a:rPr lang="el-GR" b="1" dirty="0" smtClean="0">
                <a:solidFill>
                  <a:srgbClr val="002060"/>
                </a:solidFill>
              </a:rPr>
              <a:t>Ε</a:t>
            </a:r>
            <a:r>
              <a:rPr lang="el-GR" b="1" baseline="-25000" dirty="0" smtClean="0">
                <a:solidFill>
                  <a:srgbClr val="002060"/>
                </a:solidFill>
              </a:rPr>
              <a:t> </a:t>
            </a:r>
            <a:endParaRPr lang="en-US" b="1" baseline="-25000" dirty="0" smtClean="0">
              <a:solidFill>
                <a:srgbClr val="002060"/>
              </a:solidFill>
            </a:endParaRPr>
          </a:p>
          <a:p>
            <a:r>
              <a:rPr lang="el-GR" b="1" dirty="0" smtClean="0">
                <a:solidFill>
                  <a:srgbClr val="002060"/>
                </a:solidFill>
              </a:rPr>
              <a:t>που </a:t>
            </a:r>
            <a:r>
              <a:rPr lang="el-GR" b="1" dirty="0" smtClean="0">
                <a:solidFill>
                  <a:srgbClr val="002060"/>
                </a:solidFill>
              </a:rPr>
              <a:t>μετατρέπεται όσο ασκείτε η δύναμη)    </a:t>
            </a:r>
            <a:endParaRPr lang="el-GR" b="1" dirty="0" smtClean="0">
              <a:solidFill>
                <a:srgbClr val="002060"/>
              </a:solidFill>
            </a:endParaRPr>
          </a:p>
          <a:p>
            <a:r>
              <a:rPr lang="el-GR" b="1" dirty="0" smtClean="0">
                <a:solidFill>
                  <a:srgbClr val="002060"/>
                </a:solidFill>
              </a:rPr>
              <a:t> (</a:t>
            </a:r>
            <a:r>
              <a:rPr lang="el-GR" b="1" dirty="0" err="1" smtClean="0">
                <a:solidFill>
                  <a:srgbClr val="002060"/>
                </a:solidFill>
              </a:rPr>
              <a:t>π.χ</a:t>
            </a:r>
            <a:r>
              <a:rPr lang="el-GR" b="1" dirty="0" smtClean="0">
                <a:solidFill>
                  <a:srgbClr val="002060"/>
                </a:solidFill>
              </a:rPr>
              <a:t>  100</a:t>
            </a:r>
            <a:r>
              <a:rPr lang="en-US" b="1" dirty="0" smtClean="0">
                <a:solidFill>
                  <a:srgbClr val="002060"/>
                </a:solidFill>
              </a:rPr>
              <a:t>J</a:t>
            </a:r>
            <a:r>
              <a:rPr lang="el-GR" b="1" dirty="0" smtClean="0">
                <a:solidFill>
                  <a:srgbClr val="00206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23 - Ορθογώνιο"/>
          <p:cNvSpPr/>
          <p:nvPr/>
        </p:nvSpPr>
        <p:spPr>
          <a:xfrm>
            <a:off x="5643570" y="4786322"/>
            <a:ext cx="3357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χρονικό διάστημα</a:t>
            </a:r>
            <a:r>
              <a:rPr lang="en-US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t</a:t>
            </a:r>
            <a:r>
              <a:rPr lang="el-GR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που </a:t>
            </a:r>
            <a:r>
              <a:rPr lang="el-GR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ασκείται η δύναμη </a:t>
            </a: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l-GR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π.χ</a:t>
            </a: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0s )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5" name="24 - Επεξήγηση με σύννεφο"/>
          <p:cNvSpPr/>
          <p:nvPr/>
        </p:nvSpPr>
        <p:spPr>
          <a:xfrm>
            <a:off x="5429256" y="428604"/>
            <a:ext cx="3429024" cy="2071702"/>
          </a:xfrm>
          <a:prstGeom prst="cloudCallout">
            <a:avLst>
              <a:gd name="adj1" fmla="val -95555"/>
              <a:gd name="adj2" fmla="val 4292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25 - Επεξήγηση με σύννεφο"/>
          <p:cNvSpPr/>
          <p:nvPr/>
        </p:nvSpPr>
        <p:spPr>
          <a:xfrm>
            <a:off x="5143472" y="4429132"/>
            <a:ext cx="4000528" cy="1643074"/>
          </a:xfrm>
          <a:prstGeom prst="cloudCallout">
            <a:avLst>
              <a:gd name="adj1" fmla="val -88573"/>
              <a:gd name="adj2" fmla="val -11876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7" name="26 - Επεξήγηση με σύννεφο"/>
          <p:cNvSpPr/>
          <p:nvPr/>
        </p:nvSpPr>
        <p:spPr>
          <a:xfrm>
            <a:off x="214282" y="3857628"/>
            <a:ext cx="3143272" cy="1357322"/>
          </a:xfrm>
          <a:prstGeom prst="cloudCallout">
            <a:avLst>
              <a:gd name="adj1" fmla="val 12783"/>
              <a:gd name="adj2" fmla="val -9530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2143108" y="2373807"/>
            <a:ext cx="12144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P</a:t>
            </a:r>
            <a:r>
              <a:rPr lang="en-US" sz="4400" b="1" dirty="0" smtClean="0">
                <a:solidFill>
                  <a:srgbClr val="0000FF"/>
                </a:solidFill>
              </a:rPr>
              <a:t> = </a:t>
            </a:r>
            <a:endParaRPr lang="en-US" sz="4400" b="1" dirty="0">
              <a:solidFill>
                <a:srgbClr val="0000FF"/>
              </a:solidFill>
            </a:endParaRPr>
          </a:p>
        </p:txBody>
      </p:sp>
      <p:cxnSp>
        <p:nvCxnSpPr>
          <p:cNvPr id="18" name="17 - Ευθεία γραμμή σύνδεσης"/>
          <p:cNvCxnSpPr/>
          <p:nvPr/>
        </p:nvCxnSpPr>
        <p:spPr>
          <a:xfrm>
            <a:off x="3071802" y="2786058"/>
            <a:ext cx="85725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3214678" y="2000240"/>
            <a:ext cx="5715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00FF"/>
                </a:solidFill>
              </a:rPr>
              <a:t>W</a:t>
            </a:r>
            <a:endParaRPr lang="en-US" sz="4400" b="1" dirty="0">
              <a:solidFill>
                <a:srgbClr val="0000FF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3286116" y="2714620"/>
            <a:ext cx="5000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endParaRPr lang="en-US" sz="4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20 - Ορθογώνιο"/>
          <p:cNvSpPr/>
          <p:nvPr/>
        </p:nvSpPr>
        <p:spPr>
          <a:xfrm>
            <a:off x="142844" y="6215082"/>
            <a:ext cx="1202000" cy="5905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- TextBox"/>
          <p:cNvSpPr txBox="1"/>
          <p:nvPr/>
        </p:nvSpPr>
        <p:spPr>
          <a:xfrm>
            <a:off x="201836" y="6429396"/>
            <a:ext cx="3571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Α</a:t>
            </a:r>
            <a:endParaRPr lang="en-US" sz="1400" b="1" dirty="0">
              <a:solidFill>
                <a:srgbClr val="FF0000"/>
              </a:solidFill>
            </a:endParaRPr>
          </a:p>
        </p:txBody>
      </p:sp>
      <p:cxnSp>
        <p:nvCxnSpPr>
          <p:cNvPr id="29" name="28 - Ευθύγραμμο βέλος σύνδεσης"/>
          <p:cNvCxnSpPr/>
          <p:nvPr/>
        </p:nvCxnSpPr>
        <p:spPr>
          <a:xfrm>
            <a:off x="928662" y="6572272"/>
            <a:ext cx="1071570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Ορθογώνιο"/>
          <p:cNvSpPr/>
          <p:nvPr/>
        </p:nvSpPr>
        <p:spPr>
          <a:xfrm>
            <a:off x="857224" y="6286520"/>
            <a:ext cx="15716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Δύναμη </a:t>
            </a:r>
            <a:r>
              <a:rPr lang="en-US" b="1" dirty="0" smtClean="0"/>
              <a:t>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 animBg="1"/>
      <p:bldP spid="26" grpId="0" animBg="1"/>
      <p:bldP spid="27" grpId="0" animBg="1"/>
      <p:bldP spid="15" grpId="0"/>
      <p:bldP spid="19" grpId="0"/>
      <p:bldP spid="20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8100">
          <a:solidFill>
            <a:srgbClr val="FF0000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10167</TotalTime>
  <Words>730</Words>
  <PresentationFormat>Προβολή στην οθόνη (4:3)</PresentationFormat>
  <Paragraphs>107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840</cp:revision>
  <dcterms:created xsi:type="dcterms:W3CDTF">2020-03-28T09:35:19Z</dcterms:created>
  <dcterms:modified xsi:type="dcterms:W3CDTF">2024-05-10T07:40:15Z</dcterms:modified>
</cp:coreProperties>
</file>