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5" r:id="rId4"/>
    <p:sldId id="290" r:id="rId5"/>
    <p:sldId id="327" r:id="rId6"/>
    <p:sldId id="293" r:id="rId7"/>
    <p:sldId id="294" r:id="rId8"/>
    <p:sldId id="295" r:id="rId9"/>
    <p:sldId id="338" r:id="rId10"/>
    <p:sldId id="313" r:id="rId11"/>
    <p:sldId id="314" r:id="rId12"/>
    <p:sldId id="318" r:id="rId13"/>
    <p:sldId id="336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96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A979A0D2-7E05-4DA8-9542-97EB3D714C14}"/>
    <pc:docChg chg="undo custSel delSld modSld">
      <pc:chgData name="P Kyteas" userId="50ed48d6b988d59b" providerId="LiveId" clId="{A979A0D2-7E05-4DA8-9542-97EB3D714C14}" dt="2022-09-12T17:21:52.923" v="4" actId="20577"/>
      <pc:docMkLst>
        <pc:docMk/>
      </pc:docMkLst>
      <pc:sldChg chg="modSp mod">
        <pc:chgData name="P Kyteas" userId="50ed48d6b988d59b" providerId="LiveId" clId="{A979A0D2-7E05-4DA8-9542-97EB3D714C14}" dt="2022-09-12T17:21:52.923" v="4" actId="20577"/>
        <pc:sldMkLst>
          <pc:docMk/>
          <pc:sldMk cId="0" sldId="290"/>
        </pc:sldMkLst>
        <pc:spChg chg="mod">
          <ac:chgData name="P Kyteas" userId="50ed48d6b988d59b" providerId="LiveId" clId="{A979A0D2-7E05-4DA8-9542-97EB3D714C14}" dt="2022-09-12T17:21:52.923" v="4" actId="20577"/>
          <ac:spMkLst>
            <pc:docMk/>
            <pc:sldMk cId="0" sldId="290"/>
            <ac:spMk id="9" creationId="{00000000-0000-0000-0000-000000000000}"/>
          </ac:spMkLst>
        </pc:spChg>
      </pc:sldChg>
      <pc:sldChg chg="del">
        <pc:chgData name="P Kyteas" userId="50ed48d6b988d59b" providerId="LiveId" clId="{A979A0D2-7E05-4DA8-9542-97EB3D714C14}" dt="2022-09-12T16:33:24.447" v="0" actId="47"/>
        <pc:sldMkLst>
          <pc:docMk/>
          <pc:sldMk cId="0" sldId="309"/>
        </pc:sldMkLst>
      </pc:sldChg>
      <pc:sldChg chg="modSp del mod">
        <pc:chgData name="P Kyteas" userId="50ed48d6b988d59b" providerId="LiveId" clId="{A979A0D2-7E05-4DA8-9542-97EB3D714C14}" dt="2022-09-12T16:37:52.584" v="3" actId="2696"/>
        <pc:sldMkLst>
          <pc:docMk/>
          <pc:sldMk cId="0" sldId="317"/>
        </pc:sldMkLst>
        <pc:spChg chg="mod">
          <ac:chgData name="P Kyteas" userId="50ed48d6b988d59b" providerId="LiveId" clId="{A979A0D2-7E05-4DA8-9542-97EB3D714C14}" dt="2022-09-12T16:37:27.416" v="2" actId="20577"/>
          <ac:spMkLst>
            <pc:docMk/>
            <pc:sldMk cId="0" sldId="317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8EBB-6634-4F9F-A5FB-D7AD14450A43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09E0-38E4-43D8-92D4-486EF6EBA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b="1" dirty="0">
                <a:solidFill>
                  <a:srgbClr val="0000CC"/>
                </a:solidFill>
              </a:rPr>
              <a:t>Εισαγωγή στις δυνάμεις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243398"/>
            <a:ext cx="1688597" cy="261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Επεξήγηση με σύννεφο"/>
          <p:cNvSpPr/>
          <p:nvPr/>
        </p:nvSpPr>
        <p:spPr>
          <a:xfrm>
            <a:off x="642910" y="357166"/>
            <a:ext cx="5072098" cy="4071966"/>
          </a:xfrm>
          <a:prstGeom prst="cloudCallout">
            <a:avLst>
              <a:gd name="adj1" fmla="val 72089"/>
              <a:gd name="adj2" fmla="val 531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571604" y="1071546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Την δύναμη που ασκείται σε ένα σώμα , μπορούμε να την μετρήσουμε …… .Άρα η δύναμη είναι φυσικό μέγεθος.</a:t>
            </a:r>
            <a:endParaRPr lang="en-US" sz="2400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4786314" y="500042"/>
            <a:ext cx="3686172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Δύναμη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79003"/>
            <a:ext cx="3857620" cy="127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6072198" y="642918"/>
            <a:ext cx="3286148" cy="3214710"/>
          </a:xfrm>
          <a:prstGeom prst="cloudCallout">
            <a:avLst>
              <a:gd name="adj1" fmla="val -824"/>
              <a:gd name="adj2" fmla="val 804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6572264" y="1214422"/>
            <a:ext cx="22145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Η </a:t>
            </a:r>
            <a:r>
              <a:rPr lang="el-GR" sz="2400" b="1" u="sng" dirty="0"/>
              <a:t>δύναμη</a:t>
            </a:r>
            <a:r>
              <a:rPr lang="el-GR" sz="2400" b="1" dirty="0"/>
              <a:t> έχει </a:t>
            </a:r>
            <a:r>
              <a:rPr lang="el-GR" sz="2400" b="1" u="sng" dirty="0">
                <a:solidFill>
                  <a:srgbClr val="FF0000"/>
                </a:solidFill>
              </a:rPr>
              <a:t>μονάδα μέτρησης </a:t>
            </a:r>
            <a:r>
              <a:rPr lang="el-GR" sz="2400" b="1" dirty="0"/>
              <a:t>τα </a:t>
            </a:r>
            <a:r>
              <a:rPr lang="el-GR" sz="2400" b="1" dirty="0" err="1"/>
              <a:t>νιούτον</a:t>
            </a:r>
            <a:r>
              <a:rPr lang="el-GR" sz="2400" b="1" dirty="0"/>
              <a:t> (Ν) </a:t>
            </a:r>
            <a:r>
              <a:rPr lang="en-US" sz="2400" b="1" dirty="0"/>
              <a:t>- Newton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1285852" y="164305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40  Ν</a:t>
            </a:r>
            <a:endParaRPr lang="en-US" sz="36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3643306" y="471488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9</a:t>
            </a:r>
            <a:r>
              <a:rPr lang="en-US" sz="3600" b="1" dirty="0"/>
              <a:t> </a:t>
            </a:r>
            <a:r>
              <a:rPr lang="el-GR" sz="3600" b="1" dirty="0"/>
              <a:t> Ν</a:t>
            </a:r>
            <a:endParaRPr lang="en-US" sz="36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4000496" y="471488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πεξήγηση με σύννεφο"/>
          <p:cNvSpPr/>
          <p:nvPr/>
        </p:nvSpPr>
        <p:spPr>
          <a:xfrm>
            <a:off x="1928794" y="1643050"/>
            <a:ext cx="866780" cy="581028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28596" y="2500306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Το Ν είναι μονάδα μέτρησης (ή μονάδα) της δύναμης</a:t>
            </a:r>
            <a:endParaRPr lang="en-US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429124" y="1142984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40Ν</a:t>
            </a:r>
            <a:endParaRPr lang="en-US" sz="3200" b="1" dirty="0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041" y="4786322"/>
            <a:ext cx="1337959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1 - Τίτλος"/>
          <p:cNvSpPr txBox="1">
            <a:spLocks/>
          </p:cNvSpPr>
          <p:nvPr/>
        </p:nvSpPr>
        <p:spPr>
          <a:xfrm>
            <a:off x="785786" y="0"/>
            <a:ext cx="3686172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Δύναμη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500166" y="557214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Το Ν είναι μονάδα μέτρησης (ή μονάδα) της δύναμης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712022"/>
            <a:ext cx="4000528" cy="3127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5400000">
            <a:off x="3653180" y="4276382"/>
            <a:ext cx="839095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1434859">
            <a:off x="4008915" y="4376169"/>
            <a:ext cx="778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7Ν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3669928" y="3402379"/>
            <a:ext cx="804015" cy="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502872">
            <a:off x="3661564" y="2759385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7Ν</a:t>
            </a:r>
            <a:endParaRPr lang="en-US" dirty="0"/>
          </a:p>
        </p:txBody>
      </p:sp>
      <p:sp>
        <p:nvSpPr>
          <p:cNvPr id="13" name="1 - Τίτλος"/>
          <p:cNvSpPr txBox="1">
            <a:spLocks/>
          </p:cNvSpPr>
          <p:nvPr/>
        </p:nvSpPr>
        <p:spPr>
          <a:xfrm>
            <a:off x="1214414" y="0"/>
            <a:ext cx="727233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el-GR" sz="4400" b="1" i="0" u="none" strike="noStrike" kern="1200" cap="none" spc="0" normalizeH="0" baseline="3000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ος</a:t>
            </a:r>
            <a:r>
              <a:rPr kumimoji="0" lang="el-GR" sz="4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νόμος του  Νεύτωνα 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714348" y="1714488"/>
            <a:ext cx="2428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βιβλίο ασκεί δύναμη 7Ν, στο τραπέζι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5214942" y="1428736"/>
            <a:ext cx="3429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.. Και το τραπέζι ασκεί ίση  δύναμη 7Ν, στο βιβλίο… προς αντίθετη κατεύθυνση.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16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107154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Δυνάμεις από απόσταση είναι οι δυνάμεις που ασκούνται όταν </a:t>
            </a:r>
            <a:r>
              <a:rPr lang="el-GR" sz="2400" u="sng" dirty="0"/>
              <a:t>δύο σώματα δεν είναι σε επαφή</a:t>
            </a:r>
            <a:r>
              <a:rPr lang="el-GR" sz="2400" dirty="0"/>
              <a:t>.  Τέτοιες δυνάμεις είναι: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0000CC"/>
                </a:solidFill>
              </a:rPr>
              <a:t>Δυνάμεις από απόσταση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44" y="364331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/>
              <a:t>Μαγνητική δύναμη.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264318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/>
              <a:t>Βαρυτική δύναμη.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4429132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/>
              <a:t>Ηλεκτρική δύναμη.</a:t>
            </a:r>
            <a:endParaRPr lang="en-US" sz="2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01396">
            <a:off x="5137080" y="2922927"/>
            <a:ext cx="435174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6930248" y="3642520"/>
            <a:ext cx="1143008" cy="1444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6653226" y="5419740"/>
            <a:ext cx="1276360" cy="9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590041">
            <a:off x="5394195" y="1433543"/>
            <a:ext cx="435174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14282" y="571480"/>
            <a:ext cx="600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/>
              <a:t>Εμπειρικός  ορισμός της δύναμης:    </a:t>
            </a:r>
          </a:p>
          <a:p>
            <a:endParaRPr lang="el-GR" sz="2800" dirty="0"/>
          </a:p>
          <a:p>
            <a:r>
              <a:rPr lang="el-GR" sz="2800" u="sng" dirty="0"/>
              <a:t>παράδειγμα</a:t>
            </a:r>
            <a:r>
              <a:rPr lang="el-GR" sz="2800" dirty="0"/>
              <a:t>  όταν χτυπάμε το χέρι μας στο τραπέζι ..… λέμε ότι το χέρι μας </a:t>
            </a:r>
            <a:r>
              <a:rPr lang="el-GR" sz="2800" b="1" u="sng" dirty="0"/>
              <a:t>άσκησε</a:t>
            </a:r>
            <a:r>
              <a:rPr lang="el-GR" sz="2800" u="sng" dirty="0"/>
              <a:t> μια δύναμη </a:t>
            </a:r>
            <a:r>
              <a:rPr lang="el-GR" sz="2800" dirty="0"/>
              <a:t>στο τραπέζι.</a:t>
            </a:r>
          </a:p>
          <a:p>
            <a:endParaRPr lang="el-GR" sz="2800" u="sng" dirty="0"/>
          </a:p>
          <a:p>
            <a:r>
              <a:rPr lang="el-GR" sz="2800" u="sng" dirty="0"/>
              <a:t>παράδειγμα  </a:t>
            </a:r>
            <a:r>
              <a:rPr lang="el-GR" sz="2800" dirty="0"/>
              <a:t>αν έχω δυο  μαγνήτες  τότε ο ένας μαγνήτης </a:t>
            </a:r>
            <a:r>
              <a:rPr lang="el-GR" sz="2800" b="1" u="sng" dirty="0"/>
              <a:t>ασκεί</a:t>
            </a:r>
            <a:r>
              <a:rPr lang="el-GR" sz="2800" u="sng" dirty="0"/>
              <a:t> δύναμη </a:t>
            </a:r>
            <a:r>
              <a:rPr lang="el-GR" sz="2800" dirty="0"/>
              <a:t>στον άλλο μαγνήτη.</a:t>
            </a:r>
            <a:r>
              <a:rPr lang="en-US" sz="2800" dirty="0"/>
              <a:t>     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Δύναμη</a:t>
            </a:r>
            <a:endParaRPr lang="en-US" sz="3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929198"/>
            <a:ext cx="34004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785786" y="564357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Άρα η δύναμη είναι μια αλληλεπίδραση ……</a:t>
            </a:r>
            <a:r>
              <a:rPr lang="el-GR" sz="2800" u="sng" dirty="0"/>
              <a:t>μεταξύ δυο σωμάτων</a:t>
            </a:r>
            <a:r>
              <a:rPr lang="el-GR" sz="2800" dirty="0"/>
              <a:t>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Δύναμη</a:t>
            </a:r>
            <a:endParaRPr lang="en-US" sz="3200" b="1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857224" y="1285860"/>
            <a:ext cx="6000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Τα υλικά σώματα (γη, κουτιά, ζώα κ.α.) …και όχι μόνο …. έχουν την ιδιότητα να </a:t>
            </a:r>
            <a:r>
              <a:rPr lang="el-GR" sz="2800" u="sng" dirty="0"/>
              <a:t>ασκούν</a:t>
            </a:r>
            <a:r>
              <a:rPr lang="el-GR" sz="2800" dirty="0"/>
              <a:t> δύναμη το ένα στο άλλο. Δηλαδή να αλληλεπιδρούν..</a:t>
            </a:r>
            <a:endParaRPr lang="en-US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947428"/>
            <a:ext cx="3662375" cy="230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142984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Την </a:t>
            </a:r>
            <a:r>
              <a:rPr lang="el-GR" sz="2400" u="sng" dirty="0"/>
              <a:t>δύναμη</a:t>
            </a:r>
            <a:r>
              <a:rPr lang="el-GR" sz="2400" dirty="0"/>
              <a:t> την συμβολίζουμε με ένα </a:t>
            </a:r>
            <a:r>
              <a:rPr lang="el-GR" sz="2400" u="sng" dirty="0"/>
              <a:t>βέλος</a:t>
            </a:r>
            <a:r>
              <a:rPr lang="el-GR" sz="2400" dirty="0"/>
              <a:t> . </a:t>
            </a:r>
          </a:p>
          <a:p>
            <a:endParaRPr lang="el-GR" sz="2400" dirty="0"/>
          </a:p>
          <a:p>
            <a:r>
              <a:rPr lang="el-GR" sz="2400" dirty="0"/>
              <a:t>Το βέλος δείχνει την κατεύθυνση στην οποία ασκείται η δύναμη.</a:t>
            </a:r>
          </a:p>
          <a:p>
            <a:endParaRPr lang="el-GR" sz="24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Συμβολισμός δύναμης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786190"/>
            <a:ext cx="2591320" cy="250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6786578" y="3643314"/>
            <a:ext cx="2071702" cy="2702496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6858015" y="5704732"/>
            <a:ext cx="1035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6786578" y="4714884"/>
            <a:ext cx="1812739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6929454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Με την λέξη </a:t>
            </a:r>
            <a:r>
              <a:rPr lang="el-GR" sz="2400" b="1" dirty="0">
                <a:solidFill>
                  <a:srgbClr val="FF0000"/>
                </a:solidFill>
              </a:rPr>
              <a:t>κατεύθυνση</a:t>
            </a:r>
            <a:r>
              <a:rPr lang="el-GR" sz="2400" dirty="0"/>
              <a:t>… εννοούμε την </a:t>
            </a:r>
            <a:r>
              <a:rPr lang="el-GR" sz="2400" b="1" u="sng" dirty="0">
                <a:solidFill>
                  <a:srgbClr val="FF0000"/>
                </a:solidFill>
              </a:rPr>
              <a:t>διεύθυνση</a:t>
            </a:r>
            <a:r>
              <a:rPr lang="el-GR" sz="2400" dirty="0"/>
              <a:t>  </a:t>
            </a:r>
            <a:r>
              <a:rPr lang="el-GR" sz="2400" b="1" u="sng" dirty="0">
                <a:solidFill>
                  <a:srgbClr val="FF0000"/>
                </a:solidFill>
              </a:rPr>
              <a:t>και</a:t>
            </a:r>
            <a:r>
              <a:rPr lang="el-GR" sz="2400" dirty="0"/>
              <a:t> την </a:t>
            </a:r>
            <a:r>
              <a:rPr lang="el-GR" sz="2400" b="1" u="sng" dirty="0">
                <a:solidFill>
                  <a:srgbClr val="FF0000"/>
                </a:solidFill>
              </a:rPr>
              <a:t>φορά</a:t>
            </a:r>
            <a:r>
              <a:rPr lang="el-GR" sz="2400" dirty="0"/>
              <a:t> που έχει ένα σώμα που κινείται.</a:t>
            </a:r>
            <a:endParaRPr lang="en-US" sz="2400" dirty="0"/>
          </a:p>
        </p:txBody>
      </p:sp>
      <p:sp>
        <p:nvSpPr>
          <p:cNvPr id="12" name="11 - Έλλειψη"/>
          <p:cNvSpPr/>
          <p:nvPr/>
        </p:nvSpPr>
        <p:spPr>
          <a:xfrm>
            <a:off x="642910" y="2943051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28596" y="3214686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35769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  </a:t>
            </a:r>
            <a:r>
              <a:rPr lang="el-GR" sz="2400" b="1" dirty="0">
                <a:solidFill>
                  <a:srgbClr val="FF0000"/>
                </a:solidFill>
              </a:rPr>
              <a:t>κόκκινη</a:t>
            </a:r>
            <a:r>
              <a:rPr lang="el-GR" sz="2400" dirty="0"/>
              <a:t>  μπάλα κινείται σε ευθεία διεύθυνση με φορά προς τα δεξιά. 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071538" y="2857496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Έλλειψη"/>
          <p:cNvSpPr/>
          <p:nvPr/>
        </p:nvSpPr>
        <p:spPr>
          <a:xfrm>
            <a:off x="5000628" y="2928934"/>
            <a:ext cx="357190" cy="28575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0800000">
            <a:off x="4572000" y="2857496"/>
            <a:ext cx="642942" cy="1588"/>
          </a:xfrm>
          <a:prstGeom prst="straightConnector1">
            <a:avLst/>
          </a:prstGeom>
          <a:ln w="158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565767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</a:t>
            </a: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πράσινη</a:t>
            </a:r>
            <a:r>
              <a:rPr lang="el-GR" sz="2400" dirty="0"/>
              <a:t>   μπάλα κινείται σε ευθεία διεύθυνση με φορά προς τα αριστερά..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1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111" y="3929066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929066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21 - Ορθογώνιο"/>
          <p:cNvSpPr/>
          <p:nvPr/>
        </p:nvSpPr>
        <p:spPr>
          <a:xfrm>
            <a:off x="2000232" y="3857628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928662" y="114298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r>
              <a:rPr lang="el-GR" sz="2400" dirty="0"/>
              <a:t>1. Μπορεί το </a:t>
            </a:r>
            <a:r>
              <a:rPr lang="el-GR" sz="2400" u="sng" dirty="0"/>
              <a:t>σώμα</a:t>
            </a:r>
            <a:r>
              <a:rPr lang="el-GR" sz="2400" dirty="0"/>
              <a:t> που δέχεται την δύναμη να </a:t>
            </a:r>
            <a:r>
              <a:rPr lang="el-GR" sz="2400" u="sng" dirty="0"/>
              <a:t>μεταβάλλει  την ταχύτητά του</a:t>
            </a:r>
            <a:r>
              <a:rPr lang="el-GR" sz="2400" dirty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Όταν ασκείται δύναμη σε ένα  σώμα τότε :</a:t>
            </a: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642910" y="4845336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2071670" y="48453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857224" y="48453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214546" y="47738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215206" y="48453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7572396" y="48453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202526"/>
            <a:ext cx="285752" cy="441052"/>
          </a:xfrm>
          <a:prstGeom prst="rect">
            <a:avLst/>
          </a:prstGeom>
          <a:noFill/>
        </p:spPr>
      </p:pic>
      <p:sp>
        <p:nvSpPr>
          <p:cNvPr id="18" name="17 - Ορθογώνιο"/>
          <p:cNvSpPr/>
          <p:nvPr/>
        </p:nvSpPr>
        <p:spPr>
          <a:xfrm>
            <a:off x="7000892" y="513108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baseline="-25000" dirty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</a:rPr>
              <a:t> =</a:t>
            </a:r>
            <a:r>
              <a:rPr lang="en-US" dirty="0"/>
              <a:t> 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1785918" y="520252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l-GR" baseline="-25000" dirty="0">
                <a:solidFill>
                  <a:srgbClr val="FF0000"/>
                </a:solidFill>
              </a:rPr>
              <a:t>1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=</a:t>
            </a:r>
            <a:r>
              <a:rPr lang="en-US" dirty="0"/>
              <a:t> 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131088"/>
            <a:ext cx="318655" cy="457201"/>
          </a:xfrm>
          <a:prstGeom prst="rect">
            <a:avLst/>
          </a:prstGeom>
          <a:noFill/>
        </p:spPr>
      </p:pic>
      <p:cxnSp>
        <p:nvCxnSpPr>
          <p:cNvPr id="11" name="10 - Ευθύγραμμο βέλος σύνδεσης"/>
          <p:cNvCxnSpPr/>
          <p:nvPr/>
        </p:nvCxnSpPr>
        <p:spPr>
          <a:xfrm>
            <a:off x="2000232" y="4286256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00232" y="378619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</a:p>
        </p:txBody>
      </p:sp>
      <p:sp>
        <p:nvSpPr>
          <p:cNvPr id="24" name="23 - Ορθογώνιο"/>
          <p:cNvSpPr/>
          <p:nvPr/>
        </p:nvSpPr>
        <p:spPr>
          <a:xfrm>
            <a:off x="7500958" y="3857628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15272" y="47738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7500958" y="4286256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7572396" y="357187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642910" y="1428736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r>
              <a:rPr lang="el-GR" sz="2400" dirty="0"/>
              <a:t>1. Στην παρακάτω εικόνα ο άνθρωπος ασκεί μια δύναμη </a:t>
            </a:r>
            <a:r>
              <a:rPr lang="en-US" sz="2400" dirty="0"/>
              <a:t> F</a:t>
            </a:r>
            <a:r>
              <a:rPr lang="el-GR" sz="2400" dirty="0"/>
              <a:t> στο ροζ κουτί. Έτσι το ροζ κουτί </a:t>
            </a:r>
            <a:r>
              <a:rPr lang="el-GR" sz="2400" u="sng" dirty="0"/>
              <a:t>μεταβάλει το μέτρο της  ταχύτητάς  του </a:t>
            </a:r>
            <a:r>
              <a:rPr lang="el-GR" sz="2400" dirty="0"/>
              <a:t>από  2</a:t>
            </a:r>
            <a:r>
              <a:rPr lang="en-US" sz="2400" dirty="0"/>
              <a:t>m/s</a:t>
            </a:r>
            <a:r>
              <a:rPr lang="el-GR" sz="2400" dirty="0"/>
              <a:t>       στο σημείο Α</a:t>
            </a:r>
            <a:r>
              <a:rPr lang="en-US" sz="2400" dirty="0"/>
              <a:t>,  </a:t>
            </a:r>
            <a:r>
              <a:rPr lang="el-GR" sz="2400" dirty="0"/>
              <a:t>σε </a:t>
            </a:r>
            <a:r>
              <a:rPr lang="en-US" sz="2400" dirty="0"/>
              <a:t> 4m/s</a:t>
            </a:r>
            <a:r>
              <a:rPr lang="el-GR" sz="2400" dirty="0"/>
              <a:t> στο σημείο Β.   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Όταν ασκείται δύναμη σε ένα  σώμα τότε :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111" y="4572008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572008"/>
            <a:ext cx="71484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30 - Ορθογώνιο"/>
          <p:cNvSpPr/>
          <p:nvPr/>
        </p:nvSpPr>
        <p:spPr>
          <a:xfrm>
            <a:off x="2000232" y="4500570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642910" y="5488278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071670" y="54882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33 - Έλλειψη"/>
          <p:cNvSpPr/>
          <p:nvPr/>
        </p:nvSpPr>
        <p:spPr>
          <a:xfrm>
            <a:off x="857224" y="548827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Έλλειψη"/>
          <p:cNvSpPr/>
          <p:nvPr/>
        </p:nvSpPr>
        <p:spPr>
          <a:xfrm>
            <a:off x="2214546" y="54168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Έλλειψη"/>
          <p:cNvSpPr/>
          <p:nvPr/>
        </p:nvSpPr>
        <p:spPr>
          <a:xfrm>
            <a:off x="7215206" y="548827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7572396" y="54882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845468"/>
            <a:ext cx="285752" cy="441052"/>
          </a:xfrm>
          <a:prstGeom prst="rect">
            <a:avLst/>
          </a:prstGeom>
          <a:noFill/>
        </p:spPr>
      </p:pic>
      <p:sp>
        <p:nvSpPr>
          <p:cNvPr id="39" name="38 - Ορθογώνιο"/>
          <p:cNvSpPr/>
          <p:nvPr/>
        </p:nvSpPr>
        <p:spPr>
          <a:xfrm>
            <a:off x="7000892" y="577403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baseline="-25000" dirty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</a:rPr>
              <a:t> =</a:t>
            </a:r>
            <a:r>
              <a:rPr lang="en-US" dirty="0"/>
              <a:t> 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1785918" y="5845468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l-GR" baseline="-25000" dirty="0">
                <a:solidFill>
                  <a:srgbClr val="FF0000"/>
                </a:solidFill>
              </a:rPr>
              <a:t>1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=</a:t>
            </a:r>
            <a:r>
              <a:rPr lang="en-US" dirty="0"/>
              <a:t> </a:t>
            </a:r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774030"/>
            <a:ext cx="318655" cy="457201"/>
          </a:xfrm>
          <a:prstGeom prst="rect">
            <a:avLst/>
          </a:prstGeom>
          <a:noFill/>
        </p:spPr>
      </p:pic>
      <p:cxnSp>
        <p:nvCxnSpPr>
          <p:cNvPr id="42" name="41 - Ευθύγραμμο βέλος σύνδεσης"/>
          <p:cNvCxnSpPr/>
          <p:nvPr/>
        </p:nvCxnSpPr>
        <p:spPr>
          <a:xfrm>
            <a:off x="1928794" y="485776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000232" y="442913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7500958" y="4500570"/>
            <a:ext cx="571504" cy="1000132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7715272" y="54168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7500958" y="485776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7572396" y="42148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407373">
            <a:off x="616550" y="5189304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928662" y="114298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r>
              <a:rPr lang="el-GR" sz="2400" dirty="0"/>
              <a:t>2. Μπορεί το </a:t>
            </a:r>
            <a:r>
              <a:rPr lang="el-GR" sz="2400" u="sng" dirty="0"/>
              <a:t>σώμα</a:t>
            </a:r>
            <a:r>
              <a:rPr lang="el-GR" sz="2400" dirty="0"/>
              <a:t> που δέχεται την δύναμη να </a:t>
            </a:r>
            <a:r>
              <a:rPr lang="el-GR" sz="2400" u="sng" dirty="0"/>
              <a:t>παραμορφωθεί</a:t>
            </a:r>
            <a:r>
              <a:rPr lang="el-GR" sz="2400" dirty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Όταν ασκείται δύναμη σε ένα  σώμα τότε :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71406" y="6119602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192941"/>
            <a:ext cx="3929058" cy="266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1214416" y="4357696"/>
            <a:ext cx="1928825" cy="16430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214282" y="364331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l-GR" u="sng" dirty="0"/>
              <a:t>ξύλο</a:t>
            </a:r>
            <a:r>
              <a:rPr lang="el-GR" dirty="0"/>
              <a:t> θα </a:t>
            </a:r>
            <a:r>
              <a:rPr lang="el-GR" u="sng" dirty="0"/>
              <a:t>παραμορφωθεί</a:t>
            </a:r>
            <a:r>
              <a:rPr lang="el-GR" dirty="0"/>
              <a:t>, από την δύναμη που δέχεται από την πινέζα</a:t>
            </a:r>
            <a:endParaRPr lang="en-US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>
            <a:off x="6143636" y="4643446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5929322" y="3643314"/>
            <a:ext cx="1143008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1000894" y="6357164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572100" y="2857496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l-GR" u="sng" dirty="0"/>
              <a:t>ελατήριο </a:t>
            </a:r>
            <a:r>
              <a:rPr lang="el-GR" dirty="0"/>
              <a:t>θα </a:t>
            </a:r>
            <a:r>
              <a:rPr lang="el-GR" u="sng" dirty="0"/>
              <a:t>παραμορφωθεί</a:t>
            </a:r>
            <a:r>
              <a:rPr lang="el-GR" dirty="0"/>
              <a:t>, από την δύναμη που δέχεται από το κίτρινο κουτί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071538" y="2714620"/>
            <a:ext cx="542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3. Σε ένα σώμα μπορεί να ασκήσω δύναμη,  και αυτό να παραμείνει </a:t>
            </a:r>
            <a:r>
              <a:rPr lang="el-GR" sz="2400" u="sng" dirty="0" smtClean="0"/>
              <a:t>ακίνητο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714884"/>
            <a:ext cx="3857620" cy="127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Όταν ασκείται δύναμη σε ένα  σώμα τότε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434</Words>
  <Application>Microsoft Office PowerPoint</Application>
  <PresentationFormat>Προβολή στην οθόνη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 Εισαγωγή στις δυνάμεις</vt:lpstr>
      <vt:lpstr>Διαφάνεια 2</vt:lpstr>
      <vt:lpstr>Διαφάνεια 3</vt:lpstr>
      <vt:lpstr>Διαφάνεια 4</vt:lpstr>
      <vt:lpstr>Κατεύθυνση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Δυνάμεις από απόσταση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420</cp:revision>
  <dcterms:created xsi:type="dcterms:W3CDTF">2020-04-07T16:42:53Z</dcterms:created>
  <dcterms:modified xsi:type="dcterms:W3CDTF">2023-12-11T19:31:15Z</dcterms:modified>
</cp:coreProperties>
</file>