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86" r:id="rId3"/>
    <p:sldId id="287" r:id="rId4"/>
    <p:sldId id="300" r:id="rId5"/>
    <p:sldId id="299" r:id="rId6"/>
    <p:sldId id="303" r:id="rId7"/>
    <p:sldId id="301" r:id="rId8"/>
    <p:sldId id="304" r:id="rId9"/>
    <p:sldId id="306" r:id="rId10"/>
    <p:sldId id="30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CC"/>
    <a:srgbClr val="2EDE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>
        <p:scale>
          <a:sx n="70" d="100"/>
          <a:sy n="70" d="100"/>
        </p:scale>
        <p:origin x="-1810" y="-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D2FBC-3348-4AA7-8C2A-AD0D8B5BEDCF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F6E76-19ED-42CB-9D72-09D0A2707B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615394" cy="1328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Το ηλεκτρικό φορτίο …που είναι μια ιδιότητα των </a:t>
            </a:r>
            <a:r>
              <a:rPr lang="el-GR" sz="2400" u="sng" dirty="0" smtClean="0"/>
              <a:t>ηλεκτρονίων</a:t>
            </a:r>
            <a:r>
              <a:rPr lang="el-GR" sz="2400" dirty="0" smtClean="0"/>
              <a:t> και </a:t>
            </a:r>
            <a:r>
              <a:rPr lang="el-GR" sz="2400" u="sng" dirty="0" smtClean="0"/>
              <a:t>πρωτονίων</a:t>
            </a:r>
            <a:r>
              <a:rPr lang="el-GR" sz="2400" dirty="0" smtClean="0"/>
              <a:t> …..αν και δεν ξέρουμε τι ακριβώς είναι το μετράμε…….. </a:t>
            </a:r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42910" y="3643314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400" dirty="0" smtClean="0"/>
              <a:t>Λέμε παράδειγμα ότι το φορτίο του ηλεκτρονίου είναι:</a:t>
            </a:r>
          </a:p>
          <a:p>
            <a:pPr algn="ctr">
              <a:buNone/>
            </a:pPr>
            <a:r>
              <a:rPr lang="el-GR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-1.6 × 10</a:t>
            </a:r>
            <a:r>
              <a:rPr lang="en-US" sz="2400" baseline="30000" dirty="0" smtClean="0">
                <a:solidFill>
                  <a:srgbClr val="FF0000"/>
                </a:solidFill>
              </a:rPr>
              <a:t>-19</a:t>
            </a:r>
            <a:r>
              <a:rPr lang="en-US" sz="2400" dirty="0" smtClean="0">
                <a:solidFill>
                  <a:srgbClr val="FF0000"/>
                </a:solidFill>
              </a:rPr>
              <a:t> C</a:t>
            </a:r>
            <a:endParaRPr lang="el-GR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6572264" y="5286388"/>
            <a:ext cx="1799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C = </a:t>
            </a:r>
            <a:r>
              <a:rPr lang="el-GR" sz="2400" dirty="0" err="1" smtClean="0"/>
              <a:t>κουλόμπ</a:t>
            </a:r>
            <a:r>
              <a:rPr lang="el-GR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57158" y="1285860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αντιστρόφως</a:t>
            </a:r>
            <a:r>
              <a:rPr lang="el-GR" dirty="0" smtClean="0"/>
              <a:t> </a:t>
            </a:r>
            <a:r>
              <a:rPr lang="el-GR" b="1" dirty="0" smtClean="0"/>
              <a:t>ανάλογα,</a:t>
            </a:r>
            <a:r>
              <a:rPr lang="el-GR" dirty="0" smtClean="0"/>
              <a:t> όταν πολλαπλασιάζω το ένα μέγεθος με έναν αριθμό,  και τότε  διαιρείται    το άλλο μέγεθος με τον ίδιο ακριβώς </a:t>
            </a:r>
            <a:r>
              <a:rPr lang="el-GR" dirty="0" smtClean="0"/>
              <a:t>αριθμό</a:t>
            </a:r>
            <a:r>
              <a:rPr lang="el-GR" dirty="0" smtClean="0"/>
              <a:t>, και αντιστρόφως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857224" y="500042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FF0000"/>
                </a:solidFill>
              </a:rPr>
              <a:t>Αντιστρόφως Ανάλογα   Μεγέθη</a:t>
            </a:r>
            <a:endParaRPr lang="el-GR" sz="2400" b="1" spc="600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0" y="3857628"/>
            <a:ext cx="8715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τετράγωνο απόστασης </a:t>
            </a:r>
            <a:r>
              <a:rPr lang="en-US" b="1" dirty="0" smtClean="0"/>
              <a:t>(r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n-US" b="1" dirty="0" smtClean="0"/>
              <a:t>) </a:t>
            </a:r>
            <a:r>
              <a:rPr lang="el-GR" dirty="0" smtClean="0"/>
              <a:t>είναι </a:t>
            </a:r>
            <a:r>
              <a:rPr lang="el-GR" dirty="0" smtClean="0"/>
              <a:t>μεταξύ τους </a:t>
            </a:r>
            <a:r>
              <a:rPr lang="el-GR" dirty="0" smtClean="0"/>
              <a:t>αντιστρόφως </a:t>
            </a:r>
            <a:r>
              <a:rPr lang="el-GR" dirty="0" smtClean="0"/>
              <a:t>ανάλογα</a:t>
            </a:r>
            <a:r>
              <a:rPr lang="el-GR" dirty="0" smtClean="0"/>
              <a:t>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διαιρέσω </a:t>
            </a:r>
            <a:r>
              <a:rPr lang="el-GR" dirty="0" smtClean="0"/>
              <a:t>το </a:t>
            </a:r>
            <a:r>
              <a:rPr lang="el-GR" b="1" dirty="0" smtClean="0"/>
              <a:t>τετράγωνο </a:t>
            </a:r>
            <a:r>
              <a:rPr lang="el-GR" b="1" dirty="0" smtClean="0"/>
              <a:t>απόστασης </a:t>
            </a:r>
            <a:r>
              <a:rPr lang="el-GR" dirty="0" smtClean="0"/>
              <a:t>με </a:t>
            </a:r>
            <a:r>
              <a:rPr lang="el-GR" dirty="0" smtClean="0"/>
              <a:t>τον αριθμό </a:t>
            </a:r>
            <a:r>
              <a:rPr lang="el-GR" dirty="0" smtClean="0"/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/>
              <a:t>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l-GR" dirty="0" smtClean="0"/>
              <a:t>: 2   ή </a:t>
            </a:r>
            <a:r>
              <a:rPr lang="en-US" b="1" dirty="0" smtClean="0"/>
              <a:t>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l-GR" dirty="0" smtClean="0"/>
              <a:t>/2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πολλαπλασιαστεί </a:t>
            </a:r>
            <a:r>
              <a:rPr lang="el-GR" dirty="0" smtClean="0"/>
              <a:t> η </a:t>
            </a:r>
            <a:r>
              <a:rPr lang="el-GR" b="1" dirty="0" smtClean="0"/>
              <a:t>δύναμη</a:t>
            </a:r>
            <a:r>
              <a:rPr lang="el-GR" dirty="0" smtClean="0"/>
              <a:t> με τον </a:t>
            </a:r>
            <a:r>
              <a:rPr lang="el-GR" dirty="0" smtClean="0"/>
              <a:t>αριθμό 2  (δηλαδή </a:t>
            </a:r>
            <a:r>
              <a:rPr lang="el-GR" dirty="0" smtClean="0"/>
              <a:t>θα </a:t>
            </a:r>
            <a:r>
              <a:rPr lang="el-GR" dirty="0" smtClean="0"/>
              <a:t>  διπλασιαστεί 2 </a:t>
            </a:r>
            <a:r>
              <a:rPr lang="el-GR" dirty="0" smtClean="0"/>
              <a:t>∙</a:t>
            </a:r>
            <a:r>
              <a:rPr lang="en-US" dirty="0" smtClean="0"/>
              <a:t>F</a:t>
            </a:r>
            <a:r>
              <a:rPr lang="el-GR" baseline="-25000" dirty="0" smtClean="0"/>
              <a:t>  </a:t>
            </a:r>
            <a:r>
              <a:rPr lang="el-GR" dirty="0" smtClean="0"/>
              <a:t> ή </a:t>
            </a:r>
            <a:r>
              <a:rPr lang="el-GR" dirty="0" smtClean="0"/>
              <a:t>2</a:t>
            </a:r>
            <a:r>
              <a:rPr lang="en-US" dirty="0" smtClean="0"/>
              <a:t>F</a:t>
            </a:r>
            <a:r>
              <a:rPr lang="el-GR" dirty="0" smtClean="0"/>
              <a:t> 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b="1" u="sng" dirty="0" smtClean="0">
                <a:solidFill>
                  <a:srgbClr val="FF0000"/>
                </a:solidFill>
              </a:rPr>
              <a:t>Θετικό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</a:t>
            </a:r>
            <a:r>
              <a:rPr lang="el-GR" sz="2400" dirty="0" smtClean="0"/>
              <a:t>είναι θετικά φορτισμένα)  </a:t>
            </a:r>
            <a:r>
              <a:rPr lang="el-GR" sz="2400" u="sng" dirty="0" smtClean="0">
                <a:solidFill>
                  <a:srgbClr val="FF0000"/>
                </a:solidFill>
              </a:rPr>
              <a:t>έχουν</a:t>
            </a:r>
            <a:r>
              <a:rPr lang="el-GR" sz="2400" dirty="0" smtClean="0"/>
              <a:t>:</a:t>
            </a:r>
          </a:p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u="sng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428596" y="2143116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Τα </a:t>
            </a:r>
            <a:r>
              <a:rPr lang="el-GR" u="sng" dirty="0" smtClean="0">
                <a:solidFill>
                  <a:srgbClr val="FF0000"/>
                </a:solidFill>
              </a:rPr>
              <a:t>πρωτόνια</a:t>
            </a:r>
            <a:r>
              <a:rPr lang="el-GR" dirty="0" smtClean="0"/>
              <a:t>    (ένα πρωτόνιο έχει ηλεκτρικό  φορτίο</a:t>
            </a:r>
            <a:r>
              <a:rPr lang="en-US" dirty="0" smtClean="0"/>
              <a:t>             </a:t>
            </a:r>
            <a:r>
              <a:rPr lang="el-GR" dirty="0" smtClean="0"/>
              <a:t>  +</a:t>
            </a:r>
            <a:r>
              <a:rPr lang="el-GR" dirty="0" smtClean="0"/>
              <a:t>1,6</a:t>
            </a:r>
            <a:r>
              <a:rPr lang="en-US" dirty="0" smtClean="0"/>
              <a:t> </a:t>
            </a:r>
            <a:r>
              <a:rPr lang="el-GR" sz="2800" dirty="0" smtClean="0"/>
              <a:t>∙</a:t>
            </a:r>
            <a:r>
              <a:rPr lang="en-US" dirty="0" smtClean="0"/>
              <a:t> </a:t>
            </a:r>
            <a:r>
              <a:rPr lang="el-GR" dirty="0" smtClean="0"/>
              <a:t>10</a:t>
            </a:r>
            <a:r>
              <a:rPr lang="el-GR" baseline="30000" dirty="0" smtClean="0"/>
              <a:t>-19</a:t>
            </a:r>
            <a:r>
              <a:rPr lang="en-US" dirty="0" smtClean="0"/>
              <a:t>C)</a:t>
            </a:r>
            <a:endParaRPr lang="el-GR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5000636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Υλικά σώματα που έχουν </a:t>
            </a:r>
            <a:r>
              <a:rPr lang="el-GR" dirty="0" smtClean="0">
                <a:solidFill>
                  <a:srgbClr val="FF0000"/>
                </a:solidFill>
              </a:rPr>
              <a:t>περισσότερα πρωτόνια από ηλεκτρόνια.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(παράδειγμα … ένα σώμα αποτελείται από  200 πρωτόνια και 50 ηλεκτρόνια, άρα το συνολικό φορτίο του σώματος θα είναι θετικό  αφού έχει περισσότερα …πρωτόνια..)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14282" y="3357562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Τα </a:t>
            </a:r>
            <a:r>
              <a:rPr lang="el-GR" u="sng" dirty="0" smtClean="0">
                <a:solidFill>
                  <a:srgbClr val="FF0000"/>
                </a:solidFill>
              </a:rPr>
              <a:t>κατιόντα  - θετικά ιόντα </a:t>
            </a:r>
            <a:r>
              <a:rPr lang="el-GR" dirty="0" smtClean="0"/>
              <a:t>(πρόκειται για «</a:t>
            </a:r>
            <a:r>
              <a:rPr lang="el-GR" u="sng" dirty="0" smtClean="0"/>
              <a:t>άτομα</a:t>
            </a:r>
            <a:r>
              <a:rPr lang="el-GR" dirty="0" smtClean="0"/>
              <a:t>» που έχουν λιγότερα ηλεκτρόνια από πρωτόνια)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9"/>
            <a:ext cx="8229600" cy="7858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b="1" u="sng" dirty="0" smtClean="0">
                <a:solidFill>
                  <a:srgbClr val="FF0000"/>
                </a:solidFill>
              </a:rPr>
              <a:t>Αρνητικό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</a:t>
            </a:r>
            <a:r>
              <a:rPr lang="el-GR" sz="2400" dirty="0" smtClean="0"/>
              <a:t>είναι αρνητικά φορτισμένα</a:t>
            </a:r>
            <a:r>
              <a:rPr lang="el-GR" sz="2400" dirty="0" smtClean="0">
                <a:solidFill>
                  <a:srgbClr val="FF0000"/>
                </a:solidFill>
              </a:rPr>
              <a:t>) </a:t>
            </a:r>
            <a:r>
              <a:rPr lang="el-GR" sz="2400" u="sng" dirty="0" smtClean="0">
                <a:solidFill>
                  <a:srgbClr val="FF0000"/>
                </a:solidFill>
              </a:rPr>
              <a:t>έχουν</a:t>
            </a:r>
            <a:r>
              <a:rPr lang="el-GR" sz="2400" dirty="0" smtClean="0"/>
              <a:t>:</a:t>
            </a:r>
          </a:p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u="sng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357158" y="4857760"/>
            <a:ext cx="842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</a:t>
            </a:r>
            <a:r>
              <a:rPr lang="el-GR" u="sng" dirty="0" smtClean="0">
                <a:solidFill>
                  <a:srgbClr val="FF0000"/>
                </a:solidFill>
              </a:rPr>
              <a:t>έχουν περισσότερα ηλεκτρόνια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πρωτόνια.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l-GR" dirty="0" smtClean="0"/>
              <a:t>(παράδειγμα … ένα σώμα αποτελείται από  100 ηλεκτρόνια και 40 πρωτόνια, άρα το συνολικό φορτίο του σώματος θα είναι αρνητικό  αφού έχει περισσότερα …ηλεκτρόνια..)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571472" y="1785926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u="sng" dirty="0" smtClean="0">
                <a:solidFill>
                  <a:srgbClr val="FF0000"/>
                </a:solidFill>
              </a:rPr>
              <a:t>ηλεκτρόνια</a:t>
            </a:r>
            <a:r>
              <a:rPr lang="el-GR" u="sng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(ένα ηλεκτρόνιο έχει ηλεκτρικό  φορτίο</a:t>
            </a:r>
            <a:r>
              <a:rPr lang="en-US" dirty="0" smtClean="0"/>
              <a:t>             </a:t>
            </a:r>
            <a:r>
              <a:rPr lang="el-GR" dirty="0" smtClean="0"/>
              <a:t>  </a:t>
            </a:r>
            <a:r>
              <a:rPr lang="en-US" dirty="0" smtClean="0"/>
              <a:t>-</a:t>
            </a:r>
            <a:r>
              <a:rPr lang="el-GR" dirty="0" smtClean="0"/>
              <a:t>1,6</a:t>
            </a:r>
            <a:r>
              <a:rPr lang="el-GR" dirty="0" smtClean="0"/>
              <a:t> </a:t>
            </a:r>
            <a:r>
              <a:rPr lang="el-GR" sz="2800" dirty="0" smtClean="0"/>
              <a:t>∙</a:t>
            </a:r>
            <a:r>
              <a:rPr lang="en-US" dirty="0" smtClean="0"/>
              <a:t> </a:t>
            </a:r>
            <a:r>
              <a:rPr lang="el-GR" dirty="0" smtClean="0"/>
              <a:t>10</a:t>
            </a:r>
            <a:r>
              <a:rPr lang="el-GR" baseline="30000" dirty="0" smtClean="0"/>
              <a:t>-19</a:t>
            </a:r>
            <a:r>
              <a:rPr lang="en-US" dirty="0" smtClean="0"/>
              <a:t>C)</a:t>
            </a:r>
            <a:endParaRPr lang="el-GR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428596" y="3105835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</a:t>
            </a:r>
            <a:r>
              <a:rPr lang="el-GR" u="sng" dirty="0" smtClean="0">
                <a:solidFill>
                  <a:srgbClr val="FF0000"/>
                </a:solidFill>
              </a:rPr>
              <a:t>ανιόντα</a:t>
            </a:r>
            <a:r>
              <a:rPr lang="el-GR" dirty="0" smtClean="0"/>
              <a:t> (πρόκειται για «</a:t>
            </a:r>
            <a:r>
              <a:rPr lang="el-GR" u="sng" dirty="0" smtClean="0"/>
              <a:t>άτομα</a:t>
            </a:r>
            <a:r>
              <a:rPr lang="el-GR" dirty="0" smtClean="0"/>
              <a:t>» που έχουν περισσότερα ηλεκτρόνια από πρωτόνια)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286380" y="5286388"/>
            <a:ext cx="1140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2  </a:t>
            </a:r>
            <a:r>
              <a:rPr lang="el-GR" dirty="0" smtClean="0"/>
              <a:t> = 100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500034" y="2571744"/>
            <a:ext cx="1426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l-GR" baseline="30000" dirty="0" smtClean="0"/>
              <a:t>4  </a:t>
            </a:r>
            <a:r>
              <a:rPr lang="el-GR" dirty="0" smtClean="0"/>
              <a:t> = 10000 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4929190" y="1500174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7  </a:t>
            </a:r>
            <a:r>
              <a:rPr lang="el-GR" dirty="0" smtClean="0"/>
              <a:t> = 10.000.000     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1500174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12  </a:t>
            </a:r>
            <a:r>
              <a:rPr lang="el-GR" dirty="0" smtClean="0"/>
              <a:t> = 1.000.000.000.000 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5143504" y="2428868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-2  </a:t>
            </a:r>
            <a:r>
              <a:rPr lang="el-GR" dirty="0" smtClean="0"/>
              <a:t> = 0,01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142844" y="857232"/>
            <a:ext cx="4334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…μια επανάληψη  στις  δυνάμεις  του δέκα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14942" y="3857628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-7  </a:t>
            </a:r>
            <a:r>
              <a:rPr lang="el-GR" dirty="0" smtClean="0"/>
              <a:t> = 0,0000001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428596" y="4000504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-4  </a:t>
            </a:r>
            <a:r>
              <a:rPr lang="el-GR" dirty="0" smtClean="0"/>
              <a:t> = 0,0001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214282" y="5500702"/>
            <a:ext cx="2545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-12  </a:t>
            </a:r>
            <a:r>
              <a:rPr lang="el-GR" dirty="0" smtClean="0"/>
              <a:t> = 0,00000000000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42918"/>
            <a:ext cx="7929586" cy="4286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b="1" u="sng" dirty="0" smtClean="0">
                <a:solidFill>
                  <a:srgbClr val="FF0000"/>
                </a:solidFill>
              </a:rPr>
              <a:t>Μονάδες μέτρησης  ηλεκτρικού  φορτίου:</a:t>
            </a: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u="sng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357158" y="1214422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C    =   </a:t>
            </a:r>
            <a:r>
              <a:rPr lang="el-GR" dirty="0" err="1" smtClean="0">
                <a:solidFill>
                  <a:srgbClr val="FF0000"/>
                </a:solidFill>
              </a:rPr>
              <a:t>κουλόμπ</a:t>
            </a:r>
            <a:r>
              <a:rPr lang="el-GR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el-GR" dirty="0" smtClean="0"/>
              <a:t> (</a:t>
            </a:r>
            <a:r>
              <a:rPr lang="el-GR" dirty="0" err="1" smtClean="0"/>
              <a:t>π.χ</a:t>
            </a:r>
            <a:r>
              <a:rPr lang="el-GR" dirty="0" smtClean="0"/>
              <a:t>   ηλεκτρικό φορτίο πρωτονίου     +</a:t>
            </a:r>
            <a:r>
              <a:rPr lang="el-GR" dirty="0" smtClean="0"/>
              <a:t>1,6 ∙ 10</a:t>
            </a:r>
            <a:r>
              <a:rPr lang="el-GR" baseline="30000" dirty="0" smtClean="0"/>
              <a:t>-19</a:t>
            </a:r>
            <a:r>
              <a:rPr lang="en-US" dirty="0" smtClean="0"/>
              <a:t>C)</a:t>
            </a:r>
            <a:endParaRPr lang="el-GR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2714620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0000"/>
                </a:solidFill>
              </a:rPr>
              <a:t>mC</a:t>
            </a:r>
            <a:r>
              <a:rPr lang="en-US" dirty="0" smtClean="0">
                <a:solidFill>
                  <a:srgbClr val="FF0000"/>
                </a:solidFill>
              </a:rPr>
              <a:t>    =   </a:t>
            </a:r>
            <a:r>
              <a:rPr lang="el-GR" dirty="0" err="1" smtClean="0">
                <a:solidFill>
                  <a:srgbClr val="FF0000"/>
                </a:solidFill>
              </a:rPr>
              <a:t>μίλικουλόμπ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 (</a:t>
            </a:r>
            <a:r>
              <a:rPr lang="el-GR" dirty="0" err="1" smtClean="0"/>
              <a:t>π.χ</a:t>
            </a:r>
            <a:r>
              <a:rPr lang="el-GR" dirty="0" smtClean="0"/>
              <a:t>   ηλεκτρικό φορτίο ηλεκτρονίου  -</a:t>
            </a:r>
            <a:r>
              <a:rPr lang="el-GR" dirty="0" smtClean="0"/>
              <a:t>1,6 ∙ 10</a:t>
            </a:r>
            <a:r>
              <a:rPr lang="el-GR" baseline="30000" dirty="0" smtClean="0"/>
              <a:t>-16</a:t>
            </a:r>
            <a:r>
              <a:rPr lang="el-GR" dirty="0" smtClean="0"/>
              <a:t> </a:t>
            </a:r>
            <a:r>
              <a:rPr lang="en-US" dirty="0" err="1" smtClean="0"/>
              <a:t>mC</a:t>
            </a:r>
            <a:r>
              <a:rPr lang="el-GR" dirty="0" smtClean="0"/>
              <a:t>)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357158" y="4000504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rgbClr val="FF0000"/>
                </a:solidFill>
              </a:rPr>
              <a:t>μ</a:t>
            </a:r>
            <a:r>
              <a:rPr lang="en-US" dirty="0" smtClean="0">
                <a:solidFill>
                  <a:srgbClr val="FF0000"/>
                </a:solidFill>
              </a:rPr>
              <a:t>C    =   </a:t>
            </a:r>
            <a:r>
              <a:rPr lang="el-GR" dirty="0" err="1" smtClean="0">
                <a:solidFill>
                  <a:srgbClr val="FF0000"/>
                </a:solidFill>
              </a:rPr>
              <a:t>μίκροκουλόμπ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 (</a:t>
            </a:r>
            <a:r>
              <a:rPr lang="el-GR" dirty="0" err="1" smtClean="0"/>
              <a:t>π.χ</a:t>
            </a:r>
            <a:r>
              <a:rPr lang="el-GR" dirty="0" smtClean="0"/>
              <a:t>   ηλεκτρικό φορτίο πρωτονίου +</a:t>
            </a:r>
            <a:r>
              <a:rPr lang="el-GR" dirty="0" smtClean="0"/>
              <a:t>1,6 ∙ 10</a:t>
            </a:r>
            <a:r>
              <a:rPr lang="el-GR" baseline="30000" dirty="0" smtClean="0"/>
              <a:t>-13</a:t>
            </a:r>
            <a:r>
              <a:rPr lang="el-GR" dirty="0" smtClean="0"/>
              <a:t> </a:t>
            </a:r>
            <a:r>
              <a:rPr lang="el-GR" dirty="0" smtClean="0"/>
              <a:t>μ</a:t>
            </a:r>
            <a:r>
              <a:rPr lang="en-US" dirty="0" smtClean="0"/>
              <a:t>C</a:t>
            </a:r>
            <a:r>
              <a:rPr lang="el-GR" dirty="0" smtClean="0"/>
              <a:t>)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357158" y="5500702"/>
            <a:ext cx="514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0000"/>
                </a:solidFill>
              </a:rPr>
              <a:t>nC</a:t>
            </a:r>
            <a:r>
              <a:rPr lang="en-US" dirty="0" smtClean="0">
                <a:solidFill>
                  <a:srgbClr val="FF0000"/>
                </a:solidFill>
              </a:rPr>
              <a:t>    =   </a:t>
            </a:r>
            <a:r>
              <a:rPr lang="el-GR" dirty="0" err="1" smtClean="0">
                <a:solidFill>
                  <a:srgbClr val="FF0000"/>
                </a:solidFill>
              </a:rPr>
              <a:t>νάνοκουλόμπ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 (</a:t>
            </a:r>
            <a:r>
              <a:rPr lang="el-GR" dirty="0" err="1" smtClean="0"/>
              <a:t>π.χ</a:t>
            </a:r>
            <a:r>
              <a:rPr lang="el-GR" dirty="0" smtClean="0"/>
              <a:t>   ηλεκτρικό φορτίο ηλεκτρονίου  - </a:t>
            </a:r>
            <a:r>
              <a:rPr lang="el-GR" dirty="0" smtClean="0"/>
              <a:t>1,6 ∙ 10</a:t>
            </a:r>
            <a:r>
              <a:rPr lang="el-GR" baseline="30000" dirty="0" smtClean="0"/>
              <a:t>-10</a:t>
            </a:r>
            <a:r>
              <a:rPr lang="el-GR" dirty="0" smtClean="0"/>
              <a:t> </a:t>
            </a:r>
            <a:r>
              <a:rPr lang="en-US" dirty="0" err="1" smtClean="0"/>
              <a:t>nC</a:t>
            </a:r>
            <a:r>
              <a:rPr lang="el-G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00034" y="1857364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Μέγεθος</a:t>
            </a:r>
            <a:r>
              <a:rPr lang="el-GR" sz="2400" dirty="0" smtClean="0"/>
              <a:t> ή φυσικό μέγεθος είναι ότι μπορούμε να </a:t>
            </a:r>
            <a:r>
              <a:rPr lang="el-GR" sz="2400" dirty="0" smtClean="0"/>
              <a:t>μετρήσουμε. </a:t>
            </a:r>
          </a:p>
          <a:p>
            <a:endParaRPr lang="el-GR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1142976" y="214290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600" dirty="0" smtClean="0">
                <a:solidFill>
                  <a:srgbClr val="002060"/>
                </a:solidFill>
              </a:rPr>
              <a:t> </a:t>
            </a:r>
            <a:r>
              <a:rPr lang="el-GR" sz="2400" b="1" spc="600" dirty="0" smtClean="0">
                <a:solidFill>
                  <a:srgbClr val="002060"/>
                </a:solidFill>
              </a:rPr>
              <a:t>Μεγέθη</a:t>
            </a:r>
            <a:r>
              <a:rPr lang="en-US" sz="2400" b="1" spc="600" dirty="0" smtClean="0">
                <a:solidFill>
                  <a:srgbClr val="002060"/>
                </a:solidFill>
              </a:rPr>
              <a:t> </a:t>
            </a:r>
            <a:r>
              <a:rPr lang="en-US" sz="2400" b="1" spc="600" dirty="0" smtClean="0">
                <a:solidFill>
                  <a:srgbClr val="002060"/>
                </a:solidFill>
              </a:rPr>
              <a:t>  </a:t>
            </a:r>
            <a:r>
              <a:rPr lang="el-GR" sz="2400" b="1" spc="600" dirty="0" smtClean="0">
                <a:solidFill>
                  <a:srgbClr val="002060"/>
                </a:solidFill>
              </a:rPr>
              <a:t>ή   </a:t>
            </a:r>
            <a:r>
              <a:rPr lang="el-GR" sz="2400" b="1" spc="600" dirty="0" smtClean="0">
                <a:solidFill>
                  <a:srgbClr val="FF0000"/>
                </a:solidFill>
              </a:rPr>
              <a:t>Φυσικά μεγέθη</a:t>
            </a:r>
            <a:endParaRPr lang="el-GR" sz="2400" b="1" spc="600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85720" y="4143380"/>
            <a:ext cx="77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Φυσικά μεγέθη ή μεγέθη  μπορεί να είναι:   η </a:t>
            </a:r>
            <a:r>
              <a:rPr lang="el-GR" sz="2000" dirty="0" smtClean="0"/>
              <a:t>δύναμη</a:t>
            </a:r>
            <a:r>
              <a:rPr lang="en-US" sz="2000" dirty="0" smtClean="0"/>
              <a:t> (F) </a:t>
            </a:r>
            <a:r>
              <a:rPr lang="el-GR" sz="2000" dirty="0" smtClean="0"/>
              <a:t>,  το ηλεκτρικό </a:t>
            </a:r>
            <a:r>
              <a:rPr lang="el-GR" sz="2000" dirty="0" smtClean="0"/>
              <a:t>φορτίο (</a:t>
            </a:r>
            <a:r>
              <a:rPr lang="en-US" sz="2000" dirty="0" smtClean="0"/>
              <a:t>q)</a:t>
            </a:r>
            <a:r>
              <a:rPr lang="el-GR" sz="2000" dirty="0" smtClean="0"/>
              <a:t>,</a:t>
            </a:r>
            <a:r>
              <a:rPr lang="el-GR" sz="2000" dirty="0" smtClean="0"/>
              <a:t>  ή </a:t>
            </a:r>
            <a:r>
              <a:rPr lang="el-GR" sz="2000" dirty="0" smtClean="0"/>
              <a:t>απόσταση </a:t>
            </a:r>
            <a:r>
              <a:rPr lang="en-US" sz="2000" dirty="0" smtClean="0"/>
              <a:t>(r) , </a:t>
            </a:r>
            <a:r>
              <a:rPr lang="el-GR" sz="2000" dirty="0" smtClean="0"/>
              <a:t>ο χρόνος και άλλα, αφού όλα αυτά μπορώ να τα μετρήσω..</a:t>
            </a:r>
            <a:r>
              <a:rPr lang="el-GR" sz="2000" dirty="0" smtClean="0"/>
              <a:t> .</a:t>
            </a:r>
            <a:endParaRPr lang="el-GR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357158" y="3714752"/>
            <a:ext cx="1623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 smtClean="0"/>
              <a:t>παράδειγμα</a:t>
            </a:r>
            <a:r>
              <a:rPr lang="el-GR" sz="2000" b="1" dirty="0" smtClean="0"/>
              <a:t> </a:t>
            </a:r>
            <a:r>
              <a:rPr lang="el-GR" sz="2000" b="1" dirty="0" smtClean="0"/>
              <a:t> </a:t>
            </a:r>
            <a:endParaRPr lang="el-G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85720" y="2285992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ανάλογα</a:t>
            </a:r>
            <a:r>
              <a:rPr lang="el-GR" dirty="0" smtClean="0"/>
              <a:t> όταν πολλαπλασιάζω( ή διαιρώ) το ένα μέγεθος με έναν αριθμό,  και τότε πολλαπλασιάζεται (η διαιρείται)  και το άλλο μέγεθος με τον ίδιο ακριβώς αριθμό</a:t>
            </a:r>
            <a:r>
              <a:rPr lang="el-GR" dirty="0" smtClean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471488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ηλεκτρικό φορτίο </a:t>
            </a:r>
            <a:r>
              <a:rPr lang="en-US" b="1" dirty="0" smtClean="0"/>
              <a:t>(q) </a:t>
            </a:r>
            <a:r>
              <a:rPr lang="el-GR" dirty="0" smtClean="0"/>
              <a:t>είναι </a:t>
            </a:r>
            <a:r>
              <a:rPr lang="el-GR" dirty="0" smtClean="0"/>
              <a:t>μεταξύ τους ανάλογα,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πολλαπλασιάσω</a:t>
            </a:r>
            <a:r>
              <a:rPr lang="el-GR" dirty="0" smtClean="0"/>
              <a:t> το </a:t>
            </a:r>
            <a:r>
              <a:rPr lang="el-GR" b="1" dirty="0" smtClean="0"/>
              <a:t>φορτίο</a:t>
            </a:r>
            <a:r>
              <a:rPr lang="el-GR" dirty="0" smtClean="0"/>
              <a:t> με τον </a:t>
            </a:r>
            <a:r>
              <a:rPr lang="el-GR" dirty="0" smtClean="0"/>
              <a:t>αριθμό  </a:t>
            </a:r>
            <a:r>
              <a:rPr lang="el-GR" dirty="0" smtClean="0"/>
              <a:t>τέσσερα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4 </a:t>
            </a:r>
            <a:r>
              <a:rPr lang="el-GR" dirty="0" smtClean="0"/>
              <a:t>∙</a:t>
            </a:r>
            <a:r>
              <a:rPr lang="en-US" dirty="0" smtClean="0"/>
              <a:t>q</a:t>
            </a:r>
            <a:r>
              <a:rPr lang="el-GR" baseline="-25000" dirty="0" smtClean="0"/>
              <a:t>   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dirty="0" smtClean="0"/>
              <a:t>4</a:t>
            </a:r>
            <a:r>
              <a:rPr lang="en-US" dirty="0" smtClean="0"/>
              <a:t>q</a:t>
            </a:r>
            <a:r>
              <a:rPr lang="el-GR" dirty="0" smtClean="0"/>
              <a:t> 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πολλαπλασιαστεί</a:t>
            </a:r>
            <a:r>
              <a:rPr lang="el-GR" dirty="0" smtClean="0"/>
              <a:t> και η </a:t>
            </a:r>
            <a:r>
              <a:rPr lang="el-GR" b="1" dirty="0" smtClean="0"/>
              <a:t>δύναμη</a:t>
            </a:r>
            <a:r>
              <a:rPr lang="el-GR" dirty="0" smtClean="0"/>
              <a:t> με τον αριθμό 4 (δηλαδή θα </a:t>
            </a:r>
            <a:r>
              <a:rPr lang="el-GR" dirty="0" smtClean="0"/>
              <a:t>τετραπλασιαστεί</a:t>
            </a:r>
            <a:r>
              <a:rPr lang="el-GR" dirty="0" smtClean="0"/>
              <a:t>: 4 </a:t>
            </a:r>
            <a:r>
              <a:rPr lang="el-GR" dirty="0" smtClean="0"/>
              <a:t>∙</a:t>
            </a:r>
            <a:r>
              <a:rPr lang="en-US" dirty="0" smtClean="0"/>
              <a:t>F</a:t>
            </a:r>
            <a:r>
              <a:rPr lang="el-GR" baseline="-25000" dirty="0" smtClean="0"/>
              <a:t>  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dirty="0" smtClean="0"/>
              <a:t>4</a:t>
            </a:r>
            <a:r>
              <a:rPr lang="en-US" dirty="0" smtClean="0"/>
              <a:t>F</a:t>
            </a:r>
            <a:r>
              <a:rPr lang="el-GR" dirty="0" smtClean="0"/>
              <a:t>  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500166" y="428604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002060"/>
                </a:solidFill>
              </a:rPr>
              <a:t>Ανάλογα   Μεγέθη</a:t>
            </a:r>
            <a:endParaRPr lang="el-GR" sz="2400" b="1" spc="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57158" y="92867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ανάλογα</a:t>
            </a:r>
            <a:r>
              <a:rPr lang="el-GR" dirty="0" smtClean="0"/>
              <a:t> όταν πολλαπλασιάζω( ή διαιρώ) το ένα μέγεθος με έναν αριθμό,  και τότε πολλαπλασιάζεται (η διαιρείται)  και το άλλο μέγεθος με τον ίδιο ακριβώς </a:t>
            </a:r>
            <a:r>
              <a:rPr lang="el-GR" dirty="0" smtClean="0"/>
              <a:t>αριθμό</a:t>
            </a:r>
            <a:r>
              <a:rPr lang="el-GR" dirty="0" smtClean="0"/>
              <a:t>, και αντιστρόφως…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3143248"/>
            <a:ext cx="8715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ηλεκτρικό </a:t>
            </a:r>
            <a:r>
              <a:rPr lang="el-GR" b="1" dirty="0" smtClean="0"/>
              <a:t>φ</a:t>
            </a:r>
            <a:r>
              <a:rPr lang="el-GR" b="1" dirty="0" smtClean="0"/>
              <a:t>ορτίο </a:t>
            </a:r>
            <a:r>
              <a:rPr lang="en-US" b="1" dirty="0" smtClean="0"/>
              <a:t>(q) </a:t>
            </a:r>
            <a:r>
              <a:rPr lang="el-GR" dirty="0" smtClean="0"/>
              <a:t>είναι </a:t>
            </a:r>
            <a:r>
              <a:rPr lang="el-GR" dirty="0" smtClean="0"/>
              <a:t>μεταξύ τους ανάλογα,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διαιρέσω </a:t>
            </a:r>
            <a:r>
              <a:rPr lang="el-GR" dirty="0" smtClean="0"/>
              <a:t>το </a:t>
            </a:r>
            <a:r>
              <a:rPr lang="el-GR" b="1" dirty="0" smtClean="0"/>
              <a:t>φορτίο</a:t>
            </a:r>
            <a:r>
              <a:rPr lang="el-GR" dirty="0" smtClean="0"/>
              <a:t> με τον αριθμό </a:t>
            </a:r>
            <a:r>
              <a:rPr lang="el-GR" dirty="0" smtClean="0"/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l-GR" dirty="0" smtClean="0"/>
              <a:t> : 2   ή </a:t>
            </a:r>
            <a:r>
              <a:rPr lang="el-GR" baseline="-25000" dirty="0" smtClean="0"/>
              <a:t> </a:t>
            </a:r>
            <a:r>
              <a:rPr lang="en-US" dirty="0" smtClean="0"/>
              <a:t>q</a:t>
            </a:r>
            <a:r>
              <a:rPr lang="el-GR" dirty="0" smtClean="0"/>
              <a:t> /2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διαιρεθεί </a:t>
            </a:r>
            <a:r>
              <a:rPr lang="el-GR" dirty="0" smtClean="0"/>
              <a:t>και </a:t>
            </a:r>
            <a:r>
              <a:rPr lang="el-GR" dirty="0" smtClean="0"/>
              <a:t>η </a:t>
            </a:r>
            <a:r>
              <a:rPr lang="el-GR" b="1" dirty="0" smtClean="0"/>
              <a:t>δύναμη</a:t>
            </a:r>
            <a:r>
              <a:rPr lang="el-GR" dirty="0" smtClean="0"/>
              <a:t> με τον </a:t>
            </a:r>
            <a:r>
              <a:rPr lang="el-GR" dirty="0" smtClean="0"/>
              <a:t>αριθμό 2  (δηλαδή </a:t>
            </a:r>
            <a:r>
              <a:rPr lang="el-GR" dirty="0" smtClean="0"/>
              <a:t>θα </a:t>
            </a:r>
            <a:r>
              <a:rPr lang="el-GR" dirty="0" smtClean="0"/>
              <a:t>υποδιπλασιαστεί 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l-GR" dirty="0" smtClean="0"/>
              <a:t>: 2   ή </a:t>
            </a:r>
            <a:r>
              <a:rPr lang="el-GR" baseline="-25000" dirty="0" smtClean="0"/>
              <a:t> 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l-GR" dirty="0" smtClean="0"/>
              <a:t>/2 </a:t>
            </a:r>
            <a:r>
              <a:rPr lang="el-GR" dirty="0" smtClean="0"/>
              <a:t>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35716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002060"/>
                </a:solidFill>
              </a:rPr>
              <a:t>Ανάλογα   Μεγέθη</a:t>
            </a:r>
            <a:endParaRPr lang="el-GR" sz="2400" b="1" spc="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Σύννεφο"/>
          <p:cNvSpPr/>
          <p:nvPr/>
        </p:nvSpPr>
        <p:spPr>
          <a:xfrm>
            <a:off x="5429256" y="1214422"/>
            <a:ext cx="2428892" cy="928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/>
          </a:p>
        </p:txBody>
      </p:sp>
      <p:sp>
        <p:nvSpPr>
          <p:cNvPr id="10" name="9 - Σύννεφο"/>
          <p:cNvSpPr/>
          <p:nvPr/>
        </p:nvSpPr>
        <p:spPr>
          <a:xfrm>
            <a:off x="1428728" y="2857496"/>
            <a:ext cx="4572032" cy="200026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/>
          </a:p>
        </p:txBody>
      </p:sp>
      <p:sp>
        <p:nvSpPr>
          <p:cNvPr id="11" name="10 - TextBox"/>
          <p:cNvSpPr txBox="1"/>
          <p:nvPr/>
        </p:nvSpPr>
        <p:spPr>
          <a:xfrm>
            <a:off x="1928794" y="3214686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r>
              <a:rPr lang="en-US" sz="2000" b="1" dirty="0" smtClean="0"/>
              <a:t>r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= τετράγωνο απόσ</a:t>
            </a:r>
            <a:r>
              <a:rPr lang="el-GR" sz="2000" dirty="0" smtClean="0"/>
              <a:t>τ</a:t>
            </a:r>
            <a:r>
              <a:rPr lang="el-GR" sz="2000" dirty="0" smtClean="0"/>
              <a:t>ασης ή απόσταση στη δευτέρα</a:t>
            </a:r>
            <a:r>
              <a:rPr lang="en-US" sz="2000" dirty="0" smtClean="0"/>
              <a:t> </a:t>
            </a:r>
            <a:endParaRPr lang="el-GR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715008" y="1428736"/>
            <a:ext cx="1653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r </a:t>
            </a:r>
            <a:r>
              <a:rPr lang="en-US" sz="2000" dirty="0" smtClean="0"/>
              <a:t> = </a:t>
            </a:r>
            <a:r>
              <a:rPr lang="el-GR" sz="2000" dirty="0" smtClean="0"/>
              <a:t>απόσταση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525</Words>
  <PresentationFormat>Προβολή στην οθόνη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328</cp:revision>
  <dcterms:created xsi:type="dcterms:W3CDTF">2020-03-28T09:35:19Z</dcterms:created>
  <dcterms:modified xsi:type="dcterms:W3CDTF">2023-10-27T16:27:41Z</dcterms:modified>
</cp:coreProperties>
</file>