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81" r:id="rId4"/>
    <p:sldId id="276" r:id="rId5"/>
    <p:sldId id="277" r:id="rId6"/>
    <p:sldId id="284" r:id="rId7"/>
    <p:sldId id="280" r:id="rId8"/>
    <p:sldId id="264" r:id="rId9"/>
    <p:sldId id="285" r:id="rId10"/>
    <p:sldId id="28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Μαγνήτες – Μαγνητικό  πεδίο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3428992" cy="25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8950"/>
            <a:ext cx="4991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147496" y="4887549"/>
            <a:ext cx="943858" cy="236083"/>
          </a:xfrm>
          <a:custGeom>
            <a:avLst/>
            <a:gdLst>
              <a:gd name="connsiteX0" fmla="*/ 568719 w 943858"/>
              <a:gd name="connsiteY0" fmla="*/ 12697 h 236083"/>
              <a:gd name="connsiteX1" fmla="*/ 240473 w 943858"/>
              <a:gd name="connsiteY1" fmla="*/ 24420 h 236083"/>
              <a:gd name="connsiteX2" fmla="*/ 41181 w 943858"/>
              <a:gd name="connsiteY2" fmla="*/ 47866 h 236083"/>
              <a:gd name="connsiteX3" fmla="*/ 29458 w 943858"/>
              <a:gd name="connsiteY3" fmla="*/ 176820 h 236083"/>
              <a:gd name="connsiteX4" fmla="*/ 64627 w 943858"/>
              <a:gd name="connsiteY4" fmla="*/ 188543 h 236083"/>
              <a:gd name="connsiteX5" fmla="*/ 146689 w 943858"/>
              <a:gd name="connsiteY5" fmla="*/ 235436 h 236083"/>
              <a:gd name="connsiteX6" fmla="*/ 943858 w 943858"/>
              <a:gd name="connsiteY6" fmla="*/ 211989 h 236083"/>
              <a:gd name="connsiteX7" fmla="*/ 920412 w 943858"/>
              <a:gd name="connsiteY7" fmla="*/ 83036 h 236083"/>
              <a:gd name="connsiteX8" fmla="*/ 826627 w 943858"/>
              <a:gd name="connsiteY8" fmla="*/ 36143 h 236083"/>
              <a:gd name="connsiteX9" fmla="*/ 674227 w 943858"/>
              <a:gd name="connsiteY9" fmla="*/ 12697 h 236083"/>
              <a:gd name="connsiteX10" fmla="*/ 498381 w 943858"/>
              <a:gd name="connsiteY10" fmla="*/ 974 h 23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3858" h="236083">
                <a:moveTo>
                  <a:pt x="568719" y="12697"/>
                </a:moveTo>
                <a:lnTo>
                  <a:pt x="240473" y="24420"/>
                </a:lnTo>
                <a:cubicBezTo>
                  <a:pt x="78728" y="32122"/>
                  <a:pt x="125070" y="19903"/>
                  <a:pt x="41181" y="47866"/>
                </a:cubicBezTo>
                <a:cubicBezTo>
                  <a:pt x="27419" y="89151"/>
                  <a:pt x="0" y="132634"/>
                  <a:pt x="29458" y="176820"/>
                </a:cubicBezTo>
                <a:cubicBezTo>
                  <a:pt x="36313" y="187102"/>
                  <a:pt x="52904" y="184635"/>
                  <a:pt x="64627" y="188543"/>
                </a:cubicBezTo>
                <a:cubicBezTo>
                  <a:pt x="94323" y="218240"/>
                  <a:pt x="100102" y="236083"/>
                  <a:pt x="146689" y="235436"/>
                </a:cubicBezTo>
                <a:cubicBezTo>
                  <a:pt x="412501" y="231744"/>
                  <a:pt x="943858" y="211989"/>
                  <a:pt x="943858" y="211989"/>
                </a:cubicBezTo>
                <a:cubicBezTo>
                  <a:pt x="942242" y="199058"/>
                  <a:pt x="937532" y="111570"/>
                  <a:pt x="920412" y="83036"/>
                </a:cubicBezTo>
                <a:cubicBezTo>
                  <a:pt x="900873" y="50470"/>
                  <a:pt x="859639" y="44396"/>
                  <a:pt x="826627" y="36143"/>
                </a:cubicBezTo>
                <a:cubicBezTo>
                  <a:pt x="751081" y="17256"/>
                  <a:pt x="783285" y="23083"/>
                  <a:pt x="674227" y="12697"/>
                </a:cubicBezTo>
                <a:cubicBezTo>
                  <a:pt x="540912" y="0"/>
                  <a:pt x="575860" y="974"/>
                  <a:pt x="498381" y="974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64579" y="-35743"/>
            <a:ext cx="2857519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642910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50004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 δυναμικές γραμμές που παριστάνουν το μαγνητικό πεδίο, είναι πιο πυκνές (είναι περισσότερες)  στους πόλους του μαγνήτη, γιατί εκεί ο μαγνήτης ασκεί ισχυρότερες μαγνητικές δυνάμεις.</a:t>
            </a:r>
            <a:endParaRPr lang="en-US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785786" y="2214554"/>
            <a:ext cx="2071702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4929190" y="1857364"/>
            <a:ext cx="1714512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929198"/>
            <a:ext cx="400052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5400000">
            <a:off x="6786578" y="4214818"/>
            <a:ext cx="1643074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630" y="5732871"/>
            <a:ext cx="1270757" cy="2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22 - Ευθύγραμμο βέλος σύνδεσης"/>
          <p:cNvCxnSpPr/>
          <p:nvPr/>
        </p:nvCxnSpPr>
        <p:spPr>
          <a:xfrm>
            <a:off x="3643306" y="5286388"/>
            <a:ext cx="1714512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6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25801">
            <a:off x="3276623" y="293269"/>
            <a:ext cx="2173388" cy="19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609958"/>
            <a:ext cx="2500298" cy="22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628" y="78579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Ραβδόμορφοι 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39290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Πεταλοειδής μαγνήτης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60722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Κυκλικοί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14678" y="550070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Φυσικός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μαγνήτης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που έχει πάνω του ρινίσματα (πολύ μικρά κομματάκια) σιδήρου.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424"/>
            <a:ext cx="5643602" cy="41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48006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1964513" y="2678901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2143108" y="1643050"/>
            <a:ext cx="614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Μαγνητική βελόνα </a:t>
            </a:r>
            <a:r>
              <a:rPr lang="el-GR" sz="2400" dirty="0" smtClean="0"/>
              <a:t>: είναι μικρή και  μπορεί να περιστρέφεται εύκολα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643174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</a:t>
            </a:r>
            <a:endParaRPr lang="en-US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4071934" y="47148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1011149" y="4531827"/>
            <a:ext cx="6502288" cy="16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20537088">
            <a:off x="6450628" y="4287463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 rot="281700">
            <a:off x="12286" y="6212050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28596" y="64291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Όλοι οι μαγνήτες έχουν δύο μαγνητικούς πόλους </a:t>
            </a:r>
            <a:r>
              <a:rPr lang="en-US" sz="2400" dirty="0" smtClean="0"/>
              <a:t>(</a:t>
            </a:r>
            <a:r>
              <a:rPr lang="el-GR" sz="2400" dirty="0" smtClean="0"/>
              <a:t>ή πόλους):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το </a:t>
            </a:r>
            <a:r>
              <a:rPr lang="el-GR" sz="2400" b="1" dirty="0" smtClean="0"/>
              <a:t>Βόρειο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βόρειο πόλο)    </a:t>
            </a:r>
            <a:r>
              <a:rPr lang="el-GR" sz="2400" dirty="0" smtClean="0"/>
              <a:t>που συμβολίζεται με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  (από τα αγγλικά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Ο</a:t>
            </a:r>
            <a:r>
              <a:rPr lang="en-US" sz="2400" dirty="0" smtClean="0"/>
              <a:t>R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 = βοράς)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b="1" dirty="0" smtClean="0"/>
              <a:t>νότιο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νότιο πόλο) </a:t>
            </a:r>
            <a:r>
              <a:rPr lang="el-GR" sz="2400" dirty="0" smtClean="0"/>
              <a:t>συμβολίζεται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 </a:t>
            </a:r>
            <a:r>
              <a:rPr lang="en-US" sz="2400" dirty="0" smtClean="0"/>
              <a:t>   (</a:t>
            </a:r>
            <a:r>
              <a:rPr lang="el-GR" sz="2400" dirty="0" smtClean="0"/>
              <a:t>από </a:t>
            </a:r>
            <a:r>
              <a:rPr lang="en-US" sz="2400" dirty="0" smtClean="0"/>
              <a:t> </a:t>
            </a:r>
            <a:r>
              <a:rPr lang="el-GR" sz="2400" dirty="0" smtClean="0"/>
              <a:t>τα αγγλικά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OUTH </a:t>
            </a:r>
            <a:r>
              <a:rPr lang="el-GR" sz="2400" dirty="0" smtClean="0"/>
              <a:t>= νότος)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2714612" y="1571612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μαγνητικές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δυνάμεις, </a:t>
            </a:r>
            <a:r>
              <a:rPr lang="el-GR" sz="2400" dirty="0" smtClean="0"/>
              <a:t>που ασκεί ένας μαγνήτης είναι πολύ πιο </a:t>
            </a:r>
            <a:r>
              <a:rPr lang="el-GR" sz="2400" b="1" dirty="0" smtClean="0"/>
              <a:t>ισχυρές</a:t>
            </a:r>
            <a:r>
              <a:rPr lang="el-GR" sz="2400" dirty="0" smtClean="0"/>
              <a:t> κοντά στους </a:t>
            </a:r>
            <a:r>
              <a:rPr lang="el-GR" sz="2400" b="1" dirty="0" smtClean="0"/>
              <a:t>πόλους</a:t>
            </a:r>
            <a:r>
              <a:rPr lang="el-GR" sz="2400" dirty="0" smtClean="0"/>
              <a:t> του μαγνήτη.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91980">
            <a:off x="-912122" y="2816666"/>
            <a:ext cx="3929090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1428728" y="5286388"/>
            <a:ext cx="785818" cy="50006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142976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Ρινίσματα σιδήρου</a:t>
            </a:r>
            <a:endParaRPr lang="en-US" dirty="0"/>
          </a:p>
        </p:txBody>
      </p:sp>
      <p:sp>
        <p:nvSpPr>
          <p:cNvPr id="20" name="19 - TextBox"/>
          <p:cNvSpPr txBox="1"/>
          <p:nvPr/>
        </p:nvSpPr>
        <p:spPr>
          <a:xfrm>
            <a:off x="3571868" y="42860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2910" y="1643050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Μαγνητικό πεδίο </a:t>
            </a:r>
            <a:r>
              <a:rPr lang="el-GR" sz="2400" b="1" dirty="0" smtClean="0"/>
              <a:t>είναι ένας </a:t>
            </a:r>
            <a:r>
              <a:rPr lang="el-GR" sz="2400" b="1" dirty="0" smtClean="0">
                <a:solidFill>
                  <a:srgbClr val="FF0000"/>
                </a:solidFill>
              </a:rPr>
              <a:t>χώρος. Μέσα σε αυτό τον χώρο ασκούνται μαγνητικές δυνάμεις. </a:t>
            </a:r>
          </a:p>
          <a:p>
            <a:endParaRPr lang="el-GR" sz="2400" b="1" dirty="0" smtClean="0">
              <a:solidFill>
                <a:srgbClr val="FF0000"/>
              </a:solidFill>
            </a:endParaRPr>
          </a:p>
          <a:p>
            <a:r>
              <a:rPr lang="el-GR" sz="2400" b="1" dirty="0" smtClean="0"/>
              <a:t>Δηλαδή σε αυτό τον χώρο (μαγνητικό πεδίο)  αν βάλω μαγνήτες τότε πάνω στους μαγνήτες θα ασκηθούν δυνάμεις (μαγνητικές δυνάμεις)…….</a:t>
            </a:r>
            <a:endParaRPr lang="en-US" sz="2400" b="1" dirty="0"/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4357686" y="4857760"/>
            <a:ext cx="4500594" cy="1571636"/>
          </a:xfrm>
          <a:prstGeom prst="cloudCallout">
            <a:avLst>
              <a:gd name="adj1" fmla="val -70849"/>
              <a:gd name="adj2" fmla="val 41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5072066" y="507207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χώρος </a:t>
            </a:r>
            <a:r>
              <a:rPr lang="el-GR" sz="2000" u="sng" dirty="0" smtClean="0">
                <a:solidFill>
                  <a:srgbClr val="C00000"/>
                </a:solidFill>
              </a:rPr>
              <a:t>γύρω από το μαγνήτη είναι μαγνητικό πεδίο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7412">
            <a:off x="189343" y="5245644"/>
            <a:ext cx="3352700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728" y="1285860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χώρο του </a:t>
            </a:r>
            <a:r>
              <a:rPr lang="el-GR" sz="2400" b="1" dirty="0" smtClean="0">
                <a:solidFill>
                  <a:srgbClr val="FF0000"/>
                </a:solidFill>
              </a:rPr>
              <a:t>μαγνητικού πεδίο το συμβολίζουμε με …… </a:t>
            </a:r>
            <a:r>
              <a:rPr lang="el-GR" sz="2400" b="1" dirty="0" smtClean="0"/>
              <a:t>γραμμές που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δυναμικές γραμμές ( ή μαγνητικές γραμμές).</a:t>
            </a:r>
          </a:p>
          <a:p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1662" y="1464460"/>
            <a:ext cx="3357564" cy="70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Μαγνητικό πεδίο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3143240" y="2928934"/>
            <a:ext cx="128588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607223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5714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Αν γύρω από ένα μαγνήτη βάλουμε ρινίσματα σιδήρου  </a:t>
            </a:r>
            <a:r>
              <a:rPr lang="el-GR" sz="2400" dirty="0" smtClean="0"/>
              <a:t>, τότε αυτά θα τοποθετηθούν έτσι όπως είναι οι δυναμικές (μαγνητικές) γραμμές του μαγνητικού πεδίου</a:t>
            </a:r>
            <a:endParaRPr lang="el-GR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85875" y="3700613"/>
            <a:ext cx="1785926" cy="45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64317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Μαγνητικό πεδίο</a:t>
            </a:r>
            <a:endParaRPr lang="en-US" sz="2400" b="1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500430" y="2500306"/>
            <a:ext cx="271464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4357686" y="5643578"/>
            <a:ext cx="214314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572264" y="5429264"/>
            <a:ext cx="205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δυναμικές γραμμές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6286512" y="2500306"/>
            <a:ext cx="202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Ρινίσματα σιδήρου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3" y="2928934"/>
            <a:ext cx="19288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259</Words>
  <PresentationFormat>Προβολή στην οθόνη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158</cp:revision>
  <dcterms:created xsi:type="dcterms:W3CDTF">2020-03-28T09:35:19Z</dcterms:created>
  <dcterms:modified xsi:type="dcterms:W3CDTF">2023-02-06T14:21:39Z</dcterms:modified>
</cp:coreProperties>
</file>