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D878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714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22/10/2023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22/10/2023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22/10/2023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22/10/2023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599027"/>
            <a:ext cx="3071834" cy="2258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Ορθογώνιο"/>
          <p:cNvSpPr/>
          <p:nvPr/>
        </p:nvSpPr>
        <p:spPr>
          <a:xfrm>
            <a:off x="357158" y="142852"/>
            <a:ext cx="8215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Τα ηλεκτροσκόπια  είναι όργανα,  τα οποία χρησιμοποιούμε για να διαπιστώσουμε αν ένα σώμα έχει ηλεκτρικό φορτίο ή δεν έχει ηλεκτρικό φορτίο</a:t>
            </a:r>
            <a:endParaRPr lang="el-GR" dirty="0"/>
          </a:p>
        </p:txBody>
      </p:sp>
      <p:sp>
        <p:nvSpPr>
          <p:cNvPr id="7" name="6 - Ορθογώνιο"/>
          <p:cNvSpPr/>
          <p:nvPr/>
        </p:nvSpPr>
        <p:spPr>
          <a:xfrm>
            <a:off x="1785918" y="1214422"/>
            <a:ext cx="3972178" cy="369332"/>
          </a:xfrm>
          <a:prstGeom prst="rect">
            <a:avLst/>
          </a:prstGeom>
          <a:ln w="22225">
            <a:solidFill>
              <a:srgbClr val="7030A0"/>
            </a:solidFill>
          </a:ln>
        </p:spPr>
        <p:txBody>
          <a:bodyPr wrap="none">
            <a:spAutoFit/>
          </a:bodyPr>
          <a:lstStyle/>
          <a:p>
            <a:r>
              <a:rPr lang="el-GR" dirty="0" smtClean="0"/>
              <a:t>δύο συνηθισμένα ηλεκτροσκόπια  είναι </a:t>
            </a:r>
            <a:endParaRPr lang="el-GR" dirty="0"/>
          </a:p>
        </p:txBody>
      </p:sp>
      <p:sp>
        <p:nvSpPr>
          <p:cNvPr id="8" name="7 - Ορθογώνιο"/>
          <p:cNvSpPr/>
          <p:nvPr/>
        </p:nvSpPr>
        <p:spPr>
          <a:xfrm>
            <a:off x="214282" y="2285992"/>
            <a:ext cx="2295757" cy="369332"/>
          </a:xfrm>
          <a:prstGeom prst="rect">
            <a:avLst/>
          </a:prstGeom>
          <a:ln w="25400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dirty="0" smtClean="0"/>
              <a:t>Το ηλεκτρικό εκκρεμές</a:t>
            </a:r>
            <a:endParaRPr lang="el-GR" dirty="0"/>
          </a:p>
        </p:txBody>
      </p:sp>
      <p:sp>
        <p:nvSpPr>
          <p:cNvPr id="9" name="8 - Ορθογώνιο"/>
          <p:cNvSpPr/>
          <p:nvPr/>
        </p:nvSpPr>
        <p:spPr>
          <a:xfrm>
            <a:off x="6429388" y="2857496"/>
            <a:ext cx="1929182" cy="369332"/>
          </a:xfrm>
          <a:prstGeom prst="rect">
            <a:avLst/>
          </a:prstGeom>
          <a:ln w="25400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r>
              <a:rPr lang="el-GR" dirty="0" smtClean="0"/>
              <a:t>Το ηλεκτροσκόπιο </a:t>
            </a:r>
            <a:endParaRPr lang="el-GR" dirty="0"/>
          </a:p>
        </p:txBody>
      </p:sp>
      <p:sp>
        <p:nvSpPr>
          <p:cNvPr id="11" name="10 - Ορθογώνιο"/>
          <p:cNvSpPr/>
          <p:nvPr/>
        </p:nvSpPr>
        <p:spPr>
          <a:xfrm>
            <a:off x="0" y="2928934"/>
            <a:ext cx="300036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dirty="0" smtClean="0"/>
              <a:t>Αποτελείτε από μια κλωστή, στην  άκρη της οποίας είναι κρεμασμένο ένα ελαφρύ αντικείμενο (μικρό μπαλάκι από </a:t>
            </a:r>
            <a:r>
              <a:rPr lang="el-GR" sz="1600" dirty="0" err="1" smtClean="0"/>
              <a:t>φελιζόλ</a:t>
            </a:r>
            <a:r>
              <a:rPr lang="el-GR" sz="1600" dirty="0" smtClean="0"/>
              <a:t> ή χαρτί).</a:t>
            </a:r>
            <a:endParaRPr lang="el-GR" sz="1600" dirty="0"/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 rot="10800000" flipV="1">
            <a:off x="1785918" y="1571612"/>
            <a:ext cx="1071570" cy="642942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ύγραμμο βέλος σύνδεσης"/>
          <p:cNvCxnSpPr/>
          <p:nvPr/>
        </p:nvCxnSpPr>
        <p:spPr>
          <a:xfrm>
            <a:off x="4715670" y="1643844"/>
            <a:ext cx="2213784" cy="1142214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3429000"/>
            <a:ext cx="2071702" cy="2930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19 - Ορθογώνιο"/>
          <p:cNvSpPr/>
          <p:nvPr/>
        </p:nvSpPr>
        <p:spPr>
          <a:xfrm>
            <a:off x="6786562" y="6357958"/>
            <a:ext cx="23574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Εξηγώ στη συνέχεια  …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4714844" y="142852"/>
            <a:ext cx="4429156" cy="461665"/>
          </a:xfrm>
          <a:prstGeom prst="rect">
            <a:avLst/>
          </a:prstGeom>
          <a:ln w="254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l-GR" sz="2400" b="1" spc="600" dirty="0" smtClean="0"/>
              <a:t>Το   ηλεκτροσκόπιο </a:t>
            </a:r>
            <a:endParaRPr lang="el-GR" sz="2400" b="1" spc="600" dirty="0"/>
          </a:p>
        </p:txBody>
      </p:sp>
      <p:sp>
        <p:nvSpPr>
          <p:cNvPr id="5" name="4 - Ορθογώνιο"/>
          <p:cNvSpPr/>
          <p:nvPr/>
        </p:nvSpPr>
        <p:spPr>
          <a:xfrm>
            <a:off x="4572000" y="492919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δύο κινητά ελαφρά μεταλλικά φύλλα ή ένα πολύ λεπτό μεταλλικό  φύλλο, ώστε να μπορεί να κινείται .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98935"/>
            <a:ext cx="3071802" cy="4559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0" name="9 - Ομάδα"/>
          <p:cNvGrpSpPr/>
          <p:nvPr/>
        </p:nvGrpSpPr>
        <p:grpSpPr>
          <a:xfrm>
            <a:off x="4500562" y="3000372"/>
            <a:ext cx="428628" cy="338554"/>
            <a:chOff x="4000496" y="2786058"/>
            <a:chExt cx="428628" cy="338554"/>
          </a:xfrm>
        </p:grpSpPr>
        <p:sp>
          <p:nvSpPr>
            <p:cNvPr id="8" name="7 - Έλλειψη"/>
            <p:cNvSpPr/>
            <p:nvPr/>
          </p:nvSpPr>
          <p:spPr>
            <a:xfrm>
              <a:off x="4000496" y="2857496"/>
              <a:ext cx="285752" cy="214314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" name="8 - TextBox"/>
            <p:cNvSpPr txBox="1"/>
            <p:nvPr/>
          </p:nvSpPr>
          <p:spPr>
            <a:xfrm>
              <a:off x="4000496" y="2786058"/>
              <a:ext cx="4286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b="1" dirty="0" smtClean="0"/>
                <a:t>2</a:t>
              </a:r>
              <a:endParaRPr lang="el-GR" sz="1600" b="1" dirty="0"/>
            </a:p>
          </p:txBody>
        </p:sp>
      </p:grpSp>
      <p:grpSp>
        <p:nvGrpSpPr>
          <p:cNvPr id="11" name="10 - Ομάδα"/>
          <p:cNvGrpSpPr/>
          <p:nvPr/>
        </p:nvGrpSpPr>
        <p:grpSpPr>
          <a:xfrm>
            <a:off x="1643042" y="4071942"/>
            <a:ext cx="428628" cy="338554"/>
            <a:chOff x="4000496" y="2786058"/>
            <a:chExt cx="428628" cy="338554"/>
          </a:xfrm>
        </p:grpSpPr>
        <p:sp>
          <p:nvSpPr>
            <p:cNvPr id="12" name="11 - Έλλειψη"/>
            <p:cNvSpPr/>
            <p:nvPr/>
          </p:nvSpPr>
          <p:spPr>
            <a:xfrm>
              <a:off x="4000496" y="2857496"/>
              <a:ext cx="285752" cy="214314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3" name="12 - TextBox"/>
            <p:cNvSpPr txBox="1"/>
            <p:nvPr/>
          </p:nvSpPr>
          <p:spPr>
            <a:xfrm>
              <a:off x="4000496" y="2786058"/>
              <a:ext cx="4286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b="1" dirty="0" smtClean="0"/>
                <a:t>3</a:t>
              </a:r>
              <a:endParaRPr lang="el-GR" sz="1600" b="1" dirty="0"/>
            </a:p>
          </p:txBody>
        </p:sp>
      </p:grpSp>
      <p:sp>
        <p:nvSpPr>
          <p:cNvPr id="18" name="17 - Έλλειψη"/>
          <p:cNvSpPr/>
          <p:nvPr/>
        </p:nvSpPr>
        <p:spPr>
          <a:xfrm>
            <a:off x="1571604" y="2786058"/>
            <a:ext cx="285752" cy="28575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18 - TextBox"/>
          <p:cNvSpPr txBox="1"/>
          <p:nvPr/>
        </p:nvSpPr>
        <p:spPr>
          <a:xfrm>
            <a:off x="1571604" y="2786058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2</a:t>
            </a:r>
            <a:endParaRPr lang="el-GR" sz="1600" b="1" dirty="0"/>
          </a:p>
        </p:txBody>
      </p:sp>
      <p:grpSp>
        <p:nvGrpSpPr>
          <p:cNvPr id="20" name="19 - Ομάδα"/>
          <p:cNvGrpSpPr/>
          <p:nvPr/>
        </p:nvGrpSpPr>
        <p:grpSpPr>
          <a:xfrm>
            <a:off x="4071934" y="4929198"/>
            <a:ext cx="428628" cy="338554"/>
            <a:chOff x="4000496" y="2786058"/>
            <a:chExt cx="428628" cy="338554"/>
          </a:xfrm>
        </p:grpSpPr>
        <p:sp>
          <p:nvSpPr>
            <p:cNvPr id="21" name="20 - Έλλειψη"/>
            <p:cNvSpPr/>
            <p:nvPr/>
          </p:nvSpPr>
          <p:spPr>
            <a:xfrm>
              <a:off x="4000496" y="2857496"/>
              <a:ext cx="285752" cy="214314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2" name="21 - TextBox"/>
            <p:cNvSpPr txBox="1"/>
            <p:nvPr/>
          </p:nvSpPr>
          <p:spPr>
            <a:xfrm>
              <a:off x="4000496" y="2786058"/>
              <a:ext cx="4286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b="1" dirty="0" smtClean="0"/>
                <a:t>3</a:t>
              </a:r>
              <a:endParaRPr lang="el-GR" sz="1600" b="1" dirty="0"/>
            </a:p>
          </p:txBody>
        </p:sp>
      </p:grpSp>
      <p:grpSp>
        <p:nvGrpSpPr>
          <p:cNvPr id="23" name="22 - Ομάδα"/>
          <p:cNvGrpSpPr/>
          <p:nvPr/>
        </p:nvGrpSpPr>
        <p:grpSpPr>
          <a:xfrm>
            <a:off x="1857356" y="1304496"/>
            <a:ext cx="428628" cy="338554"/>
            <a:chOff x="4000496" y="2786058"/>
            <a:chExt cx="428630" cy="338554"/>
          </a:xfrm>
        </p:grpSpPr>
        <p:sp>
          <p:nvSpPr>
            <p:cNvPr id="24" name="23 - Έλλειψη"/>
            <p:cNvSpPr/>
            <p:nvPr/>
          </p:nvSpPr>
          <p:spPr>
            <a:xfrm>
              <a:off x="4000496" y="2857496"/>
              <a:ext cx="285752" cy="214314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5" name="24 - TextBox"/>
            <p:cNvSpPr txBox="1"/>
            <p:nvPr/>
          </p:nvSpPr>
          <p:spPr>
            <a:xfrm>
              <a:off x="4000498" y="2786058"/>
              <a:ext cx="4286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b="1" dirty="0" smtClean="0"/>
                <a:t>1</a:t>
              </a:r>
              <a:endParaRPr lang="el-GR" sz="1600" b="1" dirty="0"/>
            </a:p>
          </p:txBody>
        </p:sp>
      </p:grpSp>
      <p:cxnSp>
        <p:nvCxnSpPr>
          <p:cNvPr id="27" name="26 - Ευθύγραμμο βέλος σύνδεσης"/>
          <p:cNvCxnSpPr/>
          <p:nvPr/>
        </p:nvCxnSpPr>
        <p:spPr>
          <a:xfrm rot="5400000" flipH="1" flipV="1">
            <a:off x="1250133" y="1750207"/>
            <a:ext cx="857256" cy="50006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Ορθογώνιο"/>
          <p:cNvSpPr/>
          <p:nvPr/>
        </p:nvSpPr>
        <p:spPr>
          <a:xfrm>
            <a:off x="2143108" y="107154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Σταθερός μεταλλικός δίσκος (ορισμένα ηλεκτροσκόπια έχουν μία μεταλλική μπάλα )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962778" y="2473036"/>
            <a:ext cx="1197434" cy="311728"/>
          </a:xfrm>
          <a:custGeom>
            <a:avLst/>
            <a:gdLst>
              <a:gd name="connsiteX0" fmla="*/ 762113 w 1197434"/>
              <a:gd name="connsiteY0" fmla="*/ 51955 h 311728"/>
              <a:gd name="connsiteX1" fmla="*/ 595858 w 1197434"/>
              <a:gd name="connsiteY1" fmla="*/ 31173 h 311728"/>
              <a:gd name="connsiteX2" fmla="*/ 356867 w 1197434"/>
              <a:gd name="connsiteY2" fmla="*/ 0 h 311728"/>
              <a:gd name="connsiteX3" fmla="*/ 24358 w 1197434"/>
              <a:gd name="connsiteY3" fmla="*/ 20782 h 311728"/>
              <a:gd name="connsiteX4" fmla="*/ 3577 w 1197434"/>
              <a:gd name="connsiteY4" fmla="*/ 62346 h 311728"/>
              <a:gd name="connsiteX5" fmla="*/ 45140 w 1197434"/>
              <a:gd name="connsiteY5" fmla="*/ 135082 h 311728"/>
              <a:gd name="connsiteX6" fmla="*/ 86704 w 1197434"/>
              <a:gd name="connsiteY6" fmla="*/ 145473 h 311728"/>
              <a:gd name="connsiteX7" fmla="*/ 149049 w 1197434"/>
              <a:gd name="connsiteY7" fmla="*/ 176646 h 311728"/>
              <a:gd name="connsiteX8" fmla="*/ 180222 w 1197434"/>
              <a:gd name="connsiteY8" fmla="*/ 197428 h 311728"/>
              <a:gd name="connsiteX9" fmla="*/ 201004 w 1197434"/>
              <a:gd name="connsiteY9" fmla="*/ 228600 h 311728"/>
              <a:gd name="connsiteX10" fmla="*/ 284131 w 1197434"/>
              <a:gd name="connsiteY10" fmla="*/ 270164 h 311728"/>
              <a:gd name="connsiteX11" fmla="*/ 315304 w 1197434"/>
              <a:gd name="connsiteY11" fmla="*/ 290946 h 311728"/>
              <a:gd name="connsiteX12" fmla="*/ 419213 w 1197434"/>
              <a:gd name="connsiteY12" fmla="*/ 311728 h 311728"/>
              <a:gd name="connsiteX13" fmla="*/ 668595 w 1197434"/>
              <a:gd name="connsiteY13" fmla="*/ 301337 h 311728"/>
              <a:gd name="connsiteX14" fmla="*/ 803677 w 1197434"/>
              <a:gd name="connsiteY14" fmla="*/ 280555 h 311728"/>
              <a:gd name="connsiteX15" fmla="*/ 1125795 w 1197434"/>
              <a:gd name="connsiteY15" fmla="*/ 270164 h 311728"/>
              <a:gd name="connsiteX16" fmla="*/ 1188140 w 1197434"/>
              <a:gd name="connsiteY16" fmla="*/ 207819 h 311728"/>
              <a:gd name="connsiteX17" fmla="*/ 1156967 w 1197434"/>
              <a:gd name="connsiteY17" fmla="*/ 114300 h 311728"/>
              <a:gd name="connsiteX18" fmla="*/ 1125795 w 1197434"/>
              <a:gd name="connsiteY18" fmla="*/ 83128 h 311728"/>
              <a:gd name="connsiteX19" fmla="*/ 1063449 w 1197434"/>
              <a:gd name="connsiteY19" fmla="*/ 62346 h 311728"/>
              <a:gd name="connsiteX20" fmla="*/ 917977 w 1197434"/>
              <a:gd name="connsiteY20" fmla="*/ 31173 h 311728"/>
              <a:gd name="connsiteX21" fmla="*/ 689377 w 1197434"/>
              <a:gd name="connsiteY21" fmla="*/ 31173 h 3117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197434" h="311728">
                <a:moveTo>
                  <a:pt x="762113" y="51955"/>
                </a:moveTo>
                <a:lnTo>
                  <a:pt x="595858" y="31173"/>
                </a:lnTo>
                <a:cubicBezTo>
                  <a:pt x="419336" y="5955"/>
                  <a:pt x="499069" y="15800"/>
                  <a:pt x="356867" y="0"/>
                </a:cubicBezTo>
                <a:cubicBezTo>
                  <a:pt x="246031" y="6927"/>
                  <a:pt x="133721" y="1482"/>
                  <a:pt x="24358" y="20782"/>
                </a:cubicBezTo>
                <a:cubicBezTo>
                  <a:pt x="9104" y="23474"/>
                  <a:pt x="5498" y="46976"/>
                  <a:pt x="3577" y="62346"/>
                </a:cubicBezTo>
                <a:cubicBezTo>
                  <a:pt x="0" y="90959"/>
                  <a:pt x="21908" y="121807"/>
                  <a:pt x="45140" y="135082"/>
                </a:cubicBezTo>
                <a:cubicBezTo>
                  <a:pt x="57539" y="142167"/>
                  <a:pt x="72849" y="142009"/>
                  <a:pt x="86704" y="145473"/>
                </a:cubicBezTo>
                <a:cubicBezTo>
                  <a:pt x="176043" y="205032"/>
                  <a:pt x="63009" y="133625"/>
                  <a:pt x="149049" y="176646"/>
                </a:cubicBezTo>
                <a:cubicBezTo>
                  <a:pt x="160219" y="182231"/>
                  <a:pt x="169831" y="190501"/>
                  <a:pt x="180222" y="197428"/>
                </a:cubicBezTo>
                <a:cubicBezTo>
                  <a:pt x="187149" y="207819"/>
                  <a:pt x="191522" y="220473"/>
                  <a:pt x="201004" y="228600"/>
                </a:cubicBezTo>
                <a:cubicBezTo>
                  <a:pt x="261494" y="280448"/>
                  <a:pt x="234263" y="245230"/>
                  <a:pt x="284131" y="270164"/>
                </a:cubicBezTo>
                <a:cubicBezTo>
                  <a:pt x="295301" y="275749"/>
                  <a:pt x="304134" y="285361"/>
                  <a:pt x="315304" y="290946"/>
                </a:cubicBezTo>
                <a:cubicBezTo>
                  <a:pt x="344321" y="305455"/>
                  <a:pt x="392408" y="307899"/>
                  <a:pt x="419213" y="311728"/>
                </a:cubicBezTo>
                <a:cubicBezTo>
                  <a:pt x="502340" y="308264"/>
                  <a:pt x="585668" y="308061"/>
                  <a:pt x="668595" y="301337"/>
                </a:cubicBezTo>
                <a:cubicBezTo>
                  <a:pt x="714003" y="297655"/>
                  <a:pt x="758225" y="283654"/>
                  <a:pt x="803677" y="280555"/>
                </a:cubicBezTo>
                <a:cubicBezTo>
                  <a:pt x="910857" y="273247"/>
                  <a:pt x="1018422" y="273628"/>
                  <a:pt x="1125795" y="270164"/>
                </a:cubicBezTo>
                <a:cubicBezTo>
                  <a:pt x="1146577" y="249382"/>
                  <a:pt x="1197434" y="235701"/>
                  <a:pt x="1188140" y="207819"/>
                </a:cubicBezTo>
                <a:cubicBezTo>
                  <a:pt x="1177749" y="176646"/>
                  <a:pt x="1180202" y="137535"/>
                  <a:pt x="1156967" y="114300"/>
                </a:cubicBezTo>
                <a:cubicBezTo>
                  <a:pt x="1146576" y="103909"/>
                  <a:pt x="1138640" y="90264"/>
                  <a:pt x="1125795" y="83128"/>
                </a:cubicBezTo>
                <a:cubicBezTo>
                  <a:pt x="1106646" y="72490"/>
                  <a:pt x="1083042" y="72143"/>
                  <a:pt x="1063449" y="62346"/>
                </a:cubicBezTo>
                <a:cubicBezTo>
                  <a:pt x="998539" y="29890"/>
                  <a:pt x="1019799" y="34355"/>
                  <a:pt x="917977" y="31173"/>
                </a:cubicBezTo>
                <a:cubicBezTo>
                  <a:pt x="841814" y="28793"/>
                  <a:pt x="765577" y="31173"/>
                  <a:pt x="689377" y="31173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32" name="31 - Ευθεία γραμμή σύνδεσης"/>
          <p:cNvCxnSpPr/>
          <p:nvPr/>
        </p:nvCxnSpPr>
        <p:spPr>
          <a:xfrm rot="5400000">
            <a:off x="6786578" y="1857364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Ορθογώνιο"/>
          <p:cNvSpPr/>
          <p:nvPr/>
        </p:nvSpPr>
        <p:spPr>
          <a:xfrm>
            <a:off x="1500166" y="2786058"/>
            <a:ext cx="45719" cy="157163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35" name="34 - Ευθύγραμμο βέλος σύνδεσης"/>
          <p:cNvCxnSpPr/>
          <p:nvPr/>
        </p:nvCxnSpPr>
        <p:spPr>
          <a:xfrm flipV="1">
            <a:off x="1571604" y="3214686"/>
            <a:ext cx="2786082" cy="142876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Ορθογώνιο"/>
          <p:cNvSpPr/>
          <p:nvPr/>
        </p:nvSpPr>
        <p:spPr>
          <a:xfrm>
            <a:off x="4857752" y="2928934"/>
            <a:ext cx="378621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solidFill>
                  <a:srgbClr val="002060"/>
                </a:solidFill>
              </a:rPr>
              <a:t>ένα μεταλλικό στέλεχος, είναι μια σταθερή μεταλλική ράβδος  (ή κάποιο μεταλλικό σύρμα)</a:t>
            </a:r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26" name="25 - Ορθογώνιο"/>
          <p:cNvSpPr/>
          <p:nvPr/>
        </p:nvSpPr>
        <p:spPr>
          <a:xfrm>
            <a:off x="1428728" y="3429000"/>
            <a:ext cx="71438" cy="50006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8" name="27 - Ορθογώνιο"/>
          <p:cNvSpPr/>
          <p:nvPr/>
        </p:nvSpPr>
        <p:spPr>
          <a:xfrm>
            <a:off x="1571604" y="3929066"/>
            <a:ext cx="71438" cy="50006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31" name="30 - Ευθύγραμμο βέλος σύνδεσης"/>
          <p:cNvCxnSpPr/>
          <p:nvPr/>
        </p:nvCxnSpPr>
        <p:spPr>
          <a:xfrm>
            <a:off x="1571604" y="4357694"/>
            <a:ext cx="2357454" cy="92869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Ορθογώνιο"/>
          <p:cNvSpPr/>
          <p:nvPr/>
        </p:nvSpPr>
        <p:spPr>
          <a:xfrm>
            <a:off x="3786182" y="6215082"/>
            <a:ext cx="5214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200" dirty="0" smtClean="0"/>
              <a:t>Το πλαίσιο ( δηλαδή το γύρω-γύρω) του  ηλεκτροσκοπίου πρέπει να είναι φτιαγμένο από μονωτικό υλικό</a:t>
            </a:r>
            <a:endParaRPr lang="el-GR" sz="12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2143108" y="5500702"/>
            <a:ext cx="714380" cy="50006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36" name="35 - Ευθύγραμμο βέλος σύνδεσης"/>
          <p:cNvCxnSpPr/>
          <p:nvPr/>
        </p:nvCxnSpPr>
        <p:spPr>
          <a:xfrm>
            <a:off x="857224" y="4857760"/>
            <a:ext cx="3000396" cy="1571636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9" grpId="0"/>
      <p:bldP spid="29" grpId="0"/>
      <p:bldP spid="30" grpId="0" animBg="1"/>
      <p:bldP spid="33" grpId="0" animBg="1"/>
      <p:bldP spid="38" grpId="0"/>
      <p:bldP spid="26" grpId="0" animBg="1"/>
      <p:bldP spid="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357298"/>
            <a:ext cx="2643206" cy="5230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Ορθογώνιο"/>
          <p:cNvSpPr/>
          <p:nvPr/>
        </p:nvSpPr>
        <p:spPr>
          <a:xfrm>
            <a:off x="4714844" y="142852"/>
            <a:ext cx="4429156" cy="461665"/>
          </a:xfrm>
          <a:prstGeom prst="rect">
            <a:avLst/>
          </a:prstGeom>
          <a:ln w="254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l-GR" sz="2400" b="1" spc="600" dirty="0" smtClean="0"/>
              <a:t>Το   ηλεκτροσκόπιο </a:t>
            </a:r>
            <a:endParaRPr lang="el-GR" sz="2400" b="1" spc="600" dirty="0"/>
          </a:p>
        </p:txBody>
      </p:sp>
      <p:sp>
        <p:nvSpPr>
          <p:cNvPr id="29" name="28 - Ορθογώνιο"/>
          <p:cNvSpPr/>
          <p:nvPr/>
        </p:nvSpPr>
        <p:spPr>
          <a:xfrm>
            <a:off x="4286248" y="1571612"/>
            <a:ext cx="35718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Αρνητικά Φορτισμένο σώμα που έρχεται σε επαφή με το  μεταλλικό δίσκο του ηλεκτροσκοπίου  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3" name="32 - Ορθογώνιο"/>
          <p:cNvSpPr/>
          <p:nvPr/>
        </p:nvSpPr>
        <p:spPr>
          <a:xfrm>
            <a:off x="1357290" y="2571744"/>
            <a:ext cx="45719" cy="164307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35" name="34 - Ευθύγραμμο βέλος σύνδεσης"/>
          <p:cNvCxnSpPr/>
          <p:nvPr/>
        </p:nvCxnSpPr>
        <p:spPr>
          <a:xfrm flipV="1">
            <a:off x="1714480" y="2000240"/>
            <a:ext cx="2571768" cy="142876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Ορθογώνιο"/>
          <p:cNvSpPr/>
          <p:nvPr/>
        </p:nvSpPr>
        <p:spPr>
          <a:xfrm rot="19319604">
            <a:off x="1388255" y="3285697"/>
            <a:ext cx="46457" cy="81267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4" name="33 - Ορθογώνιο"/>
          <p:cNvSpPr/>
          <p:nvPr/>
        </p:nvSpPr>
        <p:spPr>
          <a:xfrm>
            <a:off x="857224" y="3786190"/>
            <a:ext cx="428628" cy="35719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6" name="35 - TextBox"/>
          <p:cNvSpPr txBox="1"/>
          <p:nvPr/>
        </p:nvSpPr>
        <p:spPr>
          <a:xfrm>
            <a:off x="1142976" y="1500174"/>
            <a:ext cx="285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l-GR" sz="3200" b="1" dirty="0"/>
          </a:p>
        </p:txBody>
      </p:sp>
      <p:sp>
        <p:nvSpPr>
          <p:cNvPr id="37" name="36 - TextBox"/>
          <p:cNvSpPr txBox="1"/>
          <p:nvPr/>
        </p:nvSpPr>
        <p:spPr>
          <a:xfrm>
            <a:off x="1295376" y="1652574"/>
            <a:ext cx="285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l-GR" sz="3200" b="1" dirty="0"/>
          </a:p>
        </p:txBody>
      </p:sp>
      <p:sp>
        <p:nvSpPr>
          <p:cNvPr id="39" name="38 - TextBox"/>
          <p:cNvSpPr txBox="1"/>
          <p:nvPr/>
        </p:nvSpPr>
        <p:spPr>
          <a:xfrm>
            <a:off x="1071538" y="3214686"/>
            <a:ext cx="285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l-GR" sz="32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1142976" y="2143116"/>
            <a:ext cx="285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l-GR" sz="3200" b="1" dirty="0"/>
          </a:p>
        </p:txBody>
      </p:sp>
      <p:sp>
        <p:nvSpPr>
          <p:cNvPr id="41" name="40 - TextBox"/>
          <p:cNvSpPr txBox="1"/>
          <p:nvPr/>
        </p:nvSpPr>
        <p:spPr>
          <a:xfrm>
            <a:off x="1214414" y="2857496"/>
            <a:ext cx="285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l-GR" sz="3200" b="1" dirty="0"/>
          </a:p>
        </p:txBody>
      </p:sp>
      <p:sp>
        <p:nvSpPr>
          <p:cNvPr id="42" name="41 - TextBox"/>
          <p:cNvSpPr txBox="1"/>
          <p:nvPr/>
        </p:nvSpPr>
        <p:spPr>
          <a:xfrm>
            <a:off x="1428728" y="3500438"/>
            <a:ext cx="285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l-GR" sz="3200" b="1" dirty="0"/>
          </a:p>
        </p:txBody>
      </p:sp>
      <p:sp>
        <p:nvSpPr>
          <p:cNvPr id="43" name="42 - TextBox"/>
          <p:cNvSpPr txBox="1"/>
          <p:nvPr/>
        </p:nvSpPr>
        <p:spPr>
          <a:xfrm>
            <a:off x="1223938" y="3367086"/>
            <a:ext cx="285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l-GR" sz="32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1376338" y="3519486"/>
            <a:ext cx="285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l-GR" sz="3200" b="1" dirty="0"/>
          </a:p>
        </p:txBody>
      </p:sp>
      <p:sp>
        <p:nvSpPr>
          <p:cNvPr id="45" name="44 - TextBox"/>
          <p:cNvSpPr txBox="1"/>
          <p:nvPr/>
        </p:nvSpPr>
        <p:spPr>
          <a:xfrm>
            <a:off x="1214414" y="3786190"/>
            <a:ext cx="285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l-GR" sz="3200" b="1" dirty="0"/>
          </a:p>
        </p:txBody>
      </p:sp>
      <p:sp>
        <p:nvSpPr>
          <p:cNvPr id="46" name="45 - TextBox"/>
          <p:cNvSpPr txBox="1"/>
          <p:nvPr/>
        </p:nvSpPr>
        <p:spPr>
          <a:xfrm>
            <a:off x="1528738" y="3671886"/>
            <a:ext cx="285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l-GR" sz="3200" b="1" dirty="0"/>
          </a:p>
        </p:txBody>
      </p:sp>
      <p:sp>
        <p:nvSpPr>
          <p:cNvPr id="47" name="46 - TextBox"/>
          <p:cNvSpPr txBox="1"/>
          <p:nvPr/>
        </p:nvSpPr>
        <p:spPr>
          <a:xfrm>
            <a:off x="1214414" y="3143248"/>
            <a:ext cx="285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l-GR" sz="3200" b="1" dirty="0"/>
          </a:p>
        </p:txBody>
      </p:sp>
      <p:sp>
        <p:nvSpPr>
          <p:cNvPr id="48" name="47 - TextBox"/>
          <p:cNvSpPr txBox="1"/>
          <p:nvPr/>
        </p:nvSpPr>
        <p:spPr>
          <a:xfrm>
            <a:off x="1071538" y="1714488"/>
            <a:ext cx="285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l-GR" sz="3200" b="1" dirty="0"/>
          </a:p>
        </p:txBody>
      </p:sp>
      <p:sp>
        <p:nvSpPr>
          <p:cNvPr id="49" name="48 - Ορθογώνιο"/>
          <p:cNvSpPr/>
          <p:nvPr/>
        </p:nvSpPr>
        <p:spPr>
          <a:xfrm>
            <a:off x="3428992" y="3500438"/>
            <a:ext cx="507206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Όταν φέρουμε σε επαφή το δίσκο με φορτισμένο σώμα, τότε το ηλεκτροσκόπιο αποκτά φορτίο ίδιου είδους με το φορτίο του σώματος. </a:t>
            </a:r>
          </a:p>
          <a:p>
            <a:r>
              <a:rPr lang="el-GR" dirty="0" smtClean="0"/>
              <a:t>Το φορτίο  αυτό περνάει σε όλο το μεταλλικό  στέλεχος του ηλεκτροσκοπίου και στα μεταλλικά φύλλα του. </a:t>
            </a:r>
          </a:p>
          <a:p>
            <a:r>
              <a:rPr lang="el-GR" dirty="0" smtClean="0"/>
              <a:t>Τα φύλλα τώρα αποκτούν φορτίο ίδιου είδους με το στέλεχος και απωθούνται από αυτό.</a:t>
            </a:r>
          </a:p>
          <a:p>
            <a:r>
              <a:rPr lang="el-GR" dirty="0" smtClean="0"/>
              <a:t> Έτσι παρατηρούμε ότι τα φύλλα αποκλίνουν από την αρχική τους θέση,  και σχηματίζουν γωνία με το ακίνητο στέλεχος</a:t>
            </a:r>
            <a:endParaRPr lang="el-GR" dirty="0"/>
          </a:p>
        </p:txBody>
      </p:sp>
      <p:sp>
        <p:nvSpPr>
          <p:cNvPr id="50" name="49 - TextBox"/>
          <p:cNvSpPr txBox="1"/>
          <p:nvPr/>
        </p:nvSpPr>
        <p:spPr>
          <a:xfrm>
            <a:off x="1214414" y="3571876"/>
            <a:ext cx="285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-</a:t>
            </a:r>
            <a:endParaRPr lang="el-G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3" grpId="0" animBg="1"/>
      <p:bldP spid="26" grpId="0" animBg="1"/>
      <p:bldP spid="4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4714844" y="142852"/>
            <a:ext cx="4429156" cy="461665"/>
          </a:xfrm>
          <a:prstGeom prst="rect">
            <a:avLst/>
          </a:prstGeom>
          <a:ln w="254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l-GR" sz="2400" b="1" spc="600" dirty="0" smtClean="0"/>
              <a:t>Το   ηλεκτροσκόπιο </a:t>
            </a:r>
            <a:endParaRPr lang="el-GR" sz="2400" b="1" spc="6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98935"/>
            <a:ext cx="3071802" cy="4559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32" name="31 - Ευθεία γραμμή σύνδεσης"/>
          <p:cNvCxnSpPr/>
          <p:nvPr/>
        </p:nvCxnSpPr>
        <p:spPr>
          <a:xfrm rot="5400000">
            <a:off x="6786578" y="1857364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Ορθογώνιο"/>
          <p:cNvSpPr/>
          <p:nvPr/>
        </p:nvSpPr>
        <p:spPr>
          <a:xfrm>
            <a:off x="1500166" y="2786058"/>
            <a:ext cx="45719" cy="157163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6" name="25 - Ορθογώνιο"/>
          <p:cNvSpPr/>
          <p:nvPr/>
        </p:nvSpPr>
        <p:spPr>
          <a:xfrm>
            <a:off x="1428728" y="3429000"/>
            <a:ext cx="71438" cy="50006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8" name="27 - Ορθογώνιο"/>
          <p:cNvSpPr/>
          <p:nvPr/>
        </p:nvSpPr>
        <p:spPr>
          <a:xfrm>
            <a:off x="1571604" y="3929066"/>
            <a:ext cx="71438" cy="50006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1673754"/>
            <a:ext cx="1643074" cy="905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" name="33 - Ορθογώνιο"/>
          <p:cNvSpPr/>
          <p:nvPr/>
        </p:nvSpPr>
        <p:spPr>
          <a:xfrm>
            <a:off x="1643042" y="4071942"/>
            <a:ext cx="428628" cy="35719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7" name="36 - Ορθογώνιο"/>
          <p:cNvSpPr/>
          <p:nvPr/>
        </p:nvSpPr>
        <p:spPr>
          <a:xfrm>
            <a:off x="1571604" y="2786058"/>
            <a:ext cx="428628" cy="21431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0" name="39 - Έλλειψη"/>
          <p:cNvSpPr/>
          <p:nvPr/>
        </p:nvSpPr>
        <p:spPr>
          <a:xfrm>
            <a:off x="1142976" y="2000240"/>
            <a:ext cx="714380" cy="642942"/>
          </a:xfrm>
          <a:prstGeom prst="ellipse">
            <a:avLst/>
          </a:prstGeom>
          <a:solidFill>
            <a:srgbClr val="7D87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35" name="34 - Ευθύγραμμο βέλος σύνδεσης"/>
          <p:cNvCxnSpPr/>
          <p:nvPr/>
        </p:nvCxnSpPr>
        <p:spPr>
          <a:xfrm>
            <a:off x="1643042" y="2357430"/>
            <a:ext cx="2500330" cy="500066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Ορθογώνιο"/>
          <p:cNvSpPr/>
          <p:nvPr/>
        </p:nvSpPr>
        <p:spPr>
          <a:xfrm>
            <a:off x="2143108" y="5500702"/>
            <a:ext cx="714380" cy="50006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2" name="41 - Ορθογώνιο"/>
          <p:cNvSpPr/>
          <p:nvPr/>
        </p:nvSpPr>
        <p:spPr>
          <a:xfrm>
            <a:off x="4214810" y="2643182"/>
            <a:ext cx="371474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Αν φέρω σε επαφή το μεταλλικό δίσκο του  ηλεκτροσκοπίου με ένα αφόρτιστο σώμα,  τότε θα παρατηρήσουμε ότι τα φύλλα του ηλεκτροσκοπίου,  δεν κουνήθηκαν καθόλου από την αρχική τους θέση …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4714844" y="142852"/>
            <a:ext cx="4429156" cy="461665"/>
          </a:xfrm>
          <a:prstGeom prst="rect">
            <a:avLst/>
          </a:prstGeom>
          <a:ln w="254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l-GR" sz="2400" b="1" spc="600" dirty="0" smtClean="0"/>
              <a:t>Το   ηλεκτροσκόπιο </a:t>
            </a:r>
            <a:endParaRPr lang="el-GR" sz="2400" b="1" spc="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512211"/>
            <a:ext cx="3286148" cy="4345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" name="22 - Ορθογώνιο"/>
          <p:cNvSpPr/>
          <p:nvPr/>
        </p:nvSpPr>
        <p:spPr>
          <a:xfrm>
            <a:off x="3714744" y="1571612"/>
            <a:ext cx="521497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Στη διπλανή εικόνα φαίνεται ένα ηλεκτροσκόπιο, το οποίο το έχουμε φτιάξει μόνοι μας με απλά υλικά που έχουμε στο σπίτι. </a:t>
            </a:r>
          </a:p>
          <a:p>
            <a:endParaRPr lang="el-GR" dirty="0" smtClean="0"/>
          </a:p>
          <a:p>
            <a:r>
              <a:rPr lang="el-GR" dirty="0" smtClean="0"/>
              <a:t> Συγκεκριμένα πήραμε ένα πλαστικό (</a:t>
            </a:r>
            <a:r>
              <a:rPr lang="el-GR" smtClean="0"/>
              <a:t>ή γυάλινο) μπουκάλι </a:t>
            </a:r>
            <a:r>
              <a:rPr lang="el-GR" dirty="0" smtClean="0"/>
              <a:t>  τρυπήσαμε     το πλαστικό του καπάκι και αντί για μεταλλικό δίσκο, βάλαμε μια μπάλα από αλουμινόχαρτο.</a:t>
            </a:r>
          </a:p>
          <a:p>
            <a:endParaRPr lang="el-GR" dirty="0" smtClean="0"/>
          </a:p>
          <a:p>
            <a:r>
              <a:rPr lang="el-GR" dirty="0" smtClean="0"/>
              <a:t>Στη συνέχεια τύλιξέ με την μπάλα από αλουμινόχαρτο με χάλκινο σύρμα,  ένα μέρος το οποίο περάσαμε και μέσα  στο ηλεκτροσκόπιο δημιουργώντας δύο άγκιστρα.</a:t>
            </a:r>
          </a:p>
          <a:p>
            <a:r>
              <a:rPr lang="el-GR" dirty="0" smtClean="0"/>
              <a:t> </a:t>
            </a:r>
          </a:p>
          <a:p>
            <a:r>
              <a:rPr lang="el-GR" dirty="0" smtClean="0"/>
              <a:t>Στα άγκιστρα του χάλκινου σύρματος βάλαμε δύο φύλλα αλουμινίου που παίζουν το ρόλο των λεπτών φύλλων και ηλεκτροσκοπίου.</a:t>
            </a:r>
          </a:p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257</Words>
  <PresentationFormat>Προβολή στην οθόνη (4:3)</PresentationFormat>
  <Paragraphs>46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hp pc</dc:creator>
  <cp:lastModifiedBy>hp pc</cp:lastModifiedBy>
  <cp:revision>28</cp:revision>
  <dcterms:created xsi:type="dcterms:W3CDTF">2023-10-22T05:37:49Z</dcterms:created>
  <dcterms:modified xsi:type="dcterms:W3CDTF">2023-10-22T14:48:51Z</dcterms:modified>
</cp:coreProperties>
</file>