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24" r:id="rId2"/>
    <p:sldId id="325" r:id="rId3"/>
    <p:sldId id="326" r:id="rId4"/>
    <p:sldId id="327" r:id="rId5"/>
    <p:sldId id="328" r:id="rId6"/>
    <p:sldId id="313" r:id="rId7"/>
    <p:sldId id="315" r:id="rId8"/>
    <p:sldId id="288" r:id="rId9"/>
    <p:sldId id="289" r:id="rId10"/>
    <p:sldId id="314" r:id="rId11"/>
    <p:sldId id="316" r:id="rId12"/>
    <p:sldId id="296" r:id="rId13"/>
    <p:sldId id="297" r:id="rId14"/>
    <p:sldId id="298" r:id="rId15"/>
    <p:sldId id="317" r:id="rId16"/>
    <p:sldId id="319" r:id="rId17"/>
    <p:sldId id="320" r:id="rId18"/>
    <p:sldId id="306" r:id="rId19"/>
    <p:sldId id="321" r:id="rId20"/>
    <p:sldId id="322" r:id="rId21"/>
    <p:sldId id="329" r:id="rId22"/>
    <p:sldId id="330" r:id="rId23"/>
    <p:sldId id="331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CC"/>
    <a:srgbClr val="2EDE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7" autoAdjust="0"/>
    <p:restoredTop sz="94640" autoAdjust="0"/>
  </p:normalViewPr>
  <p:slideViewPr>
    <p:cSldViewPr>
      <p:cViewPr>
        <p:scale>
          <a:sx n="80" d="100"/>
          <a:sy n="80" d="100"/>
        </p:scale>
        <p:origin x="-1522" y="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D2FBC-3348-4AA7-8C2A-AD0D8B5BEDCF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F6E76-19ED-42CB-9D72-09D0A2707B2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6E76-19ED-42CB-9D72-09D0A2707B2A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6E76-19ED-42CB-9D72-09D0A2707B2A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6E76-19ED-42CB-9D72-09D0A2707B2A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6E76-19ED-42CB-9D72-09D0A2707B2A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6E76-19ED-42CB-9D72-09D0A2707B2A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6E76-19ED-42CB-9D72-09D0A2707B2A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500034" y="1857364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Μέγεθος</a:t>
            </a:r>
            <a:r>
              <a:rPr lang="el-GR" sz="2400" dirty="0" smtClean="0"/>
              <a:t> ή φυσικό μέγεθος είναι ότι μπορούμε να </a:t>
            </a:r>
            <a:r>
              <a:rPr lang="el-GR" sz="2400" dirty="0" smtClean="0"/>
              <a:t>μετρήσουμε. </a:t>
            </a:r>
          </a:p>
          <a:p>
            <a:endParaRPr lang="el-GR" sz="24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1142976" y="214290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pc="600" dirty="0" smtClean="0">
                <a:solidFill>
                  <a:srgbClr val="002060"/>
                </a:solidFill>
              </a:rPr>
              <a:t> </a:t>
            </a:r>
            <a:r>
              <a:rPr lang="el-GR" sz="2400" b="1" spc="600" dirty="0" smtClean="0">
                <a:solidFill>
                  <a:srgbClr val="002060"/>
                </a:solidFill>
              </a:rPr>
              <a:t>Μεγέθη</a:t>
            </a:r>
            <a:r>
              <a:rPr lang="en-US" sz="2400" b="1" spc="600" dirty="0" smtClean="0">
                <a:solidFill>
                  <a:srgbClr val="002060"/>
                </a:solidFill>
              </a:rPr>
              <a:t> </a:t>
            </a:r>
            <a:r>
              <a:rPr lang="en-US" sz="2400" b="1" spc="600" dirty="0" smtClean="0">
                <a:solidFill>
                  <a:srgbClr val="002060"/>
                </a:solidFill>
              </a:rPr>
              <a:t>  </a:t>
            </a:r>
            <a:r>
              <a:rPr lang="el-GR" sz="2400" b="1" spc="600" dirty="0" smtClean="0">
                <a:solidFill>
                  <a:srgbClr val="002060"/>
                </a:solidFill>
              </a:rPr>
              <a:t>ή   </a:t>
            </a:r>
            <a:r>
              <a:rPr lang="el-GR" sz="2400" b="1" spc="600" dirty="0" smtClean="0">
                <a:solidFill>
                  <a:srgbClr val="FF0000"/>
                </a:solidFill>
              </a:rPr>
              <a:t>Φυσικά μεγέθη</a:t>
            </a:r>
            <a:endParaRPr lang="el-GR" sz="2400" b="1" spc="600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85720" y="4143380"/>
            <a:ext cx="77867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Φυσικά μεγέθη ή μεγέθη  μπορεί να είναι:   η </a:t>
            </a:r>
            <a:r>
              <a:rPr lang="el-GR" sz="2000" dirty="0" smtClean="0"/>
              <a:t>δύναμη</a:t>
            </a:r>
            <a:r>
              <a:rPr lang="en-US" sz="2000" dirty="0" smtClean="0"/>
              <a:t> (F) </a:t>
            </a:r>
            <a:r>
              <a:rPr lang="el-GR" sz="2000" dirty="0" smtClean="0"/>
              <a:t>,  το ηλεκτρικό </a:t>
            </a:r>
            <a:r>
              <a:rPr lang="el-GR" sz="2000" dirty="0" smtClean="0"/>
              <a:t>φορτίο (</a:t>
            </a:r>
            <a:r>
              <a:rPr lang="en-US" sz="2000" dirty="0" smtClean="0"/>
              <a:t>q)</a:t>
            </a:r>
            <a:r>
              <a:rPr lang="el-GR" sz="2000" dirty="0" smtClean="0"/>
              <a:t>,</a:t>
            </a:r>
            <a:r>
              <a:rPr lang="el-GR" sz="2000" dirty="0" smtClean="0"/>
              <a:t>  ή </a:t>
            </a:r>
            <a:r>
              <a:rPr lang="el-GR" sz="2000" dirty="0" smtClean="0"/>
              <a:t>απόσταση </a:t>
            </a:r>
            <a:r>
              <a:rPr lang="en-US" sz="2000" dirty="0" smtClean="0"/>
              <a:t>(r) , </a:t>
            </a:r>
            <a:r>
              <a:rPr lang="el-GR" sz="2000" dirty="0" smtClean="0"/>
              <a:t>ο χρόνος και άλλα, αφού όλα αυτά μπορώ να τα μετρήσω..</a:t>
            </a:r>
            <a:r>
              <a:rPr lang="el-GR" sz="2000" dirty="0" smtClean="0"/>
              <a:t> .</a:t>
            </a:r>
            <a:endParaRPr lang="el-GR" sz="2000" dirty="0"/>
          </a:p>
        </p:txBody>
      </p:sp>
      <p:sp>
        <p:nvSpPr>
          <p:cNvPr id="9" name="8 - Ορθογώνιο"/>
          <p:cNvSpPr/>
          <p:nvPr/>
        </p:nvSpPr>
        <p:spPr>
          <a:xfrm>
            <a:off x="357158" y="3714752"/>
            <a:ext cx="16230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u="sng" dirty="0" smtClean="0"/>
              <a:t>παράδειγμα</a:t>
            </a:r>
            <a:r>
              <a:rPr lang="el-GR" sz="2000" b="1" dirty="0" smtClean="0"/>
              <a:t> </a:t>
            </a:r>
            <a:r>
              <a:rPr lang="el-GR" sz="2000" b="1" dirty="0" smtClean="0"/>
              <a:t> </a:t>
            </a:r>
            <a:endParaRPr lang="el-G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Έλλειψη"/>
          <p:cNvSpPr/>
          <p:nvPr/>
        </p:nvSpPr>
        <p:spPr>
          <a:xfrm>
            <a:off x="2571736" y="1975276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571736" y="1785926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643438" y="2079999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714876" y="1865685"/>
            <a:ext cx="448777" cy="73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2635847" y="2480210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4786314" y="2508627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571472" y="4071942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r>
              <a:rPr lang="el-GR" b="1" dirty="0" smtClean="0"/>
              <a:t> = </a:t>
            </a:r>
            <a:r>
              <a:rPr lang="el-GR" dirty="0" smtClean="0"/>
              <a:t>ηλεκτρικό φορτίο που έχει  η ..πράσινη σφαίρα</a:t>
            </a:r>
            <a:r>
              <a:rPr lang="el-GR" baseline="-25000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  </a:t>
            </a:r>
            <a:r>
              <a:rPr lang="el-GR" dirty="0" err="1" smtClean="0"/>
              <a:t>π.χ</a:t>
            </a:r>
            <a:r>
              <a:rPr lang="en-US" dirty="0" smtClean="0"/>
              <a:t>   </a:t>
            </a:r>
            <a:r>
              <a:rPr lang="el-GR" dirty="0" smtClean="0"/>
              <a:t> 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el-GR" dirty="0" smtClean="0"/>
              <a:t> = 10</a:t>
            </a:r>
            <a:r>
              <a:rPr lang="el-GR" baseline="30000" dirty="0" smtClean="0"/>
              <a:t>-</a:t>
            </a:r>
            <a:r>
              <a:rPr lang="en-US" baseline="30000" dirty="0" smtClean="0"/>
              <a:t>8 </a:t>
            </a:r>
            <a:r>
              <a:rPr lang="en-US" dirty="0" smtClean="0"/>
              <a:t>C)</a:t>
            </a:r>
            <a:endParaRPr lang="en-US" baseline="-25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6000760" y="4786322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l-GR" b="1" baseline="-25000" dirty="0" smtClean="0"/>
              <a:t>2</a:t>
            </a:r>
            <a:r>
              <a:rPr lang="el-GR" b="1" dirty="0" smtClean="0"/>
              <a:t> = </a:t>
            </a:r>
            <a:r>
              <a:rPr lang="el-GR" dirty="0" smtClean="0"/>
              <a:t>ηλεκτρικό φορτίο που έχει  η ..μπλε σφαίρα</a:t>
            </a:r>
            <a:r>
              <a:rPr lang="el-GR" baseline="-25000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 (</a:t>
            </a:r>
            <a:r>
              <a:rPr lang="el-GR" dirty="0" smtClean="0"/>
              <a:t>  </a:t>
            </a:r>
            <a:r>
              <a:rPr lang="el-GR" dirty="0" err="1" smtClean="0"/>
              <a:t>π.χ</a:t>
            </a:r>
            <a:r>
              <a:rPr lang="en-US" dirty="0" smtClean="0"/>
              <a:t>   </a:t>
            </a:r>
            <a:r>
              <a:rPr lang="el-GR" dirty="0" smtClean="0"/>
              <a:t> </a:t>
            </a:r>
            <a:r>
              <a:rPr lang="en-US" dirty="0" smtClean="0"/>
              <a:t>q</a:t>
            </a:r>
            <a:r>
              <a:rPr lang="el-GR" baseline="-25000" dirty="0" smtClean="0"/>
              <a:t>2</a:t>
            </a:r>
            <a:r>
              <a:rPr lang="el-GR" dirty="0" smtClean="0"/>
              <a:t> = 10</a:t>
            </a:r>
            <a:r>
              <a:rPr lang="el-GR" baseline="30000" dirty="0" smtClean="0"/>
              <a:t>-9</a:t>
            </a:r>
            <a:r>
              <a:rPr lang="en-US" baseline="30000" dirty="0" smtClean="0"/>
              <a:t> </a:t>
            </a:r>
            <a:r>
              <a:rPr lang="en-US" dirty="0" smtClean="0"/>
              <a:t>C)</a:t>
            </a:r>
            <a:endParaRPr lang="en-US" baseline="-25000" dirty="0"/>
          </a:p>
        </p:txBody>
      </p:sp>
      <p:sp>
        <p:nvSpPr>
          <p:cNvPr id="17" name="16 - Επεξήγηση με σύννεφο"/>
          <p:cNvSpPr/>
          <p:nvPr/>
        </p:nvSpPr>
        <p:spPr>
          <a:xfrm>
            <a:off x="214282" y="3643314"/>
            <a:ext cx="3500462" cy="1785950"/>
          </a:xfrm>
          <a:prstGeom prst="cloudCallout">
            <a:avLst>
              <a:gd name="adj1" fmla="val 26300"/>
              <a:gd name="adj2" fmla="val -8554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Επεξήγηση με σύννεφο"/>
          <p:cNvSpPr/>
          <p:nvPr/>
        </p:nvSpPr>
        <p:spPr>
          <a:xfrm>
            <a:off x="5500694" y="4429132"/>
            <a:ext cx="3286148" cy="1785950"/>
          </a:xfrm>
          <a:prstGeom prst="cloudCallout">
            <a:avLst>
              <a:gd name="adj1" fmla="val -57840"/>
              <a:gd name="adj2" fmla="val -12089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17 - Ευθύγραμμο βέλος σύνδεσης"/>
          <p:cNvCxnSpPr/>
          <p:nvPr/>
        </p:nvCxnSpPr>
        <p:spPr>
          <a:xfrm flipH="1">
            <a:off x="1643042" y="2222875"/>
            <a:ext cx="1084392" cy="26690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Έλλειψη"/>
          <p:cNvSpPr/>
          <p:nvPr/>
        </p:nvSpPr>
        <p:spPr>
          <a:xfrm>
            <a:off x="2571736" y="1975276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571736" y="1785926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643438" y="2079999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714876" y="1865685"/>
            <a:ext cx="448777" cy="73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2000232" y="1865685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5429256" y="1937123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50" name="49 - Ευθύγραμμο βέλος σύνδεσης"/>
          <p:cNvCxnSpPr/>
          <p:nvPr/>
        </p:nvCxnSpPr>
        <p:spPr>
          <a:xfrm flipV="1">
            <a:off x="5143504" y="2285992"/>
            <a:ext cx="950063" cy="486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2428860" y="2357430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5000628" y="2428868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571472" y="4214818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  </a:t>
            </a:r>
            <a:r>
              <a:rPr lang="el-GR" b="1" dirty="0" smtClean="0"/>
              <a:t>= </a:t>
            </a:r>
            <a:r>
              <a:rPr lang="el-GR" dirty="0" smtClean="0"/>
              <a:t>απόσταση μεταξύ  των δύο φορτισμένων σωμάτων  π.χ.  </a:t>
            </a:r>
            <a:r>
              <a:rPr lang="en-US" dirty="0" smtClean="0"/>
              <a:t>r  = 2m (2</a:t>
            </a:r>
            <a:r>
              <a:rPr lang="el-GR" dirty="0" smtClean="0"/>
              <a:t>μέτρα)</a:t>
            </a:r>
            <a:endParaRPr lang="en-US" baseline="-25000" dirty="0"/>
          </a:p>
        </p:txBody>
      </p:sp>
      <p:sp>
        <p:nvSpPr>
          <p:cNvPr id="17" name="16 - Επεξήγηση με σύννεφο"/>
          <p:cNvSpPr/>
          <p:nvPr/>
        </p:nvSpPr>
        <p:spPr>
          <a:xfrm>
            <a:off x="214282" y="3857628"/>
            <a:ext cx="3286148" cy="1785950"/>
          </a:xfrm>
          <a:prstGeom prst="cloudCallout">
            <a:avLst>
              <a:gd name="adj1" fmla="val 59757"/>
              <a:gd name="adj2" fmla="val -12699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>
            <a:off x="3143240" y="2214554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3786182" y="1643050"/>
            <a:ext cx="38466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-25000" dirty="0" smtClean="0"/>
              <a:t>r</a:t>
            </a:r>
            <a:endParaRPr lang="en-US" sz="40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Έλλειψη"/>
          <p:cNvSpPr/>
          <p:nvPr/>
        </p:nvSpPr>
        <p:spPr>
          <a:xfrm>
            <a:off x="1928794" y="5429264"/>
            <a:ext cx="571504" cy="500066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1928794" y="521495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6929454" y="5500702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6929454" y="5286388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8" idx="6"/>
          </p:cNvCxnSpPr>
          <p:nvPr/>
        </p:nvCxnSpPr>
        <p:spPr>
          <a:xfrm flipV="1">
            <a:off x="2500298" y="5643578"/>
            <a:ext cx="1000132" cy="35719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2714612" y="52863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142844" y="1357298"/>
            <a:ext cx="857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Πριν περίπου 220 χρόνια ο γάλλος Σαρλ  Κουλόμπ, έκανε λεπτομερή πειράματα και </a:t>
            </a:r>
            <a:r>
              <a:rPr lang="el-GR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μελέτησε την ηλεκτρική δύναμη  που ασκείται μεταξύ δυο …. πολύ πολύ  μικρών …..φορτισμένων σωμάτων:</a:t>
            </a:r>
            <a:endParaRPr lang="en-US" sz="2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6286512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50" name="49 - Ευθύγραμμο βέλος σύνδεσης"/>
          <p:cNvCxnSpPr/>
          <p:nvPr/>
        </p:nvCxnSpPr>
        <p:spPr>
          <a:xfrm rot="10800000" flipV="1">
            <a:off x="5857884" y="5715016"/>
            <a:ext cx="1062046" cy="9525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2000232" y="60007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7000892" y="60007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500298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Νόμος      </a:t>
            </a:r>
            <a:r>
              <a:rPr lang="en-US" sz="4000" b="1" dirty="0" smtClean="0">
                <a:solidFill>
                  <a:srgbClr val="FF0000"/>
                </a:solidFill>
              </a:rPr>
              <a:t>Coulomb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1928794" y="5429264"/>
            <a:ext cx="571504" cy="500066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1928794" y="521495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6929454" y="5500702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6929454" y="5286388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8" idx="6"/>
          </p:cNvCxnSpPr>
          <p:nvPr/>
        </p:nvCxnSpPr>
        <p:spPr>
          <a:xfrm flipV="1">
            <a:off x="2500298" y="5643578"/>
            <a:ext cx="1000132" cy="35719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2714612" y="52863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428596" y="1571612"/>
            <a:ext cx="75723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 Κουλόμπ, παρατήρησε ότι αν η απόσταση μεταξύ των σωμάτων παρέμενε σταθερή (δεν άλλαζε):</a:t>
            </a:r>
          </a:p>
          <a:p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l-GR" sz="2400" u="sng" dirty="0" smtClean="0">
                <a:latin typeface="Times New Roman" pitchFamily="18" charset="0"/>
                <a:cs typeface="Times New Roman" pitchFamily="18" charset="0"/>
              </a:rPr>
              <a:t>Όσο αύξανε το ηλεκτρικό φορτίο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της μιας φορτισμένης  μπάλας…</a:t>
            </a:r>
            <a:r>
              <a:rPr lang="el-GR" sz="2400" u="sng" dirty="0" smtClean="0">
                <a:latin typeface="Times New Roman" pitchFamily="18" charset="0"/>
                <a:cs typeface="Times New Roman" pitchFamily="18" charset="0"/>
              </a:rPr>
              <a:t> τόσο  αυξάνονταν  και η ηλεκτρική  δύναμη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,  μεταξύ των δύο  φορτισμένων  σωμάτων.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6286512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50" name="49 - Ευθύγραμμο βέλος σύνδεσης"/>
          <p:cNvCxnSpPr/>
          <p:nvPr/>
        </p:nvCxnSpPr>
        <p:spPr>
          <a:xfrm rot="10800000" flipV="1">
            <a:off x="5857884" y="5715016"/>
            <a:ext cx="1062046" cy="9525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2000232" y="60007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7000892" y="60007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15" name="14 - Έλλειψη"/>
          <p:cNvSpPr/>
          <p:nvPr/>
        </p:nvSpPr>
        <p:spPr>
          <a:xfrm>
            <a:off x="1928794" y="542926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2000232" y="528638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- TextBox"/>
          <p:cNvSpPr txBox="1"/>
          <p:nvPr/>
        </p:nvSpPr>
        <p:spPr>
          <a:xfrm>
            <a:off x="214282" y="357166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Ο Κουλόμπ, παρατήρησε ότι αν η απόσταση μεταξύ των σωμάτων παρέμενε σταθερή :</a:t>
            </a: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….  Και διπλασίαζε το φορτίο  (</a:t>
            </a:r>
            <a:r>
              <a:rPr lang="el-GR" sz="2000" dirty="0" smtClean="0"/>
              <a:t>2 ∙</a:t>
            </a:r>
            <a:r>
              <a:rPr lang="en-US" sz="2000" dirty="0" smtClean="0"/>
              <a:t>q</a:t>
            </a:r>
            <a:r>
              <a:rPr lang="en-US" sz="2000" baseline="-25000" dirty="0" smtClean="0"/>
              <a:t>1 </a:t>
            </a:r>
            <a:r>
              <a:rPr lang="el-GR" sz="2000" baseline="-25000" dirty="0" smtClean="0"/>
              <a:t>  </a:t>
            </a:r>
            <a:r>
              <a:rPr lang="el-GR" sz="2000" dirty="0" smtClean="0"/>
              <a:t> ή 2 </a:t>
            </a:r>
            <a:r>
              <a:rPr lang="en-US" sz="2000" dirty="0" smtClean="0"/>
              <a:t>q</a:t>
            </a:r>
            <a:r>
              <a:rPr lang="en-US" sz="2000" baseline="-25000" dirty="0" smtClean="0"/>
              <a:t>1</a:t>
            </a:r>
            <a:r>
              <a:rPr lang="el-GR" sz="2000" dirty="0" smtClean="0"/>
              <a:t>  )</a:t>
            </a:r>
            <a:r>
              <a:rPr lang="en-US" sz="2000" dirty="0" smtClean="0"/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της μιας σφαίρας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τότε διπλασιάζονταν …ακριβώς,   και η ηλεκτρική  δύναμη (</a:t>
            </a:r>
            <a:r>
              <a:rPr lang="el-GR" sz="2000" dirty="0" smtClean="0"/>
              <a:t>2 ∙</a:t>
            </a:r>
            <a:r>
              <a:rPr lang="en-US" sz="2000" dirty="0" smtClean="0"/>
              <a:t>F</a:t>
            </a:r>
            <a:r>
              <a:rPr lang="el-GR" sz="2000" baseline="-25000" dirty="0" smtClean="0"/>
              <a:t>  </a:t>
            </a:r>
            <a:r>
              <a:rPr lang="el-GR" sz="2000" dirty="0" smtClean="0"/>
              <a:t> ή </a:t>
            </a:r>
            <a:r>
              <a:rPr lang="en-US" sz="2000" dirty="0" smtClean="0"/>
              <a:t> </a:t>
            </a:r>
            <a:r>
              <a:rPr lang="el-GR" sz="2000" dirty="0" smtClean="0"/>
              <a:t>2</a:t>
            </a:r>
            <a:r>
              <a:rPr lang="en-US" sz="2000" dirty="0" smtClean="0"/>
              <a:t>F</a:t>
            </a:r>
            <a:r>
              <a:rPr lang="el-GR" sz="2000" dirty="0" smtClean="0"/>
              <a:t>  )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που ασκούσε (ή δέχονταν  η σφαίρα…)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>
            <a:off x="1928794" y="2643183"/>
            <a:ext cx="655764" cy="8321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Έλλειψη"/>
          <p:cNvSpPr/>
          <p:nvPr/>
        </p:nvSpPr>
        <p:spPr>
          <a:xfrm>
            <a:off x="2428860" y="2403904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428860" y="2214554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500562" y="2508627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572000" y="2294313"/>
            <a:ext cx="448777" cy="73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1857356" y="2294313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5286380" y="2365751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50" name="49 - Ευθύγραμμο βέλος σύνδεσης"/>
          <p:cNvCxnSpPr>
            <a:endCxn id="42" idx="2"/>
          </p:cNvCxnSpPr>
          <p:nvPr/>
        </p:nvCxnSpPr>
        <p:spPr>
          <a:xfrm>
            <a:off x="5000628" y="2727809"/>
            <a:ext cx="478085" cy="7274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2492971" y="2908838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53" name="52 - TextBox"/>
          <p:cNvSpPr txBox="1"/>
          <p:nvPr/>
        </p:nvSpPr>
        <p:spPr>
          <a:xfrm>
            <a:off x="4643438" y="2937255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flipH="1">
            <a:off x="1652566" y="5245829"/>
            <a:ext cx="1084392" cy="26690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2581260" y="4998230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2581260" y="4808880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7" name="16 - Έλλειψη"/>
          <p:cNvSpPr/>
          <p:nvPr/>
        </p:nvSpPr>
        <p:spPr>
          <a:xfrm>
            <a:off x="4652962" y="5102953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4724400" y="4888639"/>
            <a:ext cx="448777" cy="73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857356" y="4888639"/>
            <a:ext cx="537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2F</a:t>
            </a:r>
            <a:endParaRPr lang="en-US" b="1" baseline="-25000" dirty="0"/>
          </a:p>
        </p:txBody>
      </p:sp>
      <p:sp>
        <p:nvSpPr>
          <p:cNvPr id="21" name="20 - TextBox"/>
          <p:cNvSpPr txBox="1"/>
          <p:nvPr/>
        </p:nvSpPr>
        <p:spPr>
          <a:xfrm>
            <a:off x="5438780" y="4960077"/>
            <a:ext cx="633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2F</a:t>
            </a:r>
            <a:endParaRPr lang="en-US" b="1" baseline="-25000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5153028" y="5317267"/>
            <a:ext cx="950063" cy="486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645370" y="5503164"/>
            <a:ext cx="712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24" name="23 - TextBox"/>
          <p:cNvSpPr txBox="1"/>
          <p:nvPr/>
        </p:nvSpPr>
        <p:spPr>
          <a:xfrm>
            <a:off x="4795838" y="5531581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8" grpId="0" animBg="1"/>
      <p:bldP spid="10" grpId="0"/>
      <p:bldP spid="12" grpId="0" animBg="1"/>
      <p:bldP spid="11" grpId="0"/>
      <p:bldP spid="37" grpId="0"/>
      <p:bldP spid="42" grpId="0"/>
      <p:bldP spid="52" grpId="0"/>
      <p:bldP spid="53" grpId="0"/>
      <p:bldP spid="15" grpId="0" animBg="1"/>
      <p:bldP spid="16" grpId="0"/>
      <p:bldP spid="17" grpId="0" animBg="1"/>
      <p:bldP spid="19" grpId="0"/>
      <p:bldP spid="20" grpId="0"/>
      <p:bldP spid="21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- TextBox"/>
          <p:cNvSpPr txBox="1"/>
          <p:nvPr/>
        </p:nvSpPr>
        <p:spPr>
          <a:xfrm>
            <a:off x="214282" y="357166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Ο Κουλόμπ, παρατήρησε ότι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αν η απόσταση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μεταξύ των σωμάτων παρέμενε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σταθερή :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l-GR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…. 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τετραπλασίαζε το φορτίο  (</a:t>
            </a:r>
            <a:r>
              <a:rPr lang="el-GR" sz="2000" dirty="0" smtClean="0"/>
              <a:t>4 ∙</a:t>
            </a:r>
            <a:r>
              <a:rPr lang="en-US" sz="2000" dirty="0" smtClean="0"/>
              <a:t>q</a:t>
            </a:r>
            <a:r>
              <a:rPr lang="en-US" sz="2000" baseline="-25000" dirty="0" smtClean="0"/>
              <a:t>1 </a:t>
            </a:r>
            <a:r>
              <a:rPr lang="el-GR" sz="2000" baseline="-25000" dirty="0" smtClean="0"/>
              <a:t>  </a:t>
            </a:r>
            <a:r>
              <a:rPr lang="el-GR" sz="2000" dirty="0" smtClean="0"/>
              <a:t> ή 4 </a:t>
            </a:r>
            <a:r>
              <a:rPr lang="en-US" sz="2000" dirty="0" smtClean="0"/>
              <a:t>q</a:t>
            </a:r>
            <a:r>
              <a:rPr lang="en-US" sz="2000" baseline="-25000" dirty="0" smtClean="0"/>
              <a:t>1</a:t>
            </a:r>
            <a:r>
              <a:rPr lang="el-GR" sz="2000" dirty="0" smtClean="0"/>
              <a:t>  )</a:t>
            </a:r>
            <a:r>
              <a:rPr lang="en-US" sz="2000" dirty="0" smtClean="0"/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της μιας σφαίρας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τότε τετραπλασιάζονταν …ακριβώς,   και η ηλεκτρική  δύναμη (</a:t>
            </a:r>
            <a:r>
              <a:rPr lang="el-GR" sz="2000" dirty="0" smtClean="0"/>
              <a:t>4∙</a:t>
            </a:r>
            <a:r>
              <a:rPr lang="en-US" sz="2000" dirty="0" smtClean="0"/>
              <a:t>F</a:t>
            </a:r>
            <a:r>
              <a:rPr lang="el-GR" sz="2000" baseline="-25000" dirty="0" smtClean="0"/>
              <a:t>  </a:t>
            </a:r>
            <a:r>
              <a:rPr lang="el-GR" sz="2000" dirty="0" smtClean="0"/>
              <a:t> ή </a:t>
            </a:r>
            <a:r>
              <a:rPr lang="en-US" sz="2000" dirty="0" smtClean="0"/>
              <a:t> </a:t>
            </a:r>
            <a:r>
              <a:rPr lang="el-GR" sz="2000" dirty="0" smtClean="0"/>
              <a:t>4</a:t>
            </a:r>
            <a:r>
              <a:rPr lang="en-US" sz="2000" dirty="0" smtClean="0"/>
              <a:t>F</a:t>
            </a:r>
            <a:r>
              <a:rPr lang="el-GR" sz="2000" dirty="0" smtClean="0"/>
              <a:t>  )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που ασκούσε (ή δέχονταν  η σφαίρα…)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17 - Ευθύγραμμο βέλος σύνδεσης"/>
          <p:cNvCxnSpPr>
            <a:endCxn id="37" idx="2"/>
          </p:cNvCxnSpPr>
          <p:nvPr/>
        </p:nvCxnSpPr>
        <p:spPr>
          <a:xfrm rot="10800000" flipV="1">
            <a:off x="2049690" y="2651503"/>
            <a:ext cx="534869" cy="12142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Έλλειψη"/>
          <p:cNvSpPr/>
          <p:nvPr/>
        </p:nvSpPr>
        <p:spPr>
          <a:xfrm>
            <a:off x="2428860" y="2403904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428860" y="2214554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500562" y="2508627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572000" y="2294313"/>
            <a:ext cx="448777" cy="73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1857356" y="2294313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5286380" y="2365751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50" name="49 - Ευθύγραμμο βέλος σύνδεσης"/>
          <p:cNvCxnSpPr/>
          <p:nvPr/>
        </p:nvCxnSpPr>
        <p:spPr>
          <a:xfrm flipV="1">
            <a:off x="5000628" y="2714620"/>
            <a:ext cx="357190" cy="13189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2492971" y="2908838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53" name="52 - TextBox"/>
          <p:cNvSpPr txBox="1"/>
          <p:nvPr/>
        </p:nvSpPr>
        <p:spPr>
          <a:xfrm>
            <a:off x="4643438" y="2937255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0800000" flipV="1">
            <a:off x="1285852" y="5245828"/>
            <a:ext cx="1451106" cy="40559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2581260" y="4998230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2581260" y="4808880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7" name="16 - Έλλειψη"/>
          <p:cNvSpPr/>
          <p:nvPr/>
        </p:nvSpPr>
        <p:spPr>
          <a:xfrm>
            <a:off x="4652962" y="5102953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4724400" y="4888639"/>
            <a:ext cx="448777" cy="73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857356" y="4888639"/>
            <a:ext cx="537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4</a:t>
            </a:r>
            <a:r>
              <a:rPr lang="en-US" b="1" dirty="0" smtClean="0"/>
              <a:t>F</a:t>
            </a:r>
            <a:endParaRPr lang="en-US" b="1" baseline="-25000" dirty="0"/>
          </a:p>
        </p:txBody>
      </p:sp>
      <p:sp>
        <p:nvSpPr>
          <p:cNvPr id="21" name="20 - TextBox"/>
          <p:cNvSpPr txBox="1"/>
          <p:nvPr/>
        </p:nvSpPr>
        <p:spPr>
          <a:xfrm>
            <a:off x="5438780" y="4960077"/>
            <a:ext cx="633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4</a:t>
            </a:r>
            <a:r>
              <a:rPr lang="en-US" b="1" dirty="0" smtClean="0"/>
              <a:t>F</a:t>
            </a:r>
            <a:endParaRPr lang="en-US" b="1" baseline="-25000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5153028" y="5286388"/>
            <a:ext cx="1276360" cy="35747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645370" y="5503164"/>
            <a:ext cx="712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4</a:t>
            </a:r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24" name="23 - TextBox"/>
          <p:cNvSpPr txBox="1"/>
          <p:nvPr/>
        </p:nvSpPr>
        <p:spPr>
          <a:xfrm>
            <a:off x="4795838" y="5531581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8" grpId="0" animBg="1"/>
      <p:bldP spid="10" grpId="0"/>
      <p:bldP spid="12" grpId="0" animBg="1"/>
      <p:bldP spid="11" grpId="0"/>
      <p:bldP spid="37" grpId="0"/>
      <p:bldP spid="42" grpId="0"/>
      <p:bldP spid="52" grpId="0"/>
      <p:bldP spid="53" grpId="0"/>
      <p:bldP spid="15" grpId="0" animBg="1"/>
      <p:bldP spid="16" grpId="0"/>
      <p:bldP spid="17" grpId="0" animBg="1"/>
      <p:bldP spid="19" grpId="0"/>
      <p:bldP spid="20" grpId="0"/>
      <p:bldP spid="21" grpId="0"/>
      <p:bldP spid="2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- TextBox"/>
          <p:cNvSpPr txBox="1"/>
          <p:nvPr/>
        </p:nvSpPr>
        <p:spPr>
          <a:xfrm>
            <a:off x="0" y="357166"/>
            <a:ext cx="8858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Ο Κουλόμπ, παρατήρησε ότι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αν η απόσταση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μεταξύ των σωμάτων παρέμενε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σταθερή 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l-GR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….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Τότε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l-GR" sz="2000" dirty="0" smtClean="0"/>
              <a:t>ν </a:t>
            </a:r>
            <a:r>
              <a:rPr lang="el-GR" sz="2000" dirty="0" smtClean="0"/>
              <a:t>τριπλασιάσω το  ηλεκτρικό φορτίο της μιας σφαίρας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dirty="0" smtClean="0"/>
              <a:t>3 ∙</a:t>
            </a:r>
            <a:r>
              <a:rPr lang="en-US" sz="2000" dirty="0" smtClean="0"/>
              <a:t>q</a:t>
            </a:r>
            <a:r>
              <a:rPr lang="en-US" sz="2000" baseline="-25000" dirty="0" smtClean="0"/>
              <a:t>1 </a:t>
            </a:r>
            <a:r>
              <a:rPr lang="el-GR" sz="2000" baseline="-25000" dirty="0" smtClean="0"/>
              <a:t>  </a:t>
            </a:r>
            <a:r>
              <a:rPr lang="el-GR" sz="2000" dirty="0" smtClean="0"/>
              <a:t> ή 3 </a:t>
            </a:r>
            <a:r>
              <a:rPr lang="en-US" sz="2000" dirty="0" smtClean="0"/>
              <a:t>q</a:t>
            </a:r>
            <a:r>
              <a:rPr lang="en-US" sz="2000" baseline="-25000" dirty="0" smtClean="0"/>
              <a:t>1</a:t>
            </a:r>
            <a:r>
              <a:rPr lang="el-GR" sz="2000" dirty="0" smtClean="0"/>
              <a:t>  )</a:t>
            </a:r>
            <a:r>
              <a:rPr lang="en-US" sz="2000" dirty="0" smtClean="0"/>
              <a:t> </a:t>
            </a:r>
            <a:r>
              <a:rPr lang="el-GR" sz="2000" dirty="0" smtClean="0"/>
              <a:t>,  και διπλασιάσω το ηλεκτρικό φορτίο</a:t>
            </a:r>
            <a:r>
              <a:rPr lang="en-US" sz="2000" dirty="0" smtClean="0"/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dirty="0" smtClean="0"/>
              <a:t>2 ∙</a:t>
            </a:r>
            <a:r>
              <a:rPr lang="en-US" sz="2000" dirty="0" smtClean="0"/>
              <a:t>q</a:t>
            </a:r>
            <a:r>
              <a:rPr lang="el-GR" sz="2000" baseline="-25000" dirty="0" smtClean="0"/>
              <a:t>2</a:t>
            </a:r>
            <a:r>
              <a:rPr lang="en-US" sz="2000" baseline="-25000" dirty="0" smtClean="0"/>
              <a:t> </a:t>
            </a:r>
            <a:r>
              <a:rPr lang="el-GR" sz="2000" baseline="-25000" dirty="0" smtClean="0"/>
              <a:t>  </a:t>
            </a:r>
            <a:r>
              <a:rPr lang="el-GR" sz="2000" dirty="0" smtClean="0"/>
              <a:t> ή 2 </a:t>
            </a:r>
            <a:r>
              <a:rPr lang="en-US" sz="2000" dirty="0" smtClean="0"/>
              <a:t>q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  )</a:t>
            </a:r>
            <a:r>
              <a:rPr lang="en-US" sz="2000" dirty="0" smtClean="0"/>
              <a:t> </a:t>
            </a:r>
            <a:r>
              <a:rPr lang="el-GR" sz="2000" dirty="0" smtClean="0"/>
              <a:t>της άλλης σφαίρας</a:t>
            </a:r>
            <a:r>
              <a:rPr lang="en-US" sz="2000" dirty="0" smtClean="0"/>
              <a:t>, </a:t>
            </a:r>
            <a:r>
              <a:rPr lang="el-GR" sz="2000" dirty="0" smtClean="0"/>
              <a:t> τότε </a:t>
            </a:r>
            <a:r>
              <a:rPr lang="en-US" sz="2000" dirty="0" smtClean="0"/>
              <a:t>  </a:t>
            </a:r>
            <a:r>
              <a:rPr lang="el-GR" sz="2000" dirty="0" smtClean="0"/>
              <a:t>η ηλεκτρική δύναμη  θα εξαπλασιαστεί</a:t>
            </a:r>
            <a:r>
              <a:rPr lang="en-US" sz="2000" dirty="0" smtClean="0"/>
              <a:t> (3</a:t>
            </a:r>
            <a:r>
              <a:rPr lang="el-GR" sz="2000" dirty="0" smtClean="0"/>
              <a:t> ∙ </a:t>
            </a:r>
            <a:r>
              <a:rPr lang="en-US" sz="2000" dirty="0" smtClean="0"/>
              <a:t>2 =6F</a:t>
            </a:r>
            <a:r>
              <a:rPr lang="el-GR" sz="2000" dirty="0" smtClean="0"/>
              <a:t>  </a:t>
            </a:r>
            <a:r>
              <a:rPr lang="en-US" sz="2000" dirty="0" smtClean="0"/>
              <a:t>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>
            <a:off x="1857356" y="2643183"/>
            <a:ext cx="727202" cy="8321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Έλλειψη"/>
          <p:cNvSpPr/>
          <p:nvPr/>
        </p:nvSpPr>
        <p:spPr>
          <a:xfrm>
            <a:off x="2428860" y="2403904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428860" y="2214554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500562" y="2508627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572000" y="2294313"/>
            <a:ext cx="448777" cy="73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1857356" y="2294313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5286380" y="2365751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50" name="49 - Ευθύγραμμο βέλος σύνδεσης"/>
          <p:cNvCxnSpPr>
            <a:endCxn id="42" idx="2"/>
          </p:cNvCxnSpPr>
          <p:nvPr/>
        </p:nvCxnSpPr>
        <p:spPr>
          <a:xfrm>
            <a:off x="5000628" y="2727809"/>
            <a:ext cx="478085" cy="7274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2492971" y="2908838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53" name="52 - TextBox"/>
          <p:cNvSpPr txBox="1"/>
          <p:nvPr/>
        </p:nvSpPr>
        <p:spPr>
          <a:xfrm>
            <a:off x="4643438" y="2937255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0800000" flipV="1">
            <a:off x="500034" y="5245828"/>
            <a:ext cx="2236924" cy="40559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2581260" y="4998230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2581260" y="4808880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7" name="16 - Έλλειψη"/>
          <p:cNvSpPr/>
          <p:nvPr/>
        </p:nvSpPr>
        <p:spPr>
          <a:xfrm>
            <a:off x="4652962" y="5102953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4724400" y="4888639"/>
            <a:ext cx="448777" cy="73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357290" y="4929198"/>
            <a:ext cx="537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6F</a:t>
            </a:r>
            <a:endParaRPr lang="en-US" b="1" baseline="-25000" dirty="0"/>
          </a:p>
        </p:txBody>
      </p:sp>
      <p:sp>
        <p:nvSpPr>
          <p:cNvPr id="21" name="20 - TextBox"/>
          <p:cNvSpPr txBox="1"/>
          <p:nvPr/>
        </p:nvSpPr>
        <p:spPr>
          <a:xfrm>
            <a:off x="5786446" y="4929198"/>
            <a:ext cx="633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6F</a:t>
            </a:r>
            <a:endParaRPr lang="en-US" b="1" baseline="-25000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5153028" y="5286388"/>
            <a:ext cx="2490806" cy="35747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645370" y="5503164"/>
            <a:ext cx="712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3</a:t>
            </a:r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24" name="23 - TextBox"/>
          <p:cNvSpPr txBox="1"/>
          <p:nvPr/>
        </p:nvSpPr>
        <p:spPr>
          <a:xfrm>
            <a:off x="4795838" y="5531581"/>
            <a:ext cx="847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8" grpId="0" animBg="1"/>
      <p:bldP spid="10" grpId="0"/>
      <p:bldP spid="12" grpId="0" animBg="1"/>
      <p:bldP spid="11" grpId="0"/>
      <p:bldP spid="37" grpId="0"/>
      <p:bldP spid="42" grpId="0"/>
      <p:bldP spid="52" grpId="0"/>
      <p:bldP spid="53" grpId="0"/>
      <p:bldP spid="15" grpId="0" animBg="1"/>
      <p:bldP spid="16" grpId="0"/>
      <p:bldP spid="17" grpId="0" animBg="1"/>
      <p:bldP spid="19" grpId="0"/>
      <p:bldP spid="20" grpId="0"/>
      <p:bldP spid="21" grpId="0"/>
      <p:bldP spid="23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- TextBox"/>
          <p:cNvSpPr txBox="1"/>
          <p:nvPr/>
        </p:nvSpPr>
        <p:spPr>
          <a:xfrm>
            <a:off x="0" y="357166"/>
            <a:ext cx="8858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Ο Κουλόμπ, παρατήρησε ότι </a:t>
            </a:r>
            <a:r>
              <a:rPr lang="en-US" sz="2000" dirty="0" smtClean="0"/>
              <a:t>, </a:t>
            </a:r>
            <a:r>
              <a:rPr lang="el-GR" sz="2000" dirty="0" smtClean="0"/>
              <a:t>αν τα </a:t>
            </a:r>
            <a:r>
              <a:rPr lang="el-GR" sz="2000" u="sng" dirty="0" smtClean="0"/>
              <a:t>φορτία</a:t>
            </a:r>
            <a:r>
              <a:rPr lang="el-GR" sz="2000" dirty="0" smtClean="0"/>
              <a:t> των δύο σωμάτων (</a:t>
            </a:r>
            <a:r>
              <a:rPr lang="en-US" sz="2000" dirty="0" smtClean="0"/>
              <a:t>q</a:t>
            </a:r>
            <a:r>
              <a:rPr lang="el-GR" sz="2000" baseline="-25000" dirty="0" smtClean="0"/>
              <a:t>1</a:t>
            </a:r>
            <a:r>
              <a:rPr lang="en-US" sz="2000" baseline="-25000" dirty="0" smtClean="0"/>
              <a:t> </a:t>
            </a:r>
            <a:r>
              <a:rPr lang="el-GR" sz="2000" baseline="-25000" dirty="0" smtClean="0"/>
              <a:t>  </a:t>
            </a:r>
            <a:r>
              <a:rPr lang="el-GR" sz="2000" dirty="0" smtClean="0"/>
              <a:t> και </a:t>
            </a:r>
            <a:r>
              <a:rPr lang="en-US" sz="2000" dirty="0" smtClean="0"/>
              <a:t>q</a:t>
            </a:r>
            <a:r>
              <a:rPr lang="el-GR" sz="2000" baseline="-25000" dirty="0" smtClean="0"/>
              <a:t>2 </a:t>
            </a:r>
            <a:r>
              <a:rPr lang="el-GR" sz="2000" dirty="0" smtClean="0"/>
              <a:t> ) παρέμειναν </a:t>
            </a:r>
            <a:r>
              <a:rPr lang="el-GR" sz="2000" u="sng" dirty="0" smtClean="0"/>
              <a:t>σταθερά</a:t>
            </a:r>
            <a:r>
              <a:rPr lang="el-GR" sz="2000" dirty="0" smtClean="0"/>
              <a:t>  τότε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l-GR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…. αν διπλασίαζε την απόσταση (</a:t>
            </a:r>
            <a:r>
              <a:rPr lang="el-GR" sz="2000" dirty="0" smtClean="0"/>
              <a:t>2 ∙</a:t>
            </a:r>
            <a:r>
              <a:rPr lang="en-US" sz="2000" dirty="0" smtClean="0"/>
              <a:t>r</a:t>
            </a:r>
            <a:r>
              <a:rPr lang="el-GR" sz="2000" dirty="0" smtClean="0"/>
              <a:t>)</a:t>
            </a:r>
            <a:r>
              <a:rPr lang="en-US" sz="2000" dirty="0" smtClean="0"/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μεταξύ των δυο φορτισμένων σωμάτων τότε  η ηλεκτρική  δύναμη υποτετραπλασιάζονταν: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H="1">
            <a:off x="1500166" y="3865949"/>
            <a:ext cx="1084392" cy="26690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Έλλειψη"/>
          <p:cNvSpPr/>
          <p:nvPr/>
        </p:nvSpPr>
        <p:spPr>
          <a:xfrm>
            <a:off x="2428860" y="3618350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428860" y="3429000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500562" y="3723073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572000" y="3508759"/>
            <a:ext cx="448777" cy="73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1857356" y="3508759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5286380" y="3580197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50" name="49 - Ευθύγραμμο βέλος σύνδεσης"/>
          <p:cNvCxnSpPr/>
          <p:nvPr/>
        </p:nvCxnSpPr>
        <p:spPr>
          <a:xfrm flipV="1">
            <a:off x="5000628" y="3937387"/>
            <a:ext cx="950063" cy="486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2492971" y="4123284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53" name="52 - TextBox"/>
          <p:cNvSpPr txBox="1"/>
          <p:nvPr/>
        </p:nvSpPr>
        <p:spPr>
          <a:xfrm>
            <a:off x="4643438" y="4151701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flipH="1">
            <a:off x="938187" y="6274378"/>
            <a:ext cx="1084392" cy="26690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1866881" y="6026779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1866881" y="5837429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7" name="16 - Έλλειψη"/>
          <p:cNvSpPr/>
          <p:nvPr/>
        </p:nvSpPr>
        <p:spPr>
          <a:xfrm>
            <a:off x="5643570" y="6131502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5715008" y="5917188"/>
            <a:ext cx="448777" cy="73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071538" y="5643578"/>
            <a:ext cx="537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 </a:t>
            </a:r>
            <a:r>
              <a:rPr lang="en-US" b="1" dirty="0" smtClean="0"/>
              <a:t>F</a:t>
            </a:r>
            <a:r>
              <a:rPr lang="el-GR" b="1" dirty="0" smtClean="0"/>
              <a:t>/4</a:t>
            </a:r>
            <a:endParaRPr lang="en-US" b="1" baseline="-25000" dirty="0"/>
          </a:p>
        </p:txBody>
      </p:sp>
      <p:sp>
        <p:nvSpPr>
          <p:cNvPr id="21" name="20 - TextBox"/>
          <p:cNvSpPr txBox="1"/>
          <p:nvPr/>
        </p:nvSpPr>
        <p:spPr>
          <a:xfrm>
            <a:off x="6429388" y="5988626"/>
            <a:ext cx="633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 </a:t>
            </a:r>
            <a:r>
              <a:rPr lang="en-US" b="1" dirty="0" smtClean="0"/>
              <a:t>F</a:t>
            </a:r>
            <a:r>
              <a:rPr lang="el-GR" b="1" dirty="0" smtClean="0"/>
              <a:t> /4</a:t>
            </a:r>
            <a:endParaRPr lang="en-US" b="1" baseline="-25000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6143636" y="6345816"/>
            <a:ext cx="950063" cy="486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1930991" y="6531713"/>
            <a:ext cx="712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 </a:t>
            </a:r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24" name="23 - TextBox"/>
          <p:cNvSpPr txBox="1"/>
          <p:nvPr/>
        </p:nvSpPr>
        <p:spPr>
          <a:xfrm>
            <a:off x="5715008" y="6488668"/>
            <a:ext cx="847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>
            <a:off x="2928926" y="3929066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3571868" y="3357562"/>
            <a:ext cx="38466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-25000" dirty="0" smtClean="0"/>
              <a:t>r</a:t>
            </a:r>
            <a:endParaRPr lang="en-US" sz="4000" b="1" baseline="-25000" dirty="0"/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>
            <a:off x="2428860" y="6314937"/>
            <a:ext cx="3071834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3428992" y="5743433"/>
            <a:ext cx="928694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baseline="-25000" dirty="0" smtClean="0"/>
              <a:t>2</a:t>
            </a:r>
            <a:r>
              <a:rPr lang="en-US" sz="4000" b="1" baseline="-25000" dirty="0" smtClean="0"/>
              <a:t>r</a:t>
            </a:r>
            <a:endParaRPr lang="en-US" sz="4000" b="1" baseline="-250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5214942" y="1785926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5143504" y="214311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5214942" y="2143116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4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5" name="34 - Ορθογώνιο"/>
          <p:cNvSpPr/>
          <p:nvPr/>
        </p:nvSpPr>
        <p:spPr>
          <a:xfrm>
            <a:off x="6000760" y="1857364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ή </a:t>
            </a:r>
            <a:endParaRPr lang="el-GR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6429388" y="1857364"/>
            <a:ext cx="10001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r>
              <a:rPr lang="el-GR" sz="2000" b="1" dirty="0" smtClean="0">
                <a:solidFill>
                  <a:srgbClr val="FF0000"/>
                </a:solidFill>
              </a:rPr>
              <a:t>  </a:t>
            </a:r>
            <a:r>
              <a:rPr lang="el-GR" sz="2000" b="1" dirty="0" smtClean="0"/>
              <a:t>/</a:t>
            </a: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0070C0"/>
                </a:solidFill>
              </a:rPr>
              <a:t>4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8" grpId="0" animBg="1"/>
      <p:bldP spid="10" grpId="0"/>
      <p:bldP spid="12" grpId="0" animBg="1"/>
      <p:bldP spid="11" grpId="0"/>
      <p:bldP spid="37" grpId="0"/>
      <p:bldP spid="42" grpId="0"/>
      <p:bldP spid="52" grpId="0"/>
      <p:bldP spid="53" grpId="0"/>
      <p:bldP spid="15" grpId="0" animBg="1"/>
      <p:bldP spid="16" grpId="0"/>
      <p:bldP spid="17" grpId="0" animBg="1"/>
      <p:bldP spid="19" grpId="0"/>
      <p:bldP spid="20" grpId="0"/>
      <p:bldP spid="21" grpId="0"/>
      <p:bldP spid="23" grpId="0"/>
      <p:bldP spid="24" grpId="0"/>
      <p:bldP spid="26" grpId="0"/>
      <p:bldP spid="28" grpId="0"/>
      <p:bldP spid="30" grpId="0"/>
      <p:bldP spid="33" grpId="0"/>
      <p:bldP spid="35" grpId="0"/>
      <p:bldP spid="3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0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Νόμος      </a:t>
            </a:r>
            <a:r>
              <a:rPr lang="en-US" sz="2400" b="1" dirty="0" smtClean="0">
                <a:solidFill>
                  <a:srgbClr val="FF0000"/>
                </a:solidFill>
              </a:rPr>
              <a:t>Coulomb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2571736" y="689392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571736" y="500042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643438" y="794115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714876" y="579801"/>
            <a:ext cx="448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2500298" y="1142984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5000628" y="1142984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>
            <a:off x="3143240" y="928670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3786182" y="357166"/>
            <a:ext cx="38466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-25000" dirty="0" smtClean="0"/>
              <a:t>r</a:t>
            </a:r>
            <a:endParaRPr lang="en-US" sz="4000" b="1" baseline="-25000" dirty="0"/>
          </a:p>
        </p:txBody>
      </p:sp>
      <p:sp>
        <p:nvSpPr>
          <p:cNvPr id="20" name="19 - TextBox"/>
          <p:cNvSpPr txBox="1"/>
          <p:nvPr/>
        </p:nvSpPr>
        <p:spPr>
          <a:xfrm>
            <a:off x="5572132" y="571480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flipV="1">
            <a:off x="5143504" y="928670"/>
            <a:ext cx="950063" cy="486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 rot="10800000">
            <a:off x="1500166" y="928670"/>
            <a:ext cx="1084392" cy="158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1857356" y="571480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214282" y="2897873"/>
            <a:ext cx="85725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 </a:t>
            </a:r>
            <a:r>
              <a:rPr lang="el-GR" dirty="0" smtClean="0"/>
              <a:t>Όταν η </a:t>
            </a:r>
            <a:r>
              <a:rPr lang="el-GR" u="sng" dirty="0" smtClean="0"/>
              <a:t>απόσταση</a:t>
            </a:r>
            <a:r>
              <a:rPr lang="el-GR" dirty="0" smtClean="0"/>
              <a:t> μεταξύ  δύο φορτισμένων μικρών σωμάτων (ή σφαιρών) είναι </a:t>
            </a:r>
            <a:r>
              <a:rPr lang="el-GR" u="sng" dirty="0" smtClean="0"/>
              <a:t>σταθερή </a:t>
            </a:r>
            <a:r>
              <a:rPr lang="el-GR" dirty="0" smtClean="0"/>
              <a:t>και μεταβάλλω μόνο την τιμή του ενός ή και των δυο φορτίων τότε:</a:t>
            </a:r>
          </a:p>
          <a:p>
            <a:endParaRPr lang="el-GR" dirty="0" smtClean="0"/>
          </a:p>
          <a:p>
            <a:r>
              <a:rPr lang="el-GR" dirty="0" smtClean="0"/>
              <a:t> 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27" name="26 - Ορθογώνιο"/>
          <p:cNvSpPr/>
          <p:nvPr/>
        </p:nvSpPr>
        <p:spPr>
          <a:xfrm>
            <a:off x="285720" y="1643050"/>
            <a:ext cx="8715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Σύμφωνα με τις παραπάνω παρατηρήσεις ο Κουλόμπ, διατύπωσε το </a:t>
            </a:r>
            <a:r>
              <a:rPr lang="el-GR" b="1" dirty="0" smtClean="0"/>
              <a:t>νόμο του </a:t>
            </a:r>
            <a:r>
              <a:rPr lang="en-US" b="1" dirty="0" smtClean="0"/>
              <a:t>Coulomb</a:t>
            </a:r>
            <a:r>
              <a:rPr lang="el-GR" dirty="0" smtClean="0"/>
              <a:t>, ο οποίος περιλαμβάνει τα </a:t>
            </a:r>
            <a:r>
              <a:rPr lang="el-GR" b="1" dirty="0" smtClean="0"/>
              <a:t>δυο</a:t>
            </a:r>
            <a:r>
              <a:rPr lang="el-GR" dirty="0" smtClean="0"/>
              <a:t> παρακάτω </a:t>
            </a:r>
            <a:r>
              <a:rPr lang="el-GR" b="1" dirty="0" smtClean="0"/>
              <a:t>συμπεράσματα</a:t>
            </a:r>
            <a:r>
              <a:rPr lang="el-GR" dirty="0" smtClean="0"/>
              <a:t>: 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142844" y="3643314"/>
            <a:ext cx="86439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γινόμενο των ηλεκτρικών φορτίων (</a:t>
            </a:r>
            <a:r>
              <a:rPr lang="en-US" dirty="0" smtClean="0"/>
              <a:t>q</a:t>
            </a:r>
            <a:r>
              <a:rPr lang="el-GR" baseline="-25000" dirty="0" smtClean="0"/>
              <a:t>1</a:t>
            </a:r>
            <a:r>
              <a:rPr lang="el-GR" dirty="0" smtClean="0"/>
              <a:t> ∙</a:t>
            </a:r>
            <a:r>
              <a:rPr lang="en-US" dirty="0" smtClean="0"/>
              <a:t>q</a:t>
            </a:r>
            <a:r>
              <a:rPr lang="el-GR" baseline="-25000" dirty="0" smtClean="0"/>
              <a:t>2</a:t>
            </a:r>
            <a:r>
              <a:rPr lang="en-US" baseline="-25000" dirty="0" smtClean="0"/>
              <a:t> </a:t>
            </a:r>
            <a:r>
              <a:rPr lang="el-GR" baseline="-25000" dirty="0" smtClean="0"/>
              <a:t> </a:t>
            </a:r>
            <a:r>
              <a:rPr lang="el-GR" dirty="0" smtClean="0"/>
              <a:t> ) είναι ανάλογο με την ηλεκτρική δύναμη </a:t>
            </a:r>
            <a:r>
              <a:rPr lang="en-US" dirty="0" smtClean="0"/>
              <a:t>F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18" name="17 - Ορθογώνιο"/>
          <p:cNvSpPr/>
          <p:nvPr/>
        </p:nvSpPr>
        <p:spPr>
          <a:xfrm>
            <a:off x="357158" y="4683823"/>
            <a:ext cx="8572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:  Όταν η </a:t>
            </a:r>
            <a:r>
              <a:rPr lang="el-GR" u="sng" dirty="0" smtClean="0"/>
              <a:t>απόσταση</a:t>
            </a:r>
            <a:r>
              <a:rPr lang="el-GR" dirty="0" smtClean="0"/>
              <a:t> μεταξύ των δύο φορτισμένων σωμάτων είναι </a:t>
            </a:r>
            <a:r>
              <a:rPr lang="el-GR" u="sng" dirty="0" smtClean="0"/>
              <a:t>σταθερή</a:t>
            </a:r>
            <a:r>
              <a:rPr lang="el-GR" dirty="0" smtClean="0"/>
              <a:t> τότε:</a:t>
            </a:r>
          </a:p>
          <a:p>
            <a:endParaRPr lang="el-GR" dirty="0" smtClean="0"/>
          </a:p>
          <a:p>
            <a:r>
              <a:rPr lang="el-GR" dirty="0" smtClean="0"/>
              <a:t> Αν τριπλασιάσω το  ηλεκτρικό φορτίο της μιας σφαίρας (3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r>
              <a:rPr lang="el-GR" dirty="0" smtClean="0"/>
              <a:t>,  και πενταπλασιάσω το ηλεκτρικό φορτίο</a:t>
            </a:r>
            <a:r>
              <a:rPr lang="en-US" dirty="0" smtClean="0"/>
              <a:t> (</a:t>
            </a:r>
            <a:r>
              <a:rPr lang="el-GR" dirty="0" smtClean="0"/>
              <a:t>5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r>
              <a:rPr lang="el-GR" dirty="0" smtClean="0"/>
              <a:t> της άλλης σφαίρας</a:t>
            </a:r>
            <a:r>
              <a:rPr lang="en-US" dirty="0" smtClean="0"/>
              <a:t>, </a:t>
            </a:r>
            <a:r>
              <a:rPr lang="el-GR" dirty="0" smtClean="0"/>
              <a:t> τότε </a:t>
            </a:r>
            <a:r>
              <a:rPr lang="en-US" dirty="0" smtClean="0"/>
              <a:t>  </a:t>
            </a:r>
            <a:r>
              <a:rPr lang="el-GR" dirty="0" smtClean="0"/>
              <a:t>η ηλεκτρική δύναμη  θα δεκαπενταπλασιαστεί</a:t>
            </a:r>
            <a:r>
              <a:rPr lang="en-US" dirty="0" smtClean="0"/>
              <a:t> (3*</a:t>
            </a:r>
            <a:r>
              <a:rPr lang="el-GR" dirty="0" smtClean="0"/>
              <a:t>5</a:t>
            </a:r>
            <a:r>
              <a:rPr lang="en-US" dirty="0" smtClean="0"/>
              <a:t> =</a:t>
            </a:r>
            <a:r>
              <a:rPr lang="el-GR" dirty="0" smtClean="0"/>
              <a:t>15,   15</a:t>
            </a:r>
            <a:r>
              <a:rPr lang="en-US" dirty="0" smtClean="0"/>
              <a:t>F</a:t>
            </a:r>
            <a:r>
              <a:rPr lang="el-GR" dirty="0" smtClean="0"/>
              <a:t> 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1928794" y="242886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00" dirty="0" smtClean="0"/>
              <a:t>Πρώτο    συμπέρασμα</a:t>
            </a:r>
            <a:endParaRPr lang="el-GR" b="1" spc="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7" grpId="0"/>
      <p:bldP spid="18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0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Νόμος      </a:t>
            </a:r>
            <a:r>
              <a:rPr lang="en-US" sz="2400" b="1" dirty="0" smtClean="0">
                <a:solidFill>
                  <a:srgbClr val="FF0000"/>
                </a:solidFill>
              </a:rPr>
              <a:t>Coulomb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2571736" y="689392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571736" y="500042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643438" y="794115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714876" y="579801"/>
            <a:ext cx="448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2500298" y="1142984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5000628" y="1142984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>
            <a:off x="3143240" y="928670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3786182" y="357166"/>
            <a:ext cx="38466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-25000" dirty="0" smtClean="0"/>
              <a:t>r</a:t>
            </a:r>
            <a:endParaRPr lang="en-US" sz="4000" b="1" baseline="-25000" dirty="0"/>
          </a:p>
        </p:txBody>
      </p:sp>
      <p:sp>
        <p:nvSpPr>
          <p:cNvPr id="20" name="19 - TextBox"/>
          <p:cNvSpPr txBox="1"/>
          <p:nvPr/>
        </p:nvSpPr>
        <p:spPr>
          <a:xfrm>
            <a:off x="5572132" y="571480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flipV="1">
            <a:off x="5143504" y="928670"/>
            <a:ext cx="950063" cy="486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 rot="10800000">
            <a:off x="1500166" y="928670"/>
            <a:ext cx="1084392" cy="158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1857356" y="571480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214282" y="3031996"/>
            <a:ext cx="76438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Όταν </a:t>
            </a:r>
            <a:r>
              <a:rPr lang="el-GR" dirty="0" smtClean="0"/>
              <a:t>τα φορτία των δυο μικρών σωμάτων (ή σφαιρών)  είναι σταθερά,  και μεταβάλλω μόνο την απόσταση μεταξύ των φορτίων τότε:</a:t>
            </a:r>
          </a:p>
          <a:p>
            <a:endParaRPr lang="el-GR" dirty="0" smtClean="0"/>
          </a:p>
          <a:p>
            <a:r>
              <a:rPr lang="el-GR" dirty="0" smtClean="0"/>
              <a:t> 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27" name="26 - Ορθογώνιο"/>
          <p:cNvSpPr/>
          <p:nvPr/>
        </p:nvSpPr>
        <p:spPr>
          <a:xfrm>
            <a:off x="285720" y="1643050"/>
            <a:ext cx="8715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Σύμφωνα με τις παραπάνω παρατηρήσεις ο Κουλόμπ, διατύπωσε το </a:t>
            </a:r>
            <a:r>
              <a:rPr lang="el-GR" b="1" dirty="0" smtClean="0"/>
              <a:t>νόμο του </a:t>
            </a:r>
            <a:r>
              <a:rPr lang="en-US" b="1" dirty="0" smtClean="0"/>
              <a:t>Coulomb</a:t>
            </a:r>
            <a:r>
              <a:rPr lang="el-GR" dirty="0" smtClean="0"/>
              <a:t>, ο οποίος περιλαμβάνει τα </a:t>
            </a:r>
            <a:r>
              <a:rPr lang="el-GR" b="1" dirty="0" smtClean="0"/>
              <a:t>δυο</a:t>
            </a:r>
            <a:r>
              <a:rPr lang="el-GR" dirty="0" smtClean="0"/>
              <a:t> παρακάτω </a:t>
            </a:r>
            <a:r>
              <a:rPr lang="el-GR" b="1" dirty="0" smtClean="0"/>
              <a:t>συμπεράσματα</a:t>
            </a:r>
            <a:r>
              <a:rPr lang="el-GR" dirty="0" smtClean="0"/>
              <a:t>: 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214282" y="4071942"/>
            <a:ext cx="7786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Η δύναμη </a:t>
            </a:r>
            <a:r>
              <a:rPr lang="en-US" dirty="0" smtClean="0"/>
              <a:t>F</a:t>
            </a:r>
            <a:r>
              <a:rPr lang="el-GR" dirty="0" smtClean="0"/>
              <a:t> είναι αντιστρόφως ανάλογη με το τετράγωνο της απόστασης </a:t>
            </a:r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24" name="23 - Ορθογώνιο"/>
          <p:cNvSpPr/>
          <p:nvPr/>
        </p:nvSpPr>
        <p:spPr>
          <a:xfrm>
            <a:off x="285720" y="5500702"/>
            <a:ext cx="70723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αν τριπλασιάσω την απόσταση (3*</a:t>
            </a:r>
            <a:r>
              <a:rPr lang="en-US" dirty="0" smtClean="0"/>
              <a:t>r) </a:t>
            </a:r>
            <a:r>
              <a:rPr lang="el-GR" dirty="0" smtClean="0"/>
              <a:t> μεταξύ των δύο φορτισμένων σφαιρών,  τότε η δύναμη θα υπ</a:t>
            </a:r>
            <a:r>
              <a:rPr lang="en-US" dirty="0" smtClean="0"/>
              <a:t>o</a:t>
            </a:r>
            <a:r>
              <a:rPr lang="el-GR" dirty="0" err="1" smtClean="0"/>
              <a:t>εννιαπλασιαστέι</a:t>
            </a:r>
            <a:r>
              <a:rPr lang="en-US" dirty="0" smtClean="0"/>
              <a:t> (F/</a:t>
            </a:r>
            <a:r>
              <a:rPr lang="el-GR" dirty="0" smtClean="0"/>
              <a:t>9</a:t>
            </a:r>
            <a:r>
              <a:rPr lang="en-US" dirty="0" smtClean="0"/>
              <a:t>), </a:t>
            </a:r>
            <a:r>
              <a:rPr lang="el-GR" dirty="0" smtClean="0"/>
              <a:t>αφού 3</a:t>
            </a:r>
            <a:r>
              <a:rPr lang="el-GR" baseline="30000" dirty="0" smtClean="0"/>
              <a:t>2</a:t>
            </a:r>
            <a:r>
              <a:rPr lang="el-GR" dirty="0" smtClean="0"/>
              <a:t> =9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1785918" y="2357430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00" dirty="0" smtClean="0"/>
              <a:t>Δεύτερο     συμπέρασμα</a:t>
            </a:r>
            <a:endParaRPr lang="el-GR" b="1" spc="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7" grpId="0"/>
      <p:bldP spid="24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285720" y="2285992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Δύο μεγέθη </a:t>
            </a:r>
            <a:r>
              <a:rPr lang="el-GR" dirty="0" smtClean="0"/>
              <a:t>είναι </a:t>
            </a:r>
            <a:r>
              <a:rPr lang="el-GR" b="1" dirty="0" smtClean="0"/>
              <a:t>ανάλογα</a:t>
            </a:r>
            <a:r>
              <a:rPr lang="el-GR" dirty="0" smtClean="0"/>
              <a:t> όταν πολλαπλασιάζω( ή διαιρώ) το ένα μέγεθος με έναν αριθμό,  και τότε πολλαπλασιάζεται (η διαιρείται)  και το άλλο μέγεθος με τον ίδιο ακριβώς αριθμό</a:t>
            </a:r>
            <a:r>
              <a:rPr lang="el-GR" dirty="0" smtClean="0"/>
              <a:t>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0" y="4714884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/>
              <a:t>Παράδειγμα</a:t>
            </a:r>
            <a:endParaRPr lang="en-US" b="1" u="sng" dirty="0" smtClean="0"/>
          </a:p>
          <a:p>
            <a:endParaRPr lang="el-GR" b="1" u="sng" dirty="0" smtClean="0"/>
          </a:p>
          <a:p>
            <a:r>
              <a:rPr lang="el-GR" dirty="0" smtClean="0"/>
              <a:t>Έ</a:t>
            </a:r>
            <a:r>
              <a:rPr lang="el-GR" dirty="0" smtClean="0"/>
              <a:t>στω ότι το </a:t>
            </a:r>
            <a:r>
              <a:rPr lang="el-GR" dirty="0" smtClean="0"/>
              <a:t>μέγεθος </a:t>
            </a:r>
            <a:r>
              <a:rPr lang="el-GR" b="1" dirty="0" smtClean="0"/>
              <a:t>δύναμη</a:t>
            </a:r>
            <a:r>
              <a:rPr lang="el-GR" dirty="0" smtClean="0"/>
              <a:t> </a:t>
            </a:r>
            <a:r>
              <a:rPr lang="el-GR" b="1" dirty="0" smtClean="0"/>
              <a:t>(</a:t>
            </a:r>
            <a:r>
              <a:rPr lang="en-US" b="1" dirty="0" smtClean="0"/>
              <a:t>F) </a:t>
            </a:r>
            <a:r>
              <a:rPr lang="el-GR" dirty="0" smtClean="0"/>
              <a:t>και </a:t>
            </a:r>
            <a:r>
              <a:rPr lang="el-GR" dirty="0" smtClean="0"/>
              <a:t>το μέγεθος </a:t>
            </a:r>
            <a:r>
              <a:rPr lang="el-GR" b="1" dirty="0" smtClean="0"/>
              <a:t>ηλεκτρικό φορτίο </a:t>
            </a:r>
            <a:r>
              <a:rPr lang="en-US" b="1" dirty="0" smtClean="0"/>
              <a:t>(q) </a:t>
            </a:r>
            <a:r>
              <a:rPr lang="el-GR" dirty="0" smtClean="0"/>
              <a:t>είναι </a:t>
            </a:r>
            <a:r>
              <a:rPr lang="el-GR" dirty="0" smtClean="0"/>
              <a:t>μεταξύ τους ανάλογα,  </a:t>
            </a:r>
            <a:r>
              <a:rPr lang="el-GR" u="sng" dirty="0" smtClean="0"/>
              <a:t> άρα </a:t>
            </a:r>
            <a:r>
              <a:rPr lang="el-GR" dirty="0" smtClean="0"/>
              <a:t>αν </a:t>
            </a:r>
            <a:r>
              <a:rPr lang="el-GR" u="sng" dirty="0" smtClean="0"/>
              <a:t>πολλαπλασιάσω</a:t>
            </a:r>
            <a:r>
              <a:rPr lang="el-GR" dirty="0" smtClean="0"/>
              <a:t> το </a:t>
            </a:r>
            <a:r>
              <a:rPr lang="el-GR" b="1" dirty="0" smtClean="0"/>
              <a:t>φορτίο</a:t>
            </a:r>
            <a:r>
              <a:rPr lang="el-GR" dirty="0" smtClean="0"/>
              <a:t> με τον </a:t>
            </a:r>
            <a:r>
              <a:rPr lang="el-GR" dirty="0" smtClean="0"/>
              <a:t>αριθμό  </a:t>
            </a:r>
            <a:r>
              <a:rPr lang="el-GR" dirty="0" smtClean="0"/>
              <a:t>τέσσερα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smtClean="0"/>
              <a:t>4 </a:t>
            </a:r>
            <a:r>
              <a:rPr lang="el-GR" dirty="0" smtClean="0"/>
              <a:t>∙</a:t>
            </a:r>
            <a:r>
              <a:rPr lang="en-US" dirty="0" smtClean="0"/>
              <a:t>q</a:t>
            </a:r>
            <a:r>
              <a:rPr lang="el-GR" baseline="-25000" dirty="0" smtClean="0"/>
              <a:t>   </a:t>
            </a:r>
            <a:r>
              <a:rPr lang="el-GR" dirty="0" smtClean="0"/>
              <a:t> </a:t>
            </a:r>
            <a:r>
              <a:rPr lang="el-GR" dirty="0" smtClean="0"/>
              <a:t>ή </a:t>
            </a:r>
            <a:r>
              <a:rPr lang="el-GR" dirty="0" smtClean="0"/>
              <a:t>4</a:t>
            </a:r>
            <a:r>
              <a:rPr lang="en-US" dirty="0" smtClean="0"/>
              <a:t>q</a:t>
            </a:r>
            <a:r>
              <a:rPr lang="el-GR" dirty="0" smtClean="0"/>
              <a:t>  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,  </a:t>
            </a:r>
            <a:r>
              <a:rPr lang="el-GR" dirty="0" smtClean="0"/>
              <a:t>τότε θα </a:t>
            </a:r>
            <a:r>
              <a:rPr lang="el-GR" u="sng" dirty="0" smtClean="0"/>
              <a:t>πολλαπλασιαστεί</a:t>
            </a:r>
            <a:r>
              <a:rPr lang="el-GR" dirty="0" smtClean="0"/>
              <a:t> και η </a:t>
            </a:r>
            <a:r>
              <a:rPr lang="el-GR" b="1" dirty="0" smtClean="0"/>
              <a:t>δύναμη</a:t>
            </a:r>
            <a:r>
              <a:rPr lang="el-GR" dirty="0" smtClean="0"/>
              <a:t> με τον αριθμό 4 (δηλαδή θα </a:t>
            </a:r>
            <a:r>
              <a:rPr lang="el-GR" dirty="0" smtClean="0"/>
              <a:t>τετραπλασιαστεί</a:t>
            </a:r>
            <a:r>
              <a:rPr lang="el-GR" dirty="0" smtClean="0"/>
              <a:t>: 4 </a:t>
            </a:r>
            <a:r>
              <a:rPr lang="el-GR" dirty="0" smtClean="0"/>
              <a:t>∙</a:t>
            </a:r>
            <a:r>
              <a:rPr lang="en-US" dirty="0" smtClean="0"/>
              <a:t>F</a:t>
            </a:r>
            <a:r>
              <a:rPr lang="el-GR" baseline="-25000" dirty="0" smtClean="0"/>
              <a:t>  </a:t>
            </a:r>
            <a:r>
              <a:rPr lang="el-GR" dirty="0" smtClean="0"/>
              <a:t> </a:t>
            </a:r>
            <a:r>
              <a:rPr lang="el-GR" dirty="0" smtClean="0"/>
              <a:t>ή </a:t>
            </a:r>
            <a:r>
              <a:rPr lang="el-GR" dirty="0" smtClean="0"/>
              <a:t>4</a:t>
            </a:r>
            <a:r>
              <a:rPr lang="en-US" dirty="0" smtClean="0"/>
              <a:t>F</a:t>
            </a:r>
            <a:r>
              <a:rPr lang="el-GR" dirty="0" smtClean="0"/>
              <a:t>  )</a:t>
            </a:r>
            <a:endParaRPr lang="el-GR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1500166" y="428604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spc="600" dirty="0" smtClean="0">
                <a:solidFill>
                  <a:srgbClr val="002060"/>
                </a:solidFill>
              </a:rPr>
              <a:t>Ανάλογα   Μεγέθη</a:t>
            </a:r>
            <a:endParaRPr lang="el-GR" sz="2400" b="1" spc="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0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Νόμος      </a:t>
            </a:r>
            <a:r>
              <a:rPr lang="en-US" sz="2400" b="1" dirty="0" smtClean="0">
                <a:solidFill>
                  <a:srgbClr val="FF0000"/>
                </a:solidFill>
              </a:rPr>
              <a:t>Coulomb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142844" y="2857496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Σύμφωνα με το νόμο του Κουλόμπ, το ηλεκτρικό </a:t>
            </a:r>
            <a:r>
              <a:rPr lang="el-GR" dirty="0" smtClean="0"/>
              <a:t>φορτίο είναι ανάλογο της ηλεκτρικής δύναμης, </a:t>
            </a:r>
            <a:r>
              <a:rPr lang="el-GR" dirty="0" smtClean="0"/>
              <a:t>άρα αν </a:t>
            </a:r>
            <a:r>
              <a:rPr lang="el-GR" dirty="0" smtClean="0"/>
              <a:t>τριπλασιαστεί το </a:t>
            </a:r>
            <a:r>
              <a:rPr lang="el-GR" dirty="0" smtClean="0"/>
              <a:t>φορτίο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smtClean="0"/>
              <a:t>3 ∙</a:t>
            </a:r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r>
              <a:rPr lang="el-GR" baseline="-25000" dirty="0" smtClean="0"/>
              <a:t>  </a:t>
            </a:r>
            <a:r>
              <a:rPr lang="el-GR" dirty="0" smtClean="0"/>
              <a:t> </a:t>
            </a:r>
            <a:r>
              <a:rPr lang="el-GR" dirty="0" smtClean="0"/>
              <a:t>ή </a:t>
            </a:r>
            <a:r>
              <a:rPr lang="el-GR" dirty="0" smtClean="0"/>
              <a:t>3</a:t>
            </a:r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r>
              <a:rPr lang="el-GR" dirty="0" smtClean="0"/>
              <a:t>) </a:t>
            </a:r>
            <a:r>
              <a:rPr lang="el-GR" dirty="0" smtClean="0"/>
              <a:t> τότε , </a:t>
            </a:r>
            <a:r>
              <a:rPr lang="el-GR" dirty="0" smtClean="0"/>
              <a:t>θα τριπλασιαστεί και η ηλεκτρική δύναμη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smtClean="0"/>
              <a:t>3 </a:t>
            </a:r>
            <a:r>
              <a:rPr lang="el-GR" dirty="0" smtClean="0"/>
              <a:t>∙</a:t>
            </a:r>
            <a:r>
              <a:rPr lang="en-US" dirty="0" smtClean="0"/>
              <a:t>F</a:t>
            </a:r>
            <a:r>
              <a:rPr lang="el-GR" baseline="-25000" dirty="0" smtClean="0"/>
              <a:t>  </a:t>
            </a:r>
            <a:r>
              <a:rPr lang="el-GR" dirty="0" smtClean="0"/>
              <a:t> ή </a:t>
            </a:r>
            <a:r>
              <a:rPr lang="en-US" dirty="0" smtClean="0"/>
              <a:t> </a:t>
            </a:r>
            <a:r>
              <a:rPr lang="el-GR" dirty="0" smtClean="0"/>
              <a:t>3</a:t>
            </a:r>
            <a:r>
              <a:rPr lang="en-US" dirty="0" smtClean="0"/>
              <a:t>F</a:t>
            </a:r>
            <a:r>
              <a:rPr lang="el-GR" dirty="0" smtClean="0"/>
              <a:t>  </a:t>
            </a:r>
            <a:r>
              <a:rPr lang="el-GR" dirty="0" smtClean="0"/>
              <a:t>)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/>
              <a:t>που ασκείται </a:t>
            </a:r>
            <a:r>
              <a:rPr lang="el-GR" dirty="0" smtClean="0"/>
              <a:t>στην σφαίρα (ή ασκεί η σφαίρα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27" name="26 - Ορθογώνιο"/>
          <p:cNvSpPr/>
          <p:nvPr/>
        </p:nvSpPr>
        <p:spPr>
          <a:xfrm>
            <a:off x="214282" y="1071546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dirty="0" smtClean="0"/>
          </a:p>
          <a:p>
            <a:r>
              <a:rPr lang="el-GR" dirty="0" smtClean="0"/>
              <a:t>Έστω </a:t>
            </a:r>
            <a:r>
              <a:rPr lang="el-GR" dirty="0" smtClean="0"/>
              <a:t>δυο φορτισμένες σφαίρες βρίσκονται σε μια ορισμένη απόσταση.</a:t>
            </a:r>
          </a:p>
          <a:p>
            <a:r>
              <a:rPr lang="el-GR" dirty="0" smtClean="0"/>
              <a:t>Τι θα συμβεί στην ηλεκτρική δύναμη (ή δύναμη Κουλόμπ) αν τριπλασιάσω το ηλεκτρικό φορτίο της μιας σφαίρας ; </a:t>
            </a:r>
            <a:r>
              <a:rPr lang="el-GR" dirty="0" smtClean="0"/>
              <a:t> </a:t>
            </a:r>
            <a:endParaRPr lang="el-GR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1785918" y="235743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00" dirty="0" smtClean="0"/>
              <a:t>Απάντηση</a:t>
            </a:r>
            <a:endParaRPr lang="el-GR" b="1" spc="6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357290" y="571480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Ερώτηση 1</a:t>
            </a:r>
            <a:endParaRPr lang="el-GR" sz="2000" b="1" dirty="0"/>
          </a:p>
        </p:txBody>
      </p:sp>
      <p:sp>
        <p:nvSpPr>
          <p:cNvPr id="7" name="6 - Έλλειψη"/>
          <p:cNvSpPr/>
          <p:nvPr/>
        </p:nvSpPr>
        <p:spPr>
          <a:xfrm>
            <a:off x="2643174" y="4261292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2643174" y="4071942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9" name="8 - Έλλειψη"/>
          <p:cNvSpPr/>
          <p:nvPr/>
        </p:nvSpPr>
        <p:spPr>
          <a:xfrm>
            <a:off x="4714876" y="4366015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4786314" y="4151701"/>
            <a:ext cx="448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571736" y="4714884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72066" y="4714884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3214678" y="4500570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857620" y="3929066"/>
            <a:ext cx="38466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-25000" dirty="0" smtClean="0"/>
              <a:t>r</a:t>
            </a:r>
            <a:endParaRPr lang="en-US" sz="4000" b="1" baseline="-25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5286380" y="4143380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flipV="1">
            <a:off x="5214942" y="4500570"/>
            <a:ext cx="571504" cy="486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rot="10800000">
            <a:off x="2143108" y="4500570"/>
            <a:ext cx="512888" cy="158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2214546" y="4143380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2795574" y="6006683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795574" y="5817333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4" name="23 - Έλλειψη"/>
          <p:cNvSpPr/>
          <p:nvPr/>
        </p:nvSpPr>
        <p:spPr>
          <a:xfrm>
            <a:off x="4867276" y="6111406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4938714" y="5897092"/>
            <a:ext cx="448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2714612" y="6488668"/>
            <a:ext cx="679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3</a:t>
            </a:r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30" name="29 - TextBox"/>
          <p:cNvSpPr txBox="1"/>
          <p:nvPr/>
        </p:nvSpPr>
        <p:spPr>
          <a:xfrm>
            <a:off x="5224466" y="6460275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>
            <a:off x="3367078" y="6245961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4010020" y="5674457"/>
            <a:ext cx="38466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-25000" dirty="0" smtClean="0"/>
              <a:t>r</a:t>
            </a:r>
            <a:endParaRPr lang="en-US" sz="4000" b="1" baseline="-25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581656" y="5888771"/>
            <a:ext cx="633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flipV="1">
            <a:off x="5367342" y="6215082"/>
            <a:ext cx="1347798" cy="35747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rot="10800000">
            <a:off x="1214414" y="6215083"/>
            <a:ext cx="1593982" cy="32467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143108" y="5888771"/>
            <a:ext cx="60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8" grpId="0"/>
      <p:bldP spid="7" grpId="0" animBg="1"/>
      <p:bldP spid="8" grpId="0"/>
      <p:bldP spid="9" grpId="0" animBg="1"/>
      <p:bldP spid="10" grpId="0"/>
      <p:bldP spid="11" grpId="0"/>
      <p:bldP spid="12" grpId="0"/>
      <p:bldP spid="14" grpId="0"/>
      <p:bldP spid="15" grpId="0"/>
      <p:bldP spid="18" grpId="0"/>
      <p:bldP spid="22" grpId="0" animBg="1"/>
      <p:bldP spid="23" grpId="0"/>
      <p:bldP spid="24" grpId="0" animBg="1"/>
      <p:bldP spid="25" grpId="0"/>
      <p:bldP spid="26" grpId="0"/>
      <p:bldP spid="30" grpId="0"/>
      <p:bldP spid="32" grpId="0"/>
      <p:bldP spid="33" grpId="0"/>
      <p:bldP spid="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0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Νόμος      </a:t>
            </a:r>
            <a:r>
              <a:rPr lang="en-US" sz="2400" b="1" dirty="0" smtClean="0">
                <a:solidFill>
                  <a:srgbClr val="FF0000"/>
                </a:solidFill>
              </a:rPr>
              <a:t>Coulomb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142844" y="2214554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Σύμφωνα με το νόμο του Κουλόμπ, το γινόμενο  ηλεκτρικό </a:t>
            </a:r>
            <a:r>
              <a:rPr lang="el-GR" dirty="0" smtClean="0"/>
              <a:t>φορτίο είναι ανάλογο της ηλεκτρικής </a:t>
            </a:r>
            <a:r>
              <a:rPr lang="el-GR" dirty="0" smtClean="0"/>
              <a:t>δύναμης:</a:t>
            </a:r>
          </a:p>
          <a:p>
            <a:endParaRPr lang="el-GR" dirty="0" smtClean="0"/>
          </a:p>
        </p:txBody>
      </p:sp>
      <p:sp>
        <p:nvSpPr>
          <p:cNvPr id="27" name="26 - Ορθογώνιο"/>
          <p:cNvSpPr/>
          <p:nvPr/>
        </p:nvSpPr>
        <p:spPr>
          <a:xfrm>
            <a:off x="0" y="785794"/>
            <a:ext cx="8715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Έστω </a:t>
            </a:r>
            <a:r>
              <a:rPr lang="el-GR" dirty="0" smtClean="0"/>
              <a:t>δυο φορτισμένες σφαίρες βρίσκονται σε μια ορισμένη απόσταση.</a:t>
            </a:r>
          </a:p>
          <a:p>
            <a:r>
              <a:rPr lang="el-GR" dirty="0" smtClean="0"/>
              <a:t>Τι θα συμβεί στην ηλεκτρική δύναμη (ή δύναμη Κουλόμπ) αν </a:t>
            </a:r>
            <a:r>
              <a:rPr lang="el-GR" dirty="0" smtClean="0"/>
              <a:t>διπλασιάσω το </a:t>
            </a:r>
            <a:r>
              <a:rPr lang="el-GR" dirty="0" smtClean="0"/>
              <a:t>ηλεκτρικό </a:t>
            </a:r>
            <a:r>
              <a:rPr lang="el-GR" dirty="0" smtClean="0"/>
              <a:t>φορτίο </a:t>
            </a:r>
            <a:r>
              <a:rPr lang="el-GR" dirty="0" smtClean="0"/>
              <a:t>2</a:t>
            </a:r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r>
              <a:rPr lang="el-GR" dirty="0" smtClean="0"/>
              <a:t> </a:t>
            </a:r>
            <a:r>
              <a:rPr lang="el-GR" dirty="0" smtClean="0"/>
              <a:t>της μιας σφαίρας </a:t>
            </a:r>
            <a:r>
              <a:rPr lang="el-GR" dirty="0" smtClean="0"/>
              <a:t> και </a:t>
            </a:r>
            <a:r>
              <a:rPr lang="el-GR" dirty="0" smtClean="0"/>
              <a:t>υποδιπλασιάσω </a:t>
            </a:r>
            <a:r>
              <a:rPr lang="el-GR" dirty="0" smtClean="0"/>
              <a:t> </a:t>
            </a:r>
            <a:r>
              <a:rPr lang="en-US" b="1" dirty="0" smtClean="0"/>
              <a:t>q</a:t>
            </a:r>
            <a:r>
              <a:rPr lang="el-GR" b="1" baseline="-25000" dirty="0" smtClean="0"/>
              <a:t>2 </a:t>
            </a:r>
            <a:r>
              <a:rPr lang="el-GR" b="1" dirty="0" smtClean="0"/>
              <a:t>/ 2 </a:t>
            </a:r>
            <a:r>
              <a:rPr lang="el-GR" dirty="0" smtClean="0"/>
              <a:t>το φορτίο της άλλης σφαίρας ;   </a:t>
            </a:r>
            <a:endParaRPr lang="el-GR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2143108" y="164305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00" dirty="0" smtClean="0"/>
              <a:t>Απάντηση</a:t>
            </a:r>
            <a:endParaRPr lang="el-GR" b="1" spc="6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357290" y="428604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Ερώτηση </a:t>
            </a:r>
            <a:r>
              <a:rPr lang="el-GR" sz="2000" b="1" dirty="0" smtClean="0"/>
              <a:t>2</a:t>
            </a:r>
            <a:endParaRPr lang="el-GR" sz="2000" b="1" dirty="0"/>
          </a:p>
        </p:txBody>
      </p:sp>
      <p:sp>
        <p:nvSpPr>
          <p:cNvPr id="7" name="6 - Έλλειψη"/>
          <p:cNvSpPr/>
          <p:nvPr/>
        </p:nvSpPr>
        <p:spPr>
          <a:xfrm>
            <a:off x="2643174" y="4547044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2643174" y="4357694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9" name="8 - Έλλειψη"/>
          <p:cNvSpPr/>
          <p:nvPr/>
        </p:nvSpPr>
        <p:spPr>
          <a:xfrm>
            <a:off x="4714876" y="4651767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4786314" y="4437453"/>
            <a:ext cx="448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571736" y="5000636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72066" y="5000636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3214678" y="4786322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857620" y="4214818"/>
            <a:ext cx="38466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-25000" dirty="0" smtClean="0"/>
              <a:t>r</a:t>
            </a:r>
            <a:endParaRPr lang="en-US" sz="4000" b="1" baseline="-25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5286380" y="4429132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flipV="1">
            <a:off x="5214942" y="4786322"/>
            <a:ext cx="785818" cy="486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rot="10800000">
            <a:off x="2000232" y="4786322"/>
            <a:ext cx="655764" cy="158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2214546" y="4429132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2795574" y="6006683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795574" y="5817333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4" name="23 - Έλλειψη"/>
          <p:cNvSpPr/>
          <p:nvPr/>
        </p:nvSpPr>
        <p:spPr>
          <a:xfrm>
            <a:off x="4867276" y="6111406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4938714" y="5897092"/>
            <a:ext cx="448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2714612" y="6488668"/>
            <a:ext cx="679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</a:t>
            </a:r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30" name="29 - TextBox"/>
          <p:cNvSpPr txBox="1"/>
          <p:nvPr/>
        </p:nvSpPr>
        <p:spPr>
          <a:xfrm>
            <a:off x="5000628" y="6488668"/>
            <a:ext cx="776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r>
              <a:rPr lang="el-GR" b="1" baseline="-25000" dirty="0" smtClean="0"/>
              <a:t>  </a:t>
            </a:r>
            <a:r>
              <a:rPr lang="el-GR" b="1" dirty="0" smtClean="0"/>
              <a:t> /2</a:t>
            </a:r>
            <a:endParaRPr lang="en-US" b="1" baseline="-25000" dirty="0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>
            <a:off x="3367078" y="6245961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4010020" y="5674457"/>
            <a:ext cx="38466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-25000" dirty="0" smtClean="0"/>
              <a:t>r</a:t>
            </a:r>
            <a:endParaRPr lang="en-US" sz="4000" b="1" baseline="-25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581656" y="5888771"/>
            <a:ext cx="633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flipV="1">
            <a:off x="5367342" y="6215082"/>
            <a:ext cx="776294" cy="3574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rot="10800000">
            <a:off x="1928794" y="6215083"/>
            <a:ext cx="879602" cy="32469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143108" y="5888771"/>
            <a:ext cx="60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2000232" y="285749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2</a:t>
            </a:r>
            <a:endParaRPr lang="en-US" sz="20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3071802" y="2857496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2285984" y="2857496"/>
            <a:ext cx="2295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baseline="30000" dirty="0" smtClean="0"/>
              <a:t>.</a:t>
            </a:r>
            <a:endParaRPr lang="en-US" sz="2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2571736" y="3071810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2571736" y="271462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</a:t>
            </a:r>
            <a:endParaRPr lang="en-US" sz="2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2571736" y="307181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2</a:t>
            </a:r>
            <a:endParaRPr lang="en-US" sz="20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3428992" y="3071810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3428992" y="271462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2</a:t>
            </a:r>
            <a:endParaRPr lang="en-US" sz="2000" b="1" dirty="0"/>
          </a:p>
        </p:txBody>
      </p:sp>
      <p:sp>
        <p:nvSpPr>
          <p:cNvPr id="54" name="53 - Ορθογώνιο"/>
          <p:cNvSpPr/>
          <p:nvPr/>
        </p:nvSpPr>
        <p:spPr>
          <a:xfrm>
            <a:off x="3428992" y="307181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2</a:t>
            </a:r>
            <a:endParaRPr lang="en-US" sz="2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4000496" y="2857496"/>
            <a:ext cx="5581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1 </a:t>
            </a:r>
            <a:endParaRPr lang="en-US" sz="2000" dirty="0"/>
          </a:p>
        </p:txBody>
      </p:sp>
      <p:sp>
        <p:nvSpPr>
          <p:cNvPr id="56" name="55 - TextBox"/>
          <p:cNvSpPr txBox="1"/>
          <p:nvPr/>
        </p:nvSpPr>
        <p:spPr>
          <a:xfrm>
            <a:off x="214282" y="3429000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πολλαπλασιάζοντας τους αριθμούς με τους οποίους πολλαπλασίασα τα φορτία  προκύπτει ότι το γινόμενο είναι 1,  άρα  1∙</a:t>
            </a:r>
            <a:r>
              <a:rPr lang="en-US" dirty="0" smtClean="0"/>
              <a:t>F</a:t>
            </a:r>
            <a:r>
              <a:rPr lang="el-GR" dirty="0" smtClean="0"/>
              <a:t>  = </a:t>
            </a:r>
            <a:r>
              <a:rPr lang="en-US" dirty="0" smtClean="0"/>
              <a:t> F, </a:t>
            </a:r>
            <a:r>
              <a:rPr lang="el-GR" dirty="0" smtClean="0"/>
              <a:t> άρα η ηλεκτρική δ</a:t>
            </a:r>
            <a:r>
              <a:rPr lang="el-GR" dirty="0" smtClean="0"/>
              <a:t>ύ</a:t>
            </a:r>
            <a:r>
              <a:rPr lang="el-GR" dirty="0" smtClean="0"/>
              <a:t>ναμη δεν αλλάζει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" grpId="0" animBg="1"/>
      <p:bldP spid="8" grpId="0"/>
      <p:bldP spid="9" grpId="0" animBg="1"/>
      <p:bldP spid="10" grpId="0"/>
      <p:bldP spid="11" grpId="0"/>
      <p:bldP spid="12" grpId="0"/>
      <p:bldP spid="14" grpId="0"/>
      <p:bldP spid="15" grpId="0"/>
      <p:bldP spid="18" grpId="0"/>
      <p:bldP spid="22" grpId="0" animBg="1"/>
      <p:bldP spid="23" grpId="0"/>
      <p:bldP spid="24" grpId="0" animBg="1"/>
      <p:bldP spid="25" grpId="0"/>
      <p:bldP spid="26" grpId="0"/>
      <p:bldP spid="30" grpId="0"/>
      <p:bldP spid="32" grpId="0"/>
      <p:bldP spid="33" grpId="0"/>
      <p:bldP spid="36" grpId="0"/>
      <p:bldP spid="43" grpId="0"/>
      <p:bldP spid="44" grpId="0"/>
      <p:bldP spid="45" grpId="0"/>
      <p:bldP spid="47" grpId="0"/>
      <p:bldP spid="48" grpId="0"/>
      <p:bldP spid="53" grpId="0"/>
      <p:bldP spid="54" grpId="0"/>
      <p:bldP spid="55" grpId="0"/>
      <p:bldP spid="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0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Νόμος      </a:t>
            </a:r>
            <a:r>
              <a:rPr lang="en-US" sz="2400" b="1" dirty="0" smtClean="0">
                <a:solidFill>
                  <a:srgbClr val="FF0000"/>
                </a:solidFill>
              </a:rPr>
              <a:t>Coulomb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142844" y="2000240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Σύμφωνα με το νόμο του Κουλόμπ, η </a:t>
            </a:r>
            <a:r>
              <a:rPr lang="el-GR" dirty="0" smtClean="0"/>
              <a:t>δύναμη </a:t>
            </a:r>
            <a:r>
              <a:rPr lang="en-US" dirty="0" smtClean="0"/>
              <a:t>F</a:t>
            </a:r>
            <a:r>
              <a:rPr lang="el-GR" dirty="0" smtClean="0"/>
              <a:t> είναι αντιστρόφως ανάλογη με το τετράγωνο της απόστασης </a:t>
            </a:r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endParaRPr lang="el-GR" dirty="0" smtClean="0"/>
          </a:p>
        </p:txBody>
      </p:sp>
      <p:sp>
        <p:nvSpPr>
          <p:cNvPr id="27" name="26 - Ορθογώνιο"/>
          <p:cNvSpPr/>
          <p:nvPr/>
        </p:nvSpPr>
        <p:spPr>
          <a:xfrm>
            <a:off x="0" y="785794"/>
            <a:ext cx="8715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Έστω </a:t>
            </a:r>
            <a:r>
              <a:rPr lang="el-GR" dirty="0" smtClean="0"/>
              <a:t>δυο φορτισμένες σφαίρες </a:t>
            </a:r>
            <a:r>
              <a:rPr lang="el-GR" dirty="0" smtClean="0"/>
              <a:t>με ορισμένο ηλεκτρικό φορτίο.</a:t>
            </a:r>
            <a:endParaRPr lang="el-GR" dirty="0" smtClean="0"/>
          </a:p>
          <a:p>
            <a:r>
              <a:rPr lang="el-GR" dirty="0" smtClean="0"/>
              <a:t>Τι θα συμβεί στην ηλεκτρική δύναμη (ή δύναμη Κουλόμπ) </a:t>
            </a:r>
            <a:r>
              <a:rPr lang="en-US" dirty="0" smtClean="0"/>
              <a:t>, </a:t>
            </a:r>
            <a:r>
              <a:rPr lang="el-GR" dirty="0" smtClean="0"/>
              <a:t>αν τριπλασιάσω την απόσταση </a:t>
            </a:r>
            <a:r>
              <a:rPr lang="el-GR" dirty="0" smtClean="0"/>
              <a:t> (3</a:t>
            </a:r>
            <a:r>
              <a:rPr lang="en-US" b="1" dirty="0" smtClean="0"/>
              <a:t>r</a:t>
            </a:r>
            <a:r>
              <a:rPr lang="el-GR" dirty="0" smtClean="0"/>
              <a:t>)</a:t>
            </a:r>
            <a:r>
              <a:rPr lang="en-US" dirty="0" smtClean="0"/>
              <a:t>  </a:t>
            </a:r>
            <a:r>
              <a:rPr lang="el-GR" dirty="0" smtClean="0"/>
              <a:t>μεταξύ των δυο σφαιρών; </a:t>
            </a:r>
            <a:endParaRPr lang="el-GR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2143108" y="164305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00" dirty="0" smtClean="0"/>
              <a:t>Απάντηση</a:t>
            </a:r>
            <a:endParaRPr lang="el-GR" b="1" spc="6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357290" y="428604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Ερώτηση </a:t>
            </a:r>
            <a:r>
              <a:rPr lang="el-GR" sz="2000" b="1" dirty="0" smtClean="0"/>
              <a:t> 3</a:t>
            </a:r>
            <a:endParaRPr lang="el-GR" sz="2000" b="1" dirty="0"/>
          </a:p>
        </p:txBody>
      </p:sp>
      <p:sp>
        <p:nvSpPr>
          <p:cNvPr id="7" name="6 - Έλλειψη"/>
          <p:cNvSpPr/>
          <p:nvPr/>
        </p:nvSpPr>
        <p:spPr>
          <a:xfrm>
            <a:off x="2643174" y="4547044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2643174" y="4357694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9" name="8 - Έλλειψη"/>
          <p:cNvSpPr/>
          <p:nvPr/>
        </p:nvSpPr>
        <p:spPr>
          <a:xfrm>
            <a:off x="4714876" y="4651767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4786314" y="4437453"/>
            <a:ext cx="448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571736" y="5000636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72066" y="5000636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3214678" y="4786322"/>
            <a:ext cx="142876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857620" y="4214818"/>
            <a:ext cx="38466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-25000" dirty="0" smtClean="0"/>
              <a:t>r</a:t>
            </a:r>
            <a:endParaRPr lang="en-US" sz="4000" b="1" baseline="-25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6000760" y="4429132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flipV="1">
            <a:off x="5214942" y="4786322"/>
            <a:ext cx="2786082" cy="486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rot="10800000">
            <a:off x="571472" y="4786322"/>
            <a:ext cx="2084524" cy="158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1714480" y="4357694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22" name="21 - Έλλειψη"/>
          <p:cNvSpPr/>
          <p:nvPr/>
        </p:nvSpPr>
        <p:spPr>
          <a:xfrm>
            <a:off x="1223938" y="5904366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1223938" y="5715016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4" name="23 - Έλλειψη"/>
          <p:cNvSpPr/>
          <p:nvPr/>
        </p:nvSpPr>
        <p:spPr>
          <a:xfrm>
            <a:off x="6357950" y="6000768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6429388" y="5786454"/>
            <a:ext cx="448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1214414" y="6357958"/>
            <a:ext cx="679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 </a:t>
            </a:r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30" name="29 - TextBox"/>
          <p:cNvSpPr txBox="1"/>
          <p:nvPr/>
        </p:nvSpPr>
        <p:spPr>
          <a:xfrm>
            <a:off x="6491302" y="6378030"/>
            <a:ext cx="776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r>
              <a:rPr lang="el-GR" b="1" baseline="-25000" dirty="0" smtClean="0"/>
              <a:t>  </a:t>
            </a:r>
            <a:r>
              <a:rPr lang="el-GR" b="1" dirty="0" smtClean="0"/>
              <a:t>  </a:t>
            </a:r>
            <a:endParaRPr lang="en-US" b="1" baseline="-25000" dirty="0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>
            <a:off x="1857356" y="6143644"/>
            <a:ext cx="4429156" cy="71439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3929058" y="5674457"/>
            <a:ext cx="857256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baseline="-25000" dirty="0" smtClean="0"/>
              <a:t>3</a:t>
            </a:r>
            <a:r>
              <a:rPr lang="en-US" sz="3200" b="1" baseline="-25000" dirty="0" smtClean="0"/>
              <a:t>r</a:t>
            </a:r>
            <a:endParaRPr lang="en-US" sz="3200" b="1" baseline="-25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7072330" y="5778133"/>
            <a:ext cx="633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flipV="1">
            <a:off x="6858016" y="6104444"/>
            <a:ext cx="776294" cy="3574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rot="10800000">
            <a:off x="357158" y="6112766"/>
            <a:ext cx="879602" cy="32469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71472" y="5786454"/>
            <a:ext cx="60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142844" y="2786058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Άρα αφού  η  απόσταση τριπλασιάζεται (</a:t>
            </a:r>
            <a:r>
              <a:rPr lang="el-GR" dirty="0" smtClean="0"/>
              <a:t>3 </a:t>
            </a:r>
            <a:r>
              <a:rPr lang="el-GR" dirty="0" smtClean="0"/>
              <a:t>∙</a:t>
            </a:r>
            <a:r>
              <a:rPr lang="en-US" dirty="0" smtClean="0"/>
              <a:t>r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η ηλεκτρική δύναμη ή δύναμη Κουλόμπ, θα διαιρεθεί με 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αφού 3</a:t>
            </a:r>
            <a:r>
              <a:rPr lang="el-GR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=9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άρα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ή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F/9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" grpId="0" animBg="1"/>
      <p:bldP spid="8" grpId="0"/>
      <p:bldP spid="9" grpId="0" animBg="1"/>
      <p:bldP spid="10" grpId="0"/>
      <p:bldP spid="11" grpId="0"/>
      <p:bldP spid="12" grpId="0"/>
      <p:bldP spid="14" grpId="0"/>
      <p:bldP spid="15" grpId="0"/>
      <p:bldP spid="18" grpId="0"/>
      <p:bldP spid="22" grpId="0" animBg="1"/>
      <p:bldP spid="23" grpId="0"/>
      <p:bldP spid="24" grpId="0" animBg="1"/>
      <p:bldP spid="25" grpId="0"/>
      <p:bldP spid="26" grpId="0"/>
      <p:bldP spid="30" grpId="0"/>
      <p:bldP spid="32" grpId="0"/>
      <p:bldP spid="33" grpId="0"/>
      <p:bldP spid="36" grpId="0"/>
      <p:bldP spid="5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0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Νόμος      </a:t>
            </a:r>
            <a:r>
              <a:rPr lang="en-US" sz="2400" b="1" dirty="0" smtClean="0">
                <a:solidFill>
                  <a:srgbClr val="FF0000"/>
                </a:solidFill>
              </a:rPr>
              <a:t>Coulomb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142844" y="2000240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Σύμφωνα με το νόμο του Κουλόμπ, η </a:t>
            </a:r>
            <a:r>
              <a:rPr lang="el-GR" dirty="0" smtClean="0"/>
              <a:t>δύναμη </a:t>
            </a:r>
            <a:r>
              <a:rPr lang="en-US" dirty="0" smtClean="0"/>
              <a:t>F</a:t>
            </a:r>
            <a:r>
              <a:rPr lang="el-GR" dirty="0" smtClean="0"/>
              <a:t> είναι αντιστρόφως ανάλογη με το τετράγωνο της απόστασης </a:t>
            </a:r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endParaRPr lang="el-GR" dirty="0" smtClean="0"/>
          </a:p>
        </p:txBody>
      </p:sp>
      <p:sp>
        <p:nvSpPr>
          <p:cNvPr id="27" name="26 - Ορθογώνιο"/>
          <p:cNvSpPr/>
          <p:nvPr/>
        </p:nvSpPr>
        <p:spPr>
          <a:xfrm>
            <a:off x="0" y="785794"/>
            <a:ext cx="8715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Έστω </a:t>
            </a:r>
            <a:r>
              <a:rPr lang="el-GR" dirty="0" smtClean="0"/>
              <a:t>δυο φορτισμένες σφαίρες </a:t>
            </a:r>
            <a:r>
              <a:rPr lang="el-GR" dirty="0" smtClean="0"/>
              <a:t>με ορισμένο ηλεκτρικό φορτίο.</a:t>
            </a:r>
            <a:endParaRPr lang="el-GR" dirty="0" smtClean="0"/>
          </a:p>
          <a:p>
            <a:r>
              <a:rPr lang="el-GR" dirty="0" smtClean="0"/>
              <a:t>Τι θα συμβεί στην ηλεκτρική δύναμη (ή δύναμη Κουλόμπ) </a:t>
            </a:r>
            <a:r>
              <a:rPr lang="en-US" dirty="0" smtClean="0"/>
              <a:t>, </a:t>
            </a:r>
            <a:r>
              <a:rPr lang="el-GR" dirty="0" smtClean="0"/>
              <a:t>αν υποδιπλασιάσω την απόσταση </a:t>
            </a:r>
            <a:r>
              <a:rPr lang="el-GR" dirty="0" smtClean="0"/>
              <a:t> (</a:t>
            </a:r>
            <a:r>
              <a:rPr lang="en-US" dirty="0" smtClean="0"/>
              <a:t>r </a:t>
            </a:r>
            <a:r>
              <a:rPr lang="el-GR" dirty="0" smtClean="0"/>
              <a:t>:2   ή  </a:t>
            </a:r>
            <a:r>
              <a:rPr lang="en-US" dirty="0" smtClean="0"/>
              <a:t>r</a:t>
            </a:r>
            <a:r>
              <a:rPr lang="el-GR" dirty="0" smtClean="0"/>
              <a:t>/2</a:t>
            </a:r>
            <a:r>
              <a:rPr lang="el-GR" dirty="0" smtClean="0"/>
              <a:t>)</a:t>
            </a:r>
            <a:r>
              <a:rPr lang="en-US" dirty="0" smtClean="0"/>
              <a:t>  </a:t>
            </a:r>
            <a:r>
              <a:rPr lang="el-GR" dirty="0" smtClean="0"/>
              <a:t>μεταξύ των δυο σφαιρών; </a:t>
            </a:r>
            <a:endParaRPr lang="el-GR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2143108" y="164305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spc="600" dirty="0" smtClean="0"/>
              <a:t>Απάντηση</a:t>
            </a:r>
            <a:endParaRPr lang="el-GR" b="1" spc="6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357290" y="428604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Ερώτηση </a:t>
            </a:r>
            <a:r>
              <a:rPr lang="el-GR" sz="2000" b="1" dirty="0" smtClean="0"/>
              <a:t>4</a:t>
            </a:r>
            <a:endParaRPr lang="el-GR" sz="2000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142844" y="2786058"/>
            <a:ext cx="871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Άρα αφού  η  απόσταση υποδιπλασιάζεται </a:t>
            </a:r>
            <a:r>
              <a:rPr lang="el-GR" dirty="0" smtClean="0"/>
              <a:t>(</a:t>
            </a:r>
            <a:r>
              <a:rPr lang="en-US" dirty="0" smtClean="0"/>
              <a:t>r </a:t>
            </a:r>
            <a:r>
              <a:rPr lang="el-GR" dirty="0" smtClean="0"/>
              <a:t>:2   ή  </a:t>
            </a:r>
            <a:r>
              <a:rPr lang="en-US" dirty="0" smtClean="0"/>
              <a:t>r</a:t>
            </a:r>
            <a:r>
              <a:rPr lang="el-GR" dirty="0" smtClean="0"/>
              <a:t>/2)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η ηλεκτρική δύναμη ή δύναμη Κουλόμπ, θα πολλαπλασιαστεί με το 4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αφού 2</a:t>
            </a:r>
            <a:r>
              <a:rPr lang="el-GR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=4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άρα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dirty="0" smtClean="0"/>
              <a:t>4 ∙</a:t>
            </a:r>
            <a:r>
              <a:rPr lang="en-US" dirty="0" smtClean="0"/>
              <a:t>F  </a:t>
            </a:r>
            <a:r>
              <a:rPr lang="el-GR" dirty="0" smtClean="0"/>
              <a:t>ή </a:t>
            </a:r>
            <a:r>
              <a:rPr lang="en-US" dirty="0" smtClean="0"/>
              <a:t>  4</a:t>
            </a:r>
            <a:r>
              <a:rPr lang="el-GR" dirty="0" smtClean="0"/>
              <a:t> </a:t>
            </a:r>
            <a:r>
              <a:rPr lang="en-US" dirty="0" smtClean="0"/>
              <a:t>F  </a:t>
            </a:r>
            <a:endParaRPr lang="el-GR" dirty="0"/>
          </a:p>
        </p:txBody>
      </p:sp>
      <p:sp>
        <p:nvSpPr>
          <p:cNvPr id="37" name="36 - Έλλειψη"/>
          <p:cNvSpPr/>
          <p:nvPr/>
        </p:nvSpPr>
        <p:spPr>
          <a:xfrm>
            <a:off x="2643174" y="4189854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2643174" y="4000504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9" name="38 - Έλλειψη"/>
          <p:cNvSpPr/>
          <p:nvPr/>
        </p:nvSpPr>
        <p:spPr>
          <a:xfrm>
            <a:off x="4714876" y="4294577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TextBox"/>
          <p:cNvSpPr txBox="1"/>
          <p:nvPr/>
        </p:nvSpPr>
        <p:spPr>
          <a:xfrm>
            <a:off x="4786314" y="4080263"/>
            <a:ext cx="448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2571736" y="4643446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072066" y="4643446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43" name="42 - Ευθύγραμμο βέλος σύνδεσης"/>
          <p:cNvCxnSpPr>
            <a:stCxn id="37" idx="6"/>
          </p:cNvCxnSpPr>
          <p:nvPr/>
        </p:nvCxnSpPr>
        <p:spPr>
          <a:xfrm>
            <a:off x="3156062" y="4410763"/>
            <a:ext cx="1630252" cy="19957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857620" y="3857628"/>
            <a:ext cx="38466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-25000" dirty="0" smtClean="0"/>
              <a:t>r</a:t>
            </a:r>
            <a:endParaRPr lang="en-US" sz="4000" b="1" baseline="-25000" dirty="0"/>
          </a:p>
        </p:txBody>
      </p:sp>
      <p:sp>
        <p:nvSpPr>
          <p:cNvPr id="45" name="44 - TextBox"/>
          <p:cNvSpPr txBox="1"/>
          <p:nvPr/>
        </p:nvSpPr>
        <p:spPr>
          <a:xfrm>
            <a:off x="5286380" y="4071942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46" name="45 - Ευθύγραμμο βέλος σύνδεσης"/>
          <p:cNvCxnSpPr/>
          <p:nvPr/>
        </p:nvCxnSpPr>
        <p:spPr>
          <a:xfrm flipV="1">
            <a:off x="5214942" y="4429132"/>
            <a:ext cx="785818" cy="486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ύγραμμο βέλος σύνδεσης"/>
          <p:cNvCxnSpPr/>
          <p:nvPr/>
        </p:nvCxnSpPr>
        <p:spPr>
          <a:xfrm rot="10800000">
            <a:off x="2000232" y="4429132"/>
            <a:ext cx="655764" cy="158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2214546" y="4071942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49" name="48 - Έλλειψη"/>
          <p:cNvSpPr/>
          <p:nvPr/>
        </p:nvSpPr>
        <p:spPr>
          <a:xfrm>
            <a:off x="3357554" y="6047242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3357554" y="5857892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51" name="50 - Έλλειψη"/>
          <p:cNvSpPr/>
          <p:nvPr/>
        </p:nvSpPr>
        <p:spPr>
          <a:xfrm>
            <a:off x="4867276" y="6111406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4938714" y="5897092"/>
            <a:ext cx="448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53" name="52 - Ευθύγραμμο βέλος σύνδεσης"/>
          <p:cNvCxnSpPr/>
          <p:nvPr/>
        </p:nvCxnSpPr>
        <p:spPr>
          <a:xfrm>
            <a:off x="3929058" y="6215082"/>
            <a:ext cx="928694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4071934" y="5786454"/>
            <a:ext cx="928694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baseline="-25000" dirty="0" smtClean="0"/>
              <a:t>r / 2 </a:t>
            </a:r>
            <a:endParaRPr lang="en-US" sz="2800" b="1" baseline="-25000" dirty="0"/>
          </a:p>
        </p:txBody>
      </p:sp>
      <p:sp>
        <p:nvSpPr>
          <p:cNvPr id="55" name="54 - TextBox"/>
          <p:cNvSpPr txBox="1"/>
          <p:nvPr/>
        </p:nvSpPr>
        <p:spPr>
          <a:xfrm>
            <a:off x="6429388" y="5929330"/>
            <a:ext cx="633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>
            <a:off x="5367342" y="6250830"/>
            <a:ext cx="2490806" cy="35690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ύγραμμο βέλος σύνδεσης"/>
          <p:cNvCxnSpPr/>
          <p:nvPr/>
        </p:nvCxnSpPr>
        <p:spPr>
          <a:xfrm rot="10800000">
            <a:off x="1071538" y="6286520"/>
            <a:ext cx="2298838" cy="1592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1857356" y="5929330"/>
            <a:ext cx="60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4F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3428992" y="6531689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l-GR" b="1" baseline="-25000" dirty="0" smtClean="0"/>
              <a:t>1</a:t>
            </a:r>
            <a:endParaRPr lang="en-US" b="1" baseline="-25000" dirty="0"/>
          </a:p>
        </p:txBody>
      </p:sp>
      <p:sp>
        <p:nvSpPr>
          <p:cNvPr id="64" name="63 - TextBox"/>
          <p:cNvSpPr txBox="1"/>
          <p:nvPr/>
        </p:nvSpPr>
        <p:spPr>
          <a:xfrm>
            <a:off x="4929190" y="6531689"/>
            <a:ext cx="384666" cy="326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6" grpId="0"/>
      <p:bldP spid="37" grpId="0" animBg="1"/>
      <p:bldP spid="38" grpId="0"/>
      <p:bldP spid="39" grpId="0" animBg="1"/>
      <p:bldP spid="40" grpId="0"/>
      <p:bldP spid="41" grpId="0"/>
      <p:bldP spid="42" grpId="0"/>
      <p:bldP spid="44" grpId="0"/>
      <p:bldP spid="45" grpId="0"/>
      <p:bldP spid="48" grpId="0"/>
      <p:bldP spid="49" grpId="0" animBg="1"/>
      <p:bldP spid="50" grpId="0"/>
      <p:bldP spid="51" grpId="0" animBg="1"/>
      <p:bldP spid="52" grpId="0"/>
      <p:bldP spid="54" grpId="0"/>
      <p:bldP spid="55" grpId="0"/>
      <p:bldP spid="59" grpId="0"/>
      <p:bldP spid="63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57158" y="928670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Δύο μεγέθη </a:t>
            </a:r>
            <a:r>
              <a:rPr lang="el-GR" dirty="0" smtClean="0"/>
              <a:t>είναι </a:t>
            </a:r>
            <a:r>
              <a:rPr lang="el-GR" b="1" dirty="0" smtClean="0"/>
              <a:t>ανάλογα</a:t>
            </a:r>
            <a:r>
              <a:rPr lang="el-GR" dirty="0" smtClean="0"/>
              <a:t> όταν πολλαπλασιάζω( ή διαιρώ) το ένα μέγεθος με έναν αριθμό,  και τότε πολλαπλασιάζεται (η διαιρείται)  και το άλλο μέγεθος με τον ίδιο ακριβώς </a:t>
            </a:r>
            <a:r>
              <a:rPr lang="el-GR" dirty="0" smtClean="0"/>
              <a:t>αριθμό</a:t>
            </a:r>
            <a:r>
              <a:rPr lang="el-GR" dirty="0" smtClean="0"/>
              <a:t>, και αντιστρόφως…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5720" y="3143248"/>
            <a:ext cx="87153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/>
              <a:t>Παράδειγμα</a:t>
            </a:r>
            <a:endParaRPr lang="en-US" b="1" u="sng" dirty="0" smtClean="0"/>
          </a:p>
          <a:p>
            <a:endParaRPr lang="el-GR" b="1" u="sng" dirty="0" smtClean="0"/>
          </a:p>
          <a:p>
            <a:r>
              <a:rPr lang="el-GR" dirty="0" smtClean="0"/>
              <a:t>Έ</a:t>
            </a:r>
            <a:r>
              <a:rPr lang="el-GR" dirty="0" smtClean="0"/>
              <a:t>στω ότι το </a:t>
            </a:r>
            <a:r>
              <a:rPr lang="el-GR" dirty="0" smtClean="0"/>
              <a:t>μέγεθος </a:t>
            </a:r>
            <a:r>
              <a:rPr lang="el-GR" b="1" dirty="0" smtClean="0"/>
              <a:t>δύναμη</a:t>
            </a:r>
            <a:r>
              <a:rPr lang="el-GR" dirty="0" smtClean="0"/>
              <a:t> </a:t>
            </a:r>
            <a:r>
              <a:rPr lang="el-GR" b="1" dirty="0" smtClean="0"/>
              <a:t>(</a:t>
            </a:r>
            <a:r>
              <a:rPr lang="en-US" b="1" dirty="0" smtClean="0"/>
              <a:t>F) </a:t>
            </a:r>
            <a:r>
              <a:rPr lang="el-GR" dirty="0" smtClean="0"/>
              <a:t>και </a:t>
            </a:r>
            <a:r>
              <a:rPr lang="el-GR" dirty="0" smtClean="0"/>
              <a:t>το μέγεθος </a:t>
            </a:r>
            <a:r>
              <a:rPr lang="el-GR" b="1" dirty="0" smtClean="0"/>
              <a:t>ηλεκτρικό </a:t>
            </a:r>
            <a:r>
              <a:rPr lang="el-GR" b="1" dirty="0" smtClean="0"/>
              <a:t>φ</a:t>
            </a:r>
            <a:r>
              <a:rPr lang="el-GR" b="1" dirty="0" smtClean="0"/>
              <a:t>ορτίο </a:t>
            </a:r>
            <a:r>
              <a:rPr lang="en-US" b="1" dirty="0" smtClean="0"/>
              <a:t>(q) </a:t>
            </a:r>
            <a:r>
              <a:rPr lang="el-GR" dirty="0" smtClean="0"/>
              <a:t>είναι </a:t>
            </a:r>
            <a:r>
              <a:rPr lang="el-GR" dirty="0" smtClean="0"/>
              <a:t>μεταξύ τους ανάλογα,  </a:t>
            </a:r>
            <a:r>
              <a:rPr lang="el-GR" u="sng" dirty="0" smtClean="0"/>
              <a:t> άρα </a:t>
            </a:r>
            <a:r>
              <a:rPr lang="el-GR" dirty="0" smtClean="0"/>
              <a:t>αν </a:t>
            </a:r>
            <a:r>
              <a:rPr lang="el-GR" u="sng" dirty="0" smtClean="0"/>
              <a:t>διαιρέσω </a:t>
            </a:r>
            <a:r>
              <a:rPr lang="el-GR" dirty="0" smtClean="0"/>
              <a:t>το </a:t>
            </a:r>
            <a:r>
              <a:rPr lang="el-GR" b="1" dirty="0" smtClean="0"/>
              <a:t>φορτίο</a:t>
            </a:r>
            <a:r>
              <a:rPr lang="el-GR" dirty="0" smtClean="0"/>
              <a:t> με τον αριθμό </a:t>
            </a:r>
            <a:r>
              <a:rPr lang="el-GR" dirty="0" smtClean="0"/>
              <a:t>2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smtClean="0"/>
              <a:t> </a:t>
            </a:r>
            <a:r>
              <a:rPr lang="en-US" dirty="0" smtClean="0"/>
              <a:t>q</a:t>
            </a:r>
            <a:r>
              <a:rPr lang="el-GR" dirty="0" smtClean="0"/>
              <a:t> : 2   ή </a:t>
            </a:r>
            <a:r>
              <a:rPr lang="el-GR" baseline="-25000" dirty="0" smtClean="0"/>
              <a:t> </a:t>
            </a:r>
            <a:r>
              <a:rPr lang="en-US" dirty="0" smtClean="0"/>
              <a:t>q</a:t>
            </a:r>
            <a:r>
              <a:rPr lang="el-GR" dirty="0" smtClean="0"/>
              <a:t> /2 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,  </a:t>
            </a:r>
            <a:r>
              <a:rPr lang="el-GR" dirty="0" smtClean="0"/>
              <a:t>τότε θα </a:t>
            </a:r>
            <a:r>
              <a:rPr lang="el-GR" u="sng" dirty="0" smtClean="0"/>
              <a:t>διαιρεθεί </a:t>
            </a:r>
            <a:r>
              <a:rPr lang="el-GR" dirty="0" smtClean="0"/>
              <a:t>και </a:t>
            </a:r>
            <a:r>
              <a:rPr lang="el-GR" dirty="0" smtClean="0"/>
              <a:t>η </a:t>
            </a:r>
            <a:r>
              <a:rPr lang="el-GR" b="1" dirty="0" smtClean="0"/>
              <a:t>δύναμη</a:t>
            </a:r>
            <a:r>
              <a:rPr lang="el-GR" dirty="0" smtClean="0"/>
              <a:t> με τον </a:t>
            </a:r>
            <a:r>
              <a:rPr lang="el-GR" dirty="0" smtClean="0"/>
              <a:t>αριθμό 2  (δηλαδή </a:t>
            </a:r>
            <a:r>
              <a:rPr lang="el-GR" dirty="0" smtClean="0"/>
              <a:t>θα </a:t>
            </a:r>
            <a:r>
              <a:rPr lang="el-GR" dirty="0" smtClean="0"/>
              <a:t>υποδιπλασιαστεί </a:t>
            </a: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l-GR" dirty="0" smtClean="0"/>
              <a:t> </a:t>
            </a:r>
            <a:r>
              <a:rPr lang="en-US" dirty="0" smtClean="0"/>
              <a:t>F</a:t>
            </a:r>
            <a:r>
              <a:rPr lang="el-GR" dirty="0" smtClean="0"/>
              <a:t> </a:t>
            </a:r>
            <a:r>
              <a:rPr lang="el-GR" dirty="0" smtClean="0"/>
              <a:t>: 2   ή </a:t>
            </a:r>
            <a:r>
              <a:rPr lang="el-GR" baseline="-25000" dirty="0" smtClean="0"/>
              <a:t> </a:t>
            </a:r>
            <a:r>
              <a:rPr lang="en-US" dirty="0" smtClean="0"/>
              <a:t>F</a:t>
            </a:r>
            <a:r>
              <a:rPr lang="el-GR" dirty="0" smtClean="0"/>
              <a:t> </a:t>
            </a:r>
            <a:r>
              <a:rPr lang="el-GR" dirty="0" smtClean="0"/>
              <a:t>/2 </a:t>
            </a:r>
            <a:r>
              <a:rPr lang="el-GR" dirty="0" smtClean="0"/>
              <a:t>)</a:t>
            </a:r>
            <a:endParaRPr lang="el-GR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1357290" y="357166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spc="600" dirty="0" smtClean="0">
                <a:solidFill>
                  <a:srgbClr val="002060"/>
                </a:solidFill>
              </a:rPr>
              <a:t>Ανάλογα   Μεγέθη</a:t>
            </a:r>
            <a:endParaRPr lang="el-GR" sz="2400" b="1" spc="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Σύννεφο"/>
          <p:cNvSpPr/>
          <p:nvPr/>
        </p:nvSpPr>
        <p:spPr>
          <a:xfrm>
            <a:off x="5429256" y="1214422"/>
            <a:ext cx="2428892" cy="92869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/>
          </a:p>
        </p:txBody>
      </p:sp>
      <p:sp>
        <p:nvSpPr>
          <p:cNvPr id="10" name="9 - Σύννεφο"/>
          <p:cNvSpPr/>
          <p:nvPr/>
        </p:nvSpPr>
        <p:spPr>
          <a:xfrm>
            <a:off x="1428728" y="2857496"/>
            <a:ext cx="4572032" cy="200026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/>
          </a:p>
        </p:txBody>
      </p:sp>
      <p:sp>
        <p:nvSpPr>
          <p:cNvPr id="11" name="10 - TextBox"/>
          <p:cNvSpPr txBox="1"/>
          <p:nvPr/>
        </p:nvSpPr>
        <p:spPr>
          <a:xfrm>
            <a:off x="1928794" y="3214686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000" dirty="0" smtClean="0"/>
          </a:p>
          <a:p>
            <a:r>
              <a:rPr lang="en-US" sz="2000" b="1" dirty="0" smtClean="0"/>
              <a:t>r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</a:t>
            </a:r>
            <a:r>
              <a:rPr lang="en-US" sz="2000" b="1" dirty="0" smtClean="0"/>
              <a:t> </a:t>
            </a:r>
            <a:r>
              <a:rPr lang="el-GR" sz="2000" dirty="0" smtClean="0"/>
              <a:t>= τετράγωνο απόσ</a:t>
            </a:r>
            <a:r>
              <a:rPr lang="el-GR" sz="2000" dirty="0" smtClean="0"/>
              <a:t>τ</a:t>
            </a:r>
            <a:r>
              <a:rPr lang="el-GR" sz="2000" dirty="0" smtClean="0"/>
              <a:t>ασης ή απόσταση στη δευτέρα</a:t>
            </a:r>
            <a:r>
              <a:rPr lang="en-US" sz="2000" dirty="0" smtClean="0"/>
              <a:t> </a:t>
            </a:r>
            <a:endParaRPr lang="el-GR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715008" y="1428736"/>
            <a:ext cx="1653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r </a:t>
            </a:r>
            <a:r>
              <a:rPr lang="en-US" sz="2000" dirty="0" smtClean="0"/>
              <a:t> = </a:t>
            </a:r>
            <a:r>
              <a:rPr lang="el-GR" sz="2000" dirty="0" smtClean="0"/>
              <a:t>απόσταση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57158" y="1285860"/>
            <a:ext cx="82153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Δύο μεγέθη </a:t>
            </a:r>
            <a:r>
              <a:rPr lang="el-GR" dirty="0" smtClean="0"/>
              <a:t>είναι </a:t>
            </a:r>
            <a:r>
              <a:rPr lang="el-GR" b="1" dirty="0" smtClean="0"/>
              <a:t>αντιστρόφως</a:t>
            </a:r>
            <a:r>
              <a:rPr lang="el-GR" dirty="0" smtClean="0"/>
              <a:t> </a:t>
            </a:r>
            <a:r>
              <a:rPr lang="el-GR" b="1" dirty="0" smtClean="0"/>
              <a:t>ανάλογα,</a:t>
            </a:r>
            <a:r>
              <a:rPr lang="el-GR" dirty="0" smtClean="0"/>
              <a:t> όταν πολλαπλασιάζω το ένα μέγεθος με έναν αριθμό,  και τότε  διαιρείται    το άλλο μέγεθος με τον ίδιο ακριβώς </a:t>
            </a:r>
            <a:r>
              <a:rPr lang="el-GR" dirty="0" smtClean="0"/>
              <a:t>αριθμό</a:t>
            </a:r>
            <a:r>
              <a:rPr lang="el-GR" dirty="0" smtClean="0"/>
              <a:t>, και αντιστρόφως</a:t>
            </a:r>
            <a:endParaRPr lang="el-GR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857224" y="500042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spc="600" dirty="0" smtClean="0">
                <a:solidFill>
                  <a:srgbClr val="FF0000"/>
                </a:solidFill>
              </a:rPr>
              <a:t>Αντιστρόφως Ανάλογα   Μεγέθη</a:t>
            </a:r>
            <a:endParaRPr lang="el-GR" sz="2400" b="1" spc="600" dirty="0">
              <a:solidFill>
                <a:srgbClr val="FF000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0" y="3857628"/>
            <a:ext cx="87153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/>
              <a:t>Παράδειγμα</a:t>
            </a:r>
            <a:endParaRPr lang="en-US" b="1" u="sng" dirty="0" smtClean="0"/>
          </a:p>
          <a:p>
            <a:endParaRPr lang="el-GR" b="1" u="sng" dirty="0" smtClean="0"/>
          </a:p>
          <a:p>
            <a:r>
              <a:rPr lang="el-GR" dirty="0" smtClean="0"/>
              <a:t>Έ</a:t>
            </a:r>
            <a:r>
              <a:rPr lang="el-GR" dirty="0" smtClean="0"/>
              <a:t>στω ότι το </a:t>
            </a:r>
            <a:r>
              <a:rPr lang="el-GR" dirty="0" smtClean="0"/>
              <a:t>μέγεθος </a:t>
            </a:r>
            <a:r>
              <a:rPr lang="el-GR" b="1" dirty="0" smtClean="0"/>
              <a:t>δύναμη</a:t>
            </a:r>
            <a:r>
              <a:rPr lang="el-GR" dirty="0" smtClean="0"/>
              <a:t> </a:t>
            </a:r>
            <a:r>
              <a:rPr lang="el-GR" b="1" dirty="0" smtClean="0"/>
              <a:t>(</a:t>
            </a:r>
            <a:r>
              <a:rPr lang="en-US" b="1" dirty="0" smtClean="0"/>
              <a:t>F) </a:t>
            </a:r>
            <a:r>
              <a:rPr lang="el-GR" dirty="0" smtClean="0"/>
              <a:t>και </a:t>
            </a:r>
            <a:r>
              <a:rPr lang="el-GR" dirty="0" smtClean="0"/>
              <a:t>το μέγεθος </a:t>
            </a:r>
            <a:r>
              <a:rPr lang="el-GR" b="1" dirty="0" smtClean="0"/>
              <a:t>τετράγωνο απόστασης </a:t>
            </a:r>
            <a:r>
              <a:rPr lang="en-US" b="1" dirty="0" smtClean="0"/>
              <a:t>(r</a:t>
            </a:r>
            <a:r>
              <a:rPr lang="el-GR" b="1" baseline="30000" dirty="0" smtClean="0"/>
              <a:t>2</a:t>
            </a:r>
            <a:r>
              <a:rPr lang="el-GR" b="1" dirty="0" smtClean="0"/>
              <a:t> </a:t>
            </a:r>
            <a:r>
              <a:rPr lang="en-US" b="1" dirty="0" smtClean="0"/>
              <a:t>) </a:t>
            </a:r>
            <a:r>
              <a:rPr lang="el-GR" dirty="0" smtClean="0"/>
              <a:t>είναι </a:t>
            </a:r>
            <a:r>
              <a:rPr lang="el-GR" dirty="0" smtClean="0"/>
              <a:t>μεταξύ τους </a:t>
            </a:r>
            <a:r>
              <a:rPr lang="el-GR" dirty="0" smtClean="0"/>
              <a:t>αντιστρόφως </a:t>
            </a:r>
            <a:r>
              <a:rPr lang="el-GR" dirty="0" smtClean="0"/>
              <a:t>ανάλογα</a:t>
            </a:r>
            <a:r>
              <a:rPr lang="el-GR" dirty="0" smtClean="0"/>
              <a:t>,  </a:t>
            </a:r>
            <a:r>
              <a:rPr lang="el-GR" u="sng" dirty="0" smtClean="0"/>
              <a:t> άρα </a:t>
            </a:r>
            <a:r>
              <a:rPr lang="el-GR" dirty="0" smtClean="0"/>
              <a:t>αν </a:t>
            </a:r>
            <a:r>
              <a:rPr lang="el-GR" u="sng" dirty="0" smtClean="0"/>
              <a:t>διαιρέσω </a:t>
            </a:r>
            <a:r>
              <a:rPr lang="el-GR" dirty="0" smtClean="0"/>
              <a:t>το </a:t>
            </a:r>
            <a:r>
              <a:rPr lang="el-GR" b="1" dirty="0" smtClean="0"/>
              <a:t>τετράγωνο </a:t>
            </a:r>
            <a:r>
              <a:rPr lang="el-GR" b="1" dirty="0" smtClean="0"/>
              <a:t>απόστασης </a:t>
            </a:r>
            <a:r>
              <a:rPr lang="el-GR" dirty="0" smtClean="0"/>
              <a:t>με </a:t>
            </a:r>
            <a:r>
              <a:rPr lang="el-GR" dirty="0" smtClean="0"/>
              <a:t>τον αριθμό </a:t>
            </a:r>
            <a:r>
              <a:rPr lang="el-GR" dirty="0" smtClean="0"/>
              <a:t>2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/>
              <a:t>r</a:t>
            </a:r>
            <a:r>
              <a:rPr lang="el-GR" b="1" baseline="30000" dirty="0" smtClean="0"/>
              <a:t>2</a:t>
            </a:r>
            <a:r>
              <a:rPr lang="el-GR" b="1" dirty="0" smtClean="0"/>
              <a:t> </a:t>
            </a:r>
            <a:r>
              <a:rPr lang="el-GR" dirty="0" smtClean="0"/>
              <a:t>: 2   ή </a:t>
            </a:r>
            <a:r>
              <a:rPr lang="en-US" b="1" dirty="0" smtClean="0"/>
              <a:t>r</a:t>
            </a:r>
            <a:r>
              <a:rPr lang="el-GR" b="1" baseline="30000" dirty="0" smtClean="0"/>
              <a:t>2</a:t>
            </a:r>
            <a:r>
              <a:rPr lang="el-GR" b="1" dirty="0" smtClean="0"/>
              <a:t> </a:t>
            </a:r>
            <a:r>
              <a:rPr lang="el-GR" dirty="0" smtClean="0"/>
              <a:t>/2 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,  </a:t>
            </a:r>
            <a:r>
              <a:rPr lang="el-GR" dirty="0" smtClean="0"/>
              <a:t>τότε θα </a:t>
            </a:r>
            <a:r>
              <a:rPr lang="el-GR" u="sng" dirty="0" smtClean="0"/>
              <a:t>πολλαπλασιαστεί </a:t>
            </a:r>
            <a:r>
              <a:rPr lang="el-GR" dirty="0" smtClean="0"/>
              <a:t> η </a:t>
            </a:r>
            <a:r>
              <a:rPr lang="el-GR" b="1" dirty="0" smtClean="0"/>
              <a:t>δύναμη</a:t>
            </a:r>
            <a:r>
              <a:rPr lang="el-GR" dirty="0" smtClean="0"/>
              <a:t> με τον </a:t>
            </a:r>
            <a:r>
              <a:rPr lang="el-GR" dirty="0" smtClean="0"/>
              <a:t>αριθμό 2  (δηλαδή </a:t>
            </a:r>
            <a:r>
              <a:rPr lang="el-GR" dirty="0" smtClean="0"/>
              <a:t>θα </a:t>
            </a:r>
            <a:r>
              <a:rPr lang="el-GR" dirty="0" smtClean="0"/>
              <a:t>  διπλασιαστεί 2 </a:t>
            </a:r>
            <a:r>
              <a:rPr lang="el-GR" dirty="0" smtClean="0"/>
              <a:t>∙</a:t>
            </a:r>
            <a:r>
              <a:rPr lang="en-US" dirty="0" smtClean="0"/>
              <a:t>F</a:t>
            </a:r>
            <a:r>
              <a:rPr lang="el-GR" baseline="-25000" dirty="0" smtClean="0"/>
              <a:t>  </a:t>
            </a:r>
            <a:r>
              <a:rPr lang="el-GR" dirty="0" smtClean="0"/>
              <a:t> ή </a:t>
            </a:r>
            <a:r>
              <a:rPr lang="el-GR" dirty="0" smtClean="0"/>
              <a:t>2</a:t>
            </a:r>
            <a:r>
              <a:rPr lang="en-US" dirty="0" smtClean="0"/>
              <a:t>F</a:t>
            </a:r>
            <a:r>
              <a:rPr lang="el-GR" dirty="0" smtClean="0"/>
              <a:t> )</a:t>
            </a:r>
            <a:endParaRPr lang="el-GR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00109"/>
            <a:ext cx="8229600" cy="292895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Η </a:t>
            </a:r>
            <a:r>
              <a:rPr lang="el-GR" dirty="0" smtClean="0">
                <a:solidFill>
                  <a:srgbClr val="FF0000"/>
                </a:solidFill>
              </a:rPr>
              <a:t>ηλεκτρική δύναμη </a:t>
            </a:r>
            <a:r>
              <a:rPr lang="el-GR" dirty="0" smtClean="0"/>
              <a:t>συμβολίζεται με το γράμμα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Το</a:t>
            </a:r>
            <a:r>
              <a:rPr lang="el-GR" dirty="0" smtClean="0">
                <a:solidFill>
                  <a:srgbClr val="FF0000"/>
                </a:solidFill>
              </a:rPr>
              <a:t> ηλεκτρικό φορτίο  </a:t>
            </a:r>
            <a:r>
              <a:rPr lang="el-GR" dirty="0" smtClean="0"/>
              <a:t>συμβολίζεται με το γράμμα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q   </a:t>
            </a:r>
            <a:r>
              <a:rPr lang="el-GR" dirty="0" smtClean="0"/>
              <a:t>ή</a:t>
            </a:r>
            <a:r>
              <a:rPr lang="en-US" dirty="0" smtClean="0">
                <a:solidFill>
                  <a:srgbClr val="FF0000"/>
                </a:solidFill>
              </a:rPr>
              <a:t>  Q</a:t>
            </a:r>
          </a:p>
          <a:p>
            <a:pPr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1928794" y="542926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000232" y="528638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857752" y="5643578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857752" y="550070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5" name="14 - Ευθύγραμμο βέλος σύνδεσης"/>
          <p:cNvCxnSpPr>
            <a:stCxn id="10" idx="3"/>
          </p:cNvCxnSpPr>
          <p:nvPr/>
        </p:nvCxnSpPr>
        <p:spPr>
          <a:xfrm flipH="1">
            <a:off x="2285984" y="5701887"/>
            <a:ext cx="14287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>
            <a:stCxn id="8" idx="6"/>
          </p:cNvCxnSpPr>
          <p:nvPr/>
        </p:nvCxnSpPr>
        <p:spPr>
          <a:xfrm>
            <a:off x="2500298" y="5679297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>
            <a:stCxn id="11" idx="1"/>
          </p:cNvCxnSpPr>
          <p:nvPr/>
        </p:nvCxnSpPr>
        <p:spPr>
          <a:xfrm rot="10800000">
            <a:off x="4214810" y="5857893"/>
            <a:ext cx="642942" cy="58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2643174" y="5286388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l-GR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4357686" y="5500702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Έλλειψη"/>
          <p:cNvSpPr/>
          <p:nvPr/>
        </p:nvSpPr>
        <p:spPr>
          <a:xfrm>
            <a:off x="2571736" y="1975276"/>
            <a:ext cx="512888" cy="441817"/>
          </a:xfrm>
          <a:prstGeom prst="ellipse">
            <a:avLst/>
          </a:prstGeom>
          <a:solidFill>
            <a:srgbClr val="2ED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571736" y="1785926"/>
            <a:ext cx="384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643438" y="2079999"/>
            <a:ext cx="512888" cy="37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714876" y="1865685"/>
            <a:ext cx="448777" cy="73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500298" y="4572008"/>
            <a:ext cx="4286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l-GR" b="1" dirty="0" smtClean="0"/>
              <a:t>= </a:t>
            </a:r>
            <a:r>
              <a:rPr lang="el-GR" dirty="0" smtClean="0"/>
              <a:t>είναι η ηλεκτρική δύναμη,  που ασκεί η μια φορτισμένη σφαίρα  στην  άλλη.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Λόγω του τρίτου νόμου του Νεύτωνα (δράση – αντίδραση) οι δυνάμεις θα έχουν το ίδιο μέτρο.	</a:t>
            </a:r>
            <a:endParaRPr lang="en-US" baseline="-25000" dirty="0"/>
          </a:p>
        </p:txBody>
      </p:sp>
      <p:sp>
        <p:nvSpPr>
          <p:cNvPr id="19" name="18 - Επεξήγηση με σύννεφο"/>
          <p:cNvSpPr/>
          <p:nvPr/>
        </p:nvSpPr>
        <p:spPr>
          <a:xfrm>
            <a:off x="1785918" y="4214818"/>
            <a:ext cx="5857916" cy="2286016"/>
          </a:xfrm>
          <a:prstGeom prst="cloudCallout">
            <a:avLst>
              <a:gd name="adj1" fmla="val 23082"/>
              <a:gd name="adj2" fmla="val -814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572132" y="1857364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flipV="1">
            <a:off x="5143504" y="2214554"/>
            <a:ext cx="950063" cy="486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 rot="10800000">
            <a:off x="1500166" y="2214554"/>
            <a:ext cx="1084392" cy="1588"/>
          </a:xfrm>
          <a:prstGeom prst="straightConnector1">
            <a:avLst/>
          </a:prstGeom>
          <a:ln w="25400">
            <a:solidFill>
              <a:srgbClr val="0044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1857356" y="1857364"/>
            <a:ext cx="38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 animBg="1"/>
      <p:bldP spid="20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00108"/>
            <a:ext cx="8229600" cy="371477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l-GR" sz="2200" dirty="0" smtClean="0"/>
              <a:t> Είναι μια δύναμη</a:t>
            </a:r>
            <a:r>
              <a:rPr lang="en-US" sz="2200" dirty="0" smtClean="0"/>
              <a:t> </a:t>
            </a:r>
            <a:r>
              <a:rPr lang="el-GR" sz="2200" dirty="0" smtClean="0"/>
              <a:t>( </a:t>
            </a:r>
            <a:r>
              <a:rPr lang="en-US" sz="2200" dirty="0" smtClean="0"/>
              <a:t>F)</a:t>
            </a:r>
            <a:r>
              <a:rPr lang="el-GR" sz="2200" dirty="0" smtClean="0"/>
              <a:t> που ασκείται </a:t>
            </a:r>
            <a:r>
              <a:rPr lang="el-GR" sz="2200" b="1" u="sng" dirty="0" smtClean="0">
                <a:solidFill>
                  <a:srgbClr val="FF0000"/>
                </a:solidFill>
              </a:rPr>
              <a:t>μόνο</a:t>
            </a:r>
            <a:r>
              <a:rPr lang="el-GR" sz="2200" dirty="0" smtClean="0"/>
              <a:t> </a:t>
            </a:r>
            <a:r>
              <a:rPr lang="el-GR" sz="2200" dirty="0" smtClean="0">
                <a:solidFill>
                  <a:srgbClr val="FF0000"/>
                </a:solidFill>
              </a:rPr>
              <a:t>μεταξύ σωμάτων</a:t>
            </a:r>
            <a:r>
              <a:rPr lang="el-GR" sz="2200" dirty="0" smtClean="0"/>
              <a:t> και σωματιδίων </a:t>
            </a:r>
            <a:r>
              <a:rPr lang="el-GR" sz="2200" u="sng" dirty="0" smtClean="0">
                <a:solidFill>
                  <a:srgbClr val="FF0000"/>
                </a:solidFill>
              </a:rPr>
              <a:t>που έχουν ηλεκτρικό φορτίο</a:t>
            </a:r>
            <a:r>
              <a:rPr lang="el-GR" sz="2200" u="sng" dirty="0" smtClean="0"/>
              <a:t> (είναι ηλεκτρικά φορτισμένα</a:t>
            </a:r>
            <a:r>
              <a:rPr lang="el-GR" sz="2200" dirty="0" smtClean="0"/>
              <a:t>)….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Είναι μια δύναμη που μπορεί να …</a:t>
            </a:r>
            <a:r>
              <a:rPr lang="el-GR" u="sng" dirty="0" smtClean="0">
                <a:solidFill>
                  <a:srgbClr val="FF0000"/>
                </a:solidFill>
              </a:rPr>
              <a:t>ασκείται από απόσταση (από μακριά). </a:t>
            </a:r>
          </a:p>
          <a:p>
            <a:pPr>
              <a:buNone/>
            </a:pPr>
            <a:r>
              <a:rPr lang="el-GR" dirty="0" smtClean="0"/>
              <a:t>Δηλαδή τα δυο φορτισμένα σώματα  βρίσκονται  σε απόσταση …..αλλά μεταξύ τους ασκείται η ηλεκτρική δύναμη</a:t>
            </a:r>
            <a:r>
              <a:rPr lang="en-US" dirty="0" smtClean="0"/>
              <a:t> </a:t>
            </a:r>
            <a:r>
              <a:rPr lang="el-GR" dirty="0" smtClean="0"/>
              <a:t>( </a:t>
            </a:r>
            <a:r>
              <a:rPr lang="en-US" dirty="0" smtClean="0"/>
              <a:t>F) </a:t>
            </a:r>
            <a:r>
              <a:rPr lang="el-GR" dirty="0" smtClean="0"/>
              <a:t>….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2571736" y="5500702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714612" y="5357826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857752" y="5643578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857752" y="5500702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>
            <a:stCxn id="12" idx="6"/>
          </p:cNvCxnSpPr>
          <p:nvPr/>
        </p:nvCxnSpPr>
        <p:spPr>
          <a:xfrm>
            <a:off x="5429256" y="5857892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>
            <a:stCxn id="10" idx="1"/>
          </p:cNvCxnSpPr>
          <p:nvPr/>
        </p:nvCxnSpPr>
        <p:spPr>
          <a:xfrm rot="10800000" flipV="1">
            <a:off x="1500166" y="5773324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5715008" y="5429264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</a:t>
            </a:r>
            <a:endParaRPr lang="el-GR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1928794" y="5429264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ΗΛΕΚΤΡΙΚΗ ΔΥΝΑΜΗ 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00109"/>
            <a:ext cx="9001156" cy="78581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1800" dirty="0" smtClean="0"/>
              <a:t> Η ηλεκτρική δύναμη ( </a:t>
            </a:r>
            <a:r>
              <a:rPr lang="en-US" sz="1800" dirty="0" smtClean="0"/>
              <a:t>F) </a:t>
            </a:r>
            <a:r>
              <a:rPr lang="el-GR" sz="1800" dirty="0" smtClean="0"/>
              <a:t>μπορεί να </a:t>
            </a:r>
            <a:r>
              <a:rPr lang="el-GR" sz="1800" u="sng" dirty="0" smtClean="0">
                <a:solidFill>
                  <a:srgbClr val="FF0000"/>
                </a:solidFill>
              </a:rPr>
              <a:t>έλκει</a:t>
            </a:r>
            <a:r>
              <a:rPr lang="el-GR" sz="1800" dirty="0" smtClean="0"/>
              <a:t> (να </a:t>
            </a:r>
            <a:r>
              <a:rPr lang="el-GR" sz="1800" u="sng" dirty="0" smtClean="0"/>
              <a:t>ενώνει</a:t>
            </a:r>
            <a:r>
              <a:rPr lang="el-GR" sz="1800" dirty="0" smtClean="0"/>
              <a:t>..) δύο σώματα που έχουν </a:t>
            </a:r>
            <a:r>
              <a:rPr lang="el-GR" sz="1800" dirty="0" smtClean="0">
                <a:solidFill>
                  <a:srgbClr val="FF0000"/>
                </a:solidFill>
              </a:rPr>
              <a:t>αντίθετο είδος ηλεκτρικού φορτίου</a:t>
            </a:r>
            <a:endParaRPr lang="el-GR" sz="1800" dirty="0" smtClean="0"/>
          </a:p>
        </p:txBody>
      </p:sp>
      <p:sp>
        <p:nvSpPr>
          <p:cNvPr id="8" name="7 - Έλλειψη"/>
          <p:cNvSpPr/>
          <p:nvPr/>
        </p:nvSpPr>
        <p:spPr>
          <a:xfrm>
            <a:off x="2571736" y="6027027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714612" y="5884151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857752" y="6169903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857752" y="6027027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>
            <a:stCxn id="12" idx="6"/>
          </p:cNvCxnSpPr>
          <p:nvPr/>
        </p:nvCxnSpPr>
        <p:spPr>
          <a:xfrm>
            <a:off x="5429256" y="6384217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>
            <a:stCxn id="10" idx="1"/>
          </p:cNvCxnSpPr>
          <p:nvPr/>
        </p:nvCxnSpPr>
        <p:spPr>
          <a:xfrm rot="10800000" flipV="1">
            <a:off x="1500166" y="6299649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5715008" y="5955589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</a:t>
            </a:r>
            <a:endParaRPr lang="el-GR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1714480" y="5884151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</a:t>
            </a:r>
            <a:endParaRPr lang="el-GR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214282" y="3643314"/>
            <a:ext cx="8715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Η ηλεκτρική δύναμη ( </a:t>
            </a:r>
            <a:r>
              <a:rPr lang="en-US" dirty="0" smtClean="0"/>
              <a:t>F) </a:t>
            </a:r>
            <a:r>
              <a:rPr lang="el-GR" dirty="0" smtClean="0"/>
              <a:t>μπορεί να </a:t>
            </a:r>
            <a:r>
              <a:rPr lang="el-GR" u="sng" dirty="0" smtClean="0">
                <a:solidFill>
                  <a:srgbClr val="FF0000"/>
                </a:solidFill>
              </a:rPr>
              <a:t>απωθεί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(να </a:t>
            </a:r>
            <a:r>
              <a:rPr lang="el-GR" u="sng" dirty="0" smtClean="0"/>
              <a:t>απομακρύνει</a:t>
            </a:r>
            <a:r>
              <a:rPr lang="el-GR" dirty="0" smtClean="0"/>
              <a:t> ..) δύο σώματα που έχουν </a:t>
            </a:r>
            <a:r>
              <a:rPr lang="el-GR" dirty="0" smtClean="0">
                <a:solidFill>
                  <a:srgbClr val="FF0000"/>
                </a:solidFill>
              </a:rPr>
              <a:t>ίδιο είδος ηλεκτρικού  φορτίου. </a:t>
            </a:r>
          </a:p>
        </p:txBody>
      </p:sp>
      <p:sp>
        <p:nvSpPr>
          <p:cNvPr id="18" name="17 - Έλλειψη"/>
          <p:cNvSpPr/>
          <p:nvPr/>
        </p:nvSpPr>
        <p:spPr>
          <a:xfrm>
            <a:off x="1928794" y="2026499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2000232" y="1883623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0" name="19 - Έλλειψη"/>
          <p:cNvSpPr/>
          <p:nvPr/>
        </p:nvSpPr>
        <p:spPr>
          <a:xfrm>
            <a:off x="4857752" y="2240813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4857752" y="2026499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22" name="21 - Ευθύγραμμο βέλος σύνδεσης"/>
          <p:cNvCxnSpPr>
            <a:stCxn id="19" idx="3"/>
          </p:cNvCxnSpPr>
          <p:nvPr/>
        </p:nvCxnSpPr>
        <p:spPr>
          <a:xfrm flipH="1">
            <a:off x="2285984" y="2299122"/>
            <a:ext cx="14287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>
            <a:stCxn id="18" idx="6"/>
          </p:cNvCxnSpPr>
          <p:nvPr/>
        </p:nvCxnSpPr>
        <p:spPr>
          <a:xfrm>
            <a:off x="2500298" y="2276532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>
            <a:stCxn id="21" idx="1"/>
          </p:cNvCxnSpPr>
          <p:nvPr/>
        </p:nvCxnSpPr>
        <p:spPr>
          <a:xfrm rot="10800000">
            <a:off x="4214810" y="2383690"/>
            <a:ext cx="642942" cy="58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Ορθογώνιο"/>
          <p:cNvSpPr/>
          <p:nvPr/>
        </p:nvSpPr>
        <p:spPr>
          <a:xfrm>
            <a:off x="2643174" y="1883623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l-GR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4357686" y="2097937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l-GR" b="1" dirty="0"/>
          </a:p>
        </p:txBody>
      </p:sp>
      <p:sp>
        <p:nvSpPr>
          <p:cNvPr id="27" name="26 - Έλλειψη"/>
          <p:cNvSpPr/>
          <p:nvPr/>
        </p:nvSpPr>
        <p:spPr>
          <a:xfrm>
            <a:off x="2571736" y="4714884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Έλλειψη"/>
          <p:cNvSpPr/>
          <p:nvPr/>
        </p:nvSpPr>
        <p:spPr>
          <a:xfrm>
            <a:off x="4857752" y="4786322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4929190" y="457200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30" name="29 - Ευθύγραμμο βέλος σύνδεσης"/>
          <p:cNvCxnSpPr>
            <a:stCxn id="28" idx="6"/>
          </p:cNvCxnSpPr>
          <p:nvPr/>
        </p:nvCxnSpPr>
        <p:spPr>
          <a:xfrm flipV="1">
            <a:off x="5500694" y="5000636"/>
            <a:ext cx="1143008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ύγραμμο βέλος σύνδεσης"/>
          <p:cNvCxnSpPr/>
          <p:nvPr/>
        </p:nvCxnSpPr>
        <p:spPr>
          <a:xfrm rot="10800000" flipV="1">
            <a:off x="1500166" y="4987506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2643174" y="450057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5715008" y="4643446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F</a:t>
            </a:r>
            <a:r>
              <a:rPr lang="el-GR" sz="1400" b="1" dirty="0" smtClean="0">
                <a:solidFill>
                  <a:srgbClr val="FF0000"/>
                </a:solidFill>
              </a:rPr>
              <a:t> =20Ν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500166" y="4714884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F</a:t>
            </a:r>
            <a:r>
              <a:rPr lang="el-GR" sz="1400" b="1" dirty="0" smtClean="0">
                <a:solidFill>
                  <a:srgbClr val="FF0000"/>
                </a:solidFill>
              </a:rPr>
              <a:t> =20Ν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 animBg="1"/>
      <p:bldP spid="11" grpId="0"/>
      <p:bldP spid="13" grpId="0"/>
      <p:bldP spid="15" grpId="0"/>
      <p:bldP spid="17" grpId="0"/>
      <p:bldP spid="18" grpId="0" animBg="1"/>
      <p:bldP spid="20" grpId="0" animBg="1"/>
      <p:bldP spid="21" grpId="0"/>
      <p:bldP spid="25" grpId="0"/>
      <p:bldP spid="26" grpId="0"/>
      <p:bldP spid="27" grpId="0" animBg="1"/>
      <p:bldP spid="28" grpId="0" animBg="1"/>
      <p:bldP spid="29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3062</TotalTime>
  <Words>1580</Words>
  <PresentationFormat>Προβολή στην οθόνη (4:3)</PresentationFormat>
  <Paragraphs>293</Paragraphs>
  <Slides>23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339</cp:revision>
  <dcterms:created xsi:type="dcterms:W3CDTF">2020-03-28T09:35:19Z</dcterms:created>
  <dcterms:modified xsi:type="dcterms:W3CDTF">2023-10-27T18:31:22Z</dcterms:modified>
</cp:coreProperties>
</file>