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5" r:id="rId2"/>
    <p:sldId id="326" r:id="rId3"/>
    <p:sldId id="327" r:id="rId4"/>
    <p:sldId id="328" r:id="rId5"/>
    <p:sldId id="342" r:id="rId6"/>
    <p:sldId id="329" r:id="rId7"/>
    <p:sldId id="311" r:id="rId8"/>
    <p:sldId id="310" r:id="rId9"/>
    <p:sldId id="331" r:id="rId10"/>
    <p:sldId id="330" r:id="rId11"/>
    <p:sldId id="332" r:id="rId12"/>
    <p:sldId id="343" r:id="rId13"/>
    <p:sldId id="333" r:id="rId14"/>
    <p:sldId id="334" r:id="rId15"/>
    <p:sldId id="344" r:id="rId16"/>
    <p:sldId id="345" r:id="rId17"/>
    <p:sldId id="354" r:id="rId18"/>
    <p:sldId id="356" r:id="rId19"/>
    <p:sldId id="357" r:id="rId20"/>
    <p:sldId id="358" r:id="rId21"/>
    <p:sldId id="338" r:id="rId22"/>
    <p:sldId id="318" r:id="rId23"/>
    <p:sldId id="320" r:id="rId24"/>
    <p:sldId id="359" r:id="rId25"/>
    <p:sldId id="368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6FmME4zqaE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apHOn98X5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8596" y="578645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Μια τελεία αποτελείται από πολλά  εκατομμύρια άτομα……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0" y="2786058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 </a:t>
            </a:r>
            <a:r>
              <a:rPr lang="el-GR" b="1" i="1" dirty="0" smtClean="0">
                <a:solidFill>
                  <a:srgbClr val="FF0000"/>
                </a:solidFill>
              </a:rPr>
              <a:t>(</a:t>
            </a:r>
            <a:r>
              <a:rPr lang="en-US" b="1" i="1" dirty="0" smtClean="0">
                <a:solidFill>
                  <a:srgbClr val="FF0000"/>
                </a:solidFill>
              </a:rPr>
              <a:t>p)</a:t>
            </a:r>
            <a:r>
              <a:rPr lang="en-US" dirty="0" smtClean="0"/>
              <a:t>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θετικού</a:t>
            </a:r>
            <a:r>
              <a:rPr lang="el-GR" dirty="0" smtClean="0"/>
              <a:t> ηλεκτρικού φορτίου (στοιχειώδες φορτίο)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0" y="3929066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l-GR" u="sng" dirty="0" smtClean="0">
                <a:solidFill>
                  <a:srgbClr val="FF0000"/>
                </a:solidFill>
              </a:rPr>
              <a:t>Νετρόνιο </a:t>
            </a:r>
            <a:r>
              <a:rPr lang="en-US" u="sng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(n)</a:t>
            </a:r>
            <a:r>
              <a:rPr lang="el-GR" dirty="0" smtClean="0"/>
              <a:t> δεν έχει ηλεκτρικό φορτίο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365296"/>
            <a:ext cx="3500430" cy="349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39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42844" y="1142984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αποτελείται από ηλεκτρόνια, πρωτόνια και νετρόνια. </a:t>
            </a:r>
          </a:p>
          <a:p>
            <a:r>
              <a:rPr lang="el-GR" dirty="0" smtClean="0"/>
              <a:t>Γιαυτό τα ηλεκτρόνια τα πρωτόνια και τα νετρόνια ονομάζονται </a:t>
            </a:r>
            <a:r>
              <a:rPr lang="el-GR" b="1" dirty="0" smtClean="0"/>
              <a:t>υποατομικά σωματίδια</a:t>
            </a:r>
            <a:endParaRPr lang="en-US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0" y="5143512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(e)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αρνητικού </a:t>
            </a:r>
            <a:r>
              <a:rPr lang="el-GR" dirty="0" smtClean="0"/>
              <a:t>ηλεκτρικού φορτίου (στοιχειώδες φορτίο)</a:t>
            </a:r>
            <a:endParaRPr lang="en-US" dirty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rot="5400000">
            <a:off x="6215074" y="3643314"/>
            <a:ext cx="2286016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072330" y="2285992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Πυρήνας ατόμου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291941"/>
            <a:ext cx="2571736" cy="256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285720" y="856357"/>
            <a:ext cx="73581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Τα πρωτόνια είναι μαζί με τα νετρόνια και βρίσκονται στο </a:t>
            </a:r>
            <a:r>
              <a:rPr lang="el-GR" sz="2400" b="1" dirty="0" smtClean="0"/>
              <a:t>πυρήνα</a:t>
            </a:r>
            <a:r>
              <a:rPr lang="el-GR" sz="2400" dirty="0" smtClean="0"/>
              <a:t> του ατόμου.</a:t>
            </a:r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Τα ηλεκτρόνια βρίσκονται έξω από τον πυρήνα του ατόμου, και περιφέρονται γύρω από τον πυρήνα.</a:t>
            </a:r>
            <a:endParaRPr lang="en-US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5286380" y="5643578"/>
            <a:ext cx="2571768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286116" y="6357958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Πυρήνας ατόμου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291941"/>
            <a:ext cx="2571736" cy="256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285720" y="856357"/>
            <a:ext cx="73581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Ο </a:t>
            </a:r>
            <a:r>
              <a:rPr lang="el-GR" sz="2400" b="1" dirty="0" smtClean="0"/>
              <a:t>πυρήνας</a:t>
            </a:r>
            <a:r>
              <a:rPr lang="el-GR" sz="2400" dirty="0" smtClean="0"/>
              <a:t> του ατόμου έχει </a:t>
            </a:r>
            <a:r>
              <a:rPr lang="el-GR" sz="2400" b="1" dirty="0" smtClean="0"/>
              <a:t>θετικό φορτίο </a:t>
            </a:r>
            <a:r>
              <a:rPr lang="el-GR" sz="2400" dirty="0" smtClean="0"/>
              <a:t>αφού περιέχει θετικά πρωτόνια και ηλεκτρικά ουδέτερα νετρόνια.</a:t>
            </a:r>
          </a:p>
          <a:p>
            <a:endParaRPr lang="el-GR" sz="2400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5286380" y="5643578"/>
            <a:ext cx="2571768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286116" y="6357958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Πυρήνας ατόμου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14310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357158" y="1071546"/>
            <a:ext cx="36433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Προσοχή !! </a:t>
            </a:r>
            <a:r>
              <a:rPr lang="el-GR" sz="2400" dirty="0" smtClean="0"/>
              <a:t>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έχω ίσο αριθμό πρωτονίων και ηλεκτρονίων. 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b="1" dirty="0" smtClean="0"/>
              <a:t>: </a:t>
            </a:r>
            <a:r>
              <a:rPr lang="el-GR" sz="2400" dirty="0" smtClean="0"/>
              <a:t>Αν 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υπάρχουν 4  πρωτόνια τότε οπωσδήποτε θα υπάρχουν και 4 ηλεκτρόνια.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291941"/>
            <a:ext cx="2571736" cy="256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285720" y="856357"/>
            <a:ext cx="73581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Τα πρωτόνια είναι μαζί με τα νετρόνια και βρίσκονται στο </a:t>
            </a:r>
            <a:r>
              <a:rPr lang="el-GR" sz="2400" b="1" dirty="0" smtClean="0"/>
              <a:t>πυρήνα</a:t>
            </a:r>
            <a:r>
              <a:rPr lang="el-GR" sz="2400" dirty="0" smtClean="0"/>
              <a:t> του ατόμου.</a:t>
            </a:r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0  πυρήνας του ατόμου  βρίσκεται στο  κέντρο  του  ατόμου  όλη  η  μάζα  του  ατόμου  βρίσκεται  στο  πυρήνα  αφού  τα  πρωτόνια  και  τα  νετρόνια  έχουν  πολύ  μεγαλύτερη  μάζα  από  τα  ηλεκτρόνια.</a:t>
            </a:r>
            <a:endParaRPr lang="en-US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5286380" y="5643578"/>
            <a:ext cx="2571768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286116" y="6357958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Πυρήνας ατόμου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Έλλειψη"/>
          <p:cNvSpPr/>
          <p:nvPr/>
        </p:nvSpPr>
        <p:spPr>
          <a:xfrm>
            <a:off x="6858016" y="614364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8786810" y="48577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807246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715272" y="560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8001024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7786710" y="5747694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7858148" y="5224474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4" name="43 - TextBox"/>
          <p:cNvSpPr txBox="1"/>
          <p:nvPr/>
        </p:nvSpPr>
        <p:spPr>
          <a:xfrm>
            <a:off x="6858016" y="600076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8786810" y="471488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1428728" y="142852"/>
            <a:ext cx="5186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Ηλεκτρικό  φορτίο  (ή φορτίο)  ατόμου.</a:t>
            </a:r>
          </a:p>
        </p:txBody>
      </p:sp>
      <p:sp>
        <p:nvSpPr>
          <p:cNvPr id="31" name="30 - Ορθογώνιο"/>
          <p:cNvSpPr/>
          <p:nvPr/>
        </p:nvSpPr>
        <p:spPr>
          <a:xfrm>
            <a:off x="0" y="142873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ηλεκτρικό φορτίο ενός </a:t>
            </a:r>
            <a:r>
              <a:rPr lang="el-GR" sz="2000" b="1" dirty="0" smtClean="0"/>
              <a:t>ηλεκτρονίου</a:t>
            </a:r>
            <a:r>
              <a:rPr lang="el-GR" sz="2000" dirty="0" smtClean="0"/>
              <a:t> είναι    </a:t>
            </a:r>
            <a:r>
              <a:rPr lang="el-GR" sz="2000" b="1" dirty="0" smtClean="0"/>
              <a:t>- 1,6 </a:t>
            </a:r>
            <a:r>
              <a:rPr lang="en-US" sz="2000" b="1" dirty="0" smtClean="0"/>
              <a:t>x 10</a:t>
            </a:r>
            <a:r>
              <a:rPr lang="en-US" sz="2000" b="1" baseline="30000" dirty="0" smtClean="0"/>
              <a:t>-19 </a:t>
            </a:r>
            <a:r>
              <a:rPr lang="en-US" sz="2000" b="1" dirty="0" smtClean="0"/>
              <a:t> C</a:t>
            </a:r>
            <a:r>
              <a:rPr lang="el-GR" sz="2000" dirty="0" smtClean="0"/>
              <a:t>.  </a:t>
            </a:r>
            <a:endParaRPr lang="en-US" sz="2000" dirty="0"/>
          </a:p>
        </p:txBody>
      </p:sp>
      <p:sp>
        <p:nvSpPr>
          <p:cNvPr id="35" name="34 - TextBox"/>
          <p:cNvSpPr txBox="1"/>
          <p:nvPr/>
        </p:nvSpPr>
        <p:spPr>
          <a:xfrm>
            <a:off x="214282" y="4643446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….άρα το </a:t>
            </a:r>
            <a:r>
              <a:rPr lang="el-GR" b="1" dirty="0" smtClean="0"/>
              <a:t>συνολικό φορτίο ενός ατόμου </a:t>
            </a:r>
            <a:r>
              <a:rPr lang="el-GR" dirty="0" smtClean="0"/>
              <a:t>που έχει ίσο αριθμό πρωτονίων και ηλεκτρονίων θα είναι μηδέν….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500034" y="6215082"/>
            <a:ext cx="4962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άρα το </a:t>
            </a:r>
            <a:r>
              <a:rPr lang="el-GR" b="1" dirty="0" smtClean="0">
                <a:solidFill>
                  <a:srgbClr val="FF0000"/>
                </a:solidFill>
              </a:rPr>
              <a:t>συνολικό φορτίο του ατόμου  είναι μηδέν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0" y="2786058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ηλεκτρικό φορτίο ενός </a:t>
            </a:r>
            <a:r>
              <a:rPr lang="el-GR" sz="2000" b="1" dirty="0" smtClean="0"/>
              <a:t> πρωτονίου     </a:t>
            </a:r>
            <a:r>
              <a:rPr lang="el-GR" sz="2000" dirty="0" smtClean="0"/>
              <a:t>είναι       +</a:t>
            </a:r>
            <a:r>
              <a:rPr lang="el-GR" sz="2000" b="1" dirty="0" smtClean="0"/>
              <a:t>1,6 </a:t>
            </a:r>
            <a:r>
              <a:rPr lang="en-US" sz="2000" b="1" dirty="0" smtClean="0"/>
              <a:t>x 10</a:t>
            </a:r>
            <a:r>
              <a:rPr lang="en-US" sz="2000" b="1" baseline="30000" dirty="0" smtClean="0"/>
              <a:t>-19 </a:t>
            </a:r>
            <a:r>
              <a:rPr lang="en-US" sz="2000" b="1" dirty="0" smtClean="0"/>
              <a:t> C</a:t>
            </a:r>
            <a:r>
              <a:rPr lang="el-GR" sz="2000" dirty="0" smtClean="0"/>
              <a:t>.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Έλλειψη"/>
          <p:cNvSpPr/>
          <p:nvPr/>
        </p:nvSpPr>
        <p:spPr>
          <a:xfrm>
            <a:off x="7991500" y="42862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7000892" y="6416101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8286776" y="58191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6643702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8715404" y="300037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8001024" y="58191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8286776" y="531906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842965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807246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715272" y="560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8143900" y="610488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7786710" y="5747694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7858148" y="5224474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8215338" y="517619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7000892" y="62732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6643702" y="51435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8643966" y="278605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991500" y="41433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8286776" y="567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1428728" y="142852"/>
            <a:ext cx="5186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Ηλεκτρικό  φορτίο  (ή φορτίο)  ατόμου.</a:t>
            </a:r>
          </a:p>
        </p:txBody>
      </p:sp>
      <p:sp>
        <p:nvSpPr>
          <p:cNvPr id="33" name="32 - Ορθογώνιο"/>
          <p:cNvSpPr/>
          <p:nvPr/>
        </p:nvSpPr>
        <p:spPr>
          <a:xfrm>
            <a:off x="642910" y="1500174"/>
            <a:ext cx="7072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Όπως είδαμε και προηγουμένως, </a:t>
            </a:r>
            <a:r>
              <a:rPr lang="el-GR" sz="2000" u="sng" dirty="0" smtClean="0"/>
              <a:t>το συνολικό φορτίο ηλεκτρονίων και πρωτονίων που περιέχονται σε ένα άτομο είναι μηδέν</a:t>
            </a:r>
            <a:endParaRPr lang="en-US" sz="2000" u="sng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7158" y="3500438"/>
            <a:ext cx="6572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b="1" dirty="0" smtClean="0"/>
              <a:t>Άρα όλα τα άτομα έχουν φορτίο μηδέν.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1428736"/>
            <a:ext cx="5500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/>
              <a:t>Παραδείγματα: </a:t>
            </a:r>
          </a:p>
          <a:p>
            <a:r>
              <a:rPr lang="el-GR" sz="2400" dirty="0" smtClean="0"/>
              <a:t>Το άτομο του άνθρακα έχει 6 πρωτόνια και 6 ηλεκτρόνια.</a:t>
            </a:r>
          </a:p>
          <a:p>
            <a:endParaRPr lang="el-GR" sz="2400" dirty="0" smtClean="0"/>
          </a:p>
          <a:p>
            <a:r>
              <a:rPr lang="el-GR" sz="2400" dirty="0" smtClean="0"/>
              <a:t>Το άτομο του νατρίου έχει 11 πρωτόνια και 11 ηλεκτρόνια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sp>
        <p:nvSpPr>
          <p:cNvPr id="35" name="34 - TextBox"/>
          <p:cNvSpPr txBox="1"/>
          <p:nvPr/>
        </p:nvSpPr>
        <p:spPr>
          <a:xfrm>
            <a:off x="428596" y="0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36" name="35 - Επεξήγηση με σύννεφο"/>
          <p:cNvSpPr/>
          <p:nvPr/>
        </p:nvSpPr>
        <p:spPr>
          <a:xfrm>
            <a:off x="0" y="0"/>
            <a:ext cx="3286116" cy="1214446"/>
          </a:xfrm>
          <a:prstGeom prst="cloudCallout">
            <a:avLst>
              <a:gd name="adj1" fmla="val 69029"/>
              <a:gd name="adj2" fmla="val 92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Ορθογώνιο"/>
          <p:cNvSpPr/>
          <p:nvPr/>
        </p:nvSpPr>
        <p:spPr>
          <a:xfrm>
            <a:off x="4143372" y="500042"/>
            <a:ext cx="5000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Προσοχή!! </a:t>
            </a:r>
            <a:r>
              <a:rPr lang="el-GR" sz="2400" i="1" u="sng" dirty="0" smtClean="0">
                <a:solidFill>
                  <a:srgbClr val="FF0000"/>
                </a:solidFill>
              </a:rPr>
              <a:t>Τα άτομα έχουν ίσο αριθμό πρωτονίων και ηλεκτρονίων.</a:t>
            </a:r>
          </a:p>
        </p:txBody>
      </p:sp>
      <p:sp>
        <p:nvSpPr>
          <p:cNvPr id="38" name="37 - Ορθογώνιο"/>
          <p:cNvSpPr/>
          <p:nvPr/>
        </p:nvSpPr>
        <p:spPr>
          <a:xfrm>
            <a:off x="0" y="5286388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ΑΡΑ</a:t>
            </a:r>
            <a:r>
              <a:rPr lang="el-GR" sz="2400" dirty="0" smtClean="0"/>
              <a:t> Τα άτομα έχουν </a:t>
            </a:r>
            <a:r>
              <a:rPr lang="el-GR" sz="2400" dirty="0" smtClean="0">
                <a:solidFill>
                  <a:srgbClr val="FF0000"/>
                </a:solidFill>
              </a:rPr>
              <a:t>συνολικό φορτίο μηδέν</a:t>
            </a:r>
            <a:r>
              <a:rPr lang="el-GR" sz="2400" dirty="0" smtClean="0"/>
              <a:t> (είναι ηλεκτρικά ουδέτερα) ….αφού έχουν </a:t>
            </a:r>
            <a:r>
              <a:rPr lang="el-GR" sz="2400" dirty="0" smtClean="0">
                <a:solidFill>
                  <a:srgbClr val="FF0000"/>
                </a:solidFill>
              </a:rPr>
              <a:t>ίσο αριθμό </a:t>
            </a:r>
            <a:r>
              <a:rPr lang="el-GR" sz="2400" dirty="0" smtClean="0"/>
              <a:t>θετικών πρωτονίων και αρνητικών ηλεκτρονίων…..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1435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Από  ένα  άτομο   </a:t>
            </a:r>
            <a:r>
              <a:rPr lang="el-GR" sz="2000" u="sng" dirty="0" smtClean="0"/>
              <a:t>μπορεί  να  φύγουν </a:t>
            </a:r>
            <a:r>
              <a:rPr lang="el-GR" sz="2000" dirty="0" smtClean="0"/>
              <a:t>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Σε αυτή την περίπτωση το άτομο θα έχει </a:t>
            </a:r>
            <a:r>
              <a:rPr lang="el-GR" sz="2000" b="1" dirty="0" smtClean="0"/>
              <a:t>περισσότερα πρωτόνια από ηλεκτρόνια</a:t>
            </a:r>
            <a:r>
              <a:rPr lang="el-GR" sz="2000" dirty="0" smtClean="0"/>
              <a:t>… και πλέον δεν θα λέγεται άτομο αλλά </a:t>
            </a:r>
            <a:r>
              <a:rPr lang="el-GR" sz="2000" b="1" dirty="0" smtClean="0"/>
              <a:t>ιόν</a:t>
            </a:r>
            <a:r>
              <a:rPr lang="el-GR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06254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99110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 flipH="1" flipV="1">
            <a:off x="5786446" y="2786058"/>
            <a:ext cx="1357322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6929454" y="221455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6929454" y="20716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7429520" y="2428868"/>
            <a:ext cx="171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φύγει μέσα από το άτομο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571480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Ένα άτομο </a:t>
            </a:r>
            <a:r>
              <a:rPr lang="el-GR" sz="2000" u="sng" dirty="0" smtClean="0"/>
              <a:t>μπορεί να πάρει </a:t>
            </a:r>
            <a:r>
              <a:rPr lang="el-GR" sz="2000" dirty="0" smtClean="0"/>
              <a:t>επιπλέον  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 Σε αυτή την περίπτωση το άτομο θα έχει περισσότερα ηλεκτρόνια από πρωτόνια … και πλέον δεν θα λέγεται άτομο αλλά </a:t>
            </a:r>
            <a:r>
              <a:rPr lang="el-GR" sz="2000" b="1" dirty="0" smtClean="0"/>
              <a:t>ιόν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572132" y="32861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929058" y="600076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857620" y="578645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314324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0800000" flipV="1">
            <a:off x="6215074" y="4500570"/>
            <a:ext cx="1928826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8215338" y="414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8215338" y="400050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4929190" y="5572140"/>
            <a:ext cx="171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πάρει το άτομο</a:t>
            </a:r>
            <a:endParaRPr lang="en-US" sz="1200" dirty="0"/>
          </a:p>
        </p:txBody>
      </p:sp>
      <p:sp>
        <p:nvSpPr>
          <p:cNvPr id="38" name="37 - Έλλειψη"/>
          <p:cNvSpPr/>
          <p:nvPr/>
        </p:nvSpPr>
        <p:spPr>
          <a:xfrm>
            <a:off x="5786446" y="500063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5786446" y="485776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  <p:bldP spid="38" grpId="0" animBg="1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357158" y="42860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περισσότερα </a:t>
            </a:r>
            <a:r>
              <a:rPr lang="el-GR" sz="2800" b="1" dirty="0" smtClean="0"/>
              <a:t>υλικά σώματα που βλέπουμε γύρω μας αποτελούνται από άτομα </a:t>
            </a:r>
            <a:r>
              <a:rPr lang="el-GR" sz="2800" dirty="0" smtClean="0">
                <a:solidFill>
                  <a:srgbClr val="FF0000"/>
                </a:solidFill>
              </a:rPr>
              <a:t>και ιόντα*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857984" y="5657671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*Τα ιόντα μοιάζουν με τα άτομα  … εξηγώ παρακάτω τι ακριβώς είναι τα ιόντα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290"/>
            <a:ext cx="57041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9865" y="1928802"/>
            <a:ext cx="360413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78592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</a:t>
            </a:r>
            <a:r>
              <a:rPr lang="el-GR" sz="2000" b="1" dirty="0" smtClean="0"/>
              <a:t>υπάρχει ίσος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αν ένα άτομο έχει 8 πρωτόνια τότε οπωσδήποτε θα έχει και 8 ηλεκτρόνια.</a:t>
            </a:r>
            <a:endParaRPr lang="el-GR" sz="2000" b="1" dirty="0" smtClean="0"/>
          </a:p>
          <a:p>
            <a:endParaRPr lang="en-US" sz="2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00034" y="3714752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err="1" smtClean="0"/>
              <a:t>ιον</a:t>
            </a:r>
            <a:r>
              <a:rPr lang="el-GR" sz="2000" b="1" dirty="0" smtClean="0"/>
              <a:t> υπάρχει διαφορετικός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ένα ιόν μπορεί να έχει 8 πρωτόνια  και 10 ηλεκτρόνια.</a:t>
            </a:r>
            <a:endParaRPr lang="el-GR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164305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3571868" y="335756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14348" y="395972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357422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1785918" y="167371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071802" y="460266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071670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357422" y="3039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50029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14310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785918" y="332518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214546" y="382524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28 - Ομάδα"/>
          <p:cNvGrpSpPr/>
          <p:nvPr/>
        </p:nvGrpSpPr>
        <p:grpSpPr>
          <a:xfrm>
            <a:off x="1785914" y="350043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21" name="39 - Ομάδα"/>
          <p:cNvGrpSpPr/>
          <p:nvPr/>
        </p:nvGrpSpPr>
        <p:grpSpPr>
          <a:xfrm>
            <a:off x="1928794" y="297721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285984" y="292893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378619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714480" y="150017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000364" y="442913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00430" y="314324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285984" y="342900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572132" y="542926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ιόν</a:t>
            </a:r>
            <a:r>
              <a:rPr lang="el-GR" sz="2000" dirty="0" smtClean="0"/>
              <a:t> γιατί έχει 3 πρωτόνια και 2 ηλεκτρόνια</a:t>
            </a:r>
            <a:endParaRPr lang="en-US" sz="2000" dirty="0"/>
          </a:p>
        </p:txBody>
      </p:sp>
      <p:sp>
        <p:nvSpPr>
          <p:cNvPr id="31" name="30 - Έλλειψη"/>
          <p:cNvSpPr/>
          <p:nvPr/>
        </p:nvSpPr>
        <p:spPr>
          <a:xfrm>
            <a:off x="5072066" y="157161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858148" y="410260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14" y="388828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777186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491434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562872" y="281547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7205682" y="288691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28 - Ομάδα"/>
          <p:cNvGrpSpPr/>
          <p:nvPr/>
        </p:nvGrpSpPr>
        <p:grpSpPr>
          <a:xfrm>
            <a:off x="7277120" y="3062174"/>
            <a:ext cx="222252" cy="451869"/>
            <a:chOff x="5143504" y="1000108"/>
            <a:chExt cx="28575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46" name="39 - Ομάδα"/>
          <p:cNvGrpSpPr/>
          <p:nvPr/>
        </p:nvGrpSpPr>
        <p:grpSpPr>
          <a:xfrm>
            <a:off x="7286639" y="2500306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715008" y="371475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858148" y="392906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715272" y="3000372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214282" y="5572140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γιατί έχει 4 πρωτόνια και 4 ηλεκτρόνια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Ανιόν  -  Ανιόντα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785926"/>
            <a:ext cx="8786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Το </a:t>
            </a:r>
            <a:r>
              <a:rPr lang="el-GR" sz="2800" u="sng" dirty="0" smtClean="0">
                <a:solidFill>
                  <a:srgbClr val="C00000"/>
                </a:solidFill>
              </a:rPr>
              <a:t>ανιόν</a:t>
            </a:r>
            <a:r>
              <a:rPr lang="el-GR" sz="2800" dirty="0" smtClean="0"/>
              <a:t>  είναι ιόν   που έχει </a:t>
            </a:r>
            <a:r>
              <a:rPr lang="el-GR" sz="2800" u="sng" dirty="0" smtClean="0">
                <a:solidFill>
                  <a:srgbClr val="C00000"/>
                </a:solidFill>
              </a:rPr>
              <a:t>περισσότερα</a:t>
            </a:r>
            <a:r>
              <a:rPr lang="el-GR" sz="2800" dirty="0" smtClean="0">
                <a:solidFill>
                  <a:srgbClr val="C00000"/>
                </a:solidFill>
              </a:rPr>
              <a:t> αρνητικά </a:t>
            </a:r>
            <a:r>
              <a:rPr lang="el-GR" sz="2800" u="sng" dirty="0" smtClean="0">
                <a:solidFill>
                  <a:srgbClr val="C00000"/>
                </a:solidFill>
              </a:rPr>
              <a:t>ηλεκτρόνια</a:t>
            </a:r>
            <a:r>
              <a:rPr lang="el-GR" sz="2800" dirty="0" smtClean="0">
                <a:solidFill>
                  <a:srgbClr val="C00000"/>
                </a:solidFill>
              </a:rPr>
              <a:t> από θετικά πρωτόνια</a:t>
            </a:r>
            <a:r>
              <a:rPr lang="el-GR" sz="2800" dirty="0" smtClean="0"/>
              <a:t>.  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Τα ανιόντα προέρχονται από άτομα που έχουν «πάρει» επιπλέον ηλεκτρόνια…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>
                <a:solidFill>
                  <a:srgbClr val="C00000"/>
                </a:solidFill>
              </a:rPr>
              <a:t>ΑΡΑ Τα ανιόντα θα έχουν αρνητικό συνολικό φορτίο, </a:t>
            </a:r>
            <a:r>
              <a:rPr lang="el-GR" sz="2800" dirty="0" smtClean="0"/>
              <a:t>αφού έχουν περισσότερα ηλεκτρόνια από πρωτόνια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Κατιόν   -  Κατιόντα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785926"/>
            <a:ext cx="8786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Το </a:t>
            </a:r>
            <a:r>
              <a:rPr lang="el-GR" sz="2800" u="sng" dirty="0" smtClean="0">
                <a:solidFill>
                  <a:srgbClr val="C00000"/>
                </a:solidFill>
              </a:rPr>
              <a:t>κατιόν   </a:t>
            </a:r>
            <a:r>
              <a:rPr lang="el-GR" sz="2800" dirty="0" smtClean="0"/>
              <a:t>είναι  ιόν που έχει </a:t>
            </a:r>
            <a:r>
              <a:rPr lang="el-GR" sz="2800" u="sng" dirty="0" smtClean="0">
                <a:solidFill>
                  <a:srgbClr val="C00000"/>
                </a:solidFill>
              </a:rPr>
              <a:t>λιγότερα  </a:t>
            </a:r>
            <a:r>
              <a:rPr lang="el-GR" sz="2800" dirty="0" smtClean="0">
                <a:solidFill>
                  <a:srgbClr val="C00000"/>
                </a:solidFill>
              </a:rPr>
              <a:t>αρνητικά </a:t>
            </a:r>
            <a:r>
              <a:rPr lang="el-GR" sz="2800" u="sng" dirty="0" smtClean="0">
                <a:solidFill>
                  <a:srgbClr val="C00000"/>
                </a:solidFill>
              </a:rPr>
              <a:t>ηλεκτρόνια</a:t>
            </a:r>
            <a:r>
              <a:rPr lang="el-GR" sz="2800" dirty="0" smtClean="0">
                <a:solidFill>
                  <a:srgbClr val="C00000"/>
                </a:solidFill>
              </a:rPr>
              <a:t> από θετικά πρωτόνια</a:t>
            </a:r>
            <a:r>
              <a:rPr lang="el-GR" sz="2800" dirty="0" smtClean="0"/>
              <a:t>.  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Τα κατιόντα προέρχονται από άτομα που έχουν «χάσει» ηλεκτρόνια…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>
                <a:solidFill>
                  <a:srgbClr val="C00000"/>
                </a:solidFill>
              </a:rPr>
              <a:t>ΑΡΑ Τα κατιόντα θα έχουν θετικό συνολικό φορτίο, </a:t>
            </a:r>
            <a:r>
              <a:rPr lang="el-GR" sz="2800" dirty="0" smtClean="0"/>
              <a:t>αφού έχουν λιγότερα ηλεκτρόνια και περισσότερα πρωτόνια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-142876" y="307181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571472" y="538848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214546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000232" y="353109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928794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214546" y="446818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35742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00023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643042" y="475394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071670" y="525400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643038" y="492919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1785918" y="440597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143108" y="435769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72" y="521495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35756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3108" y="485776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300037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553136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531704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452999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4601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4714884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4214818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514351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535782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4714884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571612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ηλεκτρόνια.  Τα κατιόντα έχουν </a:t>
            </a:r>
            <a:r>
              <a:rPr lang="el-GR" sz="2000" b="1" dirty="0" smtClean="0">
                <a:solidFill>
                  <a:srgbClr val="FF0000"/>
                </a:solidFill>
              </a:rPr>
              <a:t>θετικό φορτίο</a:t>
            </a:r>
            <a:r>
              <a:rPr lang="el-GR" sz="2000" b="1" dirty="0" smtClean="0"/>
              <a:t>.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000232" y="642918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786414" y="1571612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πρωτόνια.  Τα ανιόντα έχουν </a:t>
            </a:r>
            <a:r>
              <a:rPr lang="el-GR" sz="2000" b="1" dirty="0" smtClean="0">
                <a:solidFill>
                  <a:srgbClr val="FF0000"/>
                </a:solidFill>
              </a:rPr>
              <a:t>αρνητικό φορτίο</a:t>
            </a:r>
            <a:r>
              <a:rPr lang="el-GR" sz="2000" b="1" dirty="0" smtClean="0"/>
              <a:t>.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88855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571501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0"/>
            <a:ext cx="3857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Σωματίδια</a:t>
            </a:r>
            <a:r>
              <a:rPr lang="el-GR" dirty="0" smtClean="0"/>
              <a:t> είναι τα :</a:t>
            </a:r>
          </a:p>
          <a:p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Ηλεκτρόνια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Πρωτόνια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Νετρόνια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Άτομα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Ιόντα (κατιόντα ανιόντα)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Μόρια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5000628" y="642918"/>
            <a:ext cx="38576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Φορτισμένα Σωματίδια</a:t>
            </a:r>
            <a:r>
              <a:rPr lang="el-GR" dirty="0" smtClean="0"/>
              <a:t> είναι τα σωματίδια που έχουν ηλεκτρικό φορτίο:</a:t>
            </a:r>
          </a:p>
          <a:p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Ηλεκτρόνια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Πρωτόνια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Ιόντα (κατιόντα ανιόντα)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5643578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Ηλεκτρικό ρεύμα </a:t>
            </a:r>
            <a:r>
              <a:rPr lang="el-GR" dirty="0" smtClean="0"/>
              <a:t>δημιουργείται όταν φορτισμένα σωματίδια κινούνται προς μια κατεύθυνση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5857892"/>
            <a:ext cx="3938701" cy="80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Οι επιστήμονες έχουν υπολογίσει ότι το ανθρώπινο κεφάλι αποτελείται από περίπου 900.000.000.000.000.000.000.000.000 άτομα ή σε συντομογραφία 9</a:t>
            </a:r>
            <a:r>
              <a:rPr lang="en-US" sz="2000" b="1" dirty="0" smtClean="0"/>
              <a:t>x 10</a:t>
            </a:r>
            <a:r>
              <a:rPr lang="en-US" sz="2000" b="1" baseline="30000" dirty="0" smtClean="0"/>
              <a:t>26</a:t>
            </a:r>
            <a:r>
              <a:rPr lang="en-US" sz="2000" b="1" dirty="0" smtClean="0"/>
              <a:t> </a:t>
            </a:r>
            <a:r>
              <a:rPr lang="el-GR" sz="2000" b="1" dirty="0" smtClean="0"/>
              <a:t>άτομα</a:t>
            </a:r>
            <a:endParaRPr lang="en-US" sz="2000" b="1" baseline="30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3452791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2817" y="2786034"/>
            <a:ext cx="478118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000232" y="2571744"/>
            <a:ext cx="5572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άτομα και τα ιόντα  είναι πολύ </a:t>
            </a:r>
            <a:r>
              <a:rPr lang="el-GR" sz="2800" dirty="0" err="1" smtClean="0">
                <a:solidFill>
                  <a:srgbClr val="FF0000"/>
                </a:solidFill>
              </a:rPr>
              <a:t>πολύ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</a:rPr>
              <a:t>μικρά….δεν</a:t>
            </a:r>
            <a:r>
              <a:rPr lang="el-GR" sz="2800" dirty="0" smtClean="0">
                <a:solidFill>
                  <a:srgbClr val="FF0000"/>
                </a:solidFill>
              </a:rPr>
              <a:t> φαίνονται ούτε με μικροσκόπιο….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1643050"/>
            <a:ext cx="58579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άτομα μπορούμε να τα συμβολίζουμε με σφαίρες και κύκλους…….</a:t>
            </a:r>
            <a:r>
              <a:rPr lang="el-GR" sz="2000" u="sng" dirty="0" smtClean="0"/>
              <a:t>βέβαια τα άτομα δεν έχουν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ακριβώς  αυτή την μορφή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r>
              <a:rPr lang="el-GR" sz="2000" dirty="0" smtClean="0"/>
              <a:t>Αν και τα άτομα δεν έχουν χρώμα, εμείς μπορούμε να τα παριστάνουμε  με χρωματιστές σφαίρες…..</a:t>
            </a:r>
          </a:p>
          <a:p>
            <a:endParaRPr lang="el-GR" sz="2000" dirty="0" smtClean="0"/>
          </a:p>
          <a:p>
            <a:r>
              <a:rPr lang="el-GR" sz="2000" dirty="0" smtClean="0"/>
              <a:t>Οι χρωματιστοί κύκλοι και οι σφαίρες (σφαιρίδια) που </a:t>
            </a:r>
            <a:r>
              <a:rPr lang="el-GR" sz="2000" u="sng" dirty="0" smtClean="0"/>
              <a:t>παριστάνουν τα άτομα  </a:t>
            </a:r>
            <a:r>
              <a:rPr lang="el-GR" sz="2000" dirty="0" smtClean="0"/>
              <a:t>ονομάζονται </a:t>
            </a:r>
            <a:r>
              <a:rPr lang="el-GR" sz="2000" b="1" dirty="0" smtClean="0"/>
              <a:t>προσομοιώματα  ατόμων.</a:t>
            </a:r>
            <a:endParaRPr lang="en-US" sz="2000" b="1" dirty="0"/>
          </a:p>
        </p:txBody>
      </p:sp>
      <p:sp>
        <p:nvSpPr>
          <p:cNvPr id="6" name="5 - Έλλειψη"/>
          <p:cNvSpPr/>
          <p:nvPr/>
        </p:nvSpPr>
        <p:spPr>
          <a:xfrm>
            <a:off x="3714744" y="785794"/>
            <a:ext cx="571504" cy="5715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8001024" y="5143512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3571868" y="5786454"/>
            <a:ext cx="428628" cy="42862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858148" y="2285992"/>
            <a:ext cx="642942" cy="64294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285984" y="4929198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0" y="428604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7215206" y="785794"/>
            <a:ext cx="928694" cy="78581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6072198" y="4857760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5714992"/>
            <a:ext cx="1285884" cy="11430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0" y="6143644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/>
                </a:solidFill>
              </a:rPr>
              <a:t>…όμως πως είναι ένα άτομο, από τι αποτελείται;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714356"/>
            <a:ext cx="559578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14282" y="2500306"/>
            <a:ext cx="32861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Προσοχή</a:t>
            </a:r>
            <a:r>
              <a:rPr lang="el-GR" sz="2400" dirty="0" smtClean="0"/>
              <a:t>!!!  Αυτή η εικόνα του ατόμου </a:t>
            </a:r>
            <a:r>
              <a:rPr lang="el-GR" sz="2400" u="sng" dirty="0" smtClean="0"/>
              <a:t>δεν είναι η πραγματική </a:t>
            </a:r>
            <a:r>
              <a:rPr lang="el-GR" sz="2400" dirty="0" smtClean="0"/>
              <a:t>.…αλλά  χρησιμοποιείται εδώ για να περιγράψουμε  με ένα κατανοητό τρόπο την δομή του ατόμου </a:t>
            </a:r>
            <a:endParaRPr lang="en-US" sz="2400" dirty="0"/>
          </a:p>
        </p:txBody>
      </p:sp>
      <p:grpSp>
        <p:nvGrpSpPr>
          <p:cNvPr id="2" name="61 - Ομάδα"/>
          <p:cNvGrpSpPr/>
          <p:nvPr/>
        </p:nvGrpSpPr>
        <p:grpSpPr>
          <a:xfrm>
            <a:off x="4286248" y="2500306"/>
            <a:ext cx="4857752" cy="4295804"/>
            <a:chOff x="4286248" y="3071810"/>
            <a:chExt cx="4214842" cy="3724300"/>
          </a:xfrm>
        </p:grpSpPr>
        <p:sp>
          <p:nvSpPr>
            <p:cNvPr id="8" name="7 - Έλλειψη"/>
            <p:cNvSpPr/>
            <p:nvPr/>
          </p:nvSpPr>
          <p:spPr>
            <a:xfrm>
              <a:off x="5320012" y="3910719"/>
              <a:ext cx="1918361" cy="1982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4286248" y="3071810"/>
              <a:ext cx="4214842" cy="3724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7349381" y="4475007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4955767" y="549072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- Έλλειψη"/>
            <p:cNvSpPr/>
            <p:nvPr/>
          </p:nvSpPr>
          <p:spPr>
            <a:xfrm>
              <a:off x="5996469" y="3402860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6985135" y="5998584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Έλλειψη"/>
            <p:cNvSpPr/>
            <p:nvPr/>
          </p:nvSpPr>
          <p:spPr>
            <a:xfrm>
              <a:off x="6072198" y="5500702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6000760" y="3929066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5" name="24 - Έλλειψη"/>
            <p:cNvSpPr/>
            <p:nvPr/>
          </p:nvSpPr>
          <p:spPr>
            <a:xfrm>
              <a:off x="5500694" y="4429132"/>
              <a:ext cx="285752" cy="2671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 flipH="1">
              <a:off x="5500694" y="428625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04609" y="4475007"/>
              <a:ext cx="15610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4906082" y="530143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959799" y="3257612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0" name="29 - TextBox"/>
            <p:cNvSpPr txBox="1"/>
            <p:nvPr/>
          </p:nvSpPr>
          <p:spPr>
            <a:xfrm>
              <a:off x="6933100" y="582929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1" name="30 - TextBox"/>
            <p:cNvSpPr txBox="1"/>
            <p:nvPr/>
          </p:nvSpPr>
          <p:spPr>
            <a:xfrm>
              <a:off x="7297346" y="4305720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2" name="31 - TextBox"/>
            <p:cNvSpPr txBox="1"/>
            <p:nvPr/>
          </p:nvSpPr>
          <p:spPr>
            <a:xfrm>
              <a:off x="6072198" y="5357826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6500826" y="5286388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6429388" y="5143512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6643702" y="457200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42 - Έλλειψη"/>
            <p:cNvSpPr/>
            <p:nvPr/>
          </p:nvSpPr>
          <p:spPr>
            <a:xfrm>
              <a:off x="5857884" y="514351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- Έλλειψη"/>
            <p:cNvSpPr/>
            <p:nvPr/>
          </p:nvSpPr>
          <p:spPr>
            <a:xfrm>
              <a:off x="5929322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Έλλειψη"/>
            <p:cNvSpPr/>
            <p:nvPr/>
          </p:nvSpPr>
          <p:spPr>
            <a:xfrm>
              <a:off x="6500826" y="428625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- Έλλειψη"/>
            <p:cNvSpPr/>
            <p:nvPr/>
          </p:nvSpPr>
          <p:spPr>
            <a:xfrm>
              <a:off x="6715140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6143636" y="4357694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5572132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- Έλλειψη"/>
            <p:cNvSpPr/>
            <p:nvPr/>
          </p:nvSpPr>
          <p:spPr>
            <a:xfrm>
              <a:off x="6000760" y="407194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6215074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Έλλειψη"/>
            <p:cNvSpPr/>
            <p:nvPr/>
          </p:nvSpPr>
          <p:spPr>
            <a:xfrm>
              <a:off x="7481555" y="545567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- TextBox"/>
            <p:cNvSpPr txBox="1"/>
            <p:nvPr/>
          </p:nvSpPr>
          <p:spPr>
            <a:xfrm>
              <a:off x="7429520" y="528638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3" name="52 - Έλλειψη"/>
            <p:cNvSpPr/>
            <p:nvPr/>
          </p:nvSpPr>
          <p:spPr>
            <a:xfrm>
              <a:off x="4552597" y="452698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4500562" y="435769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7124365" y="3741163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- TextBox"/>
            <p:cNvSpPr txBox="1"/>
            <p:nvPr/>
          </p:nvSpPr>
          <p:spPr>
            <a:xfrm>
              <a:off x="7072330" y="357187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7" name="56 - Έλλειψη"/>
            <p:cNvSpPr/>
            <p:nvPr/>
          </p:nvSpPr>
          <p:spPr>
            <a:xfrm>
              <a:off x="6052795" y="631293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6000760" y="614364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9" name="58 - TextBox"/>
            <p:cNvSpPr txBox="1"/>
            <p:nvPr/>
          </p:nvSpPr>
          <p:spPr>
            <a:xfrm flipH="1">
              <a:off x="5897816" y="4496293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59 - TextBox"/>
            <p:cNvSpPr txBox="1"/>
            <p:nvPr/>
          </p:nvSpPr>
          <p:spPr>
            <a:xfrm flipH="1">
              <a:off x="5786446" y="500063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1" name="60 - TextBox"/>
            <p:cNvSpPr txBox="1"/>
            <p:nvPr/>
          </p:nvSpPr>
          <p:spPr>
            <a:xfrm flipH="1">
              <a:off x="6643702" y="442913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3" name="62 - Έλλειψη"/>
            <p:cNvSpPr/>
            <p:nvPr/>
          </p:nvSpPr>
          <p:spPr>
            <a:xfrm>
              <a:off x="5500694" y="528638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- Έλλειψη"/>
            <p:cNvSpPr/>
            <p:nvPr/>
          </p:nvSpPr>
          <p:spPr>
            <a:xfrm>
              <a:off x="6929454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786446" y="557214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- Έλλειψη"/>
            <p:cNvSpPr/>
            <p:nvPr/>
          </p:nvSpPr>
          <p:spPr>
            <a:xfrm>
              <a:off x="6286512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61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14282" y="4143380"/>
            <a:ext cx="6858048" cy="646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https://www.youtube.com/watch?v=B6FmME4zqaE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142844" y="4286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4"/>
              </a:rPr>
              <a:t>https://www.youtube.com/watch?v=LapHOn98X5w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3020</TotalTime>
  <Words>919</Words>
  <PresentationFormat>Προβολή στην οθόνη (4:3)</PresentationFormat>
  <Paragraphs>215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440</cp:revision>
  <dcterms:created xsi:type="dcterms:W3CDTF">2020-03-28T09:35:19Z</dcterms:created>
  <dcterms:modified xsi:type="dcterms:W3CDTF">2023-12-12T16:25:54Z</dcterms:modified>
</cp:coreProperties>
</file>