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59" r:id="rId4"/>
    <p:sldId id="361" r:id="rId5"/>
    <p:sldId id="362" r:id="rId6"/>
    <p:sldId id="367" r:id="rId7"/>
    <p:sldId id="363" r:id="rId8"/>
    <p:sldId id="364" r:id="rId9"/>
    <p:sldId id="366" r:id="rId10"/>
    <p:sldId id="368" r:id="rId11"/>
    <p:sldId id="369" r:id="rId12"/>
    <p:sldId id="374" r:id="rId13"/>
    <p:sldId id="370" r:id="rId14"/>
    <p:sldId id="351" r:id="rId15"/>
    <p:sldId id="371" r:id="rId16"/>
    <p:sldId id="352" r:id="rId17"/>
    <p:sldId id="353" r:id="rId18"/>
    <p:sldId id="355" r:id="rId19"/>
    <p:sldId id="356" r:id="rId20"/>
    <p:sldId id="373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24" autoAdjust="0"/>
  </p:normalViewPr>
  <p:slideViewPr>
    <p:cSldViewPr>
      <p:cViewPr>
        <p:scale>
          <a:sx n="73" d="100"/>
          <a:sy n="73" d="100"/>
        </p:scale>
        <p:origin x="-170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0" y="0"/>
            <a:ext cx="3286116" cy="1928802"/>
          </a:xfrm>
          <a:prstGeom prst="cloudCallout">
            <a:avLst>
              <a:gd name="adj1" fmla="val 76582"/>
              <a:gd name="adj2" fmla="val 401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500034" y="428604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/>
              <a:t>άτομο</a:t>
            </a:r>
            <a:endParaRPr lang="en-US" sz="6000" b="1" dirty="0"/>
          </a:p>
        </p:txBody>
      </p:sp>
      <p:sp>
        <p:nvSpPr>
          <p:cNvPr id="9" name="8 - Έλλειψη"/>
          <p:cNvSpPr/>
          <p:nvPr/>
        </p:nvSpPr>
        <p:spPr>
          <a:xfrm>
            <a:off x="4000496" y="3143248"/>
            <a:ext cx="2633682" cy="25098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2581260" y="2081202"/>
            <a:ext cx="5786478" cy="471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6786578" y="385762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3500430" y="514351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6072198" y="471488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Έλλειψη"/>
          <p:cNvSpPr/>
          <p:nvPr/>
        </p:nvSpPr>
        <p:spPr>
          <a:xfrm>
            <a:off x="4929190" y="250030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Έλλειψη"/>
          <p:cNvSpPr/>
          <p:nvPr/>
        </p:nvSpPr>
        <p:spPr>
          <a:xfrm>
            <a:off x="6286512" y="578645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Έλλειψη"/>
          <p:cNvSpPr/>
          <p:nvPr/>
        </p:nvSpPr>
        <p:spPr>
          <a:xfrm>
            <a:off x="5000628" y="450057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Έλλειψη"/>
          <p:cNvSpPr/>
          <p:nvPr/>
        </p:nvSpPr>
        <p:spPr>
          <a:xfrm>
            <a:off x="5286380" y="400050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5500694" y="371475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Έλλειψη"/>
          <p:cNvSpPr/>
          <p:nvPr/>
        </p:nvSpPr>
        <p:spPr>
          <a:xfrm>
            <a:off x="4786314" y="414338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Έλλειψη"/>
          <p:cNvSpPr/>
          <p:nvPr/>
        </p:nvSpPr>
        <p:spPr>
          <a:xfrm>
            <a:off x="4214810" y="435769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5143504" y="521495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28 - Ομάδα"/>
          <p:cNvGrpSpPr/>
          <p:nvPr/>
        </p:nvGrpSpPr>
        <p:grpSpPr>
          <a:xfrm>
            <a:off x="4572000" y="4429132"/>
            <a:ext cx="285752" cy="523220"/>
            <a:chOff x="5143504" y="1000108"/>
            <a:chExt cx="285752" cy="523220"/>
          </a:xfrm>
        </p:grpSpPr>
        <p:sp>
          <p:nvSpPr>
            <p:cNvPr id="22" name="21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grpSp>
        <p:nvGrpSpPr>
          <p:cNvPr id="3" name="39 - Ομάδα"/>
          <p:cNvGrpSpPr/>
          <p:nvPr/>
        </p:nvGrpSpPr>
        <p:grpSpPr>
          <a:xfrm>
            <a:off x="4714876" y="3571876"/>
            <a:ext cx="285752" cy="523220"/>
            <a:chOff x="5143504" y="1000108"/>
            <a:chExt cx="285752" cy="523220"/>
          </a:xfrm>
        </p:grpSpPr>
        <p:sp>
          <p:nvSpPr>
            <p:cNvPr id="41" name="40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41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sp>
        <p:nvSpPr>
          <p:cNvPr id="43" name="42 - TextBox"/>
          <p:cNvSpPr txBox="1"/>
          <p:nvPr/>
        </p:nvSpPr>
        <p:spPr>
          <a:xfrm>
            <a:off x="5214942" y="3857628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4" name="43 - TextBox"/>
          <p:cNvSpPr txBox="1"/>
          <p:nvPr/>
        </p:nvSpPr>
        <p:spPr>
          <a:xfrm>
            <a:off x="3500430" y="500063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5" name="44 - TextBox"/>
          <p:cNvSpPr txBox="1"/>
          <p:nvPr/>
        </p:nvSpPr>
        <p:spPr>
          <a:xfrm>
            <a:off x="4929190" y="235743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6" name="45 - TextBox"/>
          <p:cNvSpPr txBox="1"/>
          <p:nvPr/>
        </p:nvSpPr>
        <p:spPr>
          <a:xfrm>
            <a:off x="6215074" y="557214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6715140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6072198" y="45720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2" name="31 - Έλλειψη"/>
          <p:cNvSpPr/>
          <p:nvPr/>
        </p:nvSpPr>
        <p:spPr>
          <a:xfrm>
            <a:off x="7286644" y="285728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Έλλειψη"/>
          <p:cNvSpPr/>
          <p:nvPr/>
        </p:nvSpPr>
        <p:spPr>
          <a:xfrm>
            <a:off x="0" y="271462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TextBox"/>
          <p:cNvSpPr txBox="1"/>
          <p:nvPr/>
        </p:nvSpPr>
        <p:spPr>
          <a:xfrm>
            <a:off x="0" y="25717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6" name="35 - TextBox"/>
          <p:cNvSpPr txBox="1"/>
          <p:nvPr/>
        </p:nvSpPr>
        <p:spPr>
          <a:xfrm>
            <a:off x="285720" y="2643182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==</a:t>
            </a:r>
            <a:r>
              <a:rPr lang="el-GR" u="sng" dirty="0" smtClean="0">
                <a:solidFill>
                  <a:srgbClr val="FF0000"/>
                </a:solidFill>
              </a:rPr>
              <a:t>Ηλεκτρόνιο</a:t>
            </a:r>
            <a:r>
              <a:rPr lang="el-GR" dirty="0" smtClean="0"/>
              <a:t> που έχει αρνητικό ηλεκτρικό φορτίο</a:t>
            </a:r>
            <a:endParaRPr lang="en-US" dirty="0"/>
          </a:p>
        </p:txBody>
      </p:sp>
      <p:sp>
        <p:nvSpPr>
          <p:cNvPr id="37" name="36 - Έλλειψη"/>
          <p:cNvSpPr/>
          <p:nvPr/>
        </p:nvSpPr>
        <p:spPr>
          <a:xfrm>
            <a:off x="0" y="535782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- TextBox"/>
          <p:cNvSpPr txBox="1"/>
          <p:nvPr/>
        </p:nvSpPr>
        <p:spPr>
          <a:xfrm>
            <a:off x="0" y="521495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9" name="38 - TextBox"/>
          <p:cNvSpPr txBox="1"/>
          <p:nvPr/>
        </p:nvSpPr>
        <p:spPr>
          <a:xfrm>
            <a:off x="285720" y="5286388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==</a:t>
            </a:r>
            <a:r>
              <a:rPr lang="el-GR" u="sng" dirty="0" smtClean="0">
                <a:solidFill>
                  <a:srgbClr val="FF0000"/>
                </a:solidFill>
              </a:rPr>
              <a:t>Πρωτόνιο</a:t>
            </a:r>
            <a:r>
              <a:rPr lang="el-GR" dirty="0" smtClean="0"/>
              <a:t> που έχει θετικό ηλεκτρικό φορτίο</a:t>
            </a:r>
            <a:endParaRPr lang="en-US" dirty="0"/>
          </a:p>
        </p:txBody>
      </p:sp>
      <p:sp>
        <p:nvSpPr>
          <p:cNvPr id="48" name="47 - TextBox"/>
          <p:cNvSpPr txBox="1"/>
          <p:nvPr/>
        </p:nvSpPr>
        <p:spPr>
          <a:xfrm>
            <a:off x="7500926" y="214290"/>
            <a:ext cx="16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==</a:t>
            </a:r>
            <a:r>
              <a:rPr lang="el-GR" u="sng" dirty="0" smtClean="0">
                <a:solidFill>
                  <a:srgbClr val="FF0000"/>
                </a:solidFill>
              </a:rPr>
              <a:t>νετρόνιο</a:t>
            </a:r>
            <a:r>
              <a:rPr lang="el-GR" dirty="0" smtClean="0"/>
              <a:t> που δεν έχει ηλεκτρικό φορτίο, άρα είναι ηλεκτρικά ουδέτερο (αφόρτιστο).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 txBox="1">
            <a:spLocks/>
          </p:cNvSpPr>
          <p:nvPr/>
        </p:nvSpPr>
        <p:spPr>
          <a:xfrm>
            <a:off x="0" y="1"/>
            <a:ext cx="3286116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Μορφές ενέργειας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286116" y="1857364"/>
            <a:ext cx="557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0000"/>
                </a:solidFill>
              </a:rPr>
              <a:t>Ηλεκτρική ενέργεια  </a:t>
            </a:r>
            <a:r>
              <a:rPr lang="el-GR" sz="2400" dirty="0" smtClean="0"/>
              <a:t>:   η ενέργεια που  μεταφέρει το ηλεκτρικό ρεύμα……</a:t>
            </a:r>
          </a:p>
          <a:p>
            <a:pPr lvl="1"/>
            <a:endParaRPr lang="el-GR" sz="2400" dirty="0" smtClean="0"/>
          </a:p>
          <a:p>
            <a:pPr lvl="1"/>
            <a:r>
              <a:rPr lang="el-GR" sz="2400" dirty="0" smtClean="0"/>
              <a:t>Δηλαδή ενέργεια που μεταφέρουν τα  φορτισμένα  σωματίδια (π.χ.  ηλεκτρόνια) που κινούνται  προς  μια κατεύθυνση…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929198"/>
            <a:ext cx="396925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2714612" cy="40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 txBox="1">
            <a:spLocks/>
          </p:cNvSpPr>
          <p:nvPr/>
        </p:nvSpPr>
        <p:spPr>
          <a:xfrm>
            <a:off x="0" y="1"/>
            <a:ext cx="3286116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Μορφές ενέργειας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85720" y="1428736"/>
            <a:ext cx="857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0000"/>
                </a:solidFill>
              </a:rPr>
              <a:t>Θερμότητα</a:t>
            </a:r>
            <a:r>
              <a:rPr lang="el-GR" sz="2400" dirty="0" smtClean="0"/>
              <a:t>:   η </a:t>
            </a:r>
            <a:r>
              <a:rPr lang="el-GR" sz="2400" dirty="0" smtClean="0">
                <a:solidFill>
                  <a:srgbClr val="FF0000"/>
                </a:solidFill>
              </a:rPr>
              <a:t>ενέργεια</a:t>
            </a:r>
            <a:r>
              <a:rPr lang="el-GR" sz="2400" dirty="0" smtClean="0"/>
              <a:t> που  μεταφέρεται από ένα  ζεστό  σώμα … προς ένα κρύο  σώμα ….. όταν  τα  δύο  σώματα   βρίσκονται  σε  επαφή….</a:t>
            </a:r>
          </a:p>
          <a:p>
            <a:pPr lvl="1"/>
            <a:endParaRPr lang="el-GR" sz="2400" dirty="0" smtClean="0"/>
          </a:p>
          <a:p>
            <a:pPr lvl="1"/>
            <a:r>
              <a:rPr lang="el-GR" sz="2400" dirty="0" smtClean="0"/>
              <a:t>( Η θερμότητα μεταφέρεται  και  με    ακτινοβολία, αλλά και με ρεύματα μέσα στα υγρά και τα αέρια).</a:t>
            </a:r>
          </a:p>
          <a:p>
            <a:pPr lvl="1"/>
            <a:endParaRPr lang="el-GR" sz="240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2071670" y="4857760"/>
            <a:ext cx="15001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Ορθογώνιο"/>
          <p:cNvSpPr/>
          <p:nvPr/>
        </p:nvSpPr>
        <p:spPr>
          <a:xfrm>
            <a:off x="3571868" y="4857760"/>
            <a:ext cx="1714512" cy="10715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1928794" y="55721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Σώμα Α</a:t>
            </a:r>
            <a:endParaRPr lang="en-US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4071934" y="55721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Σώμα Β</a:t>
            </a:r>
            <a:endParaRPr lang="en-US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2071670" y="478632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70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357686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 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13 - Δεξιό βέλος"/>
          <p:cNvSpPr/>
          <p:nvPr/>
        </p:nvSpPr>
        <p:spPr>
          <a:xfrm>
            <a:off x="2500298" y="5072074"/>
            <a:ext cx="2071702" cy="57150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2428860" y="514351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θερμότητα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2805128" cy="398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2143108" y="1357298"/>
            <a:ext cx="2143140" cy="15001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3214678" y="71435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ποτήρι περιέχει ζεστό νερό  με θερμοκρασία 70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 (7</a:t>
            </a:r>
            <a:r>
              <a:rPr lang="el-GR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βαθμούς κελσίου)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714976" y="221455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αέρας γύρω από το ποτήρι έχει θερμοκρασία 25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785786" y="5500702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Άρα θερμότητα θα φύγει από το ζεστό νερό προς το πιο ψυχρό περιβάλλον.  Αφού το νερό χάνει θερμότητα,  η θερμοκρασία του νερού θα μειώνεται. </a:t>
            </a:r>
            <a:endParaRPr lang="el-GR" dirty="0"/>
          </a:p>
        </p:txBody>
      </p:sp>
      <p:sp>
        <p:nvSpPr>
          <p:cNvPr id="10" name="9 - Δεξιό βέλος"/>
          <p:cNvSpPr/>
          <p:nvPr/>
        </p:nvSpPr>
        <p:spPr>
          <a:xfrm>
            <a:off x="2071670" y="3571876"/>
            <a:ext cx="2071702" cy="57150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2143108" y="364331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θερμότητα</a:t>
            </a:r>
            <a:endParaRPr lang="en-US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1571604" y="2857496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70 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500562" y="3571876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25 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282" y="571480"/>
            <a:ext cx="80724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Κάθε συσκευή από την οποία διέρχεται ηλεκτρικό ρεύμα θερμαίνεται.</a:t>
            </a:r>
          </a:p>
          <a:p>
            <a:endParaRPr lang="el-GR" dirty="0" smtClean="0"/>
          </a:p>
          <a:p>
            <a:r>
              <a:rPr lang="el-GR" dirty="0" smtClean="0"/>
              <a:t> Οι ηλεκτρικές θερμάστρες, οι κουζίνες και οι θερμοσίφωνες θερμαίνονται, όταν από τους αντιστάτες τους διέρχεται ηλεκτρικό ρεύμα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714876" y="2857496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Επιπλέον όταν η θερμοκρασία του αντιστάτη γίνεται μεγαλύτερη από τη θερμοκρασία του περιβάλλοντός του, ενέργεια (θερμότητα) θα μεταφέρεται από τον αντιστάτη στο περιβάλλον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85720" y="5715016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Συμπεραίνουμε λοιπόν ότι </a:t>
            </a:r>
            <a:r>
              <a:rPr lang="el-GR" b="1" dirty="0" smtClean="0"/>
              <a:t>στον αντιστάτη ηλεκτρική ενέργεια μετατρέπεται σε θερμική. Επομένως η θερμότητα που μεταφέρεται από τον αντιστάτη στο περιβάλλον του προέρχεται από την ηλεκτρική ενέργεια.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214546" y="14285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Νόμος </a:t>
            </a:r>
            <a:r>
              <a:rPr lang="el-GR" b="1" dirty="0" err="1" smtClean="0"/>
              <a:t>Τζάουλ</a:t>
            </a:r>
            <a:endParaRPr lang="el-GR" b="1" dirty="0"/>
          </a:p>
        </p:txBody>
      </p:sp>
      <p:grpSp>
        <p:nvGrpSpPr>
          <p:cNvPr id="9" name="8 - Ομάδα"/>
          <p:cNvGrpSpPr/>
          <p:nvPr/>
        </p:nvGrpSpPr>
        <p:grpSpPr>
          <a:xfrm>
            <a:off x="142844" y="2214554"/>
            <a:ext cx="3501256" cy="3367904"/>
            <a:chOff x="570678" y="2857496"/>
            <a:chExt cx="3501256" cy="3367904"/>
          </a:xfrm>
        </p:grpSpPr>
        <p:cxnSp>
          <p:nvCxnSpPr>
            <p:cNvPr id="10" name="9 - Γωνιακή σύνδεση"/>
            <p:cNvCxnSpPr/>
            <p:nvPr/>
          </p:nvCxnSpPr>
          <p:spPr>
            <a:xfrm rot="16200000" flipH="1">
              <a:off x="2428860" y="4214818"/>
              <a:ext cx="2643206" cy="642942"/>
            </a:xfrm>
            <a:prstGeom prst="bentConnector3">
              <a:avLst>
                <a:gd name="adj1" fmla="val 1074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- Γωνιακή σύνδεση"/>
            <p:cNvCxnSpPr/>
            <p:nvPr/>
          </p:nvCxnSpPr>
          <p:spPr>
            <a:xfrm>
              <a:off x="571472" y="4572008"/>
              <a:ext cx="2071702" cy="1285884"/>
            </a:xfrm>
            <a:prstGeom prst="bentConnector3">
              <a:avLst>
                <a:gd name="adj1" fmla="val 1449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5400000">
              <a:off x="2428860" y="5857892"/>
              <a:ext cx="428628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16200000" flipH="1">
              <a:off x="2392347" y="5822967"/>
              <a:ext cx="796136" cy="873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- Ευθεία γραμμή σύνδεσης"/>
            <p:cNvCxnSpPr/>
            <p:nvPr/>
          </p:nvCxnSpPr>
          <p:spPr>
            <a:xfrm>
              <a:off x="2786050" y="5857892"/>
              <a:ext cx="1285884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- Ευθεία γραμμή σύνδεσης"/>
            <p:cNvCxnSpPr/>
            <p:nvPr/>
          </p:nvCxnSpPr>
          <p:spPr>
            <a:xfrm rot="5400000" flipH="1" flipV="1">
              <a:off x="428596" y="4429132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- Ελεύθερη σχεδίαση"/>
            <p:cNvSpPr/>
            <p:nvPr/>
          </p:nvSpPr>
          <p:spPr>
            <a:xfrm>
              <a:off x="2714612" y="2857496"/>
              <a:ext cx="718457" cy="424542"/>
            </a:xfrm>
            <a:custGeom>
              <a:avLst/>
              <a:gdLst>
                <a:gd name="connsiteX0" fmla="*/ 0 w 718457"/>
                <a:gd name="connsiteY0" fmla="*/ 418011 h 424542"/>
                <a:gd name="connsiteX1" fmla="*/ 104503 w 718457"/>
                <a:gd name="connsiteY1" fmla="*/ 0 h 424542"/>
                <a:gd name="connsiteX2" fmla="*/ 169817 w 718457"/>
                <a:gd name="connsiteY2" fmla="*/ 418011 h 424542"/>
                <a:gd name="connsiteX3" fmla="*/ 274320 w 718457"/>
                <a:gd name="connsiteY3" fmla="*/ 13063 h 424542"/>
                <a:gd name="connsiteX4" fmla="*/ 365760 w 718457"/>
                <a:gd name="connsiteY4" fmla="*/ 418011 h 424542"/>
                <a:gd name="connsiteX5" fmla="*/ 470263 w 718457"/>
                <a:gd name="connsiteY5" fmla="*/ 13063 h 424542"/>
                <a:gd name="connsiteX6" fmla="*/ 535577 w 718457"/>
                <a:gd name="connsiteY6" fmla="*/ 418011 h 424542"/>
                <a:gd name="connsiteX7" fmla="*/ 640080 w 718457"/>
                <a:gd name="connsiteY7" fmla="*/ 52251 h 424542"/>
                <a:gd name="connsiteX8" fmla="*/ 718457 w 718457"/>
                <a:gd name="connsiteY8" fmla="*/ 418011 h 424542"/>
                <a:gd name="connsiteX9" fmla="*/ 718457 w 718457"/>
                <a:gd name="connsiteY9" fmla="*/ 418011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457" h="424542">
                  <a:moveTo>
                    <a:pt x="0" y="418011"/>
                  </a:moveTo>
                  <a:cubicBezTo>
                    <a:pt x="38100" y="209005"/>
                    <a:pt x="76200" y="0"/>
                    <a:pt x="104503" y="0"/>
                  </a:cubicBezTo>
                  <a:cubicBezTo>
                    <a:pt x="132806" y="0"/>
                    <a:pt x="141514" y="415834"/>
                    <a:pt x="169817" y="418011"/>
                  </a:cubicBezTo>
                  <a:cubicBezTo>
                    <a:pt x="198120" y="420188"/>
                    <a:pt x="241663" y="13063"/>
                    <a:pt x="274320" y="13063"/>
                  </a:cubicBezTo>
                  <a:cubicBezTo>
                    <a:pt x="306977" y="13063"/>
                    <a:pt x="333103" y="418011"/>
                    <a:pt x="365760" y="418011"/>
                  </a:cubicBezTo>
                  <a:cubicBezTo>
                    <a:pt x="398417" y="418011"/>
                    <a:pt x="441960" y="13063"/>
                    <a:pt x="470263" y="13063"/>
                  </a:cubicBezTo>
                  <a:cubicBezTo>
                    <a:pt x="498566" y="13063"/>
                    <a:pt x="507274" y="411480"/>
                    <a:pt x="535577" y="418011"/>
                  </a:cubicBezTo>
                  <a:cubicBezTo>
                    <a:pt x="563880" y="424542"/>
                    <a:pt x="609600" y="52251"/>
                    <a:pt x="640080" y="52251"/>
                  </a:cubicBezTo>
                  <a:cubicBezTo>
                    <a:pt x="670560" y="52251"/>
                    <a:pt x="718457" y="418011"/>
                    <a:pt x="718457" y="418011"/>
                  </a:cubicBezTo>
                  <a:lnTo>
                    <a:pt x="718457" y="418011"/>
                  </a:lnTo>
                </a:path>
              </a:pathLst>
            </a:cu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6 - Ελεύθερη σχεδίαση"/>
            <p:cNvSpPr/>
            <p:nvPr/>
          </p:nvSpPr>
          <p:spPr>
            <a:xfrm>
              <a:off x="1142976" y="2857496"/>
              <a:ext cx="718457" cy="424542"/>
            </a:xfrm>
            <a:custGeom>
              <a:avLst/>
              <a:gdLst>
                <a:gd name="connsiteX0" fmla="*/ 0 w 718457"/>
                <a:gd name="connsiteY0" fmla="*/ 418011 h 424542"/>
                <a:gd name="connsiteX1" fmla="*/ 104503 w 718457"/>
                <a:gd name="connsiteY1" fmla="*/ 0 h 424542"/>
                <a:gd name="connsiteX2" fmla="*/ 169817 w 718457"/>
                <a:gd name="connsiteY2" fmla="*/ 418011 h 424542"/>
                <a:gd name="connsiteX3" fmla="*/ 274320 w 718457"/>
                <a:gd name="connsiteY3" fmla="*/ 13063 h 424542"/>
                <a:gd name="connsiteX4" fmla="*/ 365760 w 718457"/>
                <a:gd name="connsiteY4" fmla="*/ 418011 h 424542"/>
                <a:gd name="connsiteX5" fmla="*/ 470263 w 718457"/>
                <a:gd name="connsiteY5" fmla="*/ 13063 h 424542"/>
                <a:gd name="connsiteX6" fmla="*/ 535577 w 718457"/>
                <a:gd name="connsiteY6" fmla="*/ 418011 h 424542"/>
                <a:gd name="connsiteX7" fmla="*/ 640080 w 718457"/>
                <a:gd name="connsiteY7" fmla="*/ 52251 h 424542"/>
                <a:gd name="connsiteX8" fmla="*/ 718457 w 718457"/>
                <a:gd name="connsiteY8" fmla="*/ 418011 h 424542"/>
                <a:gd name="connsiteX9" fmla="*/ 718457 w 718457"/>
                <a:gd name="connsiteY9" fmla="*/ 418011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457" h="424542">
                  <a:moveTo>
                    <a:pt x="0" y="418011"/>
                  </a:moveTo>
                  <a:cubicBezTo>
                    <a:pt x="38100" y="209005"/>
                    <a:pt x="76200" y="0"/>
                    <a:pt x="104503" y="0"/>
                  </a:cubicBezTo>
                  <a:cubicBezTo>
                    <a:pt x="132806" y="0"/>
                    <a:pt x="141514" y="415834"/>
                    <a:pt x="169817" y="418011"/>
                  </a:cubicBezTo>
                  <a:cubicBezTo>
                    <a:pt x="198120" y="420188"/>
                    <a:pt x="241663" y="13063"/>
                    <a:pt x="274320" y="13063"/>
                  </a:cubicBezTo>
                  <a:cubicBezTo>
                    <a:pt x="306977" y="13063"/>
                    <a:pt x="333103" y="418011"/>
                    <a:pt x="365760" y="418011"/>
                  </a:cubicBezTo>
                  <a:cubicBezTo>
                    <a:pt x="398417" y="418011"/>
                    <a:pt x="441960" y="13063"/>
                    <a:pt x="470263" y="13063"/>
                  </a:cubicBezTo>
                  <a:cubicBezTo>
                    <a:pt x="498566" y="13063"/>
                    <a:pt x="507274" y="411480"/>
                    <a:pt x="535577" y="418011"/>
                  </a:cubicBezTo>
                  <a:cubicBezTo>
                    <a:pt x="563880" y="424542"/>
                    <a:pt x="609600" y="52251"/>
                    <a:pt x="640080" y="52251"/>
                  </a:cubicBezTo>
                  <a:cubicBezTo>
                    <a:pt x="670560" y="52251"/>
                    <a:pt x="718457" y="418011"/>
                    <a:pt x="718457" y="418011"/>
                  </a:cubicBezTo>
                  <a:lnTo>
                    <a:pt x="718457" y="418011"/>
                  </a:lnTo>
                </a:path>
              </a:pathLst>
            </a:cu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17 - Ευθεία γραμμή σύνδεσης"/>
            <p:cNvCxnSpPr>
              <a:stCxn id="16" idx="0"/>
            </p:cNvCxnSpPr>
            <p:nvPr/>
          </p:nvCxnSpPr>
          <p:spPr>
            <a:xfrm flipH="1">
              <a:off x="1857356" y="3275507"/>
              <a:ext cx="857256" cy="10617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- Ευθεία γραμμή σύνδεσης"/>
            <p:cNvCxnSpPr>
              <a:stCxn id="17" idx="0"/>
            </p:cNvCxnSpPr>
            <p:nvPr/>
          </p:nvCxnSpPr>
          <p:spPr>
            <a:xfrm flipH="1">
              <a:off x="571472" y="3275507"/>
              <a:ext cx="571504" cy="10617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5400000">
              <a:off x="71406" y="3786190"/>
              <a:ext cx="1000132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20 - TextBox"/>
          <p:cNvSpPr txBox="1"/>
          <p:nvPr/>
        </p:nvSpPr>
        <p:spPr>
          <a:xfrm>
            <a:off x="715142" y="164305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2286778" y="171448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2</a:t>
            </a:r>
          </a:p>
        </p:txBody>
      </p:sp>
      <p:sp>
        <p:nvSpPr>
          <p:cNvPr id="25" name="24 - Ορθογώνιο"/>
          <p:cNvSpPr/>
          <p:nvPr/>
        </p:nvSpPr>
        <p:spPr>
          <a:xfrm>
            <a:off x="3215472" y="407194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I</a:t>
            </a:r>
            <a:r>
              <a:rPr lang="en-US" baseline="-25000" dirty="0" smtClean="0"/>
              <a:t> </a:t>
            </a:r>
            <a:endParaRPr lang="en-US" dirty="0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5400000" flipH="1" flipV="1">
            <a:off x="3466299" y="4249743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1529443"/>
            <a:ext cx="6852040" cy="528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208670" y="2620028"/>
            <a:ext cx="1285884" cy="52322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Αδρανές αέριο ή κενό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708736" y="5620424"/>
            <a:ext cx="1285884" cy="52322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Επαφή 1 ή πόλος λάμπας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494422" y="6334804"/>
            <a:ext cx="1285884" cy="52322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Επαφή 2 ή πόλος λάμπας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14348" y="21429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Εφαρμογές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          </a:t>
            </a:r>
            <a:r>
              <a:rPr lang="el-GR" b="1" dirty="0" smtClean="0"/>
              <a:t>1. Λαμπτήρας πυρακτώσεως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214942" y="857232"/>
            <a:ext cx="41433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το  μεταλλικό σύρμα βολφραμίου  διέρχεται  ηλεκτρικό ρεύμα,  που   προκαλεί τέτοια αύξηση στην τιμή της θερμοκρασίας του σύρματος ώστε αυτό να φωτοβολεί. </a:t>
            </a:r>
          </a:p>
          <a:p>
            <a:endParaRPr lang="el-GR" dirty="0" smtClean="0"/>
          </a:p>
          <a:p>
            <a:r>
              <a:rPr lang="el-GR" dirty="0" smtClean="0"/>
              <a:t>Η θερμοκρασία του σύρματος ανεβαίνει σε αρκετά υψηλή τιμή (περίπου στους 2.000</a:t>
            </a:r>
            <a:r>
              <a:rPr lang="el-GR" baseline="30000" dirty="0" smtClean="0"/>
              <a:t>o</a:t>
            </a:r>
            <a:r>
              <a:rPr lang="el-GR" dirty="0" smtClean="0"/>
              <a:t>C)  . Γι’ αυτό το σύρμα κατασκευάζεται από δύστηκτα μέταλλα, όπως το βολφράμιο. </a:t>
            </a:r>
            <a:endParaRPr lang="el-GR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2643174" y="1071546"/>
            <a:ext cx="3643338" cy="30718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1529443"/>
            <a:ext cx="6852040" cy="528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208670" y="2620028"/>
            <a:ext cx="1285884" cy="52322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Αδρανές αέριο ή κενό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708736" y="5620424"/>
            <a:ext cx="1285884" cy="52322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Επαφή 1 ή πόλος λάμπας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494422" y="6334804"/>
            <a:ext cx="1285884" cy="52322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Επαφή 2 ή πόλος λάμπας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14348" y="21429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Εφαρμογές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          </a:t>
            </a:r>
            <a:r>
              <a:rPr lang="el-GR" b="1" dirty="0" smtClean="0"/>
              <a:t>1. Λαμπτήρας πυρακτώσεως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500694" y="1142984"/>
            <a:ext cx="35004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Επιπλέον οι τόσο υψηλές θερμοκρασίες του υλικού του σύρματος έχουν ως αποτέλεσμα αυτό να οξειδώνεται, δηλαδή να αντιδρά χημικά με το οξυγόνο της ατμόσφαιρας, με αποτέλεσμα να διαλύεται. </a:t>
            </a:r>
          </a:p>
          <a:p>
            <a:endParaRPr lang="el-GR" dirty="0" smtClean="0"/>
          </a:p>
          <a:p>
            <a:r>
              <a:rPr lang="el-GR" dirty="0" smtClean="0"/>
              <a:t>Για να αποφύγουμε τέτοιες ανεπιθύμητες χημικές αντιδράσεις, τοποθετούμε το σύρμα σε χώρο όπου υπάρχει αδρανές αέριο ή σε χώρο κενό από αέρα που περιβάλλεται από γυάλινο περίβλημα 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32" y="2546396"/>
            <a:ext cx="6037292" cy="431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001142">
            <a:off x="1565098" y="470044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νερό</a:t>
            </a:r>
            <a:endParaRPr lang="el-GR" sz="28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857752" y="5572140"/>
            <a:ext cx="2286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ΑΝΤΙΣΤΑΣΗ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14348" y="21429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Εφαρμογές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          </a:t>
            </a:r>
            <a:r>
              <a:rPr lang="el-GR" b="1" dirty="0" smtClean="0"/>
              <a:t>2. θερμοσίφωνας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643306" y="10715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Ο ηλεκτρικός θερμοσίφωνας, αποτελείται   από έναν ή περισσότερους αντιστάτες , όταν από αυτούς διέρχεται ηλεκτρικό ρεύμα αυτοί θερμαίνονται , και στη συνέχεια η θερμότητα του αντιστάτη  μεταφέρεται προς το νερό.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5495"/>
            <a:ext cx="4857752" cy="371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3286116" y="3643314"/>
            <a:ext cx="3571900" cy="1571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1142976" y="321468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Τηκόμενη ασφάλεια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072066" y="335756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Ένας αντιστάτης – μέταλλο  , που λιώνει εύκολα(εύτηκτος)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71472" y="642918"/>
            <a:ext cx="8001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Όταν μέσα από το μέταλλο, της τηκόμενης ασφάλειας περάσει ρεύμα πάνω από  μια ορισμένη τιμή, η άνοδος της θερμοκρασίας του προκαλεί την τήξη (λιώσιμο) του μετάλλου. </a:t>
            </a:r>
          </a:p>
          <a:p>
            <a:r>
              <a:rPr lang="el-GR" dirty="0" smtClean="0"/>
              <a:t>Έτσι το ηλεκτρικό κύκλωμα δεν είναι πλέον κλειστό και δεν διέρχεται ρεύμα μέσα από αυτό.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14348" y="21429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Εφαρμογές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          </a:t>
            </a:r>
            <a:r>
              <a:rPr lang="el-GR" b="1" dirty="0" smtClean="0"/>
              <a:t>3 . Τηκόμενη ασφάλεια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83932"/>
            <a:ext cx="1928794" cy="147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0" y="64886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Τηκόμενη ασφάλεια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57158" y="1006503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Το μέγιστο ρεύμα </a:t>
            </a:r>
            <a:r>
              <a:rPr lang="el-GR" dirty="0" smtClean="0"/>
              <a:t>που μπορεί να περάσει από αυτή την ασφάλεια , χωρίς να καεί είναι </a:t>
            </a:r>
            <a:r>
              <a:rPr lang="el-GR" b="1" dirty="0" smtClean="0">
                <a:solidFill>
                  <a:srgbClr val="FF0000"/>
                </a:solidFill>
              </a:rPr>
              <a:t>35Α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9511"/>
            <a:ext cx="2743212" cy="2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256558">
            <a:off x="385552" y="2566347"/>
            <a:ext cx="1745463" cy="23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Ελεύθερη σχεδίαση"/>
          <p:cNvSpPr/>
          <p:nvPr/>
        </p:nvSpPr>
        <p:spPr>
          <a:xfrm>
            <a:off x="1154463" y="3655656"/>
            <a:ext cx="694315" cy="531729"/>
          </a:xfrm>
          <a:custGeom>
            <a:avLst/>
            <a:gdLst>
              <a:gd name="connsiteX0" fmla="*/ 366474 w 694315"/>
              <a:gd name="connsiteY0" fmla="*/ 99273 h 531729"/>
              <a:gd name="connsiteX1" fmla="*/ 324910 w 694315"/>
              <a:gd name="connsiteY1" fmla="*/ 88883 h 531729"/>
              <a:gd name="connsiteX2" fmla="*/ 262565 w 694315"/>
              <a:gd name="connsiteY2" fmla="*/ 78492 h 531729"/>
              <a:gd name="connsiteX3" fmla="*/ 221001 w 694315"/>
              <a:gd name="connsiteY3" fmla="*/ 57710 h 531729"/>
              <a:gd name="connsiteX4" fmla="*/ 158656 w 694315"/>
              <a:gd name="connsiteY4" fmla="*/ 47319 h 531729"/>
              <a:gd name="connsiteX5" fmla="*/ 13183 w 694315"/>
              <a:gd name="connsiteY5" fmla="*/ 36928 h 531729"/>
              <a:gd name="connsiteX6" fmla="*/ 2792 w 694315"/>
              <a:gd name="connsiteY6" fmla="*/ 78492 h 531729"/>
              <a:gd name="connsiteX7" fmla="*/ 23574 w 694315"/>
              <a:gd name="connsiteY7" fmla="*/ 182401 h 531729"/>
              <a:gd name="connsiteX8" fmla="*/ 65137 w 694315"/>
              <a:gd name="connsiteY8" fmla="*/ 244746 h 531729"/>
              <a:gd name="connsiteX9" fmla="*/ 106701 w 694315"/>
              <a:gd name="connsiteY9" fmla="*/ 307092 h 531729"/>
              <a:gd name="connsiteX10" fmla="*/ 137874 w 694315"/>
              <a:gd name="connsiteY10" fmla="*/ 317483 h 531729"/>
              <a:gd name="connsiteX11" fmla="*/ 252174 w 694315"/>
              <a:gd name="connsiteY11" fmla="*/ 411001 h 531729"/>
              <a:gd name="connsiteX12" fmla="*/ 272956 w 694315"/>
              <a:gd name="connsiteY12" fmla="*/ 442173 h 531729"/>
              <a:gd name="connsiteX13" fmla="*/ 657419 w 694315"/>
              <a:gd name="connsiteY13" fmla="*/ 462955 h 531729"/>
              <a:gd name="connsiteX14" fmla="*/ 688592 w 694315"/>
              <a:gd name="connsiteY14" fmla="*/ 442173 h 531729"/>
              <a:gd name="connsiteX15" fmla="*/ 678201 w 694315"/>
              <a:gd name="connsiteY15" fmla="*/ 338264 h 531729"/>
              <a:gd name="connsiteX16" fmla="*/ 647028 w 694315"/>
              <a:gd name="connsiteY16" fmla="*/ 307092 h 531729"/>
              <a:gd name="connsiteX17" fmla="*/ 553510 w 694315"/>
              <a:gd name="connsiteY17" fmla="*/ 275919 h 531729"/>
              <a:gd name="connsiteX18" fmla="*/ 470383 w 694315"/>
              <a:gd name="connsiteY18" fmla="*/ 223964 h 531729"/>
              <a:gd name="connsiteX19" fmla="*/ 449601 w 694315"/>
              <a:gd name="connsiteY19" fmla="*/ 192792 h 531729"/>
              <a:gd name="connsiteX20" fmla="*/ 397647 w 694315"/>
              <a:gd name="connsiteY20" fmla="*/ 182401 h 531729"/>
              <a:gd name="connsiteX21" fmla="*/ 376865 w 694315"/>
              <a:gd name="connsiteY21" fmla="*/ 151228 h 531729"/>
              <a:gd name="connsiteX22" fmla="*/ 356083 w 694315"/>
              <a:gd name="connsiteY22" fmla="*/ 109664 h 531729"/>
              <a:gd name="connsiteX23" fmla="*/ 366474 w 694315"/>
              <a:gd name="connsiteY23" fmla="*/ 99273 h 53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4315" h="531729">
                <a:moveTo>
                  <a:pt x="366474" y="99273"/>
                </a:moveTo>
                <a:cubicBezTo>
                  <a:pt x="352619" y="95810"/>
                  <a:pt x="338914" y="91684"/>
                  <a:pt x="324910" y="88883"/>
                </a:cubicBezTo>
                <a:cubicBezTo>
                  <a:pt x="304251" y="84751"/>
                  <a:pt x="282745" y="84546"/>
                  <a:pt x="262565" y="78492"/>
                </a:cubicBezTo>
                <a:cubicBezTo>
                  <a:pt x="247728" y="74041"/>
                  <a:pt x="235838" y="62161"/>
                  <a:pt x="221001" y="57710"/>
                </a:cubicBezTo>
                <a:cubicBezTo>
                  <a:pt x="200821" y="51656"/>
                  <a:pt x="179438" y="50783"/>
                  <a:pt x="158656" y="47319"/>
                </a:cubicBezTo>
                <a:cubicBezTo>
                  <a:pt x="108092" y="13609"/>
                  <a:pt x="101810" y="0"/>
                  <a:pt x="13183" y="36928"/>
                </a:cubicBezTo>
                <a:cubicBezTo>
                  <a:pt x="0" y="42421"/>
                  <a:pt x="6256" y="64637"/>
                  <a:pt x="2792" y="78492"/>
                </a:cubicBezTo>
                <a:cubicBezTo>
                  <a:pt x="9719" y="113128"/>
                  <a:pt x="11172" y="149328"/>
                  <a:pt x="23574" y="182401"/>
                </a:cubicBezTo>
                <a:cubicBezTo>
                  <a:pt x="32344" y="205787"/>
                  <a:pt x="57239" y="221051"/>
                  <a:pt x="65137" y="244746"/>
                </a:cubicBezTo>
                <a:cubicBezTo>
                  <a:pt x="76031" y="277428"/>
                  <a:pt x="73343" y="284853"/>
                  <a:pt x="106701" y="307092"/>
                </a:cubicBezTo>
                <a:cubicBezTo>
                  <a:pt x="115815" y="313168"/>
                  <a:pt x="127483" y="314019"/>
                  <a:pt x="137874" y="317483"/>
                </a:cubicBezTo>
                <a:cubicBezTo>
                  <a:pt x="214500" y="394109"/>
                  <a:pt x="175018" y="364707"/>
                  <a:pt x="252174" y="411001"/>
                </a:cubicBezTo>
                <a:cubicBezTo>
                  <a:pt x="259101" y="421392"/>
                  <a:pt x="263474" y="434046"/>
                  <a:pt x="272956" y="442173"/>
                </a:cubicBezTo>
                <a:cubicBezTo>
                  <a:pt x="377439" y="531729"/>
                  <a:pt x="538398" y="466674"/>
                  <a:pt x="657419" y="462955"/>
                </a:cubicBezTo>
                <a:cubicBezTo>
                  <a:pt x="667810" y="456028"/>
                  <a:pt x="686539" y="454492"/>
                  <a:pt x="688592" y="442173"/>
                </a:cubicBezTo>
                <a:cubicBezTo>
                  <a:pt x="694315" y="407838"/>
                  <a:pt x="688438" y="371534"/>
                  <a:pt x="678201" y="338264"/>
                </a:cubicBezTo>
                <a:cubicBezTo>
                  <a:pt x="673879" y="324219"/>
                  <a:pt x="659489" y="314880"/>
                  <a:pt x="647028" y="307092"/>
                </a:cubicBezTo>
                <a:cubicBezTo>
                  <a:pt x="620941" y="290788"/>
                  <a:pt x="583212" y="283344"/>
                  <a:pt x="553510" y="275919"/>
                </a:cubicBezTo>
                <a:cubicBezTo>
                  <a:pt x="525801" y="258601"/>
                  <a:pt x="488509" y="251152"/>
                  <a:pt x="470383" y="223964"/>
                </a:cubicBezTo>
                <a:cubicBezTo>
                  <a:pt x="463456" y="213573"/>
                  <a:pt x="460444" y="198988"/>
                  <a:pt x="449601" y="192792"/>
                </a:cubicBezTo>
                <a:cubicBezTo>
                  <a:pt x="434267" y="184030"/>
                  <a:pt x="414965" y="185865"/>
                  <a:pt x="397647" y="182401"/>
                </a:cubicBezTo>
                <a:cubicBezTo>
                  <a:pt x="390720" y="172010"/>
                  <a:pt x="383061" y="162071"/>
                  <a:pt x="376865" y="151228"/>
                </a:cubicBezTo>
                <a:cubicBezTo>
                  <a:pt x="369180" y="137779"/>
                  <a:pt x="363010" y="123519"/>
                  <a:pt x="356083" y="109664"/>
                </a:cubicBezTo>
                <a:lnTo>
                  <a:pt x="366474" y="9927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 flipH="1" flipV="1">
            <a:off x="678601" y="2756732"/>
            <a:ext cx="2286041" cy="3572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Ορθογώνιο"/>
          <p:cNvSpPr/>
          <p:nvPr/>
        </p:nvSpPr>
        <p:spPr>
          <a:xfrm>
            <a:off x="2285984" y="5572140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κάθε ασφάλεια αναφέρεται η μέγιστη τιμή της έντασης του ηλεκτρικού ρεύματος που μπορεί να τη διαρρέει, χωρίς να προκληθεί τήξη (λιώσιμο) του αντιστάτη που περιέχει.</a:t>
            </a:r>
            <a:endParaRPr lang="el-GR" dirty="0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6429388" y="2935329"/>
            <a:ext cx="928694" cy="603167"/>
          </a:xfrm>
          <a:custGeom>
            <a:avLst/>
            <a:gdLst>
              <a:gd name="connsiteX0" fmla="*/ 366474 w 694315"/>
              <a:gd name="connsiteY0" fmla="*/ 99273 h 531729"/>
              <a:gd name="connsiteX1" fmla="*/ 324910 w 694315"/>
              <a:gd name="connsiteY1" fmla="*/ 88883 h 531729"/>
              <a:gd name="connsiteX2" fmla="*/ 262565 w 694315"/>
              <a:gd name="connsiteY2" fmla="*/ 78492 h 531729"/>
              <a:gd name="connsiteX3" fmla="*/ 221001 w 694315"/>
              <a:gd name="connsiteY3" fmla="*/ 57710 h 531729"/>
              <a:gd name="connsiteX4" fmla="*/ 158656 w 694315"/>
              <a:gd name="connsiteY4" fmla="*/ 47319 h 531729"/>
              <a:gd name="connsiteX5" fmla="*/ 13183 w 694315"/>
              <a:gd name="connsiteY5" fmla="*/ 36928 h 531729"/>
              <a:gd name="connsiteX6" fmla="*/ 2792 w 694315"/>
              <a:gd name="connsiteY6" fmla="*/ 78492 h 531729"/>
              <a:gd name="connsiteX7" fmla="*/ 23574 w 694315"/>
              <a:gd name="connsiteY7" fmla="*/ 182401 h 531729"/>
              <a:gd name="connsiteX8" fmla="*/ 65137 w 694315"/>
              <a:gd name="connsiteY8" fmla="*/ 244746 h 531729"/>
              <a:gd name="connsiteX9" fmla="*/ 106701 w 694315"/>
              <a:gd name="connsiteY9" fmla="*/ 307092 h 531729"/>
              <a:gd name="connsiteX10" fmla="*/ 137874 w 694315"/>
              <a:gd name="connsiteY10" fmla="*/ 317483 h 531729"/>
              <a:gd name="connsiteX11" fmla="*/ 252174 w 694315"/>
              <a:gd name="connsiteY11" fmla="*/ 411001 h 531729"/>
              <a:gd name="connsiteX12" fmla="*/ 272956 w 694315"/>
              <a:gd name="connsiteY12" fmla="*/ 442173 h 531729"/>
              <a:gd name="connsiteX13" fmla="*/ 657419 w 694315"/>
              <a:gd name="connsiteY13" fmla="*/ 462955 h 531729"/>
              <a:gd name="connsiteX14" fmla="*/ 688592 w 694315"/>
              <a:gd name="connsiteY14" fmla="*/ 442173 h 531729"/>
              <a:gd name="connsiteX15" fmla="*/ 678201 w 694315"/>
              <a:gd name="connsiteY15" fmla="*/ 338264 h 531729"/>
              <a:gd name="connsiteX16" fmla="*/ 647028 w 694315"/>
              <a:gd name="connsiteY16" fmla="*/ 307092 h 531729"/>
              <a:gd name="connsiteX17" fmla="*/ 553510 w 694315"/>
              <a:gd name="connsiteY17" fmla="*/ 275919 h 531729"/>
              <a:gd name="connsiteX18" fmla="*/ 470383 w 694315"/>
              <a:gd name="connsiteY18" fmla="*/ 223964 h 531729"/>
              <a:gd name="connsiteX19" fmla="*/ 449601 w 694315"/>
              <a:gd name="connsiteY19" fmla="*/ 192792 h 531729"/>
              <a:gd name="connsiteX20" fmla="*/ 397647 w 694315"/>
              <a:gd name="connsiteY20" fmla="*/ 182401 h 531729"/>
              <a:gd name="connsiteX21" fmla="*/ 376865 w 694315"/>
              <a:gd name="connsiteY21" fmla="*/ 151228 h 531729"/>
              <a:gd name="connsiteX22" fmla="*/ 356083 w 694315"/>
              <a:gd name="connsiteY22" fmla="*/ 109664 h 531729"/>
              <a:gd name="connsiteX23" fmla="*/ 366474 w 694315"/>
              <a:gd name="connsiteY23" fmla="*/ 99273 h 53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4315" h="531729">
                <a:moveTo>
                  <a:pt x="366474" y="99273"/>
                </a:moveTo>
                <a:cubicBezTo>
                  <a:pt x="352619" y="95810"/>
                  <a:pt x="338914" y="91684"/>
                  <a:pt x="324910" y="88883"/>
                </a:cubicBezTo>
                <a:cubicBezTo>
                  <a:pt x="304251" y="84751"/>
                  <a:pt x="282745" y="84546"/>
                  <a:pt x="262565" y="78492"/>
                </a:cubicBezTo>
                <a:cubicBezTo>
                  <a:pt x="247728" y="74041"/>
                  <a:pt x="235838" y="62161"/>
                  <a:pt x="221001" y="57710"/>
                </a:cubicBezTo>
                <a:cubicBezTo>
                  <a:pt x="200821" y="51656"/>
                  <a:pt x="179438" y="50783"/>
                  <a:pt x="158656" y="47319"/>
                </a:cubicBezTo>
                <a:cubicBezTo>
                  <a:pt x="108092" y="13609"/>
                  <a:pt x="101810" y="0"/>
                  <a:pt x="13183" y="36928"/>
                </a:cubicBezTo>
                <a:cubicBezTo>
                  <a:pt x="0" y="42421"/>
                  <a:pt x="6256" y="64637"/>
                  <a:pt x="2792" y="78492"/>
                </a:cubicBezTo>
                <a:cubicBezTo>
                  <a:pt x="9719" y="113128"/>
                  <a:pt x="11172" y="149328"/>
                  <a:pt x="23574" y="182401"/>
                </a:cubicBezTo>
                <a:cubicBezTo>
                  <a:pt x="32344" y="205787"/>
                  <a:pt x="57239" y="221051"/>
                  <a:pt x="65137" y="244746"/>
                </a:cubicBezTo>
                <a:cubicBezTo>
                  <a:pt x="76031" y="277428"/>
                  <a:pt x="73343" y="284853"/>
                  <a:pt x="106701" y="307092"/>
                </a:cubicBezTo>
                <a:cubicBezTo>
                  <a:pt x="115815" y="313168"/>
                  <a:pt x="127483" y="314019"/>
                  <a:pt x="137874" y="317483"/>
                </a:cubicBezTo>
                <a:cubicBezTo>
                  <a:pt x="214500" y="394109"/>
                  <a:pt x="175018" y="364707"/>
                  <a:pt x="252174" y="411001"/>
                </a:cubicBezTo>
                <a:cubicBezTo>
                  <a:pt x="259101" y="421392"/>
                  <a:pt x="263474" y="434046"/>
                  <a:pt x="272956" y="442173"/>
                </a:cubicBezTo>
                <a:cubicBezTo>
                  <a:pt x="377439" y="531729"/>
                  <a:pt x="538398" y="466674"/>
                  <a:pt x="657419" y="462955"/>
                </a:cubicBezTo>
                <a:cubicBezTo>
                  <a:pt x="667810" y="456028"/>
                  <a:pt x="686539" y="454492"/>
                  <a:pt x="688592" y="442173"/>
                </a:cubicBezTo>
                <a:cubicBezTo>
                  <a:pt x="694315" y="407838"/>
                  <a:pt x="688438" y="371534"/>
                  <a:pt x="678201" y="338264"/>
                </a:cubicBezTo>
                <a:cubicBezTo>
                  <a:pt x="673879" y="324219"/>
                  <a:pt x="659489" y="314880"/>
                  <a:pt x="647028" y="307092"/>
                </a:cubicBezTo>
                <a:cubicBezTo>
                  <a:pt x="620941" y="290788"/>
                  <a:pt x="583212" y="283344"/>
                  <a:pt x="553510" y="275919"/>
                </a:cubicBezTo>
                <a:cubicBezTo>
                  <a:pt x="525801" y="258601"/>
                  <a:pt x="488509" y="251152"/>
                  <a:pt x="470383" y="223964"/>
                </a:cubicBezTo>
                <a:cubicBezTo>
                  <a:pt x="463456" y="213573"/>
                  <a:pt x="460444" y="198988"/>
                  <a:pt x="449601" y="192792"/>
                </a:cubicBezTo>
                <a:cubicBezTo>
                  <a:pt x="434267" y="184030"/>
                  <a:pt x="414965" y="185865"/>
                  <a:pt x="397647" y="182401"/>
                </a:cubicBezTo>
                <a:cubicBezTo>
                  <a:pt x="390720" y="172010"/>
                  <a:pt x="383061" y="162071"/>
                  <a:pt x="376865" y="151228"/>
                </a:cubicBezTo>
                <a:cubicBezTo>
                  <a:pt x="369180" y="137779"/>
                  <a:pt x="363010" y="123519"/>
                  <a:pt x="356083" y="109664"/>
                </a:cubicBezTo>
                <a:lnTo>
                  <a:pt x="366474" y="9927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5400000" flipH="1" flipV="1">
            <a:off x="6607970" y="2256681"/>
            <a:ext cx="1500224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5500694" y="935065"/>
            <a:ext cx="364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Το μέγιστο ρεύμα </a:t>
            </a:r>
            <a:r>
              <a:rPr lang="el-GR" dirty="0" smtClean="0"/>
              <a:t>που μπορεί να περάσει από αυτή την ασφάλεια , χωρίς να καεί είναι </a:t>
            </a:r>
            <a:r>
              <a:rPr lang="el-GR" b="1" dirty="0" smtClean="0">
                <a:solidFill>
                  <a:srgbClr val="FF0000"/>
                </a:solidFill>
              </a:rPr>
              <a:t>50Α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714348" y="21429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Εφαρμογές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          </a:t>
            </a:r>
            <a:r>
              <a:rPr lang="el-GR" b="1" dirty="0" smtClean="0"/>
              <a:t>3 . Τηκόμενη ασφάλεια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57562"/>
            <a:ext cx="4589486" cy="295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286380" y="50006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λάμπα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50006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μπαταρία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571736" y="18573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Η σύνδεση της ασφάλειας στο κύκλωμα γίνεται πάντοτε σε σειρά με τη συσκευή που θέλουμε να προστατέψουμε , όπως φαίνεται και το παρακάτω κύκλωμα.</a:t>
            </a:r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437320"/>
            <a:ext cx="1658836" cy="14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714348" y="21429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Εφαρμογές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          </a:t>
            </a:r>
            <a:r>
              <a:rPr lang="el-GR" b="1" dirty="0" smtClean="0"/>
              <a:t>3 . Τηκόμενη ασφάλεια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0" y="0"/>
            <a:ext cx="5929354" cy="3357562"/>
          </a:xfrm>
          <a:prstGeom prst="cloudCallout">
            <a:avLst>
              <a:gd name="adj1" fmla="val 41357"/>
              <a:gd name="adj2" fmla="val 49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714348" y="285728"/>
            <a:ext cx="4929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Όλα τα υλικά σώματα (ζώα, κύτταρα, μέταλλα, και άλλα….) αποτελούνται από άτομα. 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Άρα</a:t>
            </a:r>
            <a:r>
              <a:rPr lang="el-GR" sz="2400" dirty="0" smtClean="0">
                <a:solidFill>
                  <a:srgbClr val="FF0000"/>
                </a:solidFill>
              </a:rPr>
              <a:t>  τα υλικά σώματα  θα αποτελούνται και αυτά από ηλεκτρόνια,    πρωτόνια  και   νετρόνια.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928670"/>
            <a:ext cx="2786050" cy="169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4686294" cy="26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143636" y="5357826"/>
            <a:ext cx="27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Γενικά</a:t>
            </a:r>
            <a:r>
              <a:rPr lang="el-GR" dirty="0" smtClean="0"/>
              <a:t> τα υλικά σώματα, αποτελούνται από σωματίδια, όπως είναι τα άτομα, τα μόρια, τα ιόντα…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071670" y="14285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ΒΡΑΧΥΚΥΚΛΩΜΑ</a:t>
            </a:r>
            <a:endParaRPr lang="el-GR" b="1" dirty="0">
              <a:solidFill>
                <a:srgbClr val="FF0000"/>
              </a:solidFill>
            </a:endParaRPr>
          </a:p>
        </p:txBody>
      </p:sp>
      <p:grpSp>
        <p:nvGrpSpPr>
          <p:cNvPr id="10" name="60 - Ομάδα"/>
          <p:cNvGrpSpPr/>
          <p:nvPr/>
        </p:nvGrpSpPr>
        <p:grpSpPr>
          <a:xfrm>
            <a:off x="784992" y="2857496"/>
            <a:ext cx="3501256" cy="3367904"/>
            <a:chOff x="570678" y="2857496"/>
            <a:chExt cx="3501256" cy="3367904"/>
          </a:xfrm>
        </p:grpSpPr>
        <p:cxnSp>
          <p:nvCxnSpPr>
            <p:cNvPr id="11" name="10 - Γωνιακή σύνδεση"/>
            <p:cNvCxnSpPr/>
            <p:nvPr/>
          </p:nvCxnSpPr>
          <p:spPr>
            <a:xfrm rot="16200000" flipH="1">
              <a:off x="2428860" y="4214818"/>
              <a:ext cx="2643206" cy="642942"/>
            </a:xfrm>
            <a:prstGeom prst="bentConnector3">
              <a:avLst>
                <a:gd name="adj1" fmla="val 1074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Γωνιακή σύνδεση"/>
            <p:cNvCxnSpPr/>
            <p:nvPr/>
          </p:nvCxnSpPr>
          <p:spPr>
            <a:xfrm>
              <a:off x="571472" y="4572008"/>
              <a:ext cx="2071702" cy="1285884"/>
            </a:xfrm>
            <a:prstGeom prst="bentConnector3">
              <a:avLst>
                <a:gd name="adj1" fmla="val 1449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>
              <a:off x="2428860" y="5857892"/>
              <a:ext cx="428628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- Ευθεία γραμμή σύνδεσης"/>
            <p:cNvCxnSpPr/>
            <p:nvPr/>
          </p:nvCxnSpPr>
          <p:spPr>
            <a:xfrm rot="16200000" flipH="1">
              <a:off x="2392347" y="5822967"/>
              <a:ext cx="796136" cy="873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- Ευθεία γραμμή σύνδεσης"/>
            <p:cNvCxnSpPr/>
            <p:nvPr/>
          </p:nvCxnSpPr>
          <p:spPr>
            <a:xfrm>
              <a:off x="2786050" y="5857892"/>
              <a:ext cx="1285884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5400000" flipH="1" flipV="1">
              <a:off x="433767" y="4434303"/>
              <a:ext cx="275410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- Ελεύθερη σχεδίαση"/>
            <p:cNvSpPr/>
            <p:nvPr/>
          </p:nvSpPr>
          <p:spPr>
            <a:xfrm>
              <a:off x="2714612" y="2857496"/>
              <a:ext cx="718457" cy="424542"/>
            </a:xfrm>
            <a:custGeom>
              <a:avLst/>
              <a:gdLst>
                <a:gd name="connsiteX0" fmla="*/ 0 w 718457"/>
                <a:gd name="connsiteY0" fmla="*/ 418011 h 424542"/>
                <a:gd name="connsiteX1" fmla="*/ 104503 w 718457"/>
                <a:gd name="connsiteY1" fmla="*/ 0 h 424542"/>
                <a:gd name="connsiteX2" fmla="*/ 169817 w 718457"/>
                <a:gd name="connsiteY2" fmla="*/ 418011 h 424542"/>
                <a:gd name="connsiteX3" fmla="*/ 274320 w 718457"/>
                <a:gd name="connsiteY3" fmla="*/ 13063 h 424542"/>
                <a:gd name="connsiteX4" fmla="*/ 365760 w 718457"/>
                <a:gd name="connsiteY4" fmla="*/ 418011 h 424542"/>
                <a:gd name="connsiteX5" fmla="*/ 470263 w 718457"/>
                <a:gd name="connsiteY5" fmla="*/ 13063 h 424542"/>
                <a:gd name="connsiteX6" fmla="*/ 535577 w 718457"/>
                <a:gd name="connsiteY6" fmla="*/ 418011 h 424542"/>
                <a:gd name="connsiteX7" fmla="*/ 640080 w 718457"/>
                <a:gd name="connsiteY7" fmla="*/ 52251 h 424542"/>
                <a:gd name="connsiteX8" fmla="*/ 718457 w 718457"/>
                <a:gd name="connsiteY8" fmla="*/ 418011 h 424542"/>
                <a:gd name="connsiteX9" fmla="*/ 718457 w 718457"/>
                <a:gd name="connsiteY9" fmla="*/ 418011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457" h="424542">
                  <a:moveTo>
                    <a:pt x="0" y="418011"/>
                  </a:moveTo>
                  <a:cubicBezTo>
                    <a:pt x="38100" y="209005"/>
                    <a:pt x="76200" y="0"/>
                    <a:pt x="104503" y="0"/>
                  </a:cubicBezTo>
                  <a:cubicBezTo>
                    <a:pt x="132806" y="0"/>
                    <a:pt x="141514" y="415834"/>
                    <a:pt x="169817" y="418011"/>
                  </a:cubicBezTo>
                  <a:cubicBezTo>
                    <a:pt x="198120" y="420188"/>
                    <a:pt x="241663" y="13063"/>
                    <a:pt x="274320" y="13063"/>
                  </a:cubicBezTo>
                  <a:cubicBezTo>
                    <a:pt x="306977" y="13063"/>
                    <a:pt x="333103" y="418011"/>
                    <a:pt x="365760" y="418011"/>
                  </a:cubicBezTo>
                  <a:cubicBezTo>
                    <a:pt x="398417" y="418011"/>
                    <a:pt x="441960" y="13063"/>
                    <a:pt x="470263" y="13063"/>
                  </a:cubicBezTo>
                  <a:cubicBezTo>
                    <a:pt x="498566" y="13063"/>
                    <a:pt x="507274" y="411480"/>
                    <a:pt x="535577" y="418011"/>
                  </a:cubicBezTo>
                  <a:cubicBezTo>
                    <a:pt x="563880" y="424542"/>
                    <a:pt x="609600" y="52251"/>
                    <a:pt x="640080" y="52251"/>
                  </a:cubicBezTo>
                  <a:cubicBezTo>
                    <a:pt x="670560" y="52251"/>
                    <a:pt x="718457" y="418011"/>
                    <a:pt x="718457" y="418011"/>
                  </a:cubicBezTo>
                  <a:lnTo>
                    <a:pt x="718457" y="418011"/>
                  </a:lnTo>
                </a:path>
              </a:pathLst>
            </a:cu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- Ελεύθερη σχεδίαση"/>
            <p:cNvSpPr/>
            <p:nvPr/>
          </p:nvSpPr>
          <p:spPr>
            <a:xfrm>
              <a:off x="1142976" y="2857496"/>
              <a:ext cx="718457" cy="424542"/>
            </a:xfrm>
            <a:custGeom>
              <a:avLst/>
              <a:gdLst>
                <a:gd name="connsiteX0" fmla="*/ 0 w 718457"/>
                <a:gd name="connsiteY0" fmla="*/ 418011 h 424542"/>
                <a:gd name="connsiteX1" fmla="*/ 104503 w 718457"/>
                <a:gd name="connsiteY1" fmla="*/ 0 h 424542"/>
                <a:gd name="connsiteX2" fmla="*/ 169817 w 718457"/>
                <a:gd name="connsiteY2" fmla="*/ 418011 h 424542"/>
                <a:gd name="connsiteX3" fmla="*/ 274320 w 718457"/>
                <a:gd name="connsiteY3" fmla="*/ 13063 h 424542"/>
                <a:gd name="connsiteX4" fmla="*/ 365760 w 718457"/>
                <a:gd name="connsiteY4" fmla="*/ 418011 h 424542"/>
                <a:gd name="connsiteX5" fmla="*/ 470263 w 718457"/>
                <a:gd name="connsiteY5" fmla="*/ 13063 h 424542"/>
                <a:gd name="connsiteX6" fmla="*/ 535577 w 718457"/>
                <a:gd name="connsiteY6" fmla="*/ 418011 h 424542"/>
                <a:gd name="connsiteX7" fmla="*/ 640080 w 718457"/>
                <a:gd name="connsiteY7" fmla="*/ 52251 h 424542"/>
                <a:gd name="connsiteX8" fmla="*/ 718457 w 718457"/>
                <a:gd name="connsiteY8" fmla="*/ 418011 h 424542"/>
                <a:gd name="connsiteX9" fmla="*/ 718457 w 718457"/>
                <a:gd name="connsiteY9" fmla="*/ 418011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457" h="424542">
                  <a:moveTo>
                    <a:pt x="0" y="418011"/>
                  </a:moveTo>
                  <a:cubicBezTo>
                    <a:pt x="38100" y="209005"/>
                    <a:pt x="76200" y="0"/>
                    <a:pt x="104503" y="0"/>
                  </a:cubicBezTo>
                  <a:cubicBezTo>
                    <a:pt x="132806" y="0"/>
                    <a:pt x="141514" y="415834"/>
                    <a:pt x="169817" y="418011"/>
                  </a:cubicBezTo>
                  <a:cubicBezTo>
                    <a:pt x="198120" y="420188"/>
                    <a:pt x="241663" y="13063"/>
                    <a:pt x="274320" y="13063"/>
                  </a:cubicBezTo>
                  <a:cubicBezTo>
                    <a:pt x="306977" y="13063"/>
                    <a:pt x="333103" y="418011"/>
                    <a:pt x="365760" y="418011"/>
                  </a:cubicBezTo>
                  <a:cubicBezTo>
                    <a:pt x="398417" y="418011"/>
                    <a:pt x="441960" y="13063"/>
                    <a:pt x="470263" y="13063"/>
                  </a:cubicBezTo>
                  <a:cubicBezTo>
                    <a:pt x="498566" y="13063"/>
                    <a:pt x="507274" y="411480"/>
                    <a:pt x="535577" y="418011"/>
                  </a:cubicBezTo>
                  <a:cubicBezTo>
                    <a:pt x="563880" y="424542"/>
                    <a:pt x="609600" y="52251"/>
                    <a:pt x="640080" y="52251"/>
                  </a:cubicBezTo>
                  <a:cubicBezTo>
                    <a:pt x="670560" y="52251"/>
                    <a:pt x="718457" y="418011"/>
                    <a:pt x="718457" y="418011"/>
                  </a:cubicBezTo>
                  <a:lnTo>
                    <a:pt x="718457" y="418011"/>
                  </a:lnTo>
                </a:path>
              </a:pathLst>
            </a:cu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18 - Ευθεία γραμμή σύνδεσης"/>
            <p:cNvCxnSpPr>
              <a:stCxn id="17" idx="0"/>
            </p:cNvCxnSpPr>
            <p:nvPr/>
          </p:nvCxnSpPr>
          <p:spPr>
            <a:xfrm flipH="1">
              <a:off x="1857356" y="3275507"/>
              <a:ext cx="857256" cy="10617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>
              <a:stCxn id="18" idx="0"/>
            </p:cNvCxnSpPr>
            <p:nvPr/>
          </p:nvCxnSpPr>
          <p:spPr>
            <a:xfrm flipH="1">
              <a:off x="571472" y="3275507"/>
              <a:ext cx="571504" cy="10617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>
              <a:off x="71406" y="3786190"/>
              <a:ext cx="1000132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- TextBox"/>
          <p:cNvSpPr txBox="1"/>
          <p:nvPr/>
        </p:nvSpPr>
        <p:spPr>
          <a:xfrm>
            <a:off x="1357290" y="314324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3000364" y="314324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2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3428992" y="242886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  <a:r>
              <a:rPr lang="en-US" sz="2400" baseline="-25000" dirty="0" smtClean="0"/>
              <a:t>2</a:t>
            </a:r>
            <a:r>
              <a:rPr lang="el-GR" sz="2400" dirty="0" smtClean="0"/>
              <a:t> = 5Α</a:t>
            </a:r>
            <a:endParaRPr lang="en-US" sz="2400" baseline="-25000" dirty="0" smtClean="0"/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 rot="5400000" flipH="1" flipV="1">
            <a:off x="4108447" y="4760151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>
            <a:off x="785786" y="4572008"/>
            <a:ext cx="350046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- TextBox"/>
          <p:cNvSpPr txBox="1"/>
          <p:nvPr/>
        </p:nvSpPr>
        <p:spPr>
          <a:xfrm>
            <a:off x="5357818" y="642918"/>
            <a:ext cx="3500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αυτό το ηλεκτρικό κύκλωμα, θα έχω βραχυκύκλωμα, γιατί το ηλεκτρικό ρεύμα (ηλεκτρόνια) θα διέλθει από το κλειστό αγώγιμο δρόμο , με το μπλε σύρμα γιατί εκεί η αντίσταση είναι πολύ μικρότερη , σε σχέση με τον αγώγιμο δόμο με τους 2 αντιστάτες.</a:t>
            </a:r>
            <a:endParaRPr lang="el-GR" dirty="0"/>
          </a:p>
        </p:txBody>
      </p:sp>
      <p:sp>
        <p:nvSpPr>
          <p:cNvPr id="49" name="48 - TextBox"/>
          <p:cNvSpPr txBox="1"/>
          <p:nvPr/>
        </p:nvSpPr>
        <p:spPr>
          <a:xfrm>
            <a:off x="5572132" y="3857628"/>
            <a:ext cx="2571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Βέβαια η αντίσταση είναι πολύ μικρή,  και έτσι θα αυξηθεί αρκετά η ένταση του ρεύματος άρα και η θερμοκρασία του σύρματος, με κίνδυνο αυτό να λιώσει.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500034" y="285729"/>
            <a:ext cx="3071834" cy="714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 είναι ενέργεια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000100" y="150017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b="1" dirty="0" smtClean="0">
                <a:solidFill>
                  <a:srgbClr val="0000FF"/>
                </a:solidFill>
              </a:rPr>
              <a:t>ενέργεια</a:t>
            </a:r>
            <a:r>
              <a:rPr lang="el-GR" sz="2400" dirty="0" smtClean="0"/>
              <a:t> είναι κάτι  που δεν μπορούμε  να  το δούμε,  η ενέργεια  …δεν  αποτελείται  από   ύλη……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521495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…..αν και κάτω από ορισμένες  συνθήκες… ενέργεια …μπορεί  να μετατραπεί  σε …ύλη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786" y="2857496"/>
            <a:ext cx="3786214" cy="211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14282" y="2428868"/>
            <a:ext cx="6429420" cy="1398587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00FF"/>
                </a:solidFill>
              </a:rPr>
              <a:t>Όλα τα  υλικά σώματα, το φως, η ακτινοβολία,  περιέχουν …. μέσα τους ενέργεια…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76027"/>
            <a:ext cx="5000660" cy="25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10125"/>
            <a:ext cx="2571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"/>
            <a:ext cx="814393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54" y="4214818"/>
            <a:ext cx="1214446" cy="170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214282" y="1071547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0000"/>
                </a:solidFill>
              </a:rPr>
              <a:t>Κινητική ενέργεια </a:t>
            </a:r>
            <a:r>
              <a:rPr lang="el-GR" sz="2400" dirty="0" smtClean="0"/>
              <a:t>:   η </a:t>
            </a:r>
            <a:r>
              <a:rPr lang="el-GR" sz="2400" dirty="0" smtClean="0">
                <a:solidFill>
                  <a:srgbClr val="FF0000"/>
                </a:solidFill>
              </a:rPr>
              <a:t>ενέργεια</a:t>
            </a:r>
            <a:r>
              <a:rPr lang="el-GR" sz="2400" dirty="0" smtClean="0"/>
              <a:t> που έχουν τα   σώματα   όταν…. κινούνται..</a:t>
            </a:r>
          </a:p>
          <a:p>
            <a:pPr lvl="1"/>
            <a:endParaRPr lang="el-G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6285" flipH="1">
            <a:off x="4827036" y="222430"/>
            <a:ext cx="1305022" cy="83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"/>
            <a:ext cx="1214414" cy="243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50709"/>
            <a:ext cx="3071834" cy="360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143108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υγρό</a:t>
            </a:r>
            <a:endParaRPr lang="en-US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2214546" y="507207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υγρό που υπάρχει μέσα στο δοχείο, αποτελείται από </a:t>
            </a:r>
            <a:r>
              <a:rPr lang="el-GR" u="sng" dirty="0" smtClean="0">
                <a:solidFill>
                  <a:srgbClr val="FF0000"/>
                </a:solidFill>
              </a:rPr>
              <a:t>άτομα , ιόντα και μόρια </a:t>
            </a:r>
            <a:r>
              <a:rPr lang="el-GR" dirty="0" smtClean="0"/>
              <a:t>τα οποία κινούνται , άρα και αυτά  </a:t>
            </a:r>
            <a:r>
              <a:rPr lang="el-GR" u="sng" dirty="0" smtClean="0">
                <a:solidFill>
                  <a:srgbClr val="FF0000"/>
                </a:solidFill>
              </a:rPr>
              <a:t>έχουν κινητική ενέργεια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4441844" cy="294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357786" y="3071810"/>
            <a:ext cx="3000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ελεύθερα ηλεκτρόνια και ιόντα,  από τα οποία αποτελείται το κομμάτι χαλκού,  κινούνται άρα  έχουν κινητική ενέργεια.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500298" y="135729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Κομμάτι χαλκού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 txBox="1">
            <a:spLocks/>
          </p:cNvSpPr>
          <p:nvPr/>
        </p:nvSpPr>
        <p:spPr>
          <a:xfrm>
            <a:off x="0" y="1"/>
            <a:ext cx="3286116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Μορφές ενέργειας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14348" y="928670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0000"/>
                </a:solidFill>
              </a:rPr>
              <a:t>Θερμική ενέργεια </a:t>
            </a:r>
            <a:r>
              <a:rPr lang="el-GR" sz="2400" dirty="0" smtClean="0"/>
              <a:t>:   είναι η κινητική  </a:t>
            </a:r>
            <a:r>
              <a:rPr lang="el-GR" sz="2400" dirty="0" smtClean="0">
                <a:solidFill>
                  <a:srgbClr val="FF0000"/>
                </a:solidFill>
              </a:rPr>
              <a:t>ενέργεια</a:t>
            </a:r>
            <a:r>
              <a:rPr lang="el-GR" sz="2400" dirty="0" smtClean="0"/>
              <a:t> των ατόμων , μορίων, ιόντων από τα οποία αποτελείται ένα σώμα.</a:t>
            </a:r>
          </a:p>
          <a:p>
            <a:pPr lvl="1"/>
            <a:endParaRPr lang="el-GR" sz="2400" dirty="0" smtClean="0"/>
          </a:p>
          <a:p>
            <a:pPr lvl="1"/>
            <a:endParaRPr lang="el-G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827001"/>
            <a:ext cx="3214696" cy="303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50709"/>
            <a:ext cx="3071834" cy="360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2143108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υγρό</a:t>
            </a:r>
            <a:endParaRPr lang="en-US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1928794" y="593467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Μόρια, άτομα  υγρού που κινούνται, άρα έχουν κινητική ενέργεια</a:t>
            </a:r>
            <a:endParaRPr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2071670" y="22145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Θερμική ενέργεια</a:t>
            </a:r>
            <a:r>
              <a:rPr lang="el-GR" dirty="0" smtClean="0"/>
              <a:t> ενός σώματος , είναι </a:t>
            </a:r>
            <a:r>
              <a:rPr lang="el-GR" smtClean="0"/>
              <a:t>η </a:t>
            </a:r>
            <a:r>
              <a:rPr lang="el-GR" smtClean="0"/>
              <a:t>κινητική </a:t>
            </a:r>
            <a:r>
              <a:rPr lang="el-GR" smtClean="0"/>
              <a:t>ενέργεια </a:t>
            </a:r>
            <a:r>
              <a:rPr lang="el-GR" dirty="0" smtClean="0"/>
              <a:t>που έχουν όλα τα σωματίδια που αποτελούν ένα σώμα.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78" cy="271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857232"/>
            <a:ext cx="2207556" cy="264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5103674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νερό στο ποτήρι Β έχει </a:t>
            </a:r>
            <a:r>
              <a:rPr lang="el-GR" u="sng" dirty="0" smtClean="0"/>
              <a:t>υψηλότερη θερμοκρασία </a:t>
            </a:r>
            <a:r>
              <a:rPr lang="el-GR" dirty="0" smtClean="0"/>
              <a:t>από το νερό στο ποτήρι Α.</a:t>
            </a:r>
          </a:p>
          <a:p>
            <a:endParaRPr lang="el-GR" dirty="0" smtClean="0"/>
          </a:p>
          <a:p>
            <a:r>
              <a:rPr lang="el-GR" dirty="0" smtClean="0"/>
              <a:t>Άρα τα μόρια του νερού στο ποτήρι Β θα κινούνται με μεγαλύτερη ταχύτητα(πιο γρήγορα) , από τα μόρια του νερού στο ποτήρι Α ,  που έχει χαμηλότερη θερμοκρασία.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929066"/>
            <a:ext cx="196993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214422"/>
            <a:ext cx="19699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/>
          <p:nvPr/>
        </p:nvCxnSpPr>
        <p:spPr>
          <a:xfrm>
            <a:off x="1643042" y="1500174"/>
            <a:ext cx="1285884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5400000">
            <a:off x="7072330" y="3571876"/>
            <a:ext cx="114300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2928926" y="2857496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Μόρια νερού, κινούνται πιο αργά…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7286644" y="557214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Μόρια νερού, κινούνται πιο γρήγορα….</a:t>
            </a:r>
            <a:endParaRPr lang="el-GR" dirty="0"/>
          </a:p>
        </p:txBody>
      </p:sp>
      <p:sp>
        <p:nvSpPr>
          <p:cNvPr id="17" name="16 - Έλλειψη"/>
          <p:cNvSpPr/>
          <p:nvPr/>
        </p:nvSpPr>
        <p:spPr>
          <a:xfrm>
            <a:off x="1500166" y="1428736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7500958" y="2928934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85728"/>
            <a:ext cx="4441844" cy="294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214414" y="4357694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ελεύθερα ηλεκτρόνια και ιόντα του κομματιού χαλκού με θερμοκρασία 50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 </a:t>
            </a:r>
            <a:r>
              <a:rPr lang="el-GR" dirty="0" smtClean="0"/>
              <a:t>θα κινούνται πιο γρήγορα (μεγαλύτερη κινητική ενέργεια)</a:t>
            </a:r>
            <a:r>
              <a:rPr lang="en-US" dirty="0" smtClean="0"/>
              <a:t> , </a:t>
            </a:r>
            <a:r>
              <a:rPr lang="el-GR" dirty="0" smtClean="0"/>
              <a:t> από τα ιόντα και ηλεκτρόνια του χαλκού που έχουν χαμηλότερη θερμοκρασία 20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C.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714480" y="28572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Κομμάτι χαλκού 20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3646" y="785794"/>
            <a:ext cx="3920354" cy="259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6858016" y="78579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Κομμάτι χαλκού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l-GR" b="1" dirty="0" smtClean="0">
                <a:solidFill>
                  <a:srgbClr val="FF0000"/>
                </a:solidFill>
              </a:rPr>
              <a:t>0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786050" y="300037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l-GR" dirty="0" smtClean="0"/>
              <a:t>ή κατιόντα ή θετικά ιόντα)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1065</Words>
  <PresentationFormat>Προβολή στην οθόνη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Όλα τα  υλικά σώματα, το φως, η ακτινοβολία,  περιέχουν …. μέσα τους ενέργεια…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494</cp:revision>
  <dcterms:created xsi:type="dcterms:W3CDTF">2020-03-28T09:35:19Z</dcterms:created>
  <dcterms:modified xsi:type="dcterms:W3CDTF">2023-02-12T17:22:06Z</dcterms:modified>
</cp:coreProperties>
</file>