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74" r:id="rId4"/>
    <p:sldId id="286" r:id="rId5"/>
    <p:sldId id="305" r:id="rId6"/>
    <p:sldId id="296" r:id="rId7"/>
    <p:sldId id="307" r:id="rId8"/>
    <p:sldId id="308" r:id="rId9"/>
    <p:sldId id="309" r:id="rId10"/>
    <p:sldId id="310" r:id="rId11"/>
    <p:sldId id="311" r:id="rId12"/>
    <p:sldId id="306" r:id="rId13"/>
    <p:sldId id="312" r:id="rId14"/>
    <p:sldId id="313" r:id="rId15"/>
    <p:sldId id="314" r:id="rId16"/>
    <p:sldId id="315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D8E0DC-BE6C-4500-8EC5-A98E66D55A4A}" v="26" dt="2022-09-12T17:28:24.7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62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4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66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6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7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Kyteas" userId="50ed48d6b988d59b" providerId="LiveId" clId="{6CD8E0DC-BE6C-4500-8EC5-A98E66D55A4A}"/>
    <pc:docChg chg="custSel addSld modSld sldOrd">
      <pc:chgData name="P Kyteas" userId="50ed48d6b988d59b" providerId="LiveId" clId="{6CD8E0DC-BE6C-4500-8EC5-A98E66D55A4A}" dt="2022-09-12T17:29:00.435" v="475" actId="1076"/>
      <pc:docMkLst>
        <pc:docMk/>
      </pc:docMkLst>
      <pc:sldChg chg="addSp delSp modSp new mod modAnim">
        <pc:chgData name="P Kyteas" userId="50ed48d6b988d59b" providerId="LiveId" clId="{6CD8E0DC-BE6C-4500-8EC5-A98E66D55A4A}" dt="2022-09-12T16:53:24.368" v="119" actId="14100"/>
        <pc:sldMkLst>
          <pc:docMk/>
          <pc:sldMk cId="4235792422" sldId="370"/>
        </pc:sldMkLst>
        <pc:spChg chg="del">
          <ac:chgData name="P Kyteas" userId="50ed48d6b988d59b" providerId="LiveId" clId="{6CD8E0DC-BE6C-4500-8EC5-A98E66D55A4A}" dt="2022-09-12T16:39:32.808" v="1" actId="478"/>
          <ac:spMkLst>
            <pc:docMk/>
            <pc:sldMk cId="4235792422" sldId="370"/>
            <ac:spMk id="2" creationId="{3B9DAA72-75CF-6904-0235-86687E4D2EAA}"/>
          </ac:spMkLst>
        </pc:spChg>
        <pc:spChg chg="del">
          <ac:chgData name="P Kyteas" userId="50ed48d6b988d59b" providerId="LiveId" clId="{6CD8E0DC-BE6C-4500-8EC5-A98E66D55A4A}" dt="2022-09-12T16:39:35.573" v="2" actId="478"/>
          <ac:spMkLst>
            <pc:docMk/>
            <pc:sldMk cId="4235792422" sldId="370"/>
            <ac:spMk id="3" creationId="{BAB4CD11-D715-96E0-8F9E-DA363762E49F}"/>
          </ac:spMkLst>
        </pc:spChg>
        <pc:spChg chg="add del">
          <ac:chgData name="P Kyteas" userId="50ed48d6b988d59b" providerId="LiveId" clId="{6CD8E0DC-BE6C-4500-8EC5-A98E66D55A4A}" dt="2022-09-12T16:45:50.463" v="7" actId="478"/>
          <ac:spMkLst>
            <pc:docMk/>
            <pc:sldMk cId="4235792422" sldId="370"/>
            <ac:spMk id="6" creationId="{728A7552-FF37-E965-CD97-8B2B72DB3EDA}"/>
          </ac:spMkLst>
        </pc:spChg>
        <pc:spChg chg="add mod">
          <ac:chgData name="P Kyteas" userId="50ed48d6b988d59b" providerId="LiveId" clId="{6CD8E0DC-BE6C-4500-8EC5-A98E66D55A4A}" dt="2022-09-12T16:46:34.673" v="16" actId="13822"/>
          <ac:spMkLst>
            <pc:docMk/>
            <pc:sldMk cId="4235792422" sldId="370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6:53:24.368" v="119" actId="14100"/>
          <ac:spMkLst>
            <pc:docMk/>
            <pc:sldMk cId="4235792422" sldId="370"/>
            <ac:spMk id="14" creationId="{DD95959A-8053-D26F-D081-2DC964AF57DE}"/>
          </ac:spMkLst>
        </pc:spChg>
        <pc:picChg chg="add mod">
          <ac:chgData name="P Kyteas" userId="50ed48d6b988d59b" providerId="LiveId" clId="{6CD8E0DC-BE6C-4500-8EC5-A98E66D55A4A}" dt="2022-09-12T16:45:19.486" v="5" actId="1076"/>
          <ac:picMkLst>
            <pc:docMk/>
            <pc:sldMk cId="4235792422" sldId="370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6:50:43.832" v="25" actId="14100"/>
          <ac:picMkLst>
            <pc:docMk/>
            <pc:sldMk cId="4235792422" sldId="370"/>
            <ac:picMk id="12" creationId="{B7CF99A0-1295-51DC-F07A-C43D0369ABD5}"/>
          </ac:picMkLst>
        </pc:picChg>
        <pc:cxnChg chg="add mod ord">
          <ac:chgData name="P Kyteas" userId="50ed48d6b988d59b" providerId="LiveId" clId="{6CD8E0DC-BE6C-4500-8EC5-A98E66D55A4A}" dt="2022-09-12T16:50:56.396" v="27" actId="166"/>
          <ac:cxnSpMkLst>
            <pc:docMk/>
            <pc:sldMk cId="4235792422" sldId="370"/>
            <ac:cxnSpMk id="9" creationId="{B5CF046E-19C9-6393-69AD-62F95C41D456}"/>
          </ac:cxnSpMkLst>
        </pc:cxnChg>
      </pc:sldChg>
      <pc:sldChg chg="addSp delSp modSp mod ord delAnim">
        <pc:chgData name="P Kyteas" userId="50ed48d6b988d59b" providerId="LiveId" clId="{6CD8E0DC-BE6C-4500-8EC5-A98E66D55A4A}" dt="2022-09-12T17:19:22.464" v="330"/>
        <pc:sldMkLst>
          <pc:docMk/>
          <pc:sldMk cId="1385499470" sldId="371"/>
        </pc:sldMkLst>
        <pc:spChg chg="del">
          <ac:chgData name="P Kyteas" userId="50ed48d6b988d59b" providerId="LiveId" clId="{6CD8E0DC-BE6C-4500-8EC5-A98E66D55A4A}" dt="2022-09-12T16:54:28.481" v="125" actId="478"/>
          <ac:spMkLst>
            <pc:docMk/>
            <pc:sldMk cId="1385499470" sldId="371"/>
            <ac:spMk id="7" creationId="{94806D86-40D8-FA42-FF4E-D589C9D5776C}"/>
          </ac:spMkLst>
        </pc:spChg>
        <pc:spChg chg="add mod">
          <ac:chgData name="P Kyteas" userId="50ed48d6b988d59b" providerId="LiveId" clId="{6CD8E0DC-BE6C-4500-8EC5-A98E66D55A4A}" dt="2022-09-12T17:19:00.358" v="324" actId="1076"/>
          <ac:spMkLst>
            <pc:docMk/>
            <pc:sldMk cId="1385499470" sldId="371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19:08.197" v="326" actId="1076"/>
          <ac:spMkLst>
            <pc:docMk/>
            <pc:sldMk cId="1385499470" sldId="371"/>
            <ac:spMk id="13" creationId="{352183E8-D6AA-6318-5E4D-BEEC39ADD74B}"/>
          </ac:spMkLst>
        </pc:spChg>
        <pc:spChg chg="del mod">
          <ac:chgData name="P Kyteas" userId="50ed48d6b988d59b" providerId="LiveId" clId="{6CD8E0DC-BE6C-4500-8EC5-A98E66D55A4A}" dt="2022-09-12T16:58:03.227" v="127" actId="478"/>
          <ac:spMkLst>
            <pc:docMk/>
            <pc:sldMk cId="1385499470" sldId="371"/>
            <ac:spMk id="14" creationId="{DD95959A-8053-D26F-D081-2DC964AF57DE}"/>
          </ac:spMkLst>
        </pc:spChg>
        <pc:spChg chg="add mod">
          <ac:chgData name="P Kyteas" userId="50ed48d6b988d59b" providerId="LiveId" clId="{6CD8E0DC-BE6C-4500-8EC5-A98E66D55A4A}" dt="2022-09-12T17:02:51.944" v="211" actId="1076"/>
          <ac:spMkLst>
            <pc:docMk/>
            <pc:sldMk cId="1385499470" sldId="371"/>
            <ac:spMk id="16" creationId="{8FFB9F22-9651-DB2A-931A-AF939B5966A4}"/>
          </ac:spMkLst>
        </pc:spChg>
        <pc:spChg chg="add del">
          <ac:chgData name="P Kyteas" userId="50ed48d6b988d59b" providerId="LiveId" clId="{6CD8E0DC-BE6C-4500-8EC5-A98E66D55A4A}" dt="2022-09-12T17:18:56.595" v="323" actId="478"/>
          <ac:spMkLst>
            <pc:docMk/>
            <pc:sldMk cId="1385499470" sldId="371"/>
            <ac:spMk id="18" creationId="{E82E1BA5-8823-58C5-CD8E-8D512244ADFF}"/>
          </ac:spMkLst>
        </pc:spChg>
        <pc:picChg chg="add mod">
          <ac:chgData name="P Kyteas" userId="50ed48d6b988d59b" providerId="LiveId" clId="{6CD8E0DC-BE6C-4500-8EC5-A98E66D55A4A}" dt="2022-09-12T17:19:03.125" v="325" actId="1076"/>
          <ac:picMkLst>
            <pc:docMk/>
            <pc:sldMk cId="1385499470" sldId="371"/>
            <ac:picMk id="4" creationId="{BD5D0886-9616-BF7F-8FDA-BC7453EABD81}"/>
          </ac:picMkLst>
        </pc:picChg>
        <pc:picChg chg="del mod">
          <ac:chgData name="P Kyteas" userId="50ed48d6b988d59b" providerId="LiveId" clId="{6CD8E0DC-BE6C-4500-8EC5-A98E66D55A4A}" dt="2022-09-12T16:58:14.443" v="130" actId="478"/>
          <ac:picMkLst>
            <pc:docMk/>
            <pc:sldMk cId="1385499470" sldId="371"/>
            <ac:picMk id="5" creationId="{84F4507A-1D15-AB9B-07D3-A1427202B726}"/>
          </ac:picMkLst>
        </pc:picChg>
        <pc:picChg chg="add mod">
          <ac:chgData name="P Kyteas" userId="50ed48d6b988d59b" providerId="LiveId" clId="{6CD8E0DC-BE6C-4500-8EC5-A98E66D55A4A}" dt="2022-09-12T17:00:57.212" v="139" actId="1076"/>
          <ac:picMkLst>
            <pc:docMk/>
            <pc:sldMk cId="1385499470" sldId="371"/>
            <ac:picMk id="8" creationId="{7FC3A037-3C41-7786-A027-A89A2AA67C30}"/>
          </ac:picMkLst>
        </pc:picChg>
        <pc:picChg chg="mod">
          <ac:chgData name="P Kyteas" userId="50ed48d6b988d59b" providerId="LiveId" clId="{6CD8E0DC-BE6C-4500-8EC5-A98E66D55A4A}" dt="2022-09-12T16:58:17.331" v="132" actId="1076"/>
          <ac:picMkLst>
            <pc:docMk/>
            <pc:sldMk cId="1385499470" sldId="371"/>
            <ac:picMk id="12" creationId="{B7CF99A0-1295-51DC-F07A-C43D0369ABD5}"/>
          </ac:picMkLst>
        </pc:picChg>
        <pc:cxnChg chg="del mod">
          <ac:chgData name="P Kyteas" userId="50ed48d6b988d59b" providerId="LiveId" clId="{6CD8E0DC-BE6C-4500-8EC5-A98E66D55A4A}" dt="2022-09-12T16:58:15.826" v="131" actId="478"/>
          <ac:cxnSpMkLst>
            <pc:docMk/>
            <pc:sldMk cId="1385499470" sldId="371"/>
            <ac:cxnSpMk id="9" creationId="{B5CF046E-19C9-6393-69AD-62F95C41D456}"/>
          </ac:cxnSpMkLst>
        </pc:cxnChg>
      </pc:sldChg>
      <pc:sldChg chg="addSp delSp modSp mod ord delAnim modAnim">
        <pc:chgData name="P Kyteas" userId="50ed48d6b988d59b" providerId="LiveId" clId="{6CD8E0DC-BE6C-4500-8EC5-A98E66D55A4A}" dt="2022-09-12T17:29:00.435" v="475" actId="1076"/>
        <pc:sldMkLst>
          <pc:docMk/>
          <pc:sldMk cId="2999033153" sldId="372"/>
        </pc:sldMkLst>
        <pc:spChg chg="add mod">
          <ac:chgData name="P Kyteas" userId="50ed48d6b988d59b" providerId="LiveId" clId="{6CD8E0DC-BE6C-4500-8EC5-A98E66D55A4A}" dt="2022-09-12T17:18:03.279" v="319" actId="1076"/>
          <ac:spMkLst>
            <pc:docMk/>
            <pc:sldMk cId="2999033153" sldId="372"/>
            <ac:spMk id="3" creationId="{93E083A8-AF0C-0EF9-D7A1-159AED077196}"/>
          </ac:spMkLst>
        </pc:spChg>
        <pc:spChg chg="add del mod">
          <ac:chgData name="P Kyteas" userId="50ed48d6b988d59b" providerId="LiveId" clId="{6CD8E0DC-BE6C-4500-8EC5-A98E66D55A4A}" dt="2022-09-12T17:27:16.612" v="457"/>
          <ac:spMkLst>
            <pc:docMk/>
            <pc:sldMk cId="2999033153" sldId="372"/>
            <ac:spMk id="10" creationId="{45378CB3-5600-98A5-143C-315B83780414}"/>
          </ac:spMkLst>
        </pc:spChg>
        <pc:spChg chg="del">
          <ac:chgData name="P Kyteas" userId="50ed48d6b988d59b" providerId="LiveId" clId="{6CD8E0DC-BE6C-4500-8EC5-A98E66D55A4A}" dt="2022-09-12T17:04:51.867" v="214" actId="478"/>
          <ac:spMkLst>
            <pc:docMk/>
            <pc:sldMk cId="2999033153" sldId="372"/>
            <ac:spMk id="10" creationId="{6F92C11A-0AEC-7C5F-CBB2-BB4D2986604F}"/>
          </ac:spMkLst>
        </pc:spChg>
        <pc:spChg chg="add mod">
          <ac:chgData name="P Kyteas" userId="50ed48d6b988d59b" providerId="LiveId" clId="{6CD8E0DC-BE6C-4500-8EC5-A98E66D55A4A}" dt="2022-09-12T17:28:36.576" v="474" actId="1076"/>
          <ac:spMkLst>
            <pc:docMk/>
            <pc:sldMk cId="2999033153" sldId="372"/>
            <ac:spMk id="12" creationId="{E755B362-F4CC-0ED4-27F9-B8BE66FDBEAB}"/>
          </ac:spMkLst>
        </pc:spChg>
        <pc:spChg chg="del">
          <ac:chgData name="P Kyteas" userId="50ed48d6b988d59b" providerId="LiveId" clId="{6CD8E0DC-BE6C-4500-8EC5-A98E66D55A4A}" dt="2022-09-12T17:04:59.538" v="216" actId="478"/>
          <ac:spMkLst>
            <pc:docMk/>
            <pc:sldMk cId="2999033153" sldId="372"/>
            <ac:spMk id="13" creationId="{352183E8-D6AA-6318-5E4D-BEEC39ADD74B}"/>
          </ac:spMkLst>
        </pc:spChg>
        <pc:spChg chg="mod">
          <ac:chgData name="P Kyteas" userId="50ed48d6b988d59b" providerId="LiveId" clId="{6CD8E0DC-BE6C-4500-8EC5-A98E66D55A4A}" dt="2022-09-12T17:29:00.435" v="475" actId="1076"/>
          <ac:spMkLst>
            <pc:docMk/>
            <pc:sldMk cId="2999033153" sldId="372"/>
            <ac:spMk id="16" creationId="{8FFB9F22-9651-DB2A-931A-AF939B5966A4}"/>
          </ac:spMkLst>
        </pc:spChg>
        <pc:spChg chg="del mod">
          <ac:chgData name="P Kyteas" userId="50ed48d6b988d59b" providerId="LiveId" clId="{6CD8E0DC-BE6C-4500-8EC5-A98E66D55A4A}" dt="2022-09-12T17:14:51.707" v="304" actId="478"/>
          <ac:spMkLst>
            <pc:docMk/>
            <pc:sldMk cId="2999033153" sldId="372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04:55.130" v="215" actId="478"/>
          <ac:picMkLst>
            <pc:docMk/>
            <pc:sldMk cId="2999033153" sldId="372"/>
            <ac:picMk id="4" creationId="{BD5D0886-9616-BF7F-8FDA-BC7453EABD81}"/>
          </ac:picMkLst>
        </pc:picChg>
        <pc:picChg chg="add mod">
          <ac:chgData name="P Kyteas" userId="50ed48d6b988d59b" providerId="LiveId" clId="{6CD8E0DC-BE6C-4500-8EC5-A98E66D55A4A}" dt="2022-09-12T17:24:51.328" v="339" actId="1076"/>
          <ac:picMkLst>
            <pc:docMk/>
            <pc:sldMk cId="2999033153" sldId="372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28:33.640" v="473" actId="1076"/>
          <ac:picMkLst>
            <pc:docMk/>
            <pc:sldMk cId="2999033153" sldId="372"/>
            <ac:picMk id="8" creationId="{7FC3A037-3C41-7786-A027-A89A2AA67C30}"/>
          </ac:picMkLst>
        </pc:picChg>
        <pc:picChg chg="add mod">
          <ac:chgData name="P Kyteas" userId="50ed48d6b988d59b" providerId="LiveId" clId="{6CD8E0DC-BE6C-4500-8EC5-A98E66D55A4A}" dt="2022-09-12T17:17:45.660" v="313" actId="1076"/>
          <ac:picMkLst>
            <pc:docMk/>
            <pc:sldMk cId="2999033153" sldId="372"/>
            <ac:picMk id="9" creationId="{BB41E084-5632-9539-A6F2-28923CAD673A}"/>
          </ac:picMkLst>
        </pc:picChg>
        <pc:picChg chg="del">
          <ac:chgData name="P Kyteas" userId="50ed48d6b988d59b" providerId="LiveId" clId="{6CD8E0DC-BE6C-4500-8EC5-A98E66D55A4A}" dt="2022-09-12T17:17:33.720" v="309" actId="478"/>
          <ac:picMkLst>
            <pc:docMk/>
            <pc:sldMk cId="2999033153" sldId="372"/>
            <ac:picMk id="12" creationId="{B7CF99A0-1295-51DC-F07A-C43D0369ABD5}"/>
          </ac:picMkLst>
        </pc:picChg>
        <pc:cxnChg chg="add mod">
          <ac:chgData name="P Kyteas" userId="50ed48d6b988d59b" providerId="LiveId" clId="{6CD8E0DC-BE6C-4500-8EC5-A98E66D55A4A}" dt="2022-09-12T17:25:43.875" v="346" actId="14100"/>
          <ac:cxnSpMkLst>
            <pc:docMk/>
            <pc:sldMk cId="2999033153" sldId="372"/>
            <ac:cxnSpMk id="4" creationId="{98FC4703-4851-A438-62E3-64966727AA7C}"/>
          </ac:cxnSpMkLst>
        </pc:cxnChg>
        <pc:cxnChg chg="add mod">
          <ac:chgData name="P Kyteas" userId="50ed48d6b988d59b" providerId="LiveId" clId="{6CD8E0DC-BE6C-4500-8EC5-A98E66D55A4A}" dt="2022-09-12T17:27:25.875" v="461" actId="14100"/>
          <ac:cxnSpMkLst>
            <pc:docMk/>
            <pc:sldMk cId="2999033153" sldId="372"/>
            <ac:cxnSpMk id="13" creationId="{6DA9607A-BFE4-5D84-B183-651A601F998A}"/>
          </ac:cxnSpMkLst>
        </pc:cxnChg>
      </pc:sldChg>
      <pc:sldChg chg="delSp modSp mod ord">
        <pc:chgData name="P Kyteas" userId="50ed48d6b988d59b" providerId="LiveId" clId="{6CD8E0DC-BE6C-4500-8EC5-A98E66D55A4A}" dt="2022-09-12T17:19:49.260" v="334" actId="1076"/>
        <pc:sldMkLst>
          <pc:docMk/>
          <pc:sldMk cId="1302305225" sldId="373"/>
        </pc:sldMkLst>
        <pc:spChg chg="del">
          <ac:chgData name="P Kyteas" userId="50ed48d6b988d59b" providerId="LiveId" clId="{6CD8E0DC-BE6C-4500-8EC5-A98E66D55A4A}" dt="2022-09-12T17:18:44.395" v="322" actId="478"/>
          <ac:spMkLst>
            <pc:docMk/>
            <pc:sldMk cId="1302305225" sldId="373"/>
            <ac:spMk id="3" creationId="{93E083A8-AF0C-0EF9-D7A1-159AED077196}"/>
          </ac:spMkLst>
        </pc:spChg>
        <pc:spChg chg="mod">
          <ac:chgData name="P Kyteas" userId="50ed48d6b988d59b" providerId="LiveId" clId="{6CD8E0DC-BE6C-4500-8EC5-A98E66D55A4A}" dt="2022-09-12T17:19:49.260" v="334" actId="1076"/>
          <ac:spMkLst>
            <pc:docMk/>
            <pc:sldMk cId="1302305225" sldId="373"/>
            <ac:spMk id="16" creationId="{8FFB9F22-9651-DB2A-931A-AF939B5966A4}"/>
          </ac:spMkLst>
        </pc:spChg>
        <pc:spChg chg="mod">
          <ac:chgData name="P Kyteas" userId="50ed48d6b988d59b" providerId="LiveId" clId="{6CD8E0DC-BE6C-4500-8EC5-A98E66D55A4A}" dt="2022-09-12T17:19:38.070" v="332" actId="1076"/>
          <ac:spMkLst>
            <pc:docMk/>
            <pc:sldMk cId="1302305225" sldId="373"/>
            <ac:spMk id="18" creationId="{E82E1BA5-8823-58C5-CD8E-8D512244ADFF}"/>
          </ac:spMkLst>
        </pc:spChg>
        <pc:picChg chg="del">
          <ac:chgData name="P Kyteas" userId="50ed48d6b988d59b" providerId="LiveId" clId="{6CD8E0DC-BE6C-4500-8EC5-A98E66D55A4A}" dt="2022-09-12T17:12:25.277" v="303" actId="478"/>
          <ac:picMkLst>
            <pc:docMk/>
            <pc:sldMk cId="1302305225" sldId="373"/>
            <ac:picMk id="6" creationId="{409CC895-E1B4-609C-32D6-B15AA1AA2C82}"/>
          </ac:picMkLst>
        </pc:picChg>
        <pc:picChg chg="mod">
          <ac:chgData name="P Kyteas" userId="50ed48d6b988d59b" providerId="LiveId" clId="{6CD8E0DC-BE6C-4500-8EC5-A98E66D55A4A}" dt="2022-09-12T17:19:45.274" v="333" actId="14100"/>
          <ac:picMkLst>
            <pc:docMk/>
            <pc:sldMk cId="1302305225" sldId="373"/>
            <ac:picMk id="8" creationId="{7FC3A037-3C41-7786-A027-A89A2AA67C3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24/9/2023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/>
              <a:t>Το </a:t>
            </a:r>
            <a:r>
              <a:rPr lang="el-GR" u="sng" dirty="0">
                <a:solidFill>
                  <a:srgbClr val="FF0000"/>
                </a:solidFill>
              </a:rPr>
              <a:t>ηλεκτρικό φορτίο </a:t>
            </a:r>
            <a:r>
              <a:rPr lang="el-GR" dirty="0"/>
              <a:t>…είναι μια ιδιότητα  που έχουν κάποια (όχι όλα) υλικά σώματα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85720" y="6211669"/>
            <a:ext cx="5357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/>
              <a:t>Το τι ακριβώς είναι το ηλεκτρικό φορτίο δεν το γνωρίζουμε……..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4500570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1643042" y="142873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44 - TextBox"/>
          <p:cNvSpPr txBox="1"/>
          <p:nvPr/>
        </p:nvSpPr>
        <p:spPr>
          <a:xfrm>
            <a:off x="1714480" y="3214686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1285852" y="4500570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0</a:t>
            </a:r>
            <a:r>
              <a:rPr lang="en-US" sz="2800" dirty="0" smtClean="0"/>
              <a:t>,</a:t>
            </a:r>
            <a:r>
              <a:rPr lang="el-GR" sz="2800" dirty="0" smtClean="0"/>
              <a:t>0001</a:t>
            </a:r>
            <a:endParaRPr lang="en-US" sz="2800" dirty="0"/>
          </a:p>
        </p:txBody>
      </p:sp>
      <p:sp>
        <p:nvSpPr>
          <p:cNvPr id="41" name="40 - Επεξήγηση με σύννεφο"/>
          <p:cNvSpPr/>
          <p:nvPr/>
        </p:nvSpPr>
        <p:spPr>
          <a:xfrm>
            <a:off x="4714876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41 - TextBox"/>
          <p:cNvSpPr txBox="1"/>
          <p:nvPr/>
        </p:nvSpPr>
        <p:spPr>
          <a:xfrm>
            <a:off x="5286380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αρνητικές δυνάμεις του 10…βάζω τόσα μηδενικά  όσα είναι και ο εκθέτης….</a:t>
            </a:r>
            <a:endParaRPr lang="en-US" sz="24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2953623" y="6286520"/>
            <a:ext cx="3736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-12 </a:t>
            </a:r>
            <a:r>
              <a:rPr lang="el-GR" sz="2800" b="1" dirty="0" smtClean="0">
                <a:solidFill>
                  <a:srgbClr val="003366"/>
                </a:solidFill>
              </a:rPr>
              <a:t> =0.000000000001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5" grpId="0"/>
      <p:bldP spid="45" grpId="0"/>
      <p:bldP spid="49" grpId="0"/>
      <p:bldP spid="4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- TextBox"/>
          <p:cNvSpPr txBox="1"/>
          <p:nvPr/>
        </p:nvSpPr>
        <p:spPr>
          <a:xfrm>
            <a:off x="0" y="214290"/>
            <a:ext cx="607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FF0000"/>
                </a:solidFill>
              </a:rPr>
              <a:t>Πολλαπλασιάζοντας  με τον  αριθμό 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214282" y="128586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  =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428728" y="1285860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endParaRPr lang="en-US" sz="2800" dirty="0"/>
          </a:p>
        </p:txBody>
      </p:sp>
      <p:sp>
        <p:nvSpPr>
          <p:cNvPr id="8" name="7 - TextBox"/>
          <p:cNvSpPr txBox="1"/>
          <p:nvPr/>
        </p:nvSpPr>
        <p:spPr>
          <a:xfrm>
            <a:off x="214282" y="211996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35  =</a:t>
            </a:r>
            <a:endParaRPr lang="en-US" sz="2800" dirty="0"/>
          </a:p>
        </p:txBody>
      </p:sp>
      <p:sp>
        <p:nvSpPr>
          <p:cNvPr id="9" name="8 - Ορθογώνιο"/>
          <p:cNvSpPr/>
          <p:nvPr/>
        </p:nvSpPr>
        <p:spPr>
          <a:xfrm>
            <a:off x="1428728" y="2119962"/>
            <a:ext cx="8572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35</a:t>
            </a:r>
            <a:endParaRPr lang="en-US" sz="2800" dirty="0"/>
          </a:p>
        </p:txBody>
      </p:sp>
      <p:sp>
        <p:nvSpPr>
          <p:cNvPr id="10" name="9 - TextBox"/>
          <p:cNvSpPr txBox="1"/>
          <p:nvPr/>
        </p:nvSpPr>
        <p:spPr>
          <a:xfrm>
            <a:off x="214282" y="312009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24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1  =</a:t>
            </a:r>
            <a:endParaRPr lang="en-US" sz="2800" dirty="0"/>
          </a:p>
        </p:txBody>
      </p:sp>
      <p:sp>
        <p:nvSpPr>
          <p:cNvPr id="11" name="10 - Ορθογώνιο"/>
          <p:cNvSpPr/>
          <p:nvPr/>
        </p:nvSpPr>
        <p:spPr>
          <a:xfrm>
            <a:off x="1428728" y="312009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24</a:t>
            </a:r>
            <a:endParaRPr lang="en-US" sz="2800" dirty="0"/>
          </a:p>
        </p:txBody>
      </p:sp>
      <p:sp>
        <p:nvSpPr>
          <p:cNvPr id="12" name="11 - TextBox"/>
          <p:cNvSpPr txBox="1"/>
          <p:nvPr/>
        </p:nvSpPr>
        <p:spPr>
          <a:xfrm>
            <a:off x="285720" y="419166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1500166" y="4191664"/>
            <a:ext cx="3224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14" name="13 - TextBox"/>
          <p:cNvSpPr txBox="1"/>
          <p:nvPr/>
        </p:nvSpPr>
        <p:spPr>
          <a:xfrm>
            <a:off x="214282" y="5334672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err="1" smtClean="0"/>
              <a:t>nC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3286116" y="3500438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nC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214678" y="2357430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r>
              <a:rPr lang="el-GR" sz="2800" dirty="0" smtClean="0"/>
              <a:t>  =</a:t>
            </a:r>
            <a:endParaRPr lang="en-US" sz="28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4786314" y="2347906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2</a:t>
            </a:r>
            <a:r>
              <a:rPr lang="el-GR" sz="2800" baseline="30000" dirty="0" smtClean="0"/>
              <a:t> .</a:t>
            </a:r>
            <a:r>
              <a:rPr lang="el-GR" sz="2800" dirty="0" smtClean="0"/>
              <a:t> </a:t>
            </a:r>
            <a:r>
              <a:rPr lang="en-US" sz="2800" dirty="0" smtClean="0"/>
              <a:t>x</a:t>
            </a:r>
            <a:endParaRPr lang="en-US" sz="2800" dirty="0"/>
          </a:p>
        </p:txBody>
      </p:sp>
      <p:sp>
        <p:nvSpPr>
          <p:cNvPr id="21" name="20 - Ορθογώνιο"/>
          <p:cNvSpPr/>
          <p:nvPr/>
        </p:nvSpPr>
        <p:spPr>
          <a:xfrm>
            <a:off x="3857620" y="350043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=</a:t>
            </a:r>
            <a:r>
              <a:rPr lang="el-GR" sz="2800" dirty="0" smtClean="0"/>
              <a:t> 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</a:t>
            </a:r>
            <a:r>
              <a:rPr lang="en-US" sz="2800" dirty="0" err="1" smtClean="0"/>
              <a:t>nC</a:t>
            </a:r>
            <a:r>
              <a:rPr lang="el-GR" sz="2800" dirty="0" smtClean="0"/>
              <a:t> </a:t>
            </a:r>
            <a:endParaRPr lang="en-US" sz="28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500166" y="5357826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/>
              <a:t>nC</a:t>
            </a:r>
            <a:endParaRPr lang="en-US" sz="2800" dirty="0"/>
          </a:p>
        </p:txBody>
      </p:sp>
      <p:sp>
        <p:nvSpPr>
          <p:cNvPr id="25" name="24 - Ορθογώνιο"/>
          <p:cNvSpPr/>
          <p:nvPr/>
        </p:nvSpPr>
        <p:spPr>
          <a:xfrm>
            <a:off x="3286116" y="1357298"/>
            <a:ext cx="7858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dirty="0" smtClean="0"/>
              <a:t>μ</a:t>
            </a:r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26" name="25 - Ορθογώνιο"/>
          <p:cNvSpPr/>
          <p:nvPr/>
        </p:nvSpPr>
        <p:spPr>
          <a:xfrm>
            <a:off x="3857620" y="1357298"/>
            <a:ext cx="12858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=</a:t>
            </a:r>
            <a:r>
              <a:rPr lang="el-GR" sz="2800" dirty="0" smtClean="0"/>
              <a:t> 1 </a:t>
            </a:r>
            <a:r>
              <a:rPr lang="el-GR" sz="2800" baseline="30000" dirty="0" smtClean="0"/>
              <a:t>.</a:t>
            </a:r>
            <a:r>
              <a:rPr lang="el-GR" sz="2800" dirty="0" smtClean="0"/>
              <a:t> μ</a:t>
            </a:r>
            <a:r>
              <a:rPr lang="en-US" sz="2800" dirty="0" smtClean="0"/>
              <a:t>C</a:t>
            </a:r>
            <a:r>
              <a:rPr lang="el-GR" sz="2800" dirty="0" smtClean="0"/>
              <a:t>  </a:t>
            </a:r>
            <a:endParaRPr lang="en-US" sz="2800" dirty="0"/>
          </a:p>
        </p:txBody>
      </p:sp>
      <p:grpSp>
        <p:nvGrpSpPr>
          <p:cNvPr id="33" name="32 - Ομάδα"/>
          <p:cNvGrpSpPr/>
          <p:nvPr/>
        </p:nvGrpSpPr>
        <p:grpSpPr>
          <a:xfrm>
            <a:off x="6357950" y="4714860"/>
            <a:ext cx="2428892" cy="2143140"/>
            <a:chOff x="5357818" y="4572008"/>
            <a:chExt cx="2428892" cy="2143140"/>
          </a:xfrm>
        </p:grpSpPr>
        <p:sp>
          <p:nvSpPr>
            <p:cNvPr id="27" name="26 - Ορθογώνιο"/>
            <p:cNvSpPr/>
            <p:nvPr/>
          </p:nvSpPr>
          <p:spPr>
            <a:xfrm>
              <a:off x="5429256" y="5429264"/>
              <a:ext cx="78581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800" b="1" dirty="0" smtClean="0">
                  <a:solidFill>
                    <a:srgbClr val="FF0000"/>
                  </a:solidFill>
                </a:rPr>
                <a:t>5μ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C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8" name="27 - Ορθογώνιο"/>
            <p:cNvSpPr/>
            <p:nvPr/>
          </p:nvSpPr>
          <p:spPr>
            <a:xfrm>
              <a:off x="6000760" y="5429264"/>
              <a:ext cx="12858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=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5 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.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μ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C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 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9" name="28 - Ορθογώνιο"/>
            <p:cNvSpPr/>
            <p:nvPr/>
          </p:nvSpPr>
          <p:spPr>
            <a:xfrm>
              <a:off x="5357818" y="6191928"/>
              <a:ext cx="1000132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sz="2800" b="1" dirty="0" smtClean="0">
                  <a:solidFill>
                    <a:srgbClr val="FF0000"/>
                  </a:solidFill>
                </a:rPr>
                <a:t>10</a:t>
              </a:r>
              <a:r>
                <a:rPr lang="en-US" sz="2800" b="1" dirty="0" err="1" smtClean="0">
                  <a:solidFill>
                    <a:srgbClr val="FF0000"/>
                  </a:solidFill>
                </a:rPr>
                <a:t>nC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0" name="29 - Ορθογώνιο"/>
            <p:cNvSpPr/>
            <p:nvPr/>
          </p:nvSpPr>
          <p:spPr>
            <a:xfrm>
              <a:off x="6143636" y="6191928"/>
              <a:ext cx="150019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=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10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.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2800" b="1" dirty="0" err="1" smtClean="0">
                  <a:solidFill>
                    <a:srgbClr val="FF0000"/>
                  </a:solidFill>
                </a:rPr>
                <a:t>nC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 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1" name="30 - Ορθογώνιο"/>
            <p:cNvSpPr/>
            <p:nvPr/>
          </p:nvSpPr>
          <p:spPr>
            <a:xfrm>
              <a:off x="5929322" y="4572008"/>
              <a:ext cx="78581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2C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32" name="31 - Ορθογώνιο"/>
            <p:cNvSpPr/>
            <p:nvPr/>
          </p:nvSpPr>
          <p:spPr>
            <a:xfrm>
              <a:off x="6500826" y="4572008"/>
              <a:ext cx="128588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b="1" dirty="0" smtClean="0">
                  <a:solidFill>
                    <a:srgbClr val="FF0000"/>
                  </a:solidFill>
                </a:rPr>
                <a:t>=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2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l-GR" sz="2800" b="1" baseline="30000" dirty="0" smtClean="0">
                  <a:solidFill>
                    <a:srgbClr val="FF0000"/>
                  </a:solidFill>
                </a:rPr>
                <a:t>.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</a:t>
              </a:r>
              <a:r>
                <a:rPr lang="en-US" sz="2800" b="1" dirty="0" smtClean="0">
                  <a:solidFill>
                    <a:srgbClr val="FF0000"/>
                  </a:solidFill>
                </a:rPr>
                <a:t>C</a:t>
              </a:r>
              <a:r>
                <a:rPr lang="el-GR" sz="2800" b="1" dirty="0" smtClean="0">
                  <a:solidFill>
                    <a:srgbClr val="FF0000"/>
                  </a:solidFill>
                </a:rPr>
                <a:t>  </a:t>
              </a:r>
              <a:endParaRPr lang="en-US" sz="2800" b="1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35" name="34 - Ευθεία γραμμή σύνδεσης"/>
          <p:cNvCxnSpPr/>
          <p:nvPr/>
        </p:nvCxnSpPr>
        <p:spPr>
          <a:xfrm rot="5400000">
            <a:off x="4143384" y="5214938"/>
            <a:ext cx="3286124" cy="1588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8" grpId="0"/>
      <p:bldP spid="19" grpId="0"/>
      <p:bldP spid="21" grpId="0"/>
      <p:bldP spid="24" grpId="0"/>
      <p:bldP spid="25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85786" y="1428736"/>
            <a:ext cx="25635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1 </a:t>
            </a:r>
            <a:r>
              <a:rPr lang="en-US" sz="3200" dirty="0" err="1" smtClean="0"/>
              <a:t>mC</a:t>
            </a:r>
            <a:r>
              <a:rPr lang="en-US" sz="3200" dirty="0" smtClean="0"/>
              <a:t>  =  10</a:t>
            </a:r>
            <a:r>
              <a:rPr lang="en-US" sz="3200" baseline="30000" dirty="0" smtClean="0"/>
              <a:t>-3</a:t>
            </a:r>
            <a:r>
              <a:rPr lang="en-US" sz="3200" dirty="0" smtClean="0"/>
              <a:t> C</a:t>
            </a:r>
            <a:endParaRPr lang="el-GR" sz="32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857224" y="2857496"/>
            <a:ext cx="24609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1 </a:t>
            </a:r>
            <a:r>
              <a:rPr lang="el-GR" sz="3200" dirty="0" smtClean="0"/>
              <a:t>μ</a:t>
            </a:r>
            <a:r>
              <a:rPr lang="en-US" sz="3200" dirty="0" smtClean="0"/>
              <a:t>C  =  10</a:t>
            </a:r>
            <a:r>
              <a:rPr lang="en-US" sz="3200" baseline="30000" dirty="0" smtClean="0"/>
              <a:t>-</a:t>
            </a:r>
            <a:r>
              <a:rPr lang="el-GR" sz="3200" baseline="30000" dirty="0" smtClean="0"/>
              <a:t>6</a:t>
            </a:r>
            <a:r>
              <a:rPr lang="en-US" sz="3200" dirty="0" smtClean="0"/>
              <a:t> C</a:t>
            </a:r>
            <a:endParaRPr lang="el-GR" sz="32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857224" y="4429132"/>
            <a:ext cx="24513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1 </a:t>
            </a:r>
            <a:r>
              <a:rPr lang="en-US" sz="3200" dirty="0" err="1" smtClean="0"/>
              <a:t>nC</a:t>
            </a:r>
            <a:r>
              <a:rPr lang="en-US" sz="3200" dirty="0" smtClean="0"/>
              <a:t>  =  10</a:t>
            </a:r>
            <a:r>
              <a:rPr lang="en-US" sz="3200" baseline="30000" dirty="0" smtClean="0"/>
              <a:t>-9</a:t>
            </a:r>
            <a:r>
              <a:rPr lang="en-US" sz="3200" dirty="0" smtClean="0"/>
              <a:t> C</a:t>
            </a:r>
            <a:endParaRPr lang="el-GR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922191" y="5786454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mC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-3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965472" y="6193033"/>
            <a:ext cx="1178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l-GR" sz="1400" b="1" i="1" dirty="0" smtClean="0">
                <a:solidFill>
                  <a:srgbClr val="7030A0"/>
                </a:solidFill>
              </a:rPr>
              <a:t>μ</a:t>
            </a:r>
            <a:r>
              <a:rPr lang="en-US" sz="1400" b="1" i="1" dirty="0" smtClean="0">
                <a:solidFill>
                  <a:srgbClr val="7030A0"/>
                </a:solidFill>
              </a:rPr>
              <a:t>C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</a:t>
            </a:r>
            <a:r>
              <a:rPr lang="el-GR" sz="1400" b="1" i="1" baseline="30000" dirty="0" smtClean="0">
                <a:solidFill>
                  <a:srgbClr val="7030A0"/>
                </a:solidFill>
              </a:rPr>
              <a:t>6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965472" y="6550223"/>
            <a:ext cx="11737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nC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-9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00034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Άσκηση  1 λυμένη</a:t>
            </a:r>
          </a:p>
          <a:p>
            <a:r>
              <a:rPr lang="el-GR" dirty="0" smtClean="0"/>
              <a:t> 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428596" y="1500174"/>
            <a:ext cx="30509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r>
              <a:rPr lang="el-GR" dirty="0" smtClean="0"/>
              <a:t>α μετατρέψετε τα </a:t>
            </a:r>
            <a:r>
              <a:rPr lang="en-US" dirty="0" smtClean="0"/>
              <a:t>5nC   </a:t>
            </a:r>
            <a:r>
              <a:rPr lang="el-GR" dirty="0" smtClean="0"/>
              <a:t> σε </a:t>
            </a:r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2357422" y="1857364"/>
            <a:ext cx="671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λύση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00034" y="3286124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5nC</a:t>
            </a:r>
            <a:endParaRPr lang="el-GR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85852" y="3286124"/>
            <a:ext cx="10454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/>
              <a:t>5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 </a:t>
            </a:r>
            <a:r>
              <a:rPr lang="en-US" sz="2000" dirty="0" err="1" smtClean="0"/>
              <a:t>nC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3286124"/>
            <a:ext cx="1391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/>
              <a:t>5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 1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 </a:t>
            </a:r>
            <a:r>
              <a:rPr lang="en-US" sz="2000" dirty="0" err="1" smtClean="0"/>
              <a:t>nC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571868" y="3286124"/>
            <a:ext cx="12137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/>
              <a:t>5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 1nC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14876" y="3286124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/>
              <a:t>5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-9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571472" y="2786058"/>
            <a:ext cx="2996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Γνωρίζουμε ότι  </a:t>
            </a:r>
            <a:r>
              <a:rPr lang="en-US" dirty="0" smtClean="0"/>
              <a:t>1 </a:t>
            </a:r>
            <a:r>
              <a:rPr lang="en-US" dirty="0" err="1" smtClean="0"/>
              <a:t>nC</a:t>
            </a:r>
            <a:r>
              <a:rPr lang="en-US" dirty="0" smtClean="0"/>
              <a:t>  =  10</a:t>
            </a:r>
            <a:r>
              <a:rPr lang="en-US" baseline="30000" dirty="0" smtClean="0"/>
              <a:t>-9</a:t>
            </a:r>
            <a:r>
              <a:rPr lang="en-US" dirty="0" smtClean="0"/>
              <a:t> C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428596" y="2428868"/>
            <a:ext cx="124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 smtClean="0"/>
              <a:t>1ος τρόπος</a:t>
            </a:r>
            <a:endParaRPr lang="el-GR" i="1" u="sng" dirty="0"/>
          </a:p>
        </p:txBody>
      </p:sp>
      <p:sp>
        <p:nvSpPr>
          <p:cNvPr id="21" name="20 - Ορθογώνιο"/>
          <p:cNvSpPr/>
          <p:nvPr/>
        </p:nvSpPr>
        <p:spPr>
          <a:xfrm>
            <a:off x="500034" y="4357694"/>
            <a:ext cx="124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 smtClean="0"/>
              <a:t>2ος τρόπος</a:t>
            </a:r>
            <a:endParaRPr lang="el-GR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500034" y="4786322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Γνωρίζουμε ότι  </a:t>
            </a:r>
            <a:r>
              <a:rPr lang="en-US" dirty="0" smtClean="0"/>
              <a:t>1 </a:t>
            </a:r>
            <a:r>
              <a:rPr lang="en-US" dirty="0" err="1" smtClean="0"/>
              <a:t>nC</a:t>
            </a:r>
            <a:r>
              <a:rPr lang="en-US" dirty="0" smtClean="0"/>
              <a:t>  =  10</a:t>
            </a:r>
            <a:r>
              <a:rPr lang="en-US" baseline="30000" dirty="0" smtClean="0"/>
              <a:t>-9</a:t>
            </a:r>
            <a:r>
              <a:rPr lang="en-US" dirty="0" smtClean="0"/>
              <a:t> C</a:t>
            </a:r>
            <a:r>
              <a:rPr lang="el-GR" dirty="0" smtClean="0"/>
              <a:t>, άρα τα  </a:t>
            </a:r>
            <a:r>
              <a:rPr lang="en-US" dirty="0" smtClean="0"/>
              <a:t>5nC</a:t>
            </a:r>
            <a:r>
              <a:rPr lang="el-GR" dirty="0" smtClean="0"/>
              <a:t> θα είναι: </a:t>
            </a:r>
            <a:endParaRPr lang="el-GR" dirty="0"/>
          </a:p>
        </p:txBody>
      </p:sp>
      <p:sp>
        <p:nvSpPr>
          <p:cNvPr id="23" name="22 - Ορθογώνιο"/>
          <p:cNvSpPr/>
          <p:nvPr/>
        </p:nvSpPr>
        <p:spPr>
          <a:xfrm>
            <a:off x="571472" y="5286388"/>
            <a:ext cx="58541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5nC</a:t>
            </a:r>
            <a:endParaRPr lang="el-GR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14414" y="5286388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</a:t>
            </a:r>
            <a:r>
              <a:rPr lang="en-US" sz="2000" dirty="0" smtClean="0"/>
              <a:t>5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-9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922191" y="5786454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mC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-3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965472" y="6193033"/>
            <a:ext cx="1178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l-GR" sz="1400" b="1" i="1" dirty="0" smtClean="0">
                <a:solidFill>
                  <a:srgbClr val="7030A0"/>
                </a:solidFill>
              </a:rPr>
              <a:t>μ</a:t>
            </a:r>
            <a:r>
              <a:rPr lang="en-US" sz="1400" b="1" i="1" dirty="0" smtClean="0">
                <a:solidFill>
                  <a:srgbClr val="7030A0"/>
                </a:solidFill>
              </a:rPr>
              <a:t>C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</a:t>
            </a:r>
            <a:r>
              <a:rPr lang="el-GR" sz="1400" b="1" i="1" baseline="30000" dirty="0" smtClean="0">
                <a:solidFill>
                  <a:srgbClr val="7030A0"/>
                </a:solidFill>
              </a:rPr>
              <a:t>6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965472" y="6550223"/>
            <a:ext cx="11737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nC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-9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00034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Άσκηση  2  λυμένη</a:t>
            </a:r>
          </a:p>
          <a:p>
            <a:r>
              <a:rPr lang="el-GR" dirty="0" smtClean="0"/>
              <a:t> 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428596" y="1500174"/>
            <a:ext cx="317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r>
              <a:rPr lang="el-GR" dirty="0" smtClean="0"/>
              <a:t>α μετατρέψετε τα 12μ</a:t>
            </a:r>
            <a:r>
              <a:rPr lang="en-US" dirty="0" smtClean="0"/>
              <a:t>C   </a:t>
            </a:r>
            <a:r>
              <a:rPr lang="el-GR" dirty="0" smtClean="0"/>
              <a:t> σε </a:t>
            </a:r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9" name="8 - Ορθογώνιο"/>
          <p:cNvSpPr/>
          <p:nvPr/>
        </p:nvSpPr>
        <p:spPr>
          <a:xfrm>
            <a:off x="2357422" y="1857364"/>
            <a:ext cx="671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λύση</a:t>
            </a:r>
            <a:endParaRPr lang="el-GR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500034" y="3286124"/>
            <a:ext cx="721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12μ</a:t>
            </a:r>
            <a:r>
              <a:rPr lang="en-US" sz="2000" dirty="0" smtClean="0"/>
              <a:t>C</a:t>
            </a:r>
            <a:endParaRPr lang="el-GR" sz="20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85852" y="3286124"/>
            <a:ext cx="118173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12 </a:t>
            </a:r>
            <a:r>
              <a:rPr lang="el-GR" sz="2000" baseline="30000" dirty="0" smtClean="0"/>
              <a:t>.</a:t>
            </a:r>
            <a:r>
              <a:rPr lang="el-GR" sz="2000" dirty="0" smtClean="0"/>
              <a:t> μ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2285984" y="3286124"/>
            <a:ext cx="15279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12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 1</a:t>
            </a:r>
            <a:r>
              <a:rPr lang="el-GR" sz="2000" dirty="0" smtClean="0"/>
              <a:t>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 </a:t>
            </a:r>
            <a:r>
              <a:rPr lang="el-GR" sz="2000" dirty="0" smtClean="0"/>
              <a:t>μ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571868" y="3286124"/>
            <a:ext cx="135005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12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 1</a:t>
            </a:r>
            <a:r>
              <a:rPr lang="el-GR" sz="2000" dirty="0" smtClean="0"/>
              <a:t>μ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4714876" y="3286124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12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-</a:t>
            </a:r>
            <a:r>
              <a:rPr lang="el-GR" sz="2000" baseline="30000" dirty="0" smtClean="0"/>
              <a:t>6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571472" y="2786058"/>
            <a:ext cx="2996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Γνωρίζουμε ότι  </a:t>
            </a:r>
            <a:r>
              <a:rPr lang="en-US" dirty="0" smtClean="0"/>
              <a:t>1 </a:t>
            </a:r>
            <a:r>
              <a:rPr lang="el-GR" dirty="0" smtClean="0"/>
              <a:t>μ</a:t>
            </a:r>
            <a:r>
              <a:rPr lang="en-US" dirty="0" smtClean="0"/>
              <a:t>C  =  10</a:t>
            </a:r>
            <a:r>
              <a:rPr lang="en-US" baseline="30000" dirty="0" smtClean="0"/>
              <a:t>-</a:t>
            </a:r>
            <a:r>
              <a:rPr lang="el-GR" baseline="30000" dirty="0" smtClean="0"/>
              <a:t>6</a:t>
            </a:r>
            <a:r>
              <a:rPr lang="en-US" dirty="0" smtClean="0"/>
              <a:t> C</a:t>
            </a:r>
            <a:endParaRPr lang="el-GR" dirty="0"/>
          </a:p>
        </p:txBody>
      </p:sp>
      <p:sp>
        <p:nvSpPr>
          <p:cNvPr id="20" name="19 - Ορθογώνιο"/>
          <p:cNvSpPr/>
          <p:nvPr/>
        </p:nvSpPr>
        <p:spPr>
          <a:xfrm>
            <a:off x="428596" y="2428868"/>
            <a:ext cx="124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 smtClean="0"/>
              <a:t>1ος τρόπος</a:t>
            </a:r>
            <a:endParaRPr lang="el-GR" i="1" u="sng" dirty="0"/>
          </a:p>
        </p:txBody>
      </p:sp>
      <p:sp>
        <p:nvSpPr>
          <p:cNvPr id="21" name="20 - Ορθογώνιο"/>
          <p:cNvSpPr/>
          <p:nvPr/>
        </p:nvSpPr>
        <p:spPr>
          <a:xfrm>
            <a:off x="500034" y="4357694"/>
            <a:ext cx="12433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i="1" u="sng" dirty="0" smtClean="0"/>
              <a:t>2ος τρόπος</a:t>
            </a:r>
            <a:endParaRPr lang="el-GR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500034" y="4786322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Γνωρίζουμε ότι  </a:t>
            </a:r>
            <a:r>
              <a:rPr lang="en-US" dirty="0" smtClean="0"/>
              <a:t>1 </a:t>
            </a:r>
            <a:r>
              <a:rPr lang="el-GR" dirty="0" smtClean="0"/>
              <a:t>μ</a:t>
            </a:r>
            <a:r>
              <a:rPr lang="en-US" dirty="0" smtClean="0"/>
              <a:t>C  =  10</a:t>
            </a:r>
            <a:r>
              <a:rPr lang="en-US" baseline="30000" dirty="0" smtClean="0"/>
              <a:t>-</a:t>
            </a:r>
            <a:r>
              <a:rPr lang="el-GR" baseline="30000" dirty="0" smtClean="0"/>
              <a:t>6</a:t>
            </a:r>
            <a:r>
              <a:rPr lang="en-US" dirty="0" smtClean="0"/>
              <a:t> C</a:t>
            </a:r>
            <a:r>
              <a:rPr lang="el-GR" dirty="0" smtClean="0"/>
              <a:t>, άρα τα  12μ</a:t>
            </a:r>
            <a:r>
              <a:rPr lang="en-US" dirty="0" smtClean="0"/>
              <a:t>C</a:t>
            </a:r>
            <a:r>
              <a:rPr lang="el-GR" dirty="0" smtClean="0"/>
              <a:t> θα είναι: </a:t>
            </a:r>
            <a:endParaRPr lang="el-GR" dirty="0"/>
          </a:p>
        </p:txBody>
      </p:sp>
      <p:sp>
        <p:nvSpPr>
          <p:cNvPr id="23" name="22 - Ορθογώνιο"/>
          <p:cNvSpPr/>
          <p:nvPr/>
        </p:nvSpPr>
        <p:spPr>
          <a:xfrm>
            <a:off x="571472" y="5286388"/>
            <a:ext cx="7216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dirty="0" smtClean="0"/>
              <a:t>12μ</a:t>
            </a:r>
            <a:r>
              <a:rPr lang="en-US" sz="2000" dirty="0" smtClean="0"/>
              <a:t>C</a:t>
            </a:r>
            <a:endParaRPr lang="el-GR" sz="20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214414" y="5286388"/>
            <a:ext cx="16430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=</a:t>
            </a:r>
            <a:r>
              <a:rPr lang="el-GR" sz="2000" dirty="0" smtClean="0"/>
              <a:t> 12 </a:t>
            </a:r>
            <a:r>
              <a:rPr lang="el-GR" sz="2000" baseline="30000" dirty="0" smtClean="0"/>
              <a:t>.</a:t>
            </a:r>
            <a:r>
              <a:rPr lang="en-US" sz="2000" baseline="30000" dirty="0" smtClean="0"/>
              <a:t> </a:t>
            </a:r>
            <a:r>
              <a:rPr lang="en-US" sz="2000" dirty="0" smtClean="0"/>
              <a:t>10</a:t>
            </a:r>
            <a:r>
              <a:rPr lang="en-US" sz="2000" baseline="30000" dirty="0" smtClean="0"/>
              <a:t>-</a:t>
            </a:r>
            <a:r>
              <a:rPr lang="el-GR" sz="2000" baseline="30000" dirty="0" smtClean="0"/>
              <a:t>6</a:t>
            </a:r>
            <a:r>
              <a:rPr lang="en-US" sz="2000" dirty="0" smtClean="0"/>
              <a:t>C</a:t>
            </a:r>
            <a:r>
              <a:rPr lang="el-GR" sz="2000" dirty="0" smtClean="0"/>
              <a:t> 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7922191" y="5786454"/>
            <a:ext cx="12218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mC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-3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7965472" y="6193033"/>
            <a:ext cx="11785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l-GR" sz="1400" b="1" i="1" dirty="0" smtClean="0">
                <a:solidFill>
                  <a:srgbClr val="7030A0"/>
                </a:solidFill>
              </a:rPr>
              <a:t>μ</a:t>
            </a:r>
            <a:r>
              <a:rPr lang="en-US" sz="1400" b="1" i="1" dirty="0" smtClean="0">
                <a:solidFill>
                  <a:srgbClr val="7030A0"/>
                </a:solidFill>
              </a:rPr>
              <a:t>C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</a:t>
            </a:r>
            <a:r>
              <a:rPr lang="el-GR" sz="1400" b="1" i="1" baseline="30000" dirty="0" smtClean="0">
                <a:solidFill>
                  <a:srgbClr val="7030A0"/>
                </a:solidFill>
              </a:rPr>
              <a:t>6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7965472" y="6550223"/>
            <a:ext cx="117371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b="1" i="1" dirty="0" smtClean="0">
                <a:solidFill>
                  <a:srgbClr val="7030A0"/>
                </a:solidFill>
              </a:rPr>
              <a:t>1 </a:t>
            </a:r>
            <a:r>
              <a:rPr lang="en-US" sz="1400" b="1" i="1" dirty="0" err="1" smtClean="0">
                <a:solidFill>
                  <a:srgbClr val="7030A0"/>
                </a:solidFill>
              </a:rPr>
              <a:t>nC</a:t>
            </a:r>
            <a:r>
              <a:rPr lang="en-US" sz="1400" b="1" i="1" dirty="0" smtClean="0">
                <a:solidFill>
                  <a:srgbClr val="7030A0"/>
                </a:solidFill>
              </a:rPr>
              <a:t>  =  10</a:t>
            </a:r>
            <a:r>
              <a:rPr lang="en-US" sz="1400" b="1" i="1" baseline="30000" dirty="0" smtClean="0">
                <a:solidFill>
                  <a:srgbClr val="7030A0"/>
                </a:solidFill>
              </a:rPr>
              <a:t>-9</a:t>
            </a:r>
            <a:r>
              <a:rPr lang="en-US" sz="1400" b="1" i="1" dirty="0" smtClean="0">
                <a:solidFill>
                  <a:srgbClr val="7030A0"/>
                </a:solidFill>
              </a:rPr>
              <a:t> C</a:t>
            </a:r>
            <a:endParaRPr lang="el-GR" sz="1400" b="1" i="1" dirty="0">
              <a:solidFill>
                <a:srgbClr val="7030A0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00034" y="10001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l-GR" b="1" dirty="0" smtClean="0">
                <a:solidFill>
                  <a:srgbClr val="002060"/>
                </a:solidFill>
              </a:rPr>
              <a:t>Άσκηση  3  λυμένη</a:t>
            </a:r>
          </a:p>
          <a:p>
            <a:r>
              <a:rPr lang="el-GR" dirty="0" smtClean="0"/>
              <a:t> 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428596" y="1500174"/>
            <a:ext cx="38173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</a:t>
            </a:r>
            <a:r>
              <a:rPr lang="el-GR" dirty="0" smtClean="0"/>
              <a:t>να κάνετε τις παρακάτω μετατροπές:</a:t>
            </a:r>
            <a:endParaRPr lang="el-GR" dirty="0"/>
          </a:p>
        </p:txBody>
      </p:sp>
      <p:sp>
        <p:nvSpPr>
          <p:cNvPr id="19" name="18 - Ορθογώνιο"/>
          <p:cNvSpPr/>
          <p:nvPr/>
        </p:nvSpPr>
        <p:spPr>
          <a:xfrm>
            <a:off x="642910" y="2786058"/>
            <a:ext cx="7216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20</a:t>
            </a:r>
            <a:r>
              <a:rPr lang="en-US" dirty="0" smtClean="0"/>
              <a:t> </a:t>
            </a:r>
            <a:r>
              <a:rPr lang="el-GR" dirty="0" smtClean="0"/>
              <a:t>μ</a:t>
            </a:r>
            <a:r>
              <a:rPr lang="en-US" dirty="0" smtClean="0"/>
              <a:t>C</a:t>
            </a:r>
            <a:endParaRPr lang="el-GR" dirty="0"/>
          </a:p>
        </p:txBody>
      </p:sp>
      <p:sp>
        <p:nvSpPr>
          <p:cNvPr id="25" name="24 - Ορθογώνιο"/>
          <p:cNvSpPr/>
          <p:nvPr/>
        </p:nvSpPr>
        <p:spPr>
          <a:xfrm>
            <a:off x="1785918" y="2786058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12 </a:t>
            </a:r>
            <a:r>
              <a:rPr lang="el-GR" baseline="30000" dirty="0" smtClean="0"/>
              <a:t>.</a:t>
            </a:r>
            <a:r>
              <a:rPr lang="el-GR" dirty="0" smtClean="0"/>
              <a:t>  </a:t>
            </a:r>
            <a:r>
              <a:rPr lang="en-US" dirty="0" smtClean="0"/>
              <a:t> 10</a:t>
            </a:r>
            <a:r>
              <a:rPr lang="en-US" baseline="30000" dirty="0" smtClean="0"/>
              <a:t>-</a:t>
            </a:r>
            <a:r>
              <a:rPr lang="el-GR" baseline="30000" dirty="0" smtClean="0"/>
              <a:t>6</a:t>
            </a:r>
            <a:r>
              <a:rPr lang="en-US" dirty="0" smtClean="0"/>
              <a:t> C</a:t>
            </a:r>
            <a:endParaRPr lang="el-GR" dirty="0"/>
          </a:p>
        </p:txBody>
      </p:sp>
      <p:sp>
        <p:nvSpPr>
          <p:cNvPr id="28" name="27 - Ορθογώνιο"/>
          <p:cNvSpPr/>
          <p:nvPr/>
        </p:nvSpPr>
        <p:spPr>
          <a:xfrm>
            <a:off x="642910" y="3786190"/>
            <a:ext cx="6094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5</a:t>
            </a:r>
            <a:r>
              <a:rPr lang="en-US" dirty="0" err="1" smtClean="0"/>
              <a:t>mC</a:t>
            </a:r>
            <a:endParaRPr lang="el-GR" dirty="0"/>
          </a:p>
        </p:txBody>
      </p:sp>
      <p:sp>
        <p:nvSpPr>
          <p:cNvPr id="29" name="28 - Ορθογώνιο"/>
          <p:cNvSpPr/>
          <p:nvPr/>
        </p:nvSpPr>
        <p:spPr>
          <a:xfrm>
            <a:off x="1785918" y="3786190"/>
            <a:ext cx="12554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</a:t>
            </a:r>
            <a:r>
              <a:rPr lang="en-US" dirty="0" smtClean="0"/>
              <a:t>5</a:t>
            </a:r>
            <a:r>
              <a:rPr lang="el-GR" dirty="0" smtClean="0"/>
              <a:t> </a:t>
            </a:r>
            <a:r>
              <a:rPr lang="el-GR" baseline="30000" dirty="0" smtClean="0"/>
              <a:t>.</a:t>
            </a:r>
            <a:r>
              <a:rPr lang="el-GR" dirty="0" smtClean="0"/>
              <a:t>  </a:t>
            </a:r>
            <a:r>
              <a:rPr lang="en-US" dirty="0" smtClean="0"/>
              <a:t> 10</a:t>
            </a:r>
            <a:r>
              <a:rPr lang="en-US" baseline="30000" dirty="0" smtClean="0"/>
              <a:t>-3</a:t>
            </a:r>
            <a:r>
              <a:rPr lang="en-US" dirty="0" smtClean="0"/>
              <a:t> C</a:t>
            </a:r>
            <a:endParaRPr lang="el-GR" dirty="0"/>
          </a:p>
        </p:txBody>
      </p:sp>
      <p:sp>
        <p:nvSpPr>
          <p:cNvPr id="30" name="29 - Ορθογώνιο"/>
          <p:cNvSpPr/>
          <p:nvPr/>
        </p:nvSpPr>
        <p:spPr>
          <a:xfrm>
            <a:off x="571472" y="4857760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r>
              <a:rPr lang="en-US" dirty="0" smtClean="0"/>
              <a:t>5 </a:t>
            </a:r>
            <a:r>
              <a:rPr lang="en-US" dirty="0" err="1" smtClean="0"/>
              <a:t>nC</a:t>
            </a:r>
            <a:endParaRPr lang="el-GR" dirty="0"/>
          </a:p>
        </p:txBody>
      </p:sp>
      <p:sp>
        <p:nvSpPr>
          <p:cNvPr id="31" name="30 - Ορθογώνιο"/>
          <p:cNvSpPr/>
          <p:nvPr/>
        </p:nvSpPr>
        <p:spPr>
          <a:xfrm>
            <a:off x="1714480" y="4857760"/>
            <a:ext cx="13724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=</a:t>
            </a:r>
            <a:r>
              <a:rPr lang="el-GR" dirty="0" smtClean="0"/>
              <a:t> </a:t>
            </a:r>
            <a:r>
              <a:rPr lang="en-US" dirty="0" smtClean="0"/>
              <a:t>25</a:t>
            </a:r>
            <a:r>
              <a:rPr lang="el-GR" dirty="0" smtClean="0"/>
              <a:t> </a:t>
            </a:r>
            <a:r>
              <a:rPr lang="el-GR" baseline="30000" dirty="0" smtClean="0"/>
              <a:t>.</a:t>
            </a:r>
            <a:r>
              <a:rPr lang="el-GR" dirty="0" smtClean="0"/>
              <a:t>  </a:t>
            </a:r>
            <a:r>
              <a:rPr lang="en-US" dirty="0" smtClean="0"/>
              <a:t> 10</a:t>
            </a:r>
            <a:r>
              <a:rPr lang="en-US" baseline="30000" dirty="0" smtClean="0"/>
              <a:t>-9</a:t>
            </a:r>
            <a:r>
              <a:rPr lang="en-US" dirty="0" smtClean="0"/>
              <a:t> C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5" grpId="0"/>
      <p:bldP spid="28" grpId="0"/>
      <p:bldP spid="29" grpId="0"/>
      <p:bldP spid="30" grpId="0"/>
      <p:bldP spid="3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643042" y="357166"/>
            <a:ext cx="6000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Συνολικό φορτίο </a:t>
            </a:r>
            <a:endParaRPr lang="en-US" sz="2400" b="1" u="sng" dirty="0">
              <a:solidFill>
                <a:srgbClr val="FF0000"/>
              </a:solidFill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500034" y="928670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Άσκηση 1</a:t>
            </a:r>
            <a:endParaRPr lang="el-GR" b="1" u="sng" dirty="0"/>
          </a:p>
        </p:txBody>
      </p:sp>
      <p:sp>
        <p:nvSpPr>
          <p:cNvPr id="8" name="7 - TextBox"/>
          <p:cNvSpPr txBox="1"/>
          <p:nvPr/>
        </p:nvSpPr>
        <p:spPr>
          <a:xfrm>
            <a:off x="142844" y="1500174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βρείτε το συνολικό φορτίο σωμάτων που έχουν ηλεκτρικό φορτίο(φορτίο):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n-US" dirty="0" smtClean="0"/>
              <a:t> = +2nC ,  q</a:t>
            </a:r>
            <a:r>
              <a:rPr lang="en-US" baseline="-25000" dirty="0" smtClean="0"/>
              <a:t>2</a:t>
            </a:r>
            <a:r>
              <a:rPr lang="en-US" dirty="0" smtClean="0"/>
              <a:t> = +5nC</a:t>
            </a:r>
            <a:r>
              <a:rPr lang="el-GR" dirty="0" smtClean="0"/>
              <a:t> </a:t>
            </a:r>
            <a:r>
              <a:rPr lang="en-US" dirty="0" smtClean="0"/>
              <a:t>, q</a:t>
            </a:r>
            <a:r>
              <a:rPr lang="en-US" baseline="-25000" dirty="0" smtClean="0"/>
              <a:t>3</a:t>
            </a:r>
            <a:r>
              <a:rPr lang="en-US" dirty="0" smtClean="0"/>
              <a:t> = -2nC</a:t>
            </a:r>
            <a:r>
              <a:rPr lang="el-GR" dirty="0" smtClean="0"/>
              <a:t> </a:t>
            </a:r>
            <a:r>
              <a:rPr lang="en-US" dirty="0" smtClean="0"/>
              <a:t>, q</a:t>
            </a:r>
            <a:r>
              <a:rPr lang="en-US" baseline="-25000" dirty="0" smtClean="0"/>
              <a:t>4</a:t>
            </a:r>
            <a:r>
              <a:rPr lang="en-US" dirty="0" smtClean="0"/>
              <a:t> = -6nC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2071670" y="2428868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Λύση</a:t>
            </a:r>
            <a:endParaRPr lang="el-GR" b="1" u="sng" dirty="0"/>
          </a:p>
        </p:txBody>
      </p:sp>
      <p:sp>
        <p:nvSpPr>
          <p:cNvPr id="11" name="10 - Ορθογώνιο"/>
          <p:cNvSpPr/>
          <p:nvPr/>
        </p:nvSpPr>
        <p:spPr>
          <a:xfrm>
            <a:off x="642910" y="2714620"/>
            <a:ext cx="6041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Το συνολικό ηλεκτρικό φορτίο  (</a:t>
            </a:r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)  των  σωμάτων ,  θα είναι: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357158" y="3429000"/>
            <a:ext cx="277870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</a:t>
            </a:r>
            <a:r>
              <a:rPr lang="en-US" dirty="0" smtClean="0"/>
              <a:t>q</a:t>
            </a:r>
            <a:r>
              <a:rPr lang="en-US" baseline="-25000" dirty="0" smtClean="0"/>
              <a:t>1</a:t>
            </a:r>
            <a:r>
              <a:rPr lang="el-GR" dirty="0" smtClean="0"/>
              <a:t> </a:t>
            </a:r>
            <a:r>
              <a:rPr lang="en-US" dirty="0" smtClean="0"/>
              <a:t>+</a:t>
            </a:r>
            <a:r>
              <a:rPr lang="el-GR" dirty="0" smtClean="0"/>
              <a:t>  </a:t>
            </a:r>
            <a:r>
              <a:rPr lang="en-US" dirty="0" smtClean="0"/>
              <a:t>q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+</a:t>
            </a:r>
            <a:r>
              <a:rPr lang="el-GR" dirty="0" smtClean="0"/>
              <a:t>  </a:t>
            </a:r>
            <a:r>
              <a:rPr lang="en-US" dirty="0" smtClean="0"/>
              <a:t>q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r>
              <a:rPr lang="el-GR" dirty="0" smtClean="0"/>
              <a:t> +  </a:t>
            </a:r>
            <a:r>
              <a:rPr lang="en-US" dirty="0" smtClean="0"/>
              <a:t>q</a:t>
            </a:r>
            <a:r>
              <a:rPr lang="en-US" baseline="-25000" dirty="0" smtClean="0"/>
              <a:t>4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  <a:r>
              <a:rPr lang="en-US" dirty="0" smtClean="0"/>
              <a:t> </a:t>
            </a:r>
            <a:r>
              <a:rPr lang="el-GR" dirty="0" smtClean="0"/>
              <a:t> 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20477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+2  + 5  -2  - 6</a:t>
            </a:r>
          </a:p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500034" y="4857760"/>
            <a:ext cx="13712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q</a:t>
            </a:r>
            <a:r>
              <a:rPr lang="el-GR" baseline="-25000" dirty="0" err="1" smtClean="0"/>
              <a:t>ολ</a:t>
            </a:r>
            <a:r>
              <a:rPr lang="el-GR" dirty="0" smtClean="0"/>
              <a:t>  =   -1 </a:t>
            </a:r>
            <a:r>
              <a:rPr lang="en-US" dirty="0" err="1" smtClean="0"/>
              <a:t>nC</a:t>
            </a:r>
            <a:endParaRPr lang="el-GR" dirty="0" smtClean="0"/>
          </a:p>
          <a:p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71472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/>
              <a:t>Όποιο  σώμα  </a:t>
            </a:r>
            <a:r>
              <a:rPr lang="el-GR" dirty="0">
                <a:solidFill>
                  <a:srgbClr val="FF0000"/>
                </a:solidFill>
              </a:rPr>
              <a:t>έχει ηλεκτρικό </a:t>
            </a:r>
            <a:r>
              <a:rPr lang="el-GR" dirty="0" smtClean="0">
                <a:solidFill>
                  <a:srgbClr val="FF0000"/>
                </a:solidFill>
              </a:rPr>
              <a:t>φορτίο  (=είναι ηλεκτρισμένο= είναι </a:t>
            </a:r>
            <a:r>
              <a:rPr lang="el-GR" smtClean="0">
                <a:solidFill>
                  <a:srgbClr val="FF0000"/>
                </a:solidFill>
              </a:rPr>
              <a:t>ηλεκτρικά φορτισμένο) </a:t>
            </a:r>
            <a:r>
              <a:rPr lang="el-GR" dirty="0"/>
              <a:t>μπορεί να </a:t>
            </a:r>
            <a:r>
              <a:rPr lang="el-GR" dirty="0">
                <a:solidFill>
                  <a:srgbClr val="FF0000"/>
                </a:solidFill>
              </a:rPr>
              <a:t>ασκήσει</a:t>
            </a:r>
            <a:r>
              <a:rPr lang="el-GR" dirty="0"/>
              <a:t> ηλεκτρική δύναμη αλλά και να </a:t>
            </a:r>
            <a:r>
              <a:rPr lang="el-GR" dirty="0">
                <a:solidFill>
                  <a:srgbClr val="FF0000"/>
                </a:solidFill>
              </a:rPr>
              <a:t>δεχτεί</a:t>
            </a:r>
            <a:r>
              <a:rPr lang="el-GR" dirty="0"/>
              <a:t> ηλεκτρική δύναμη……..</a:t>
            </a:r>
          </a:p>
          <a:p>
            <a:pPr>
              <a:buNone/>
            </a:pP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928794" y="500042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357826"/>
            <a:ext cx="25146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428596" y="1643051"/>
            <a:ext cx="8229600" cy="22860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400" dirty="0"/>
              <a:t>Υπάρχουν </a:t>
            </a:r>
            <a:r>
              <a:rPr lang="el-GR" sz="2400" b="1" dirty="0"/>
              <a:t>δύο είδη </a:t>
            </a:r>
            <a:r>
              <a:rPr lang="el-GR" sz="2400" dirty="0">
                <a:solidFill>
                  <a:srgbClr val="FF0000"/>
                </a:solidFill>
              </a:rPr>
              <a:t>ηλεκτρικού  φορτίου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θετικό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+</a:t>
            </a:r>
            <a:r>
              <a:rPr lang="el-GR" sz="2400" dirty="0">
                <a:solidFill>
                  <a:srgbClr val="FF0000"/>
                </a:solidFill>
              </a:rPr>
              <a:t>)</a:t>
            </a: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endParaRPr lang="el-GR" sz="2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  </a:t>
            </a:r>
            <a:endParaRPr lang="el-GR" sz="2400" dirty="0"/>
          </a:p>
          <a:p>
            <a:pPr>
              <a:buNone/>
            </a:pPr>
            <a:r>
              <a:rPr lang="el-GR" sz="2400" dirty="0">
                <a:solidFill>
                  <a:srgbClr val="FF0000"/>
                </a:solidFill>
              </a:rPr>
              <a:t>Το </a:t>
            </a:r>
            <a:r>
              <a:rPr lang="el-GR" sz="2400" b="1" u="sng" dirty="0"/>
              <a:t>αρνητικό</a:t>
            </a:r>
            <a:r>
              <a:rPr lang="el-GR" sz="2400" dirty="0">
                <a:solidFill>
                  <a:srgbClr val="FF0000"/>
                </a:solidFill>
              </a:rPr>
              <a:t> ηλεκτρικό φορτίο (συμβολίζεται με  </a:t>
            </a:r>
            <a:r>
              <a:rPr lang="el-GR" sz="2400" b="1" dirty="0"/>
              <a:t>-</a:t>
            </a:r>
            <a:r>
              <a:rPr lang="el-GR" sz="2400" dirty="0">
                <a:solidFill>
                  <a:srgbClr val="FF0000"/>
                </a:solidFill>
              </a:rPr>
              <a:t>) </a:t>
            </a: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sp>
        <p:nvSpPr>
          <p:cNvPr id="6" name="5 - Έλλειψη"/>
          <p:cNvSpPr/>
          <p:nvPr/>
        </p:nvSpPr>
        <p:spPr>
          <a:xfrm flipH="1">
            <a:off x="7786742" y="627683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 flipH="1">
            <a:off x="8363709" y="5357826"/>
            <a:ext cx="851761" cy="5714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TextBox"/>
          <p:cNvSpPr txBox="1"/>
          <p:nvPr/>
        </p:nvSpPr>
        <p:spPr>
          <a:xfrm flipH="1">
            <a:off x="8429652" y="4786322"/>
            <a:ext cx="7858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10" name="9 - TextBox"/>
          <p:cNvSpPr txBox="1"/>
          <p:nvPr/>
        </p:nvSpPr>
        <p:spPr>
          <a:xfrm flipH="1">
            <a:off x="7786742" y="578645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Τα σώματα που έχουν Θετικό ηλεκτρικό φορτίο λέμε ότι είναι είναι θετικά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+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857356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2 - Θέση περιεχομένου"/>
          <p:cNvSpPr>
            <a:spLocks noGrp="1"/>
          </p:cNvSpPr>
          <p:nvPr>
            <p:ph idx="1"/>
          </p:nvPr>
        </p:nvSpPr>
        <p:spPr>
          <a:xfrm>
            <a:off x="1000100" y="3143225"/>
            <a:ext cx="6072230" cy="3714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/>
              <a:t>Τα σώματα που έχουν αρνητικό ηλεκτρικό φορτίο λέμε ότι είναι αρνητικά φορτισμένα</a:t>
            </a:r>
          </a:p>
          <a:p>
            <a:pPr>
              <a:buFont typeface="Wingdings" pitchFamily="2" charset="2"/>
              <a:buChar char="ü"/>
            </a:pPr>
            <a:endParaRPr lang="el-GR" dirty="0"/>
          </a:p>
          <a:p>
            <a:pPr>
              <a:buNone/>
            </a:pPr>
            <a:endParaRPr lang="el-GR" dirty="0"/>
          </a:p>
        </p:txBody>
      </p:sp>
      <p:sp>
        <p:nvSpPr>
          <p:cNvPr id="8" name="7 - Έλλειψη"/>
          <p:cNvSpPr/>
          <p:nvPr/>
        </p:nvSpPr>
        <p:spPr>
          <a:xfrm flipH="1">
            <a:off x="6858016" y="5562452"/>
            <a:ext cx="785818" cy="581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TextBox"/>
          <p:cNvSpPr txBox="1"/>
          <p:nvPr/>
        </p:nvSpPr>
        <p:spPr>
          <a:xfrm flipH="1">
            <a:off x="6858016" y="5072074"/>
            <a:ext cx="857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8800" b="1" dirty="0">
                <a:solidFill>
                  <a:srgbClr val="FF0000"/>
                </a:solidFill>
              </a:rPr>
              <a:t>-</a:t>
            </a:r>
            <a:endParaRPr lang="en-US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14282" y="214290"/>
            <a:ext cx="835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solidFill>
                  <a:srgbClr val="FF0000"/>
                </a:solidFill>
              </a:rPr>
              <a:t>Αφόρτιστα – ηλεκτρικά ουδέτερα σώματα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928662" y="3071810"/>
            <a:ext cx="72866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None/>
            </a:pPr>
            <a:r>
              <a:rPr lang="el-GR" sz="2400" dirty="0"/>
              <a:t>Αφόρτιστα  (ηλεκτρικά ουδέτερα) σώματα είναι αυτά που </a:t>
            </a:r>
            <a:r>
              <a:rPr lang="el-GR" sz="2400" dirty="0">
                <a:solidFill>
                  <a:srgbClr val="FF0000"/>
                </a:solidFill>
              </a:rPr>
              <a:t>δεν έχουν ηλεκτρικό φορτίο, δεν </a:t>
            </a:r>
            <a:r>
              <a:rPr lang="el-GR" sz="2400" dirty="0" smtClean="0">
                <a:solidFill>
                  <a:srgbClr val="FF0000"/>
                </a:solidFill>
              </a:rPr>
              <a:t>είναι ούτε θετικά  </a:t>
            </a:r>
            <a:r>
              <a:rPr lang="el-GR" sz="2400" dirty="0">
                <a:solidFill>
                  <a:srgbClr val="FF0000"/>
                </a:solidFill>
              </a:rPr>
              <a:t>ούτε </a:t>
            </a:r>
            <a:r>
              <a:rPr lang="el-GR" sz="2400" dirty="0" smtClean="0">
                <a:solidFill>
                  <a:srgbClr val="FF0000"/>
                </a:solidFill>
              </a:rPr>
              <a:t>αρνητικά ηλεκτρισμένα</a:t>
            </a:r>
            <a:r>
              <a:rPr lang="el-GR" sz="2400" dirty="0" smtClean="0"/>
              <a:t>. </a:t>
            </a:r>
            <a:endParaRPr lang="el-G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000232" y="285728"/>
            <a:ext cx="60007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>
                <a:solidFill>
                  <a:srgbClr val="FF0000"/>
                </a:solidFill>
              </a:rPr>
              <a:t>ΗΛΕΚΤΡΙΚΟ ΦΟΡΤΙΟ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5 - Ορθογώνιο"/>
          <p:cNvSpPr/>
          <p:nvPr/>
        </p:nvSpPr>
        <p:spPr>
          <a:xfrm>
            <a:off x="571472" y="928670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Το </a:t>
            </a:r>
            <a:r>
              <a:rPr lang="el-GR" b="1" dirty="0" smtClean="0"/>
              <a:t>ηλεκτρικό φορτίο </a:t>
            </a:r>
            <a:r>
              <a:rPr lang="el-GR" dirty="0" smtClean="0"/>
              <a:t>το συμβολίζουμε με τα γράμματα   </a:t>
            </a:r>
            <a:r>
              <a:rPr lang="en-US" b="1" dirty="0" smtClean="0"/>
              <a:t>Q</a:t>
            </a:r>
            <a:r>
              <a:rPr lang="en-US" dirty="0" smtClean="0"/>
              <a:t>      </a:t>
            </a:r>
            <a:r>
              <a:rPr lang="el-GR" dirty="0" smtClean="0"/>
              <a:t>ή </a:t>
            </a:r>
            <a:r>
              <a:rPr lang="en-US" dirty="0" smtClean="0"/>
              <a:t> </a:t>
            </a:r>
            <a:r>
              <a:rPr lang="en-US" b="1" dirty="0" smtClean="0"/>
              <a:t> </a:t>
            </a:r>
            <a:r>
              <a:rPr lang="el-GR" b="1" dirty="0" smtClean="0"/>
              <a:t>q</a:t>
            </a:r>
            <a:endParaRPr lang="el-GR" b="1" dirty="0"/>
          </a:p>
        </p:txBody>
      </p:sp>
      <p:sp>
        <p:nvSpPr>
          <p:cNvPr id="9" name="8 - Ορθογώνιο"/>
          <p:cNvSpPr/>
          <p:nvPr/>
        </p:nvSpPr>
        <p:spPr>
          <a:xfrm>
            <a:off x="214282" y="1928802"/>
            <a:ext cx="8001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Παρακάτω αναφέρω μερικές μονάδες μέτρησης του ηλεκτρικού φορτίου:</a:t>
            </a:r>
          </a:p>
        </p:txBody>
      </p:sp>
      <p:sp>
        <p:nvSpPr>
          <p:cNvPr id="11" name="10 - Ορθογώνιο"/>
          <p:cNvSpPr/>
          <p:nvPr/>
        </p:nvSpPr>
        <p:spPr>
          <a:xfrm>
            <a:off x="1214414" y="2571744"/>
            <a:ext cx="50143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 = </a:t>
            </a:r>
            <a:r>
              <a:rPr lang="el-GR" dirty="0" err="1" smtClean="0"/>
              <a:t>κουλόμπ</a:t>
            </a:r>
            <a:r>
              <a:rPr lang="el-GR" dirty="0" smtClean="0"/>
              <a:t>                    π.χ.           10</a:t>
            </a:r>
            <a:r>
              <a:rPr lang="en-US" dirty="0" smtClean="0"/>
              <a:t>C = 10</a:t>
            </a:r>
            <a:r>
              <a:rPr lang="el-GR" dirty="0" smtClean="0"/>
              <a:t> </a:t>
            </a:r>
            <a:r>
              <a:rPr lang="el-GR" dirty="0" err="1" smtClean="0"/>
              <a:t>κουλόμπ</a:t>
            </a:r>
            <a:endParaRPr lang="el-GR" dirty="0"/>
          </a:p>
        </p:txBody>
      </p:sp>
      <p:sp>
        <p:nvSpPr>
          <p:cNvPr id="12" name="11 - Ορθογώνιο"/>
          <p:cNvSpPr/>
          <p:nvPr/>
        </p:nvSpPr>
        <p:spPr>
          <a:xfrm>
            <a:off x="1214414" y="3643314"/>
            <a:ext cx="5872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mC</a:t>
            </a:r>
            <a:r>
              <a:rPr lang="en-US" dirty="0" smtClean="0"/>
              <a:t> = </a:t>
            </a:r>
            <a:r>
              <a:rPr lang="el-GR" dirty="0" err="1" smtClean="0"/>
              <a:t>μίλικουλόμπ</a:t>
            </a:r>
            <a:r>
              <a:rPr lang="el-GR" dirty="0" smtClean="0"/>
              <a:t>                    π.χ.           8</a:t>
            </a:r>
            <a:r>
              <a:rPr lang="en-US" dirty="0" err="1" smtClean="0"/>
              <a:t>mC</a:t>
            </a:r>
            <a:r>
              <a:rPr lang="en-US" dirty="0" smtClean="0"/>
              <a:t> = </a:t>
            </a:r>
            <a:r>
              <a:rPr lang="el-GR" dirty="0" smtClean="0"/>
              <a:t>8 </a:t>
            </a:r>
            <a:r>
              <a:rPr lang="el-GR" dirty="0" err="1" smtClean="0"/>
              <a:t>μίλικουλόμπ</a:t>
            </a:r>
            <a:endParaRPr lang="el-GR" dirty="0"/>
          </a:p>
        </p:txBody>
      </p:sp>
      <p:sp>
        <p:nvSpPr>
          <p:cNvPr id="13" name="12 - Ορθογώνιο"/>
          <p:cNvSpPr/>
          <p:nvPr/>
        </p:nvSpPr>
        <p:spPr>
          <a:xfrm>
            <a:off x="1214414" y="4500570"/>
            <a:ext cx="63319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μ</a:t>
            </a:r>
            <a:r>
              <a:rPr lang="en-US" dirty="0" smtClean="0"/>
              <a:t>C = </a:t>
            </a:r>
            <a:r>
              <a:rPr lang="el-GR" dirty="0" err="1" smtClean="0"/>
              <a:t>μίκροκουλόμπ</a:t>
            </a:r>
            <a:r>
              <a:rPr lang="el-GR" dirty="0" smtClean="0"/>
              <a:t>                    π.χ.           16μ</a:t>
            </a:r>
            <a:r>
              <a:rPr lang="en-US" dirty="0" smtClean="0"/>
              <a:t>C = 1</a:t>
            </a:r>
            <a:r>
              <a:rPr lang="el-GR" dirty="0" smtClean="0"/>
              <a:t>6 </a:t>
            </a:r>
            <a:r>
              <a:rPr lang="el-GR" dirty="0" err="1" smtClean="0"/>
              <a:t>μίκροκουλόμπ</a:t>
            </a:r>
            <a:endParaRPr lang="el-GR" dirty="0"/>
          </a:p>
        </p:txBody>
      </p:sp>
      <p:sp>
        <p:nvSpPr>
          <p:cNvPr id="14" name="13 - Ορθογώνιο"/>
          <p:cNvSpPr/>
          <p:nvPr/>
        </p:nvSpPr>
        <p:spPr>
          <a:xfrm>
            <a:off x="1357290" y="5500702"/>
            <a:ext cx="600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nC</a:t>
            </a:r>
            <a:r>
              <a:rPr lang="en-US" dirty="0" smtClean="0"/>
              <a:t> = </a:t>
            </a:r>
            <a:r>
              <a:rPr lang="el-GR" dirty="0" err="1" smtClean="0"/>
              <a:t>νάνοκουλόμπ</a:t>
            </a:r>
            <a:r>
              <a:rPr lang="el-GR" dirty="0" smtClean="0"/>
              <a:t>                    π.χ.           2</a:t>
            </a:r>
            <a:r>
              <a:rPr lang="en-US" dirty="0" err="1" smtClean="0"/>
              <a:t>nC</a:t>
            </a:r>
            <a:r>
              <a:rPr lang="en-US" dirty="0" smtClean="0"/>
              <a:t> = </a:t>
            </a:r>
            <a:r>
              <a:rPr lang="el-GR" dirty="0" smtClean="0"/>
              <a:t>2 </a:t>
            </a:r>
            <a:r>
              <a:rPr lang="el-GR" dirty="0" err="1" smtClean="0"/>
              <a:t>νάνοκουλόμπ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7" name="6 - Ορθογώνιο"/>
          <p:cNvSpPr/>
          <p:nvPr/>
        </p:nvSpPr>
        <p:spPr>
          <a:xfrm>
            <a:off x="1643042" y="1428736"/>
            <a:ext cx="7873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7 - Ορθογώνιο"/>
          <p:cNvSpPr/>
          <p:nvPr/>
        </p:nvSpPr>
        <p:spPr>
          <a:xfrm>
            <a:off x="500034" y="2834342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2" name="11 - Ορθογώνιο"/>
          <p:cNvSpPr/>
          <p:nvPr/>
        </p:nvSpPr>
        <p:spPr>
          <a:xfrm>
            <a:off x="1500166" y="2857496"/>
            <a:ext cx="9701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428596" y="4214818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5" name="14 - Ορθογώνιο"/>
          <p:cNvSpPr/>
          <p:nvPr/>
        </p:nvSpPr>
        <p:spPr>
          <a:xfrm>
            <a:off x="1500166" y="4214818"/>
            <a:ext cx="11528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15 - Ορθογώνιο"/>
          <p:cNvSpPr/>
          <p:nvPr/>
        </p:nvSpPr>
        <p:spPr>
          <a:xfrm>
            <a:off x="580996" y="5548986"/>
            <a:ext cx="10695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7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643042" y="5500702"/>
            <a:ext cx="17011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baseline="300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chemeClr val="accent2">
                    <a:lumMod val="50000"/>
                  </a:schemeClr>
                </a:solidFill>
              </a:rPr>
              <a:t>10000000</a:t>
            </a:r>
            <a:endParaRPr lang="en-US" sz="28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18 - Επεξήγηση με σύννεφο"/>
          <p:cNvSpPr/>
          <p:nvPr/>
        </p:nvSpPr>
        <p:spPr>
          <a:xfrm>
            <a:off x="5214942" y="1142984"/>
            <a:ext cx="3929058" cy="3214710"/>
          </a:xfrm>
          <a:prstGeom prst="cloudCallout">
            <a:avLst>
              <a:gd name="adj1" fmla="val -88711"/>
              <a:gd name="adj2" fmla="val 50268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TextBox"/>
          <p:cNvSpPr txBox="1"/>
          <p:nvPr/>
        </p:nvSpPr>
        <p:spPr>
          <a:xfrm>
            <a:off x="5786446" y="1714488"/>
            <a:ext cx="278608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στις δυνάμεις του 10…βάζω τόσα μηδενικά  όσα είναι και ο εκθέτης….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2" grpId="0"/>
      <p:bldP spid="13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2000232" y="214290"/>
            <a:ext cx="49292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003366"/>
                </a:solidFill>
              </a:rPr>
              <a:t>ΔΥΝΑΜΕΙΣ    ΤΟΥ   10</a:t>
            </a:r>
            <a:endParaRPr lang="en-US" sz="3200" b="1" dirty="0">
              <a:solidFill>
                <a:srgbClr val="003366"/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642910" y="142873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-3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8" name="7 - Ορθογώνιο"/>
          <p:cNvSpPr/>
          <p:nvPr/>
        </p:nvSpPr>
        <p:spPr>
          <a:xfrm>
            <a:off x="714348" y="321468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-2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13" name="12 - Ορθογώνιο"/>
          <p:cNvSpPr/>
          <p:nvPr/>
        </p:nvSpPr>
        <p:spPr>
          <a:xfrm>
            <a:off x="357158" y="5357826"/>
            <a:ext cx="11432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003366"/>
                </a:solidFill>
              </a:rPr>
              <a:t>10</a:t>
            </a:r>
            <a:r>
              <a:rPr lang="el-GR" sz="2800" b="1" baseline="30000" dirty="0" smtClean="0">
                <a:solidFill>
                  <a:srgbClr val="003366"/>
                </a:solidFill>
              </a:rPr>
              <a:t>-4 </a:t>
            </a:r>
            <a:r>
              <a:rPr lang="el-GR" sz="2800" b="1" dirty="0" smtClean="0">
                <a:solidFill>
                  <a:srgbClr val="003366"/>
                </a:solidFill>
              </a:rPr>
              <a:t> = </a:t>
            </a:r>
            <a:endParaRPr lang="en-US" sz="2800" dirty="0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1214422"/>
            <a:ext cx="642942" cy="1006344"/>
          </a:xfrm>
          <a:prstGeom prst="rect">
            <a:avLst/>
          </a:prstGeom>
          <a:noFill/>
        </p:spPr>
      </p:pic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1357298"/>
            <a:ext cx="1737681" cy="714380"/>
          </a:xfrm>
          <a:prstGeom prst="rect">
            <a:avLst/>
          </a:prstGeom>
          <a:noFill/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643174" y="142873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357298"/>
            <a:ext cx="1000132" cy="666755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6357950" y="135729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=0,001</a:t>
            </a:r>
            <a:endParaRPr lang="en-US" sz="2800" dirty="0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071810"/>
            <a:ext cx="577457" cy="903846"/>
          </a:xfrm>
          <a:prstGeom prst="rect">
            <a:avLst/>
          </a:prstGeom>
          <a:noFill/>
        </p:spPr>
      </p:pic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02" y="3073086"/>
            <a:ext cx="1143008" cy="755201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000372"/>
            <a:ext cx="714380" cy="918489"/>
          </a:xfrm>
          <a:prstGeom prst="rect">
            <a:avLst/>
          </a:prstGeom>
          <a:noFill/>
        </p:spPr>
      </p:pic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5143512"/>
            <a:ext cx="603254" cy="944224"/>
          </a:xfrm>
          <a:prstGeom prst="rect">
            <a:avLst/>
          </a:prstGeom>
          <a:noFill/>
        </p:spPr>
      </p:pic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488" y="5214950"/>
            <a:ext cx="2224739" cy="709615"/>
          </a:xfrm>
          <a:prstGeom prst="rect">
            <a:avLst/>
          </a:prstGeom>
          <a:noFill/>
        </p:spPr>
      </p:pic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214810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2571736" y="3214686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  <p:sp>
        <p:nvSpPr>
          <p:cNvPr id="45" name="44 - TextBox"/>
          <p:cNvSpPr txBox="1"/>
          <p:nvPr/>
        </p:nvSpPr>
        <p:spPr>
          <a:xfrm>
            <a:off x="5643570" y="3143248"/>
            <a:ext cx="1643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=0,01</a:t>
            </a:r>
            <a:endParaRPr lang="en-US" sz="2800" dirty="0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96" name="Picture 2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6380" y="5214950"/>
            <a:ext cx="1214446" cy="705162"/>
          </a:xfrm>
          <a:prstGeom prst="rect">
            <a:avLst/>
          </a:prstGeom>
          <a:noFill/>
        </p:spPr>
      </p:pic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48 - TextBox"/>
          <p:cNvSpPr txBox="1"/>
          <p:nvPr/>
        </p:nvSpPr>
        <p:spPr>
          <a:xfrm>
            <a:off x="6715140" y="5286388"/>
            <a:ext cx="1369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=0.0001</a:t>
            </a:r>
            <a:endParaRPr lang="en-US" sz="2800" dirty="0"/>
          </a:p>
        </p:txBody>
      </p:sp>
      <p:sp>
        <p:nvSpPr>
          <p:cNvPr id="50" name="49 - TextBox"/>
          <p:cNvSpPr txBox="1"/>
          <p:nvPr/>
        </p:nvSpPr>
        <p:spPr>
          <a:xfrm>
            <a:off x="2357422" y="528638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800" dirty="0" smtClean="0"/>
              <a:t>=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13" grpId="0"/>
      <p:bldP spid="21" grpId="0"/>
      <p:bldP spid="25" grpId="0"/>
      <p:bldP spid="43" grpId="0"/>
      <p:bldP spid="44" grpId="0"/>
      <p:bldP spid="45" grpId="0"/>
      <p:bldP spid="49" grpId="0"/>
      <p:bldP spid="50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3163</TotalTime>
  <Words>683</Words>
  <Application>Microsoft Office PowerPoint</Application>
  <PresentationFormat>Προβολή στην οθόνη (4:3)</PresentationFormat>
  <Paragraphs>152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ΘΕΩΡΙΑ ΦΥΣΙΚΗ Γ ΛΥΚΕΙΟΥ</dc:title>
  <dc:creator>Panorea</dc:creator>
  <cp:lastModifiedBy>hp pc</cp:lastModifiedBy>
  <cp:revision>459</cp:revision>
  <dcterms:created xsi:type="dcterms:W3CDTF">2020-03-28T09:35:19Z</dcterms:created>
  <dcterms:modified xsi:type="dcterms:W3CDTF">2023-09-24T16:16:47Z</dcterms:modified>
</cp:coreProperties>
</file>