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5" r:id="rId3"/>
    <p:sldId id="343" r:id="rId4"/>
    <p:sldId id="328" r:id="rId5"/>
    <p:sldId id="344" r:id="rId6"/>
    <p:sldId id="324" r:id="rId7"/>
    <p:sldId id="346" r:id="rId8"/>
    <p:sldId id="342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9" r:id="rId20"/>
    <p:sldId id="34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0" autoAdjust="0"/>
    <p:restoredTop sz="94697" autoAdjust="0"/>
  </p:normalViewPr>
  <p:slideViewPr>
    <p:cSldViewPr>
      <p:cViewPr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0" y="1"/>
            <a:ext cx="3286116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Ηλεκτρική ενέργεια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86116" y="1857364"/>
            <a:ext cx="557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Ηλεκτρική ενέργεια  </a:t>
            </a:r>
            <a:r>
              <a:rPr lang="el-GR" sz="2400" dirty="0" smtClean="0"/>
              <a:t>:   η ενέργεια που  μεταφέρει το ηλεκτρικό ρεύμα……</a:t>
            </a:r>
          </a:p>
          <a:p>
            <a:pPr lvl="1"/>
            <a:endParaRPr lang="el-GR" sz="2400" dirty="0" smtClean="0"/>
          </a:p>
          <a:p>
            <a:pPr lvl="1"/>
            <a:r>
              <a:rPr lang="el-GR" sz="2400" dirty="0" smtClean="0"/>
              <a:t>Δηλαδή ενέργεια που μεταφέρουν τα  φορτισμένα  σωματίδια (π.χ.  ηλεκτρόνια) που κινούνται  προς  μια κατεύθυνση…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929198"/>
            <a:ext cx="396925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714612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–Διαφορά  Δυναμικού καταναλωτή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43504" y="2714620"/>
            <a:ext cx="3857652" cy="23083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Τάση ή </a:t>
            </a:r>
            <a:r>
              <a:rPr lang="el-GR" sz="2000" b="1" dirty="0" smtClean="0">
                <a:solidFill>
                  <a:srgbClr val="FF0000"/>
                </a:solidFill>
              </a:rPr>
              <a:t>δ</a:t>
            </a:r>
            <a:r>
              <a:rPr lang="el-GR" sz="2000" b="1" dirty="0" smtClean="0">
                <a:solidFill>
                  <a:srgbClr val="FF0000"/>
                </a:solidFill>
              </a:rPr>
              <a:t>ιαφορά  δυναμικού </a:t>
            </a:r>
            <a:r>
              <a:rPr lang="el-GR" sz="2000" b="1" dirty="0" smtClean="0">
                <a:solidFill>
                  <a:srgbClr val="FF0000"/>
                </a:solidFill>
              </a:rPr>
              <a:t>καταναλωτή </a:t>
            </a:r>
            <a:r>
              <a:rPr lang="el-GR" sz="2000" b="1" dirty="0" smtClean="0">
                <a:solidFill>
                  <a:srgbClr val="FF0000"/>
                </a:solidFill>
              </a:rPr>
              <a:t>είναι ένας αριθμός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 δίνουν </a:t>
            </a:r>
            <a:r>
              <a:rPr lang="el-GR" sz="2000" dirty="0" smtClean="0"/>
              <a:t>τα ηλεκτρόνια, 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στον καταναλωτή.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3929089" cy="414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flipV="1">
            <a:off x="3000364" y="4071942"/>
            <a:ext cx="2214578" cy="185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1071538" y="3643314"/>
            <a:ext cx="4071966" cy="2071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</a:t>
            </a:r>
            <a:r>
              <a:rPr lang="el-GR" sz="2400" b="1" dirty="0" smtClean="0">
                <a:solidFill>
                  <a:srgbClr val="FF0000"/>
                </a:solidFill>
              </a:rPr>
              <a:t>Διαφορά  Δυναμικού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357686" y="1357298"/>
            <a:ext cx="3857652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Μονάδες μέτρησης  της τάσης:</a:t>
            </a:r>
          </a:p>
          <a:p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V = </a:t>
            </a:r>
            <a:r>
              <a:rPr lang="el-GR" sz="2000" b="1" dirty="0" smtClean="0">
                <a:solidFill>
                  <a:srgbClr val="FF0000"/>
                </a:solidFill>
              </a:rPr>
              <a:t>βολτ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14414" y="307181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14V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2107389" y="3750471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2143108" y="4214818"/>
            <a:ext cx="102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el-GR" dirty="0" smtClean="0"/>
              <a:t>  = βολτ</a:t>
            </a:r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5572132" y="364331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dirty="0" smtClean="0"/>
              <a:t>30 </a:t>
            </a:r>
            <a:r>
              <a:rPr lang="en-US" sz="4000" dirty="0" smtClean="0"/>
              <a:t>V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6465107" y="4321975"/>
            <a:ext cx="57150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500826" y="4786322"/>
            <a:ext cx="102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el-GR" dirty="0" smtClean="0"/>
              <a:t>  = βολτ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</a:t>
            </a:r>
            <a:r>
              <a:rPr lang="el-GR" sz="2400" b="1" dirty="0" smtClean="0">
                <a:solidFill>
                  <a:srgbClr val="FF0000"/>
                </a:solidFill>
              </a:rPr>
              <a:t>Διαφορά  Δυναμικού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71670" y="1928802"/>
            <a:ext cx="6215106" cy="25545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Ερώτηση</a:t>
            </a:r>
          </a:p>
          <a:p>
            <a:r>
              <a:rPr lang="el-GR" sz="2000" b="1" dirty="0" smtClean="0"/>
              <a:t>Τι σημαίνει ότι μπαταρία έχει τάση 12 </a:t>
            </a:r>
            <a:r>
              <a:rPr lang="en-US" sz="2000" b="1" dirty="0" smtClean="0"/>
              <a:t>V</a:t>
            </a:r>
            <a:r>
              <a:rPr lang="el-GR" sz="2000" b="1" dirty="0" smtClean="0"/>
              <a:t>;</a:t>
            </a:r>
          </a:p>
          <a:p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Απάντηση </a:t>
            </a:r>
          </a:p>
          <a:p>
            <a:r>
              <a:rPr lang="el-GR" sz="2000" b="1" dirty="0" smtClean="0"/>
              <a:t>Σημαίνει ότι αν περάσουν μέσα από την μπαταρία, ηλεκτρόνια (ή άλλα φορτισμένα σωματίδια) που έχουν συνολικό φορτίο 1</a:t>
            </a:r>
            <a:r>
              <a:rPr lang="en-US" sz="2000" b="1" dirty="0" smtClean="0"/>
              <a:t>C, </a:t>
            </a:r>
            <a:r>
              <a:rPr lang="el-GR" sz="2000" b="1" dirty="0" smtClean="0"/>
              <a:t>θα πάρουν ενέργεια 12</a:t>
            </a:r>
            <a:r>
              <a:rPr lang="en-US" sz="2000" b="1" dirty="0" smtClean="0"/>
              <a:t>J</a:t>
            </a:r>
            <a:endParaRPr lang="el-GR" sz="2000" b="1" dirty="0" smtClean="0"/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13596"/>
            <a:ext cx="1938670" cy="20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</a:t>
            </a:r>
            <a:r>
              <a:rPr lang="el-GR" sz="2400" b="1" dirty="0" smtClean="0">
                <a:solidFill>
                  <a:srgbClr val="FF0000"/>
                </a:solidFill>
              </a:rPr>
              <a:t>Διαφορά  Δυναμικού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71670" y="1928802"/>
            <a:ext cx="6215106" cy="28623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Ερώτηση</a:t>
            </a:r>
          </a:p>
          <a:p>
            <a:r>
              <a:rPr lang="el-GR" sz="2000" b="1" dirty="0" smtClean="0"/>
              <a:t>Τι σημαίνει 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μια λάμπα έχει τάση 220</a:t>
            </a:r>
            <a:r>
              <a:rPr lang="en-US" sz="2000" b="1" dirty="0" smtClean="0"/>
              <a:t>V</a:t>
            </a:r>
            <a:r>
              <a:rPr lang="el-GR" sz="2000" b="1" dirty="0" smtClean="0"/>
              <a:t>;</a:t>
            </a:r>
          </a:p>
          <a:p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Απάντηση </a:t>
            </a:r>
          </a:p>
          <a:p>
            <a:r>
              <a:rPr lang="el-GR" sz="2000" b="1" dirty="0" smtClean="0"/>
              <a:t>Σημαίνει ότι αν περάσουν μέσα από την λάμπα, ηλεκτρόνια (ή άλλα φορτισμένα σωματίδια) που έχουν συνολικό φορτίο 1</a:t>
            </a:r>
            <a:r>
              <a:rPr lang="en-US" sz="2000" b="1" dirty="0" smtClean="0"/>
              <a:t>C, </a:t>
            </a:r>
            <a:r>
              <a:rPr lang="el-GR" sz="2000" b="1" dirty="0" smtClean="0"/>
              <a:t>θα δώσουν ενέργεια στην  λάμπα 220</a:t>
            </a:r>
            <a:r>
              <a:rPr lang="en-US" sz="2000" b="1" dirty="0" smtClean="0"/>
              <a:t>J</a:t>
            </a:r>
            <a:endParaRPr lang="el-GR" sz="2000" b="1" dirty="0" smtClean="0"/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13596"/>
            <a:ext cx="1938670" cy="20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643578"/>
            <a:ext cx="4362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4714908" cy="36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428860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57422" y="428625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 πάρω ένα κομμάτι καλωδίου</a:t>
            </a:r>
            <a:endParaRPr lang="en-US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2714612" y="3429000"/>
            <a:ext cx="135732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2714612" y="5286388"/>
            <a:ext cx="78581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4786314" y="5500702"/>
            <a:ext cx="100013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000760" y="5429264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Είναι τα ελεύθερα ηλεκτρόνια που κινούνται προς  μια  κατεύθυνση , μέσα στο ηλεκτρικό κύκλωμα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6317">
            <a:off x="1000100" y="5643578"/>
            <a:ext cx="4362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4714908" cy="36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428860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357422" y="428625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 πάρω ένα κομμάτι καλωδίου</a:t>
            </a:r>
            <a:endParaRPr lang="en-US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2714612" y="3429000"/>
            <a:ext cx="135732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2714612" y="5286388"/>
            <a:ext cx="78581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4429124" y="5572140"/>
            <a:ext cx="100013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5429224" y="478632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ένταση του ηλεκτρικού ρεύματος  για τα τα ελεύθερα ηλεκτρόνια, μέσα στο ηλεκτρικό κύκλωμα,  δίνεται  από τον  τύπο :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786454"/>
            <a:ext cx="968090" cy="74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729114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428860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7072330" y="4643446"/>
            <a:ext cx="64294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7143768" y="2500306"/>
            <a:ext cx="642942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786710" y="2071678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Κλειστό κύκλωμα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7786710" y="4286256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Ανοικτό κύκλωμα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334152" cy="49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500166" y="5714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7160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5500726" cy="366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714480" y="121442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Την ένταση του ρεύματος σε  ένα ηλεκτρικό  κύκλωμα την μετράμε με όργανα που λέγονται </a:t>
            </a:r>
            <a:r>
              <a:rPr lang="el-GR" sz="2400" b="1" dirty="0" smtClean="0">
                <a:solidFill>
                  <a:srgbClr val="FF0000"/>
                </a:solidFill>
              </a:rPr>
              <a:t>αμπερόμετρα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893471" y="2607463"/>
            <a:ext cx="3286148" cy="2071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61089"/>
            <a:ext cx="6072230" cy="39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57160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85786" y="128586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Την ένταση του ρεύματος σε  ένα ηλεκτρικό  κύκλωμα την μετράμε με όργανα που λέγονται </a:t>
            </a:r>
            <a:r>
              <a:rPr lang="el-GR" sz="2400" b="1" dirty="0" smtClean="0">
                <a:solidFill>
                  <a:srgbClr val="FF0000"/>
                </a:solidFill>
              </a:rPr>
              <a:t>αμπερόμετρα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5536413" y="2107397"/>
            <a:ext cx="92869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Ηλεκτρικό κύκλωμα  - ηλεκτρικές πηγές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00496" y="1428736"/>
            <a:ext cx="4929190" cy="2246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Ηλεκτρικές πηγές </a:t>
            </a:r>
            <a:r>
              <a:rPr lang="el-GR" sz="2000" b="1" dirty="0" smtClean="0"/>
              <a:t>είναι συσκευές που μετατρέπουν κάποια μορφή  ενέργειας  σε ηλεκτρική ενέργεια. </a:t>
            </a:r>
          </a:p>
          <a:p>
            <a:r>
              <a:rPr lang="el-GR" sz="2000" b="1" dirty="0" smtClean="0"/>
              <a:t> Σε αυτό το σχήμα η μπαταρία δίνει  ενέργεια στα ηλεκτρόνια για να κινηθούν…..</a:t>
            </a:r>
          </a:p>
          <a:p>
            <a:r>
              <a:rPr lang="el-GR" sz="2000" b="1" dirty="0" smtClean="0"/>
              <a:t>Ηλεκτρικές πηγές  είναι οι μπαταρίες…. γεννήτριες </a:t>
            </a:r>
            <a:r>
              <a:rPr lang="el-GR" sz="2000" b="1" dirty="0" err="1" smtClean="0"/>
              <a:t>κ.α</a:t>
            </a:r>
            <a:r>
              <a:rPr lang="el-GR" sz="2000" b="1" dirty="0" smtClean="0"/>
              <a:t>… </a:t>
            </a:r>
            <a:endParaRPr lang="en-US" sz="2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9168"/>
            <a:ext cx="3786214" cy="35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2321703" y="2750339"/>
            <a:ext cx="1714512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71604" y="285728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Ηλεκτρικό  κύκλωμα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357290" y="128586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/>
              <a:t>Την τάση της ηλεκτρικής πηγής(ή του καταναλωτή) σε  ένα ηλεκτρικό  κύκλωμα την μετράμε με όργανα που λέγονται </a:t>
            </a:r>
            <a:r>
              <a:rPr lang="el-GR" sz="2400" b="1" dirty="0" smtClean="0">
                <a:solidFill>
                  <a:srgbClr val="FF0000"/>
                </a:solidFill>
              </a:rPr>
              <a:t>βολτόμετρα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2786082" cy="44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2571736" y="2428868"/>
            <a:ext cx="4572032" cy="1214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Ηλεκτρικό κύκλωμα  - ηλεκτρικές πηγές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94220"/>
            <a:ext cx="2428892" cy="22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3786214" cy="198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406743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Ηλεκτρικό κύκλωμα  -  καταναλωτές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5008" y="2571744"/>
            <a:ext cx="3428992" cy="3477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Καταναλωτές </a:t>
            </a:r>
            <a:r>
              <a:rPr lang="el-GR" sz="2000" b="1" dirty="0" smtClean="0"/>
              <a:t>είναι συσκευές που μετατρέπουν την ηλεκτρική  ενέργεια  σε  άλλη μορφή  ενέργειας.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 Σε αυτό το σχήμα  τα  ηλεκτρόνια δίνουν  ενέργεια στις  λάμπες..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Καταναλωτές είναι οι λάμπες,  ψυγεία, </a:t>
            </a:r>
            <a:r>
              <a:rPr lang="el-GR" sz="2000" b="1" dirty="0" err="1" smtClean="0"/>
              <a:t>κ.α</a:t>
            </a:r>
            <a:r>
              <a:rPr lang="el-GR" sz="2000" b="1" dirty="0" smtClean="0"/>
              <a:t>… </a:t>
            </a:r>
            <a:endParaRPr lang="en-US" sz="2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9168"/>
            <a:ext cx="3786214" cy="35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2928926" y="4572008"/>
            <a:ext cx="2643206" cy="1571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928662" y="4357694"/>
            <a:ext cx="4714908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Ηλεκτρικό κύκλωμα  -  καταναλωτές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222278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61292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ΔΙΠΟΛΑ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071678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/>
              <a:t>Όλες οι ηλεκτρικές συσκευές που χρησιμοποιούμε  έχουν δύο άκρα – δύο πόλους, έναν θετικό  και έναν αρνητικό. </a:t>
            </a:r>
          </a:p>
          <a:p>
            <a:r>
              <a:rPr lang="el-GR" sz="2400" b="1" dirty="0" smtClean="0"/>
              <a:t>Με αυτούς τους πόλους οι διαφορές συσκευές συνδέονται με το ηλεκτρικό κύκλωμα. </a:t>
            </a:r>
          </a:p>
          <a:p>
            <a:r>
              <a:rPr lang="el-GR" sz="2400" b="1" dirty="0" smtClean="0">
                <a:solidFill>
                  <a:srgbClr val="FF0000"/>
                </a:solidFill>
              </a:rPr>
              <a:t>Γι αυτό όλες οι ηλεκτρικές συσκευές ονομάζονται δίπολα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36054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175485"/>
            <a:ext cx="3214678" cy="16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4" y="0"/>
            <a:ext cx="28051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428728" y="135729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ΔΙΠΟΛΑ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44466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175485"/>
            <a:ext cx="3214678" cy="16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4" y="0"/>
            <a:ext cx="28051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rot="5400000">
            <a:off x="714348" y="2571744"/>
            <a:ext cx="150019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00034" y="342900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καταναλωτές</a:t>
            </a:r>
            <a:endParaRPr lang="en-US" sz="2400" u="sng" dirty="0" smtClean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786050" y="1714488"/>
            <a:ext cx="3286148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5500694" y="328612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Ηλεκτρικές  πηγές</a:t>
            </a:r>
            <a:endParaRPr 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ΔΙΠΟΛΑ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360540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175485"/>
            <a:ext cx="3214678" cy="16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786454"/>
            <a:ext cx="21038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93602"/>
            <a:ext cx="2786082" cy="230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- Ευθύγραμμο βέλος σύνδεσης"/>
          <p:cNvCxnSpPr/>
          <p:nvPr/>
        </p:nvCxnSpPr>
        <p:spPr>
          <a:xfrm flipV="1">
            <a:off x="5715008" y="1571612"/>
            <a:ext cx="1428760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>
            <a:off x="1428728" y="1571612"/>
            <a:ext cx="1785950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429388" y="114298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/>
              <a:t>Αρνητικός πόλος</a:t>
            </a:r>
            <a:endParaRPr lang="en-US" sz="2000" b="1" dirty="0" smtClean="0"/>
          </a:p>
        </p:txBody>
      </p:sp>
      <p:sp>
        <p:nvSpPr>
          <p:cNvPr id="17" name="16 - TextBox"/>
          <p:cNvSpPr txBox="1"/>
          <p:nvPr/>
        </p:nvSpPr>
        <p:spPr>
          <a:xfrm>
            <a:off x="571472" y="114298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/>
              <a:t>Θετικός πόλος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</a:t>
            </a:r>
            <a:r>
              <a:rPr lang="el-GR" sz="2400" b="1" dirty="0" smtClean="0">
                <a:solidFill>
                  <a:srgbClr val="FF0000"/>
                </a:solidFill>
              </a:rPr>
              <a:t>Διαφορά  Δυναμικού ηλεκτρικής  </a:t>
            </a:r>
            <a:r>
              <a:rPr lang="el-GR" sz="2400" b="1" dirty="0" smtClean="0">
                <a:solidFill>
                  <a:srgbClr val="FF0000"/>
                </a:solidFill>
              </a:rPr>
              <a:t>πηγής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43504" y="2571744"/>
            <a:ext cx="4000496" cy="2246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u="sng" dirty="0" smtClean="0">
                <a:solidFill>
                  <a:srgbClr val="FF0000"/>
                </a:solidFill>
              </a:rPr>
              <a:t>Τάση ή </a:t>
            </a:r>
            <a:r>
              <a:rPr lang="el-GR" sz="2000" b="1" u="sng" dirty="0" smtClean="0">
                <a:solidFill>
                  <a:srgbClr val="FF0000"/>
                </a:solidFill>
              </a:rPr>
              <a:t>διαφορά δυναμικού πηγής </a:t>
            </a:r>
            <a:r>
              <a:rPr lang="el-GR" sz="2000" b="1" dirty="0" smtClean="0">
                <a:solidFill>
                  <a:srgbClr val="FF0000"/>
                </a:solidFill>
              </a:rPr>
              <a:t>είναι ένας </a:t>
            </a:r>
            <a:r>
              <a:rPr lang="el-GR" sz="2000" b="1" u="sng" dirty="0" smtClean="0">
                <a:solidFill>
                  <a:srgbClr val="FF0000"/>
                </a:solidFill>
              </a:rPr>
              <a:t>αριθμός</a:t>
            </a:r>
            <a:r>
              <a:rPr lang="el-GR" sz="2000" b="1" dirty="0" smtClean="0">
                <a:solidFill>
                  <a:srgbClr val="FF0000"/>
                </a:solidFill>
              </a:rPr>
              <a:t>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παίρνουν, ηλεκτρόνια</a:t>
            </a:r>
            <a:r>
              <a:rPr lang="el-GR" sz="2000" u="sng" dirty="0" smtClean="0"/>
              <a:t> </a:t>
            </a:r>
            <a:r>
              <a:rPr lang="el-GR" sz="2000" dirty="0" smtClean="0"/>
              <a:t>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</a:t>
            </a:r>
            <a:r>
              <a:rPr lang="el-GR" sz="2000" b="1" dirty="0" smtClean="0"/>
              <a:t> </a:t>
            </a:r>
            <a:r>
              <a:rPr lang="el-GR" sz="2000" dirty="0" smtClean="0"/>
              <a:t>από την  ηλεκτρική  πηγή 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14256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>
            <a:off x="2571736" y="3929066"/>
            <a:ext cx="228601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454</Words>
  <PresentationFormat>Προβολή στην οθόνη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417</cp:revision>
  <dcterms:created xsi:type="dcterms:W3CDTF">2020-03-28T09:35:19Z</dcterms:created>
  <dcterms:modified xsi:type="dcterms:W3CDTF">2023-02-12T10:51:50Z</dcterms:modified>
</cp:coreProperties>
</file>