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785918" y="1714488"/>
            <a:ext cx="4636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u="sng" dirty="0" smtClean="0">
                <a:solidFill>
                  <a:srgbClr val="FF0000"/>
                </a:solidFill>
              </a:rPr>
              <a:t>Ηλέκτριση με επαφή</a:t>
            </a:r>
            <a:endParaRPr lang="el-GR" sz="4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5786446" y="3857628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428596" y="214290"/>
            <a:ext cx="2852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Ηλέκτριση με επαφή</a:t>
            </a:r>
            <a:endParaRPr lang="el-GR" sz="2400" b="1" u="sng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00034" y="6143644"/>
            <a:ext cx="2485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/>
              <a:t>Φορτισμένο σώμα</a:t>
            </a:r>
            <a:endParaRPr lang="el-GR" sz="2400" i="1" u="sng" dirty="0"/>
          </a:p>
        </p:txBody>
      </p:sp>
      <p:sp>
        <p:nvSpPr>
          <p:cNvPr id="7" name="6 - Ορθογώνιο"/>
          <p:cNvSpPr/>
          <p:nvPr/>
        </p:nvSpPr>
        <p:spPr>
          <a:xfrm>
            <a:off x="5929322" y="5929330"/>
            <a:ext cx="2928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Αφόρτιστο σώμα (ηλεκτρικά ουδέτερο)</a:t>
            </a:r>
            <a:endParaRPr lang="el-GR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357158" y="785794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Κατά την ηλέκτριση με επαφή </a:t>
            </a:r>
            <a:r>
              <a:rPr lang="el-GR" sz="2400" u="sng" dirty="0" smtClean="0"/>
              <a:t>ένα φορτισμένο σώμα   </a:t>
            </a:r>
            <a:r>
              <a:rPr lang="el-GR" sz="2400" dirty="0" smtClean="0"/>
              <a:t>(θετικά ή αρνητικά ) ,   έρχεται </a:t>
            </a:r>
            <a:r>
              <a:rPr lang="el-GR" sz="2400" u="sng" dirty="0" smtClean="0"/>
              <a:t>σε επαφή </a:t>
            </a:r>
            <a:r>
              <a:rPr lang="el-GR" sz="2400" dirty="0" smtClean="0"/>
              <a:t>με ένα αφόρτιστο σώμα.</a:t>
            </a:r>
          </a:p>
          <a:p>
            <a:r>
              <a:rPr lang="el-GR" sz="2400" dirty="0" smtClean="0"/>
              <a:t> 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Τι  συμβαίνει κατά την  ηλέκτριση με επαφή παρουσιάζω στη συνέχεια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10" name="9 - Κύλινδρος"/>
          <p:cNvSpPr/>
          <p:nvPr/>
        </p:nvSpPr>
        <p:spPr>
          <a:xfrm rot="18600080">
            <a:off x="1712197" y="3158305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14351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1928794" y="464344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857488" y="55007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000232" y="507207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2571736" y="564357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/>
      <p:bldP spid="5" grpId="1"/>
      <p:bldP spid="7" grpId="0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715108" y="3571876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0" y="214290"/>
            <a:ext cx="8072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Ηλέκτριση με επαφή Θετικά φορτισμένου σώματος, με αφόρτιστο σώμα.</a:t>
            </a:r>
          </a:p>
          <a:p>
            <a:pPr algn="ctr"/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u="sng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643702" y="5929330"/>
            <a:ext cx="2928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Αφόρτιστο σώμα (ηλεκτρικά ουδέτερο)</a:t>
            </a:r>
            <a:endParaRPr lang="el-GR" sz="2000" dirty="0"/>
          </a:p>
        </p:txBody>
      </p:sp>
      <p:sp>
        <p:nvSpPr>
          <p:cNvPr id="10" name="9 - Κύλινδρος"/>
          <p:cNvSpPr/>
          <p:nvPr/>
        </p:nvSpPr>
        <p:spPr>
          <a:xfrm rot="18600080">
            <a:off x="1140693" y="3515495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1928794" y="557214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507207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357422" y="592933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500166" y="55007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2071670" y="607220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0" y="92867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Αρχικά έχω ένα θετικά φορτισμένο σώμα και ένα αφόρτιστο σώμα.  </a:t>
            </a:r>
          </a:p>
          <a:p>
            <a:endParaRPr lang="el-GR" sz="2400" dirty="0" smtClean="0"/>
          </a:p>
          <a:p>
            <a:r>
              <a:rPr lang="el-GR" sz="2400" b="1" u="sng" dirty="0" smtClean="0"/>
              <a:t>Πριν έρθουν σε επαφή </a:t>
            </a:r>
            <a:r>
              <a:rPr lang="el-GR" sz="2400" i="1" dirty="0" smtClean="0"/>
              <a:t>το συνολικό φορτίο </a:t>
            </a:r>
            <a:r>
              <a:rPr lang="el-GR" sz="2400" dirty="0" smtClean="0"/>
              <a:t>του  φορτισμένου και του αφόρτιστου σώματος,  είναι 5 μονάδες όπως φαίνεται στην εικόνα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857224" y="3357562"/>
            <a:ext cx="30718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θετικά φορτισμένο </a:t>
            </a:r>
            <a:r>
              <a:rPr lang="el-GR" sz="2000" dirty="0" smtClean="0"/>
              <a:t>σώμα, </a:t>
            </a:r>
            <a:r>
              <a:rPr lang="el-GR" sz="2000" dirty="0" smtClean="0"/>
              <a:t>θα έχει περισσότερο  θετικά πρωτόνια  και λιγότερα ηλεκτρόνια.</a:t>
            </a:r>
            <a:endParaRPr lang="el-GR" sz="20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429389" y="4643421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785786" y="0"/>
            <a:ext cx="8072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Ηλέκτριση με επαφή Θετικά φορτισμένου σώματος, με αφόρτιστο σώμα.</a:t>
            </a:r>
          </a:p>
          <a:p>
            <a:pPr algn="ctr"/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u="sng" dirty="0">
              <a:solidFill>
                <a:srgbClr val="FF0000"/>
              </a:solidFill>
            </a:endParaRPr>
          </a:p>
        </p:txBody>
      </p:sp>
      <p:sp>
        <p:nvSpPr>
          <p:cNvPr id="10" name="9 - Κύλινδρος"/>
          <p:cNvSpPr/>
          <p:nvPr/>
        </p:nvSpPr>
        <p:spPr>
          <a:xfrm rot="17238497">
            <a:off x="4809801" y="3200534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858149" y="55006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5857885" y="5072049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286644" y="578645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7572397" y="514348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6357951" y="5429239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cxnSp>
        <p:nvCxnSpPr>
          <p:cNvPr id="19" name="18 - Ευθύγραμμο βέλος σύνδεσης"/>
          <p:cNvCxnSpPr>
            <a:stCxn id="14" idx="0"/>
          </p:cNvCxnSpPr>
          <p:nvPr/>
        </p:nvCxnSpPr>
        <p:spPr>
          <a:xfrm rot="16200000" flipV="1">
            <a:off x="6598302" y="3974467"/>
            <a:ext cx="142851" cy="219519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 rot="471234">
            <a:off x="6075752" y="4655858"/>
            <a:ext cx="1284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ηλεκτρόνια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0" y="1357298"/>
            <a:ext cx="88583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  Το φορτισμένο σώμα έχει </a:t>
            </a:r>
            <a:r>
              <a:rPr lang="el-GR" sz="2000" u="sng" dirty="0" smtClean="0"/>
              <a:t>θετικό συνολικό φορτίο</a:t>
            </a:r>
            <a:r>
              <a:rPr lang="el-GR" sz="2000" dirty="0" smtClean="0"/>
              <a:t>,  άρα έχει </a:t>
            </a:r>
            <a:r>
              <a:rPr lang="el-GR" sz="2000" u="sng" dirty="0" smtClean="0"/>
              <a:t>έλλειμμα ηλεκτρονίων.</a:t>
            </a:r>
          </a:p>
          <a:p>
            <a:r>
              <a:rPr lang="el-GR" sz="2000" dirty="0" smtClean="0"/>
              <a:t> Έτσι </a:t>
            </a:r>
            <a:r>
              <a:rPr lang="el-GR" sz="2000" b="1" u="sng" dirty="0" smtClean="0"/>
              <a:t>όταν έρχεται σε επαφή </a:t>
            </a:r>
            <a:r>
              <a:rPr lang="el-GR" sz="2000" dirty="0" smtClean="0"/>
              <a:t>με το  αφόρτιστο σώμα,  ηλεκτρόνια φεύγουν από το αφόρτιστο σώμα και πηγαίνουν στο θετικά φορτισμένο σώμα. </a:t>
            </a:r>
          </a:p>
          <a:p>
            <a:endParaRPr lang="el-GR" sz="2000" dirty="0" smtClean="0"/>
          </a:p>
          <a:p>
            <a:r>
              <a:rPr lang="el-GR" sz="2000" dirty="0" smtClean="0"/>
              <a:t>Με αυτό τον τρόπο, το  αρχικά αφόρτιστο σώμα χάνει ηλεκτρόνια και φορτίζεται θετικά.</a:t>
            </a:r>
          </a:p>
          <a:p>
            <a:r>
              <a:rPr lang="el-GR" sz="2000" dirty="0" smtClean="0"/>
              <a:t> Το αποτέλεσμα είναι και τα δύο σώματα να φορτιστούν θετικά.</a:t>
            </a:r>
          </a:p>
          <a:p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429389" y="4643421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785786" y="0"/>
            <a:ext cx="8072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Ηλέκτριση με επαφή Θετικά φορτισμένου σώματος, με αφόρτιστο σώμα.</a:t>
            </a:r>
          </a:p>
          <a:p>
            <a:pPr algn="ctr"/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u="sng" dirty="0">
              <a:solidFill>
                <a:srgbClr val="FF0000"/>
              </a:solidFill>
            </a:endParaRPr>
          </a:p>
        </p:txBody>
      </p:sp>
      <p:sp>
        <p:nvSpPr>
          <p:cNvPr id="10" name="9 - Κύλινδρος"/>
          <p:cNvSpPr/>
          <p:nvPr/>
        </p:nvSpPr>
        <p:spPr>
          <a:xfrm rot="17238497">
            <a:off x="2238033" y="3486286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858149" y="55006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3428992" y="535782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286644" y="578645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7572397" y="514348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3857620" y="557214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</a:t>
            </a:r>
            <a:endParaRPr lang="el-GR" sz="32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0" y="1357298"/>
            <a:ext cx="8858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</a:t>
            </a:r>
            <a:r>
              <a:rPr lang="el-GR" sz="2400" b="1" u="sng" dirty="0" smtClean="0"/>
              <a:t>  Μετά την επαφή </a:t>
            </a:r>
            <a:r>
              <a:rPr lang="el-GR" sz="2400" dirty="0" smtClean="0"/>
              <a:t>το συνολικό </a:t>
            </a:r>
            <a:r>
              <a:rPr lang="el-GR" sz="2400" u="sng" dirty="0" smtClean="0"/>
              <a:t>φορτίο και των δύο σωμάτων </a:t>
            </a:r>
            <a:r>
              <a:rPr lang="el-GR" sz="2400" dirty="0" smtClean="0"/>
              <a:t>είναι πέντε μονάδες όπως ήταν και στην αρχή.</a:t>
            </a:r>
          </a:p>
          <a:p>
            <a:r>
              <a:rPr lang="el-GR" sz="2400" dirty="0" smtClean="0"/>
              <a:t> </a:t>
            </a:r>
          </a:p>
          <a:p>
            <a:endParaRPr lang="el-GR" sz="2400" dirty="0" smtClean="0"/>
          </a:p>
          <a:p>
            <a:r>
              <a:rPr lang="el-GR" sz="2400" dirty="0" smtClean="0"/>
              <a:t>Σύμφωνα με την αρχή διατήρησης του φορτίου,  περιμένουμε σε κάθε διαδικασία πάντα, το συνολικό φορτίο να διατηρείται. 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715108" y="3571876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0" y="214290"/>
            <a:ext cx="8072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Ηλέκτριση με επαφή αρνητικά φορτισμένου σώματος, με αφόρτιστο σώμα.</a:t>
            </a:r>
          </a:p>
          <a:p>
            <a:pPr algn="ctr"/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u="sng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643702" y="5929330"/>
            <a:ext cx="2928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Αφόρτιστο σώμα (ηλεκτρικά ουδέτερο)</a:t>
            </a:r>
            <a:endParaRPr lang="el-GR" sz="2000" dirty="0"/>
          </a:p>
        </p:txBody>
      </p:sp>
      <p:sp>
        <p:nvSpPr>
          <p:cNvPr id="10" name="9 - Κύλινδρος"/>
          <p:cNvSpPr/>
          <p:nvPr/>
        </p:nvSpPr>
        <p:spPr>
          <a:xfrm rot="18600080">
            <a:off x="1140693" y="3515495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1928794" y="5572140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5072074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357422" y="5929330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500166" y="5500702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2071670" y="6072206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0" y="107154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Αρχικά έχω ένα αρνητικά φορτισμένο σώμα και ένα αφόρτιστο σώμα.  </a:t>
            </a:r>
          </a:p>
          <a:p>
            <a:endParaRPr lang="el-GR" sz="2400" dirty="0" smtClean="0"/>
          </a:p>
          <a:p>
            <a:r>
              <a:rPr lang="el-GR" sz="2400" b="1" u="sng" dirty="0" smtClean="0"/>
              <a:t>Πριν έρθουν σε επαφή </a:t>
            </a:r>
            <a:r>
              <a:rPr lang="el-GR" sz="2400" i="1" dirty="0" smtClean="0"/>
              <a:t>το συνολικό φορτίο </a:t>
            </a:r>
            <a:r>
              <a:rPr lang="el-GR" sz="2400" dirty="0" smtClean="0"/>
              <a:t>του  φορτισμένου και του αφόρτιστου σώματος,  είναι 5 μονάδες όπως φαίνεται στην εικόνα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1071538" y="3786190"/>
            <a:ext cx="30718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αρνητικά φορτισμένο </a:t>
            </a:r>
            <a:r>
              <a:rPr lang="el-GR" sz="2000" dirty="0" smtClean="0"/>
              <a:t>σώμα θα έχει  λιγότερα  θετικά πρωτόνια  και περισσότερο ηλεκτρόνια.</a:t>
            </a:r>
            <a:endParaRPr lang="el-GR" sz="20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429389" y="4643421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Κύλινδρος"/>
          <p:cNvSpPr/>
          <p:nvPr/>
        </p:nvSpPr>
        <p:spPr>
          <a:xfrm rot="17238497">
            <a:off x="4809801" y="3200534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858149" y="5500677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5857885" y="5072049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286644" y="5786454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7572397" y="5143487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6357951" y="5429239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5214942" y="5072075"/>
            <a:ext cx="1845413" cy="21431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 rot="471234">
            <a:off x="6075752" y="4655858"/>
            <a:ext cx="1284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ηλεκτρόνια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0" y="1357298"/>
            <a:ext cx="88583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  Το φορτισμένο σώμα έχει </a:t>
            </a:r>
            <a:r>
              <a:rPr lang="el-GR" sz="2000" u="sng" dirty="0" smtClean="0"/>
              <a:t>αρνητικό συνολικό φορτίο</a:t>
            </a:r>
            <a:r>
              <a:rPr lang="el-GR" sz="2000" dirty="0" smtClean="0"/>
              <a:t>,  άρα έχει </a:t>
            </a:r>
            <a:r>
              <a:rPr lang="el-GR" sz="2000" u="sng" dirty="0" smtClean="0"/>
              <a:t>περίσσεια ηλεκτρονίων.</a:t>
            </a:r>
          </a:p>
          <a:p>
            <a:r>
              <a:rPr lang="el-GR" sz="2000" dirty="0" smtClean="0"/>
              <a:t> Έτσι </a:t>
            </a:r>
            <a:r>
              <a:rPr lang="el-GR" sz="2000" b="1" u="sng" dirty="0" smtClean="0"/>
              <a:t>όταν έρχεται σε επαφή </a:t>
            </a:r>
            <a:r>
              <a:rPr lang="el-GR" sz="2000" dirty="0" smtClean="0"/>
              <a:t>με το  αφόρτιστο σώμα,  ηλεκτρόνια φεύγουν από το φορτισμένο σώμα και πηγαίνουν στο αφόρτιστο σώμα. </a:t>
            </a:r>
          </a:p>
          <a:p>
            <a:endParaRPr lang="el-GR" sz="2000" dirty="0" smtClean="0"/>
          </a:p>
          <a:p>
            <a:r>
              <a:rPr lang="el-GR" sz="2000" dirty="0" smtClean="0"/>
              <a:t>Με αυτό τον τρόπο, το  αρχικά αφόρτιστο σώμα παίρνει ηλεκτρόνια και φορτίζεται αρνητικά .</a:t>
            </a:r>
          </a:p>
          <a:p>
            <a:endParaRPr lang="el-GR" sz="2000" dirty="0" smtClean="0"/>
          </a:p>
          <a:p>
            <a:r>
              <a:rPr lang="el-GR" sz="2000" dirty="0" smtClean="0"/>
              <a:t> Το αποτέλεσμα είναι και τα δύο σώματα να φορτιστούν αρνητικά.</a:t>
            </a:r>
          </a:p>
          <a:p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0" y="214290"/>
            <a:ext cx="8072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Ηλέκτριση με επαφή αρνητικά φορτισμένου σώματος, με αφόρτιστο σώμα.</a:t>
            </a:r>
          </a:p>
          <a:p>
            <a:pPr algn="ctr"/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6429389" y="4643421"/>
            <a:ext cx="2428892" cy="2214578"/>
          </a:xfrm>
          <a:prstGeom prst="ellipse">
            <a:avLst/>
          </a:prstGeom>
          <a:gradFill flip="none" rotWithShape="1">
            <a:gsLst>
              <a:gs pos="5900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Κύλινδρος"/>
          <p:cNvSpPr/>
          <p:nvPr/>
        </p:nvSpPr>
        <p:spPr>
          <a:xfrm rot="17238497">
            <a:off x="2238033" y="3486286"/>
            <a:ext cx="728224" cy="3877390"/>
          </a:xfrm>
          <a:prstGeom prst="can">
            <a:avLst>
              <a:gd name="adj" fmla="val 45482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858149" y="5500677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3428992" y="5357826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286644" y="5786454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7572397" y="5143487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3857620" y="5572140"/>
            <a:ext cx="30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0" y="1357298"/>
            <a:ext cx="8858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 </a:t>
            </a:r>
            <a:r>
              <a:rPr lang="el-GR" sz="2400" b="1" u="sng" dirty="0" smtClean="0"/>
              <a:t>  Μετά την επαφή </a:t>
            </a:r>
            <a:r>
              <a:rPr lang="el-GR" sz="2400" dirty="0" smtClean="0"/>
              <a:t>το συνολικό </a:t>
            </a:r>
            <a:r>
              <a:rPr lang="el-GR" sz="2400" u="sng" dirty="0" smtClean="0"/>
              <a:t>φορτίο και των δύο σωμάτων </a:t>
            </a:r>
            <a:r>
              <a:rPr lang="el-GR" sz="2400" dirty="0" smtClean="0"/>
              <a:t>είναι πέντε μονάδες όπως ήταν και στην αρχή, πριν την επαφή τους</a:t>
            </a:r>
          </a:p>
          <a:p>
            <a:r>
              <a:rPr lang="el-GR" sz="2400" dirty="0" smtClean="0"/>
              <a:t> </a:t>
            </a:r>
          </a:p>
          <a:p>
            <a:endParaRPr lang="el-GR" sz="2400" dirty="0" smtClean="0"/>
          </a:p>
          <a:p>
            <a:r>
              <a:rPr lang="el-GR" sz="2400" dirty="0" smtClean="0"/>
              <a:t>Σύμφωνα με την αρχή διατήρησης του φορτίου,  περιμένουμε σε κάθε διαδικασία πάντα, το συνολικό φορτίο να διατηρείται. 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0" y="214290"/>
            <a:ext cx="8072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Ηλέκτριση με επαφή αρνητικά φορτισμένου σώματος, με αφόρτιστο σώμα.</a:t>
            </a:r>
            <a:endParaRPr lang="el-GR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165</Words>
  <PresentationFormat>Προβολή στην οθόνη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28</cp:revision>
  <dcterms:created xsi:type="dcterms:W3CDTF">2022-10-02T17:39:11Z</dcterms:created>
  <dcterms:modified xsi:type="dcterms:W3CDTF">2022-10-04T18:00:59Z</dcterms:modified>
</cp:coreProperties>
</file>