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214414" y="357166"/>
            <a:ext cx="4348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40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37685"/>
            <a:ext cx="8072494" cy="5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Έλλειψη"/>
          <p:cNvSpPr/>
          <p:nvPr/>
        </p:nvSpPr>
        <p:spPr>
          <a:xfrm>
            <a:off x="214282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7500958" y="3487167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1633518" y="47148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2919402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2562212" y="335756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3562344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2633650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2919402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3062278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2705088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2347898" y="428625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2776526" y="478632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2419336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2490774" y="3905912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2847964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1633518" y="457200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2562212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3490906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75009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919402" y="435769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3143240" y="1214422"/>
            <a:ext cx="571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 Ηλεκτρόνιο (ή τα ηλεκτρόνια) που βρίσκονται έξω από το άτομο,  ονομάζεται </a:t>
            </a:r>
            <a:r>
              <a:rPr lang="el-GR" b="1" dirty="0" smtClean="0"/>
              <a:t>ελεύθερο ηλεκτρόνιο. </a:t>
            </a:r>
            <a:endParaRPr lang="en-US" b="1" dirty="0"/>
          </a:p>
        </p:txBody>
      </p:sp>
      <p:cxnSp>
        <p:nvCxnSpPr>
          <p:cNvPr id="49" name="48 - Ευθύγραμμο βέλος σύνδεσης"/>
          <p:cNvCxnSpPr/>
          <p:nvPr/>
        </p:nvCxnSpPr>
        <p:spPr>
          <a:xfrm rot="16200000" flipV="1">
            <a:off x="6465107" y="2321711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Ορθογώνιο"/>
          <p:cNvSpPr/>
          <p:nvPr/>
        </p:nvSpPr>
        <p:spPr>
          <a:xfrm>
            <a:off x="142844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  Στα </a:t>
            </a:r>
            <a:r>
              <a:rPr lang="el-GR" dirty="0" smtClean="0"/>
              <a:t>άτομα άλλα ηλεκτρόνια βρίσκονται κοντά στον πυρήνα και άλλα πιο μακριά του. Όσο πιο μακριά από τον πυρήνα βρίσκεται ένα ηλεκτρόνιο, τόσο μικρότερη είναι η δύναμη που του ασκεί ο πυρήνας και επομένως τόσο λιγότερη ενέργεια απαιτείται για να αποσπαστεί από το άτομο. </a:t>
            </a:r>
          </a:p>
        </p:txBody>
      </p:sp>
      <p:sp>
        <p:nvSpPr>
          <p:cNvPr id="31" name="30 - Ορθογώνιο"/>
          <p:cNvSpPr/>
          <p:nvPr/>
        </p:nvSpPr>
        <p:spPr>
          <a:xfrm>
            <a:off x="214282" y="185736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Τα </a:t>
            </a:r>
            <a:r>
              <a:rPr lang="el-GR" dirty="0" smtClean="0"/>
              <a:t>πιο απομακρυσμένα από τον πυρήνα ηλεκτρόνια θα τα λέμε </a:t>
            </a:r>
            <a:r>
              <a:rPr lang="el-GR" b="1" dirty="0" smtClean="0"/>
              <a:t>εξωτερικά ηλεκτρόνια</a:t>
            </a:r>
            <a:r>
              <a:rPr lang="el-GR" dirty="0" smtClean="0"/>
              <a:t>. Είναι αυτά που μπορούν να αποσπαστούν σχετικά εύκολα από το άτομο.</a:t>
            </a:r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0" y="5103674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τρίβεις τη γυάλινη ράβδο στο μεταξωτό ύφασμα, εξωτερικά ηλεκτρόνια από άτομα του γυαλιού μετακινούνται στο ύφασμα 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Έτσι </a:t>
            </a:r>
            <a:r>
              <a:rPr lang="el-GR" dirty="0" smtClean="0"/>
              <a:t>η γυάλινη ράβδος φορτίζεται θετικά και το ύφασμα αρνητικά.</a:t>
            </a:r>
            <a:endParaRPr lang="el-GR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451660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- Κύλινδρος"/>
          <p:cNvSpPr/>
          <p:nvPr/>
        </p:nvSpPr>
        <p:spPr>
          <a:xfrm rot="18600080">
            <a:off x="6224586" y="3002334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flipV="1">
            <a:off x="7000892" y="5380354"/>
            <a:ext cx="92869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7286644" y="495172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38" name="37 - Ορθογώνιο"/>
          <p:cNvSpPr/>
          <p:nvPr/>
        </p:nvSpPr>
        <p:spPr>
          <a:xfrm>
            <a:off x="7000892" y="495172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39" name="38 - Ορθογώνιο"/>
          <p:cNvSpPr/>
          <p:nvPr/>
        </p:nvSpPr>
        <p:spPr>
          <a:xfrm>
            <a:off x="6643702" y="5094602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40" name="39 - Ορθογώνιο"/>
          <p:cNvSpPr/>
          <p:nvPr/>
        </p:nvSpPr>
        <p:spPr>
          <a:xfrm>
            <a:off x="7500958" y="495172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857364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- Κύλινδρος"/>
          <p:cNvSpPr/>
          <p:nvPr/>
        </p:nvSpPr>
        <p:spPr>
          <a:xfrm rot="18600080">
            <a:off x="6224586" y="408038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flipV="1">
            <a:off x="7000892" y="2786058"/>
            <a:ext cx="92869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7286644" y="235743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38" name="37 - Ορθογώνιο"/>
          <p:cNvSpPr/>
          <p:nvPr/>
        </p:nvSpPr>
        <p:spPr>
          <a:xfrm>
            <a:off x="7000892" y="235743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39" name="38 - Ορθογώνιο"/>
          <p:cNvSpPr/>
          <p:nvPr/>
        </p:nvSpPr>
        <p:spPr>
          <a:xfrm>
            <a:off x="6643702" y="250030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40" name="39 - Ορθογώνιο"/>
          <p:cNvSpPr/>
          <p:nvPr/>
        </p:nvSpPr>
        <p:spPr>
          <a:xfrm>
            <a:off x="7500958" y="235743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034" y="14285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Τα </a:t>
            </a:r>
            <a:r>
              <a:rPr lang="el-GR" dirty="0" smtClean="0"/>
              <a:t>εξωτερικά ηλεκτρόνια των ατόμων του υφάσματος συγκρατούνται με ισχυρότερες δυνάμεις απ’ </a:t>
            </a:r>
            <a:r>
              <a:rPr lang="el-GR" dirty="0" err="1" smtClean="0"/>
              <a:t>ό,τι</a:t>
            </a:r>
            <a:r>
              <a:rPr lang="el-GR" dirty="0" smtClean="0"/>
              <a:t> εκείνα του </a:t>
            </a:r>
            <a:r>
              <a:rPr lang="el-GR" dirty="0" smtClean="0"/>
              <a:t>γυαλιού, άρα αποσπώνται ευκολότερα τα ηλεκτρόνια του γυαλιού.</a:t>
            </a:r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428868"/>
            <a:ext cx="647683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714348" y="714356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Έστω μία γυάλινη ράβδος και ένα μεταξωτό ύφασμα 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642910" y="5715016"/>
            <a:ext cx="227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u="sng" dirty="0" smtClean="0"/>
              <a:t>γυάλινη ράβδος </a:t>
            </a:r>
            <a:endParaRPr lang="el-GR" sz="2400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428992" cy="37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286512" y="4714884"/>
            <a:ext cx="263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μεταξωτό ύφασμα </a:t>
            </a:r>
            <a:endParaRPr lang="el-GR" sz="2400" b="1" dirty="0"/>
          </a:p>
        </p:txBody>
      </p:sp>
      <p:sp>
        <p:nvSpPr>
          <p:cNvPr id="8" name="7 - Κύλινδρος"/>
          <p:cNvSpPr/>
          <p:nvPr/>
        </p:nvSpPr>
        <p:spPr>
          <a:xfrm rot="18600080">
            <a:off x="2081183" y="3336995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19799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10" y="5715016"/>
            <a:ext cx="227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u="sng" dirty="0" smtClean="0"/>
              <a:t>γυάλινη ράβδος </a:t>
            </a:r>
            <a:endParaRPr lang="el-GR" sz="2400" i="1" u="sng" dirty="0"/>
          </a:p>
        </p:txBody>
      </p:sp>
      <p:sp>
        <p:nvSpPr>
          <p:cNvPr id="7" name="6 - Ορθογώνιο"/>
          <p:cNvSpPr/>
          <p:nvPr/>
        </p:nvSpPr>
        <p:spPr>
          <a:xfrm>
            <a:off x="6286512" y="4714884"/>
            <a:ext cx="263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μεταξωτό ύφασμα </a:t>
            </a:r>
            <a:endParaRPr lang="el-GR" sz="2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128586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/>
              <a:t>Πριν έρθουν σε επαφή </a:t>
            </a:r>
            <a:r>
              <a:rPr lang="el-GR" sz="2400" dirty="0" smtClean="0"/>
              <a:t>η γυάλινη  ράβδος, και το μεταξωτό ύφασμα έχουν </a:t>
            </a:r>
            <a:r>
              <a:rPr lang="el-GR" sz="2400" u="sng" dirty="0" smtClean="0"/>
              <a:t>  ηλεκτρικό φορτίο  μηδέν.</a:t>
            </a:r>
            <a:endParaRPr lang="el-GR" sz="2400" u="sng" dirty="0"/>
          </a:p>
        </p:txBody>
      </p:sp>
      <p:sp>
        <p:nvSpPr>
          <p:cNvPr id="9" name="8 - Κύλινδρος"/>
          <p:cNvSpPr/>
          <p:nvPr/>
        </p:nvSpPr>
        <p:spPr>
          <a:xfrm rot="18600080">
            <a:off x="2295496" y="3408432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57628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8 - Κύλινδρος"/>
          <p:cNvSpPr/>
          <p:nvPr/>
        </p:nvSpPr>
        <p:spPr>
          <a:xfrm rot="18600080">
            <a:off x="4010008" y="2408302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357158" y="1142984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Στη συνέχεια τρίβουμε τη γυάλινη ράβδο με το μεταξωτό ύφασμα.  Κατά τη διάρκεια της τριβής  ηλεκτρόνια (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r>
              <a:rPr lang="en-US" sz="2400" dirty="0" smtClean="0"/>
              <a:t>, </a:t>
            </a:r>
            <a:r>
              <a:rPr lang="el-GR" sz="2400" dirty="0" smtClean="0"/>
              <a:t>μεταφέρονται από τη γυάλινη ράβδο στο μεταξωτό ύφασμα</a:t>
            </a:r>
            <a:r>
              <a:rPr lang="en-US" sz="2400" dirty="0" smtClean="0"/>
              <a:t>.</a:t>
            </a:r>
            <a:r>
              <a:rPr lang="el-GR" sz="2400" dirty="0" smtClean="0"/>
              <a:t> 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4786314" y="4786322"/>
            <a:ext cx="92869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5072066" y="43576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4786314" y="43576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4429124" y="450057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5286380" y="43576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8 - Κύλινδρος"/>
          <p:cNvSpPr/>
          <p:nvPr/>
        </p:nvSpPr>
        <p:spPr>
          <a:xfrm rot="18600080">
            <a:off x="1652554" y="3194119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7429520" y="45720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8596" y="114298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Έτσι η ράβδος </a:t>
            </a:r>
            <a:r>
              <a:rPr lang="el-GR" sz="2400" b="1" u="sng" dirty="0" smtClean="0"/>
              <a:t>μετά την τριβή </a:t>
            </a:r>
            <a:r>
              <a:rPr lang="el-GR" sz="2400" dirty="0" smtClean="0"/>
              <a:t>με το ύφασμα έχασε ηλεκτρόνια</a:t>
            </a:r>
            <a:r>
              <a:rPr lang="en-US" sz="2400" dirty="0" smtClean="0"/>
              <a:t>, </a:t>
            </a:r>
            <a:r>
              <a:rPr lang="el-GR" sz="2400" dirty="0" smtClean="0"/>
              <a:t> άρα και αρνητικό ηλεκτρικό φορτίο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 </a:t>
            </a:r>
            <a:r>
              <a:rPr lang="en-US" sz="2400" dirty="0" smtClean="0"/>
              <a:t>T</a:t>
            </a:r>
            <a:r>
              <a:rPr lang="el-GR" sz="2400" dirty="0" smtClean="0"/>
              <a:t>ώρα η ράβδος έχει περισσότερα θετικά πρωτόνια</a:t>
            </a:r>
            <a:r>
              <a:rPr lang="en-US" sz="2400" dirty="0" smtClean="0"/>
              <a:t>,</a:t>
            </a:r>
            <a:r>
              <a:rPr lang="el-GR" sz="2400" dirty="0" smtClean="0"/>
              <a:t> και λιγότερα αρνητικά ηλεκτρόνια</a:t>
            </a:r>
            <a:r>
              <a:rPr lang="en-US" sz="2400" dirty="0" smtClean="0"/>
              <a:t>, </a:t>
            </a:r>
            <a:r>
              <a:rPr lang="el-GR" sz="2400" dirty="0" smtClean="0"/>
              <a:t> άρα το συνολικό φορτίο της γυάλινης ράβδου τώρα είναι θετικό.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6553216" y="462439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6715140" y="542926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7481910" y="5267340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910538" y="569596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1571604" y="47863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785786" y="421481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1928794" y="50720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1214414" y="450057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5" name="24 - Ορθογώνιο"/>
          <p:cNvSpPr/>
          <p:nvPr/>
        </p:nvSpPr>
        <p:spPr>
          <a:xfrm>
            <a:off x="2571736" y="56435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8 - Κύλινδρος"/>
          <p:cNvSpPr/>
          <p:nvPr/>
        </p:nvSpPr>
        <p:spPr>
          <a:xfrm rot="18600080">
            <a:off x="1652554" y="3194119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7429520" y="45720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8596" y="114298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Ενώ το μεταξωτό ύφασμα, </a:t>
            </a:r>
            <a:r>
              <a:rPr lang="el-GR" sz="2400" b="1" u="sng" dirty="0" smtClean="0"/>
              <a:t>μετά την τριβή </a:t>
            </a:r>
            <a:r>
              <a:rPr lang="el-GR" sz="2400" dirty="0" smtClean="0"/>
              <a:t> πήρε ηλεκτρόνια</a:t>
            </a:r>
            <a:r>
              <a:rPr lang="en-US" sz="2400" dirty="0" smtClean="0"/>
              <a:t>, </a:t>
            </a:r>
            <a:r>
              <a:rPr lang="el-GR" sz="2400" dirty="0" smtClean="0"/>
              <a:t> άρα και αρνητικό ηλεκτρικό φορτίο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 </a:t>
            </a:r>
            <a:r>
              <a:rPr lang="en-US" sz="2400" dirty="0" smtClean="0"/>
              <a:t>T</a:t>
            </a:r>
            <a:r>
              <a:rPr lang="el-GR" sz="2400" dirty="0" smtClean="0"/>
              <a:t>ώρα το ύφασμα έχει λιγότερα θετικά πρωτόνια</a:t>
            </a:r>
            <a:r>
              <a:rPr lang="en-US" sz="2400" dirty="0" smtClean="0"/>
              <a:t>,</a:t>
            </a:r>
            <a:r>
              <a:rPr lang="el-GR" sz="2400" dirty="0" smtClean="0"/>
              <a:t> και περισσότερα αρνητικά ηλεκτρόνια</a:t>
            </a:r>
            <a:r>
              <a:rPr lang="en-US" sz="2400" dirty="0" smtClean="0"/>
              <a:t>, </a:t>
            </a:r>
            <a:r>
              <a:rPr lang="el-GR" sz="2400" dirty="0" smtClean="0"/>
              <a:t> άρα το συνολικό φορτίο  του μεταξωτού τώρα είναι αρνητικό.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6553216" y="462439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6715140" y="542926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7481910" y="5267340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910538" y="569596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1571604" y="47863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785786" y="421481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1928794" y="50720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1214414" y="450057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5" name="24 - Ορθογώνιο"/>
          <p:cNvSpPr/>
          <p:nvPr/>
        </p:nvSpPr>
        <p:spPr>
          <a:xfrm>
            <a:off x="2571736" y="56435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214546" cy="24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7158" y="142852"/>
            <a:ext cx="26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Ηλέκτριση με τριβή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8 - Κύλινδρος"/>
          <p:cNvSpPr/>
          <p:nvPr/>
        </p:nvSpPr>
        <p:spPr>
          <a:xfrm rot="18600080">
            <a:off x="1652554" y="3194119"/>
            <a:ext cx="262184" cy="3877390"/>
          </a:xfrm>
          <a:prstGeom prst="can">
            <a:avLst>
              <a:gd name="adj" fmla="val 454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7429520" y="45720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6553216" y="462439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6715140" y="542926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7481910" y="5267340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910538" y="569596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</a:t>
            </a:r>
            <a:endParaRPr lang="el-GR" sz="3600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1571604" y="47863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785786" y="421481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1928794" y="50720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1214414" y="450057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25" name="24 - Ορθογώνιο"/>
          <p:cNvSpPr/>
          <p:nvPr/>
        </p:nvSpPr>
        <p:spPr>
          <a:xfrm>
            <a:off x="2571736" y="56435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+</a:t>
            </a:r>
            <a:endParaRPr lang="el-GR" sz="32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214282" y="785794"/>
            <a:ext cx="7215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  ηλεκτρικό φορτίο που απέκτησε η γυάλινη ράβδος,  είναι ίσο και αντίθετο από το  φορτίο,  που απέκτησε το μεταξωτό ύφασμα .</a:t>
            </a:r>
          </a:p>
          <a:p>
            <a:endParaRPr lang="el-GR" dirty="0" smtClean="0"/>
          </a:p>
          <a:p>
            <a:r>
              <a:rPr lang="el-GR" dirty="0" smtClean="0"/>
              <a:t> Έτσι μετά την τριβή το </a:t>
            </a:r>
            <a:r>
              <a:rPr lang="el-GR" b="1" u="sng" dirty="0" smtClean="0"/>
              <a:t>συνολικό φορτίο ράβδου και υφάσματος </a:t>
            </a:r>
            <a:r>
              <a:rPr lang="el-GR" dirty="0" smtClean="0"/>
              <a:t>θα είναι </a:t>
            </a:r>
            <a:r>
              <a:rPr lang="el-GR" b="1" dirty="0" smtClean="0"/>
              <a:t>μηδέν,</a:t>
            </a:r>
            <a:r>
              <a:rPr lang="el-GR" dirty="0" smtClean="0"/>
              <a:t> όπως ήταν και πριν την τριβή.</a:t>
            </a:r>
          </a:p>
          <a:p>
            <a:endParaRPr lang="el-GR" dirty="0" smtClean="0"/>
          </a:p>
          <a:p>
            <a:r>
              <a:rPr lang="el-GR" dirty="0" smtClean="0"/>
              <a:t>Ισχύει δηλαδή η αρχή διατήρησης του ηλεκτρικού φορτίου, πριν την τριβή και μετά την τριβή.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3286116" cy="1928802"/>
          </a:xfrm>
          <a:prstGeom prst="cloudCallout">
            <a:avLst>
              <a:gd name="adj1" fmla="val 76582"/>
              <a:gd name="adj2" fmla="val 40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00034" y="42860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άτομο</a:t>
            </a:r>
            <a:endParaRPr lang="en-US" sz="6000" b="1" dirty="0"/>
          </a:p>
        </p:txBody>
      </p:sp>
      <p:sp>
        <p:nvSpPr>
          <p:cNvPr id="11" name="10 - Έλλειψη"/>
          <p:cNvSpPr/>
          <p:nvPr/>
        </p:nvSpPr>
        <p:spPr>
          <a:xfrm>
            <a:off x="2581260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7715272" y="414338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4000496" y="47148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5286380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929190" y="335756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5929322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5000628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286380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5429256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5072066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4714876" y="428625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5143504" y="478632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4786314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4857752" y="3905912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21494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4000496" y="457200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929190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5857884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7715272" y="40005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5286380" y="435769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7286644" y="28572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0" y="271462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0" y="25717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285720" y="264318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</a:t>
            </a:r>
            <a:r>
              <a:rPr lang="el-GR" u="sng" dirty="0" smtClean="0">
                <a:solidFill>
                  <a:srgbClr val="FF0000"/>
                </a:solidFill>
              </a:rPr>
              <a:t>Ηλεκτρόνιο</a:t>
            </a:r>
            <a:r>
              <a:rPr lang="el-GR" dirty="0" smtClean="0"/>
              <a:t> που έχει </a:t>
            </a:r>
            <a:r>
              <a:rPr lang="el-GR" u="sng" dirty="0" smtClean="0"/>
              <a:t>αρνητικό</a:t>
            </a:r>
            <a:r>
              <a:rPr lang="el-GR" dirty="0" smtClean="0"/>
              <a:t> ηλεκτρικό φορτίο</a:t>
            </a:r>
            <a:endParaRPr lang="en-US" dirty="0"/>
          </a:p>
        </p:txBody>
      </p:sp>
      <p:sp>
        <p:nvSpPr>
          <p:cNvPr id="37" name="36 - Έλλειψη"/>
          <p:cNvSpPr/>
          <p:nvPr/>
        </p:nvSpPr>
        <p:spPr>
          <a:xfrm>
            <a:off x="0" y="535782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0" y="521495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285720" y="5286388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</a:t>
            </a:r>
            <a:r>
              <a:rPr lang="el-GR" u="sng" dirty="0" smtClean="0">
                <a:solidFill>
                  <a:srgbClr val="FF0000"/>
                </a:solidFill>
              </a:rPr>
              <a:t>Πρωτόνιο</a:t>
            </a:r>
            <a:r>
              <a:rPr lang="el-GR" dirty="0" smtClean="0"/>
              <a:t> που έχει </a:t>
            </a:r>
            <a:r>
              <a:rPr lang="el-GR" u="sng" dirty="0" smtClean="0"/>
              <a:t>θετικό</a:t>
            </a:r>
            <a:r>
              <a:rPr lang="el-GR" dirty="0" smtClean="0"/>
              <a:t> ηλεκτρικό φορτίο</a:t>
            </a:r>
            <a:endParaRPr lang="en-US" dirty="0"/>
          </a:p>
        </p:txBody>
      </p:sp>
      <p:sp>
        <p:nvSpPr>
          <p:cNvPr id="48" name="47 - TextBox"/>
          <p:cNvSpPr txBox="1"/>
          <p:nvPr/>
        </p:nvSpPr>
        <p:spPr>
          <a:xfrm>
            <a:off x="7500926" y="214290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=</a:t>
            </a:r>
            <a:r>
              <a:rPr lang="el-GR" u="sng" dirty="0" smtClean="0">
                <a:solidFill>
                  <a:srgbClr val="FF0000"/>
                </a:solidFill>
              </a:rPr>
              <a:t>νετρόνιο</a:t>
            </a:r>
            <a:r>
              <a:rPr lang="el-GR" dirty="0" smtClean="0"/>
              <a:t> που δεν έχει ηλεκτρικό φορτίο, άρα είναι </a:t>
            </a:r>
            <a:r>
              <a:rPr lang="el-GR" u="sng" dirty="0" smtClean="0"/>
              <a:t>ηλεκτρικά ουδέτερο </a:t>
            </a:r>
            <a:r>
              <a:rPr lang="el-GR" dirty="0" smtClean="0"/>
              <a:t>(αφόρτιστο).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Έλλειψη"/>
          <p:cNvSpPr/>
          <p:nvPr/>
        </p:nvSpPr>
        <p:spPr>
          <a:xfrm>
            <a:off x="214282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5348294" y="414338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1633518" y="47148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2919402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2562212" y="335756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3562344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2633650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2919402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3062278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2705088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2347898" y="428625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2776526" y="478632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2419336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2490774" y="3905912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2847964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1633518" y="457200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2562212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3490906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5348294" y="40005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919402" y="435769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5429256" y="1428736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 Ηλεκτρόνιο (ή τα ηλεκτρόνια) που βρίσκονται μέσα στο άτομο, αλλά είναι πιο μακριά από το πυρήνα σε σχέση με τα άλλα ηλεκτρόνια του ατόμου, ονομάζεται </a:t>
            </a:r>
            <a:r>
              <a:rPr lang="el-GR" b="1" dirty="0" smtClean="0"/>
              <a:t>εξωτερικό ηλεκτρόνιο. </a:t>
            </a:r>
            <a:endParaRPr lang="en-US" b="1" dirty="0"/>
          </a:p>
        </p:txBody>
      </p:sp>
      <p:cxnSp>
        <p:nvCxnSpPr>
          <p:cNvPr id="49" name="48 - Ευθύγραμμο βέλος σύνδεσης"/>
          <p:cNvCxnSpPr/>
          <p:nvPr/>
        </p:nvCxnSpPr>
        <p:spPr>
          <a:xfrm flipV="1">
            <a:off x="5500694" y="321468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429</Words>
  <PresentationFormat>Προβολή στην οθόνη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23</cp:revision>
  <dcterms:created xsi:type="dcterms:W3CDTF">2022-10-02T17:39:11Z</dcterms:created>
  <dcterms:modified xsi:type="dcterms:W3CDTF">2023-10-11T18:59:30Z</dcterms:modified>
</cp:coreProperties>
</file>