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3" r:id="rId3"/>
    <p:sldId id="294" r:id="rId4"/>
    <p:sldId id="282" r:id="rId5"/>
    <p:sldId id="291" r:id="rId6"/>
    <p:sldId id="290" r:id="rId7"/>
    <p:sldId id="274" r:id="rId8"/>
    <p:sldId id="275" r:id="rId9"/>
    <p:sldId id="276" r:id="rId10"/>
    <p:sldId id="295" r:id="rId11"/>
    <p:sldId id="286" r:id="rId12"/>
    <p:sldId id="29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464" autoAdjust="0"/>
  </p:normalViewPr>
  <p:slideViewPr>
    <p:cSldViewPr>
      <p:cViewPr varScale="1">
        <p:scale>
          <a:sx n="69" d="100"/>
          <a:sy n="69" d="100"/>
        </p:scale>
        <p:origin x="-114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21468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535782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214422"/>
            <a:ext cx="642942" cy="1006344"/>
          </a:xfrm>
          <a:prstGeom prst="rect">
            <a:avLst/>
          </a:prstGeom>
          <a:noFill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357298"/>
            <a:ext cx="1737681" cy="714380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643174" y="14287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357298"/>
            <a:ext cx="1000132" cy="66675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6357950" y="135729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=0,001</a:t>
            </a: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071810"/>
            <a:ext cx="577457" cy="903846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073086"/>
            <a:ext cx="1143008" cy="755201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000372"/>
            <a:ext cx="714380" cy="918489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143512"/>
            <a:ext cx="603254" cy="944224"/>
          </a:xfrm>
          <a:prstGeom prst="rect">
            <a:avLst/>
          </a:prstGeom>
          <a:noFill/>
        </p:spPr>
      </p:pic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214950"/>
            <a:ext cx="2224739" cy="709615"/>
          </a:xfrm>
          <a:prstGeom prst="rect">
            <a:avLst/>
          </a:prstGeom>
          <a:noFill/>
        </p:spPr>
      </p:pic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4214810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571736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643570" y="314324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=0,01</a:t>
            </a:r>
            <a:endParaRPr lang="en-US" sz="2800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214950"/>
            <a:ext cx="1214446" cy="705162"/>
          </a:xfrm>
          <a:prstGeom prst="rect">
            <a:avLst/>
          </a:prstGeom>
          <a:noFill/>
        </p:spPr>
      </p:pic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6715140" y="5286388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=0.0001</a:t>
            </a:r>
            <a:endParaRPr lang="en-US" sz="2800" dirty="0"/>
          </a:p>
        </p:txBody>
      </p:sp>
      <p:sp>
        <p:nvSpPr>
          <p:cNvPr id="50" name="49 - TextBox"/>
          <p:cNvSpPr txBox="1"/>
          <p:nvPr/>
        </p:nvSpPr>
        <p:spPr>
          <a:xfrm>
            <a:off x="2357422" y="528638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21" grpId="0"/>
      <p:bldP spid="25" grpId="0"/>
      <p:bldP spid="43" grpId="0"/>
      <p:bldP spid="44" grpId="0"/>
      <p:bldP spid="45" grpId="0"/>
      <p:bldP spid="49" grpId="0"/>
      <p:bldP spid="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-24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85728"/>
            <a:ext cx="87868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b="1" dirty="0" smtClean="0"/>
              <a:t>Άσκηση  5</a:t>
            </a:r>
          </a:p>
          <a:p>
            <a:r>
              <a:rPr lang="el-GR" dirty="0" smtClean="0"/>
              <a:t>Αγωγός  διαρρέεται από ρεύμα  </a:t>
            </a:r>
            <a:r>
              <a:rPr lang="en-US" dirty="0" smtClean="0"/>
              <a:t>0,02A </a:t>
            </a:r>
            <a:r>
              <a:rPr lang="el-GR" dirty="0" smtClean="0"/>
              <a:t> </a:t>
            </a:r>
            <a:r>
              <a:rPr lang="en-US" dirty="0" smtClean="0"/>
              <a:t>, </a:t>
            </a:r>
            <a:r>
              <a:rPr lang="el-GR" dirty="0" smtClean="0"/>
              <a:t> σε  πόσο χρόνο θα περάσει  ηλεκτρικό φορτίο 0,04</a:t>
            </a:r>
            <a:r>
              <a:rPr lang="en-US" dirty="0" smtClean="0"/>
              <a:t>C </a:t>
            </a:r>
            <a:r>
              <a:rPr lang="el-GR" dirty="0" smtClean="0"/>
              <a:t> από κάθετη διατομή του αγωγού;</a:t>
            </a:r>
            <a:endParaRPr lang="en-US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41433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461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000364" y="135729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u="sng" dirty="0" smtClean="0"/>
              <a:t>Λύση</a:t>
            </a:r>
            <a:endParaRPr lang="en-US" i="1" u="sng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357158" y="1785926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2285992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428596" y="221455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571604" y="178592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I = 0,02   A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286116" y="178592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q = </a:t>
            </a:r>
            <a:r>
              <a:rPr lang="el-GR" b="1" dirty="0" smtClean="0">
                <a:solidFill>
                  <a:srgbClr val="FF0000"/>
                </a:solidFill>
              </a:rPr>
              <a:t>0,04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071671" y="228599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baseline="-25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0" y="3071810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γράφω τον κατάλληλο τύπο</a:t>
            </a:r>
            <a:r>
              <a:rPr lang="en-US" dirty="0" smtClean="0"/>
              <a:t>, </a:t>
            </a:r>
            <a:r>
              <a:rPr lang="el-GR" dirty="0" smtClean="0"/>
              <a:t>και λύνω τον τύπο ως προς το άγνωστο </a:t>
            </a:r>
            <a:r>
              <a:rPr lang="en-US" dirty="0" smtClean="0"/>
              <a:t>t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7" name="46 - Ορθογώνιο"/>
          <p:cNvSpPr/>
          <p:nvPr/>
        </p:nvSpPr>
        <p:spPr>
          <a:xfrm>
            <a:off x="142844" y="3880806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500034" y="385765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928662" y="366649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928662" y="416655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928662" y="4095120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68" name="67 - TextBox"/>
          <p:cNvSpPr txBox="1"/>
          <p:nvPr/>
        </p:nvSpPr>
        <p:spPr>
          <a:xfrm>
            <a:off x="1928794" y="380936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2571736" y="3786190"/>
            <a:ext cx="357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2857488" y="37861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4" name="73 - Ορθογώνιο"/>
          <p:cNvSpPr/>
          <p:nvPr/>
        </p:nvSpPr>
        <p:spPr>
          <a:xfrm>
            <a:off x="3286116" y="364331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3286116" y="4143380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Ορθογώνιο"/>
          <p:cNvSpPr/>
          <p:nvPr/>
        </p:nvSpPr>
        <p:spPr>
          <a:xfrm>
            <a:off x="3286116" y="4071942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4572000" y="395224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4929190" y="388080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5357818" y="373793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5357818" y="423799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Ορθογώνιο"/>
          <p:cNvSpPr/>
          <p:nvPr/>
        </p:nvSpPr>
        <p:spPr>
          <a:xfrm>
            <a:off x="5357818" y="416655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</a:t>
            </a:r>
            <a:endParaRPr lang="en-US" sz="2800" b="1" dirty="0">
              <a:solidFill>
                <a:srgbClr val="00B050"/>
              </a:solidFill>
            </a:endParaRPr>
          </a:p>
        </p:txBody>
      </p:sp>
      <p:cxnSp>
        <p:nvCxnSpPr>
          <p:cNvPr id="86" name="85 - Ευθεία γραμμή σύνδεσης"/>
          <p:cNvCxnSpPr/>
          <p:nvPr/>
        </p:nvCxnSpPr>
        <p:spPr>
          <a:xfrm>
            <a:off x="2715540" y="4129284"/>
            <a:ext cx="571504" cy="285752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- TextBox"/>
          <p:cNvSpPr txBox="1"/>
          <p:nvPr/>
        </p:nvSpPr>
        <p:spPr>
          <a:xfrm>
            <a:off x="3929058" y="380936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071538" y="535782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428728" y="52863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1714480" y="5214950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0,04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40" name="39 - Ευθεία γραμμή σύνδεσης"/>
          <p:cNvCxnSpPr/>
          <p:nvPr/>
        </p:nvCxnSpPr>
        <p:spPr>
          <a:xfrm>
            <a:off x="1857356" y="564357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1697570" y="5572140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0,02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428596" y="528638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3680201" y="5357826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t</a:t>
            </a:r>
            <a:endParaRPr lang="en-US" sz="24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4037391" y="5357826"/>
            <a:ext cx="74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2Α</a:t>
            </a:r>
            <a:endParaRPr lang="en-US" sz="24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2786050" y="528638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3" grpId="0"/>
      <p:bldP spid="16" grpId="0"/>
      <p:bldP spid="17" grpId="0"/>
      <p:bldP spid="18" grpId="0"/>
      <p:bldP spid="19" grpId="0"/>
      <p:bldP spid="47" grpId="0"/>
      <p:bldP spid="48" grpId="0"/>
      <p:bldP spid="49" grpId="0"/>
      <p:bldP spid="51" grpId="0"/>
      <p:bldP spid="68" grpId="0"/>
      <p:bldP spid="72" grpId="0"/>
      <p:bldP spid="73" grpId="0"/>
      <p:bldP spid="74" grpId="0"/>
      <p:bldP spid="80" grpId="0"/>
      <p:bldP spid="81" grpId="0"/>
      <p:bldP spid="82" grpId="0"/>
      <p:bldP spid="83" grpId="0"/>
      <p:bldP spid="85" grpId="0"/>
      <p:bldP spid="87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-214338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1414"/>
            <a:ext cx="87868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b="1" dirty="0" smtClean="0"/>
              <a:t>Άσκηση  </a:t>
            </a:r>
            <a:r>
              <a:rPr lang="en-US" b="1" dirty="0" smtClean="0"/>
              <a:t>6</a:t>
            </a:r>
            <a:endParaRPr lang="el-GR" b="1" dirty="0" smtClean="0"/>
          </a:p>
          <a:p>
            <a:r>
              <a:rPr lang="el-GR" dirty="0" smtClean="0"/>
              <a:t>Αγωγός  διαρρέεται από ρεύμα  </a:t>
            </a:r>
            <a:r>
              <a:rPr lang="en-US" dirty="0" smtClean="0"/>
              <a:t>0,02A </a:t>
            </a:r>
            <a:r>
              <a:rPr lang="el-GR" dirty="0" smtClean="0"/>
              <a:t> </a:t>
            </a:r>
            <a:r>
              <a:rPr lang="en-US" dirty="0" smtClean="0"/>
              <a:t>, </a:t>
            </a:r>
            <a:r>
              <a:rPr lang="el-GR" dirty="0" smtClean="0"/>
              <a:t> σε  πόσο χρόνο θα περάσει  ηλεκτρικό φορτίο </a:t>
            </a:r>
            <a:r>
              <a:rPr lang="el-GR" b="1" dirty="0" smtClean="0">
                <a:solidFill>
                  <a:srgbClr val="FF0000"/>
                </a:solidFill>
              </a:rPr>
              <a:t>3</a:t>
            </a:r>
            <a:r>
              <a:rPr lang="en-US" b="1" dirty="0" err="1" smtClean="0">
                <a:solidFill>
                  <a:srgbClr val="FF0000"/>
                </a:solidFill>
              </a:rPr>
              <a:t>nC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από κάθετη διατομή του αγωγού;</a:t>
            </a:r>
            <a:endParaRPr lang="en-US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200021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24764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000364" y="114298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u="sng" dirty="0" smtClean="0"/>
              <a:t>Λύση</a:t>
            </a:r>
            <a:endParaRPr lang="en-US" i="1" u="sng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357158" y="1571612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2071678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428596" y="2000240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571604" y="157161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I = 0,02   A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286116" y="157161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q = </a:t>
            </a:r>
            <a:r>
              <a:rPr lang="el-GR" b="1" dirty="0" smtClean="0">
                <a:solidFill>
                  <a:srgbClr val="FF0000"/>
                </a:solidFill>
              </a:rPr>
              <a:t>3</a:t>
            </a:r>
            <a:r>
              <a:rPr lang="en-US" b="1" dirty="0" err="1" smtClean="0">
                <a:solidFill>
                  <a:srgbClr val="FF0000"/>
                </a:solidFill>
              </a:rPr>
              <a:t>nC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071671" y="207167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baseline="-25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0" y="4071942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γράφω τον κατάλληλο τύπο</a:t>
            </a:r>
            <a:r>
              <a:rPr lang="en-US" dirty="0" smtClean="0"/>
              <a:t>, </a:t>
            </a:r>
            <a:r>
              <a:rPr lang="el-GR" dirty="0" smtClean="0"/>
              <a:t>και λύνω τον τύπο ως προς το άγνωστο </a:t>
            </a:r>
            <a:r>
              <a:rPr lang="en-US" dirty="0" smtClean="0"/>
              <a:t>t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7" name="46 - Ορθογώνιο"/>
          <p:cNvSpPr/>
          <p:nvPr/>
        </p:nvSpPr>
        <p:spPr>
          <a:xfrm>
            <a:off x="142844" y="485776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500034" y="483460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928662" y="464344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928662" y="514351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928662" y="507207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68" name="67 - TextBox"/>
          <p:cNvSpPr txBox="1"/>
          <p:nvPr/>
        </p:nvSpPr>
        <p:spPr>
          <a:xfrm>
            <a:off x="1928794" y="478632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76" name="75 - Ορθογώνιο"/>
          <p:cNvSpPr/>
          <p:nvPr/>
        </p:nvSpPr>
        <p:spPr>
          <a:xfrm>
            <a:off x="0" y="2500306"/>
            <a:ext cx="90011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 το ηλεκτρικό φορτίο στην άσκηση δίνεται σε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nC</a:t>
            </a:r>
            <a:r>
              <a:rPr lang="el-GR" b="1" dirty="0" smtClean="0">
                <a:solidFill>
                  <a:srgbClr val="FF0000"/>
                </a:solidFill>
              </a:rPr>
              <a:t>  ,</a:t>
            </a:r>
            <a:r>
              <a:rPr lang="el-GR" dirty="0" smtClean="0"/>
              <a:t> ενώ η μονάδα μέτρησης του ρεύματος είναι σε αμπέρ Α (1</a:t>
            </a:r>
            <a:r>
              <a:rPr lang="en-US" dirty="0" smtClean="0"/>
              <a:t>A</a:t>
            </a:r>
            <a:r>
              <a:rPr lang="el-GR" dirty="0" smtClean="0"/>
              <a:t>= 1</a:t>
            </a:r>
            <a:r>
              <a:rPr lang="en-US" dirty="0" smtClean="0"/>
              <a:t>C/s)</a:t>
            </a:r>
            <a:r>
              <a:rPr lang="el-GR" dirty="0" smtClean="0"/>
              <a:t>  </a:t>
            </a:r>
            <a:r>
              <a:rPr lang="en-US" dirty="0" smtClean="0"/>
              <a:t>, </a:t>
            </a:r>
            <a:r>
              <a:rPr lang="el-GR" dirty="0" smtClean="0"/>
              <a:t>άρα για να αντικαταστήσω στον τύπο το ηλεκτρικό φορτίο </a:t>
            </a:r>
            <a:r>
              <a:rPr lang="en-US" dirty="0" smtClean="0"/>
              <a:t>, </a:t>
            </a:r>
            <a:r>
              <a:rPr lang="el-GR" u="sng" dirty="0" smtClean="0"/>
              <a:t>θα πρέπει να μετατρέψω τα </a:t>
            </a:r>
            <a:r>
              <a:rPr lang="el-GR" b="1" u="sng" dirty="0" smtClean="0">
                <a:solidFill>
                  <a:srgbClr val="FF0000"/>
                </a:solidFill>
              </a:rPr>
              <a:t>3</a:t>
            </a:r>
            <a:r>
              <a:rPr lang="en-US" b="1" u="sng" dirty="0" err="1" smtClean="0">
                <a:solidFill>
                  <a:srgbClr val="FF0000"/>
                </a:solidFill>
              </a:rPr>
              <a:t>nC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l-GR" u="sng" dirty="0" smtClean="0"/>
              <a:t> σε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C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77" name="76 - TextBox"/>
          <p:cNvSpPr txBox="1"/>
          <p:nvPr/>
        </p:nvSpPr>
        <p:spPr>
          <a:xfrm>
            <a:off x="357158" y="363117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3nC =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8" name="77 - TextBox"/>
          <p:cNvSpPr txBox="1"/>
          <p:nvPr/>
        </p:nvSpPr>
        <p:spPr>
          <a:xfrm>
            <a:off x="1142976" y="3643314"/>
            <a:ext cx="21431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-9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2571736" y="4763144"/>
            <a:ext cx="357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73" name="72 - Ορθογώνιο"/>
          <p:cNvSpPr/>
          <p:nvPr/>
        </p:nvSpPr>
        <p:spPr>
          <a:xfrm>
            <a:off x="2857488" y="47631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4" name="73 - Ορθογώνιο"/>
          <p:cNvSpPr/>
          <p:nvPr/>
        </p:nvSpPr>
        <p:spPr>
          <a:xfrm>
            <a:off x="3286116" y="462026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3286116" y="512033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Ορθογώνιο"/>
          <p:cNvSpPr/>
          <p:nvPr/>
        </p:nvSpPr>
        <p:spPr>
          <a:xfrm>
            <a:off x="3286116" y="5048896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4572000" y="492919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4929190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5357818" y="471488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84" name="83 - Ευθεία γραμμή σύνδεσης"/>
          <p:cNvCxnSpPr/>
          <p:nvPr/>
        </p:nvCxnSpPr>
        <p:spPr>
          <a:xfrm>
            <a:off x="5357818" y="5214950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Ορθογώνιο"/>
          <p:cNvSpPr/>
          <p:nvPr/>
        </p:nvSpPr>
        <p:spPr>
          <a:xfrm>
            <a:off x="5357818" y="5143512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</a:t>
            </a:r>
            <a:endParaRPr lang="en-US" sz="2800" b="1" dirty="0">
              <a:solidFill>
                <a:srgbClr val="00B050"/>
              </a:solidFill>
            </a:endParaRPr>
          </a:p>
        </p:txBody>
      </p:sp>
      <p:cxnSp>
        <p:nvCxnSpPr>
          <p:cNvPr id="86" name="85 - Ευθεία γραμμή σύνδεσης"/>
          <p:cNvCxnSpPr/>
          <p:nvPr/>
        </p:nvCxnSpPr>
        <p:spPr>
          <a:xfrm>
            <a:off x="2786050" y="5143512"/>
            <a:ext cx="571504" cy="285752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- TextBox"/>
          <p:cNvSpPr txBox="1"/>
          <p:nvPr/>
        </p:nvSpPr>
        <p:spPr>
          <a:xfrm>
            <a:off x="3929058" y="478632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000364" y="592930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4714876" y="5834714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4643438" y="633478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4643438" y="6334780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I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4214810" y="607218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3929058" y="6072182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7215206" y="5857868"/>
            <a:ext cx="114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sz="2400" b="1" dirty="0" smtClean="0">
                <a:solidFill>
                  <a:srgbClr val="FF00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0000"/>
                </a:solidFill>
              </a:rPr>
              <a:t>-9</a:t>
            </a:r>
            <a:endParaRPr lang="el-GR" sz="2400" b="1" dirty="0">
              <a:solidFill>
                <a:srgbClr val="FF0000"/>
              </a:solidFill>
            </a:endParaRPr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7358082" y="635793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Ορθογώνιο"/>
          <p:cNvSpPr/>
          <p:nvPr/>
        </p:nvSpPr>
        <p:spPr>
          <a:xfrm>
            <a:off x="7286644" y="6286496"/>
            <a:ext cx="1000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 </a:t>
            </a:r>
            <a:r>
              <a:rPr lang="el-GR" sz="2400" b="1" dirty="0" smtClean="0">
                <a:solidFill>
                  <a:srgbClr val="00B050"/>
                </a:solidFill>
              </a:rPr>
              <a:t>0,02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6929454" y="60953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6643702" y="6095336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5715008" y="600076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8143900" y="6072206"/>
            <a:ext cx="327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3" grpId="0"/>
      <p:bldP spid="16" grpId="0"/>
      <p:bldP spid="17" grpId="0"/>
      <p:bldP spid="18" grpId="0"/>
      <p:bldP spid="19" grpId="0"/>
      <p:bldP spid="47" grpId="0"/>
      <p:bldP spid="48" grpId="0"/>
      <p:bldP spid="49" grpId="0"/>
      <p:bldP spid="51" grpId="0"/>
      <p:bldP spid="68" grpId="0"/>
      <p:bldP spid="76" grpId="0"/>
      <p:bldP spid="77" grpId="0"/>
      <p:bldP spid="78" grpId="0"/>
      <p:bldP spid="72" grpId="0"/>
      <p:bldP spid="73" grpId="0"/>
      <p:bldP spid="74" grpId="0"/>
      <p:bldP spid="80" grpId="0"/>
      <p:bldP spid="81" grpId="0"/>
      <p:bldP spid="82" grpId="0"/>
      <p:bldP spid="83" grpId="0"/>
      <p:bldP spid="85" grpId="0"/>
      <p:bldP spid="87" grpId="0"/>
      <p:bldP spid="37" grpId="0"/>
      <p:bldP spid="38" grpId="0"/>
      <p:bldP spid="40" grpId="0"/>
      <p:bldP spid="41" grpId="0"/>
      <p:bldP spid="42" grpId="0"/>
      <p:bldP spid="43" grpId="0"/>
      <p:bldP spid="45" grpId="0"/>
      <p:bldP spid="46" grpId="0"/>
      <p:bldP spid="52" grpId="0"/>
      <p:bldP spid="53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-24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85728"/>
            <a:ext cx="87868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b="1" dirty="0" smtClean="0"/>
              <a:t>Άσκηση  7</a:t>
            </a:r>
          </a:p>
          <a:p>
            <a:r>
              <a:rPr lang="el-GR" dirty="0" smtClean="0"/>
              <a:t>Σε  χρόνο 2</a:t>
            </a:r>
            <a:r>
              <a:rPr lang="en-US" dirty="0" smtClean="0"/>
              <a:t>min, </a:t>
            </a:r>
            <a:r>
              <a:rPr lang="el-GR" dirty="0" smtClean="0"/>
              <a:t>θα περάσει  ηλεκτρικό φορτίο 0,0</a:t>
            </a:r>
            <a:r>
              <a:rPr lang="en-US" dirty="0" smtClean="0"/>
              <a:t>06C </a:t>
            </a:r>
            <a:r>
              <a:rPr lang="el-GR" dirty="0" smtClean="0"/>
              <a:t> από κάθετη διατομή του αγωγού</a:t>
            </a:r>
            <a:r>
              <a:rPr lang="en-US" dirty="0" smtClean="0"/>
              <a:t>, </a:t>
            </a:r>
            <a:r>
              <a:rPr lang="el-GR" dirty="0" smtClean="0"/>
              <a:t>ποια είναι η ένταση του ρεύματος;</a:t>
            </a:r>
            <a:endParaRPr lang="en-US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41433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46196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000364" y="135729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u="sng" dirty="0" smtClean="0"/>
              <a:t>Λύση</a:t>
            </a:r>
            <a:endParaRPr lang="en-US" i="1" u="sng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357158" y="1785926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2285992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428596" y="221455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571604" y="178592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t=2min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2928926" y="178592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r>
              <a:rPr lang="en-US" b="1" dirty="0" smtClean="0">
                <a:solidFill>
                  <a:srgbClr val="FF0000"/>
                </a:solidFill>
              </a:rPr>
              <a:t>q = </a:t>
            </a:r>
            <a:r>
              <a:rPr lang="el-GR" b="1" dirty="0" smtClean="0">
                <a:solidFill>
                  <a:srgbClr val="FF0000"/>
                </a:solidFill>
              </a:rPr>
              <a:t>0,006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071671" y="228599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I</a:t>
            </a:r>
            <a:endParaRPr lang="en-US" b="1" baseline="-25000" dirty="0">
              <a:solidFill>
                <a:srgbClr val="00B05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0" y="3000372"/>
            <a:ext cx="9001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 ο χρόνος στην άσκηση δίνεται σε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min</a:t>
            </a:r>
            <a:r>
              <a:rPr lang="el-GR" b="1" dirty="0" smtClean="0">
                <a:solidFill>
                  <a:srgbClr val="FF0000"/>
                </a:solidFill>
              </a:rPr>
              <a:t>  ,</a:t>
            </a:r>
            <a:r>
              <a:rPr lang="el-GR" dirty="0" smtClean="0"/>
              <a:t> ενώ η μονάδα μέτρησης του ρεύματος είναι σε αμπέρ Α (1</a:t>
            </a:r>
            <a:r>
              <a:rPr lang="en-US" dirty="0" smtClean="0"/>
              <a:t>A</a:t>
            </a:r>
            <a:r>
              <a:rPr lang="el-GR" dirty="0" smtClean="0"/>
              <a:t>= 1</a:t>
            </a:r>
            <a:r>
              <a:rPr lang="en-US" dirty="0" smtClean="0"/>
              <a:t>C/s)</a:t>
            </a:r>
            <a:r>
              <a:rPr lang="el-GR" dirty="0" smtClean="0"/>
              <a:t>  </a:t>
            </a:r>
            <a:r>
              <a:rPr lang="en-US" dirty="0" smtClean="0"/>
              <a:t>, </a:t>
            </a:r>
            <a:r>
              <a:rPr lang="el-GR" dirty="0" smtClean="0"/>
              <a:t>άρα </a:t>
            </a:r>
            <a:r>
              <a:rPr lang="en-US" dirty="0" smtClean="0"/>
              <a:t> , </a:t>
            </a:r>
            <a:r>
              <a:rPr lang="el-GR" u="sng" dirty="0" smtClean="0"/>
              <a:t>θα πρέπει να μετατρέψω τα </a:t>
            </a:r>
            <a:r>
              <a:rPr lang="en-US" b="1" u="sng" dirty="0" smtClean="0">
                <a:solidFill>
                  <a:srgbClr val="FF0000"/>
                </a:solidFill>
              </a:rPr>
              <a:t>2min  </a:t>
            </a:r>
            <a:r>
              <a:rPr lang="el-GR" u="sng" dirty="0" smtClean="0"/>
              <a:t>σε</a:t>
            </a:r>
            <a:r>
              <a:rPr lang="el-GR" b="1" u="sng" dirty="0" smtClean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s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428596" y="3857628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2min =2∙ 60=120s</a:t>
            </a:r>
            <a:endParaRPr lang="el-GR" b="1" dirty="0">
              <a:solidFill>
                <a:srgbClr val="00B050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000100" y="5072074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071538" y="557214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1071538" y="5500702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t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56" name="55 - Ορθογώνιο"/>
          <p:cNvSpPr/>
          <p:nvPr/>
        </p:nvSpPr>
        <p:spPr>
          <a:xfrm>
            <a:off x="642910" y="530954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357158" y="5309542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3214678" y="5500702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120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9" name="58 - Ορθογώνιο"/>
          <p:cNvSpPr/>
          <p:nvPr/>
        </p:nvSpPr>
        <p:spPr>
          <a:xfrm>
            <a:off x="4000496" y="52149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2357422" y="5214950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1643042" y="521495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3071802" y="5500702"/>
            <a:ext cx="7858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Ορθογώνιο"/>
          <p:cNvSpPr/>
          <p:nvPr/>
        </p:nvSpPr>
        <p:spPr>
          <a:xfrm>
            <a:off x="4500562" y="5214950"/>
            <a:ext cx="1714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0,00005 A</a:t>
            </a:r>
            <a:endParaRPr lang="el-GR" sz="2400" b="1" dirty="0"/>
          </a:p>
        </p:txBody>
      </p:sp>
      <p:sp>
        <p:nvSpPr>
          <p:cNvPr id="64" name="63 - TextBox"/>
          <p:cNvSpPr txBox="1"/>
          <p:nvPr/>
        </p:nvSpPr>
        <p:spPr>
          <a:xfrm>
            <a:off x="3143240" y="5072074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0,006</a:t>
            </a:r>
            <a:endParaRPr lang="el-GR" sz="2000" b="1" dirty="0">
              <a:solidFill>
                <a:srgbClr val="FF0000"/>
              </a:solidFill>
            </a:endParaRPr>
          </a:p>
        </p:txBody>
      </p:sp>
      <p:sp>
        <p:nvSpPr>
          <p:cNvPr id="65" name="64 - Ορθογώνιο"/>
          <p:cNvSpPr/>
          <p:nvPr/>
        </p:nvSpPr>
        <p:spPr>
          <a:xfrm>
            <a:off x="2714612" y="52149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3" grpId="0"/>
      <p:bldP spid="16" grpId="0"/>
      <p:bldP spid="17" grpId="0"/>
      <p:bldP spid="18" grpId="0"/>
      <p:bldP spid="46" grpId="0"/>
      <p:bldP spid="52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Μονάδες μέτρησης έντασης ρεύματος (ή ρεύματος):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7150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m A  =   10</a:t>
            </a:r>
            <a:r>
              <a:rPr lang="en-US" b="1" baseline="30000" dirty="0" smtClean="0">
                <a:solidFill>
                  <a:srgbClr val="FF0000"/>
                </a:solidFill>
              </a:rPr>
              <a:t>-3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714744" y="57150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1μ</a:t>
            </a:r>
            <a:r>
              <a:rPr lang="en-US" b="1" dirty="0" smtClean="0">
                <a:solidFill>
                  <a:srgbClr val="FF0000"/>
                </a:solidFill>
              </a:rPr>
              <a:t> A  =   10</a:t>
            </a:r>
            <a:r>
              <a:rPr lang="en-US" b="1" baseline="30000" dirty="0" smtClean="0">
                <a:solidFill>
                  <a:srgbClr val="FF0000"/>
                </a:solidFill>
              </a:rPr>
              <a:t>-</a:t>
            </a:r>
            <a:r>
              <a:rPr lang="el-GR" b="1" baseline="30000" dirty="0" smtClean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6500826" y="64294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k A  =   10</a:t>
            </a:r>
            <a:r>
              <a:rPr lang="en-US" b="1" baseline="30000" dirty="0" smtClean="0">
                <a:solidFill>
                  <a:srgbClr val="FF0000"/>
                </a:solidFill>
              </a:rPr>
              <a:t>3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57158" y="171448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μετατρέψετε τις παρακάτω μονάδες σε  Α  (αμπέρ)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1857356" y="135729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  - λυμένη </a:t>
            </a:r>
            <a:endParaRPr lang="el-GR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14348" y="221455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m A  =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643042" y="2214554"/>
            <a:ext cx="21431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 5 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-3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4857752" y="228599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l-GR" b="1" dirty="0" smtClean="0">
                <a:solidFill>
                  <a:srgbClr val="FF0000"/>
                </a:solidFill>
              </a:rPr>
              <a:t>μ</a:t>
            </a:r>
            <a:r>
              <a:rPr lang="en-US" b="1" dirty="0" smtClean="0">
                <a:solidFill>
                  <a:srgbClr val="FF0000"/>
                </a:solidFill>
              </a:rPr>
              <a:t> A  =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786446" y="2285992"/>
            <a:ext cx="21431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 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</a:t>
            </a:r>
            <a:r>
              <a:rPr lang="el-GR" b="1" baseline="30000" dirty="0" smtClean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571472" y="307181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4k A  =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500166" y="3071810"/>
            <a:ext cx="21431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 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4429124" y="321468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3,2</a:t>
            </a:r>
            <a:r>
              <a:rPr lang="el-GR" b="1" dirty="0" smtClean="0">
                <a:solidFill>
                  <a:srgbClr val="FF0000"/>
                </a:solidFill>
              </a:rPr>
              <a:t>μ</a:t>
            </a:r>
            <a:r>
              <a:rPr lang="en-US" b="1" dirty="0" smtClean="0">
                <a:solidFill>
                  <a:srgbClr val="FF0000"/>
                </a:solidFill>
              </a:rPr>
              <a:t> A  =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5572132" y="3214686"/>
            <a:ext cx="21431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3,2 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</a:t>
            </a:r>
            <a:r>
              <a:rPr lang="el-GR" b="1" baseline="30000" dirty="0" smtClean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Μονάδες μέτρησης  ηλεκτρικού φορτίου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7150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m C  =   10</a:t>
            </a:r>
            <a:r>
              <a:rPr lang="en-US" b="1" baseline="30000" dirty="0" smtClean="0">
                <a:solidFill>
                  <a:srgbClr val="FF0000"/>
                </a:solidFill>
              </a:rPr>
              <a:t>-3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714744" y="571504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1μ</a:t>
            </a:r>
            <a:r>
              <a:rPr lang="en-US" b="1" dirty="0" smtClean="0">
                <a:solidFill>
                  <a:srgbClr val="FF0000"/>
                </a:solidFill>
              </a:rPr>
              <a:t>C=   10</a:t>
            </a:r>
            <a:r>
              <a:rPr lang="en-US" b="1" baseline="30000" dirty="0" smtClean="0">
                <a:solidFill>
                  <a:srgbClr val="FF0000"/>
                </a:solidFill>
              </a:rPr>
              <a:t>-6</a:t>
            </a:r>
            <a:r>
              <a:rPr lang="en-US" b="1" dirty="0" smtClean="0">
                <a:solidFill>
                  <a:srgbClr val="FF0000"/>
                </a:solidFill>
              </a:rPr>
              <a:t> 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6500826" y="64294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n C  =   10</a:t>
            </a:r>
            <a:r>
              <a:rPr lang="en-US" b="1" baseline="30000" dirty="0" smtClean="0">
                <a:solidFill>
                  <a:srgbClr val="FF0000"/>
                </a:solidFill>
              </a:rPr>
              <a:t>-9 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57158" y="171448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μετατρέψετε τις παρακάτω μονάδες σε  </a:t>
            </a:r>
            <a:r>
              <a:rPr lang="en-US" dirty="0" smtClean="0"/>
              <a:t>C</a:t>
            </a:r>
            <a:r>
              <a:rPr lang="el-GR" dirty="0" smtClean="0"/>
              <a:t>   (</a:t>
            </a:r>
            <a:r>
              <a:rPr lang="el-GR" dirty="0" err="1" smtClean="0"/>
              <a:t>κουλόμπ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1857356" y="135729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  - λυμένη </a:t>
            </a:r>
            <a:endParaRPr lang="el-GR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14348" y="2214554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m C  =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643042" y="2214554"/>
            <a:ext cx="21431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 5 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-3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4857752" y="228599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l-GR" b="1" dirty="0" smtClean="0">
                <a:solidFill>
                  <a:srgbClr val="FF0000"/>
                </a:solidFill>
              </a:rPr>
              <a:t>μ</a:t>
            </a:r>
            <a:r>
              <a:rPr lang="en-US" b="1" dirty="0" smtClean="0">
                <a:solidFill>
                  <a:srgbClr val="FF0000"/>
                </a:solidFill>
              </a:rPr>
              <a:t> C  =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5786446" y="2285992"/>
            <a:ext cx="21431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4 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</a:t>
            </a:r>
            <a:r>
              <a:rPr lang="el-GR" b="1" baseline="30000" dirty="0" smtClean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714348" y="305966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2nC =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500166" y="3071810"/>
            <a:ext cx="21431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 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-9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4429124" y="321468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3,2</a:t>
            </a:r>
            <a:r>
              <a:rPr lang="el-GR" b="1" dirty="0" smtClean="0">
                <a:solidFill>
                  <a:srgbClr val="FF0000"/>
                </a:solidFill>
              </a:rPr>
              <a:t>μ</a:t>
            </a:r>
            <a:r>
              <a:rPr lang="en-US" b="1" dirty="0" smtClean="0">
                <a:solidFill>
                  <a:srgbClr val="FF0000"/>
                </a:solidFill>
              </a:rPr>
              <a:t> C  =   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5572132" y="3214686"/>
            <a:ext cx="2143140" cy="379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3,2 </a:t>
            </a:r>
            <a:r>
              <a:rPr lang="el-GR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  </a:t>
            </a:r>
            <a:r>
              <a:rPr lang="en-US" b="1" dirty="0" smtClean="0">
                <a:solidFill>
                  <a:srgbClr val="FF0000"/>
                </a:solidFill>
              </a:rPr>
              <a:t>10</a:t>
            </a:r>
            <a:r>
              <a:rPr lang="en-US" b="1" baseline="30000" dirty="0" smtClean="0">
                <a:solidFill>
                  <a:srgbClr val="FF0000"/>
                </a:solidFill>
              </a:rPr>
              <a:t>-</a:t>
            </a:r>
            <a:r>
              <a:rPr lang="el-GR" b="1" baseline="30000" dirty="0" smtClean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29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Ένταση     Ηλεκτρικού  ρεύματος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0" y="714356"/>
            <a:ext cx="6357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Τύπος -  για την ένταση του ηλεκτρικού ρεύματος</a:t>
            </a:r>
          </a:p>
          <a:p>
            <a:r>
              <a:rPr lang="el-GR" sz="2000" b="1" dirty="0" smtClean="0"/>
              <a:t> </a:t>
            </a:r>
            <a:endParaRPr lang="en-US" sz="20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3286116" y="3214686"/>
            <a:ext cx="10715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I = </a:t>
            </a:r>
            <a:endParaRPr lang="en-US" sz="6000" dirty="0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4357686" y="3714752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4357686" y="2714620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q</a:t>
            </a:r>
            <a:endParaRPr lang="en-US" sz="6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500562" y="3500438"/>
            <a:ext cx="571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</a:t>
            </a:r>
            <a:endParaRPr lang="en-US" sz="60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457200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Ένταση ηλεκτρικού ρεύματος  (</a:t>
            </a:r>
            <a:r>
              <a:rPr lang="el-GR" b="1" dirty="0" err="1" smtClean="0"/>
              <a:t>π.χ</a:t>
            </a:r>
            <a:r>
              <a:rPr lang="el-GR" b="1" dirty="0" smtClean="0"/>
              <a:t>  5 Α)</a:t>
            </a:r>
            <a:endParaRPr lang="en-US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6143620" y="1285860"/>
            <a:ext cx="30003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Το </a:t>
            </a:r>
            <a:r>
              <a:rPr lang="el-GR" b="1" u="sng" dirty="0" smtClean="0">
                <a:solidFill>
                  <a:srgbClr val="FF0000"/>
                </a:solidFill>
              </a:rPr>
              <a:t>συνολικό φορτίο </a:t>
            </a:r>
            <a:r>
              <a:rPr lang="el-GR" b="1" dirty="0" smtClean="0">
                <a:solidFill>
                  <a:srgbClr val="FF0000"/>
                </a:solidFill>
              </a:rPr>
              <a:t>των φορτισμένων σωματιδίων  </a:t>
            </a:r>
            <a:r>
              <a:rPr lang="el-GR" b="1" dirty="0" smtClean="0"/>
              <a:t>που περνάνε  από την κάθετη  διατομή του αγωγού (</a:t>
            </a:r>
            <a:r>
              <a:rPr lang="el-GR" b="1" dirty="0" err="1" smtClean="0"/>
              <a:t>π.χ</a:t>
            </a:r>
            <a:r>
              <a:rPr lang="el-GR" b="1" dirty="0" smtClean="0"/>
              <a:t> </a:t>
            </a:r>
            <a:r>
              <a:rPr lang="en-US" b="1" dirty="0" smtClean="0"/>
              <a:t> </a:t>
            </a:r>
            <a:r>
              <a:rPr lang="el-GR" b="1" dirty="0" smtClean="0"/>
              <a:t>2</a:t>
            </a:r>
            <a:r>
              <a:rPr lang="en-US" b="1" dirty="0" smtClean="0"/>
              <a:t>C )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5500694" y="5429264"/>
            <a:ext cx="3357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χρονικό διάστημα  </a:t>
            </a:r>
            <a:r>
              <a:rPr lang="el-GR" b="1" dirty="0" smtClean="0">
                <a:solidFill>
                  <a:srgbClr val="FF0000"/>
                </a:solidFill>
              </a:rPr>
              <a:t>που πέρασαν </a:t>
            </a:r>
            <a:r>
              <a:rPr lang="el-GR" b="1" dirty="0" smtClean="0"/>
              <a:t>τα φορτισμένα </a:t>
            </a:r>
            <a:r>
              <a:rPr lang="en-US" b="1" dirty="0" smtClean="0"/>
              <a:t> </a:t>
            </a:r>
            <a:r>
              <a:rPr lang="el-GR" b="1" dirty="0" smtClean="0"/>
              <a:t>σωματίδια από την  κάθετη διατομή</a:t>
            </a:r>
            <a:r>
              <a:rPr lang="en-US" b="1" dirty="0" smtClean="0"/>
              <a:t> </a:t>
            </a:r>
            <a:r>
              <a:rPr lang="el-GR" b="1" dirty="0" smtClean="0"/>
              <a:t>(</a:t>
            </a:r>
            <a:r>
              <a:rPr lang="el-GR" b="1" dirty="0" err="1" smtClean="0"/>
              <a:t>π.χ</a:t>
            </a:r>
            <a:r>
              <a:rPr lang="el-GR" b="1" dirty="0" smtClean="0"/>
              <a:t> </a:t>
            </a:r>
            <a:r>
              <a:rPr lang="en-US" b="1" dirty="0" smtClean="0"/>
              <a:t> </a:t>
            </a:r>
            <a:r>
              <a:rPr lang="el-GR" b="1" dirty="0" smtClean="0"/>
              <a:t>2</a:t>
            </a:r>
            <a:r>
              <a:rPr lang="en-US" b="1" dirty="0" smtClean="0"/>
              <a:t>0s )</a:t>
            </a:r>
            <a:endParaRPr lang="en-US" dirty="0"/>
          </a:p>
        </p:txBody>
      </p:sp>
      <p:sp>
        <p:nvSpPr>
          <p:cNvPr id="23" name="22 - Επεξήγηση με σύννεφο"/>
          <p:cNvSpPr/>
          <p:nvPr/>
        </p:nvSpPr>
        <p:spPr>
          <a:xfrm>
            <a:off x="5715008" y="928670"/>
            <a:ext cx="3428992" cy="2214578"/>
          </a:xfrm>
          <a:prstGeom prst="cloudCallout">
            <a:avLst>
              <a:gd name="adj1" fmla="val -70172"/>
              <a:gd name="adj2" fmla="val 4290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Επεξήγηση με σύννεφο"/>
          <p:cNvSpPr/>
          <p:nvPr/>
        </p:nvSpPr>
        <p:spPr>
          <a:xfrm>
            <a:off x="5143472" y="5214926"/>
            <a:ext cx="4000528" cy="1643074"/>
          </a:xfrm>
          <a:prstGeom prst="cloudCallout">
            <a:avLst>
              <a:gd name="adj1" fmla="val -55587"/>
              <a:gd name="adj2" fmla="val -10042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0" y="4143380"/>
            <a:ext cx="2500298" cy="1357322"/>
          </a:xfrm>
          <a:prstGeom prst="cloudCallout">
            <a:avLst>
              <a:gd name="adj1" fmla="val 84282"/>
              <a:gd name="adj2" fmla="val -768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1285852" y="4857760"/>
            <a:ext cx="1618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Ι    </a:t>
            </a:r>
            <a:r>
              <a:rPr lang="en-US" sz="4000" b="1" dirty="0" smtClean="0"/>
              <a:t>=</a:t>
            </a:r>
            <a:endParaRPr lang="en-US" sz="4000" b="1" baseline="-25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flipV="1">
            <a:off x="2285984" y="5286388"/>
            <a:ext cx="642942" cy="174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357422" y="478632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  </a:t>
            </a:r>
            <a:r>
              <a:rPr lang="el-GR" sz="2800" b="1" dirty="0" smtClean="0">
                <a:solidFill>
                  <a:srgbClr val="FF0000"/>
                </a:solidFill>
              </a:rPr>
              <a:t>8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32" name="31 - TextBox"/>
          <p:cNvSpPr txBox="1"/>
          <p:nvPr/>
        </p:nvSpPr>
        <p:spPr>
          <a:xfrm>
            <a:off x="2500298" y="521495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70C0"/>
                </a:solidFill>
              </a:rPr>
              <a:t>4</a:t>
            </a:r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643438" y="4929198"/>
            <a:ext cx="1618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Ι </a:t>
            </a:r>
            <a:r>
              <a:rPr lang="en-US" sz="2800" b="1" dirty="0" smtClean="0"/>
              <a:t>=</a:t>
            </a:r>
            <a:r>
              <a:rPr lang="el-GR" sz="2800" b="1" dirty="0" smtClean="0"/>
              <a:t> 2</a:t>
            </a:r>
            <a:endParaRPr lang="en-US" sz="2800" b="1" baseline="-25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3571869" y="4857760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500034" y="28572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52" name="51 - Επεξήγηση με σύννεφο"/>
          <p:cNvSpPr/>
          <p:nvPr/>
        </p:nvSpPr>
        <p:spPr>
          <a:xfrm>
            <a:off x="-32" y="142852"/>
            <a:ext cx="2000264" cy="1143008"/>
          </a:xfrm>
          <a:prstGeom prst="cloudCallout">
            <a:avLst>
              <a:gd name="adj1" fmla="val 74995"/>
              <a:gd name="adj2" fmla="val 67652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52 - TextBox"/>
          <p:cNvSpPr txBox="1"/>
          <p:nvPr/>
        </p:nvSpPr>
        <p:spPr>
          <a:xfrm>
            <a:off x="2571736" y="1214422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Αυτό το σύμβολο ονομάζεται </a:t>
            </a:r>
            <a:r>
              <a:rPr lang="el-GR" b="1" spc="600" dirty="0" smtClean="0"/>
              <a:t>συνεπάγεται</a:t>
            </a:r>
            <a:endParaRPr lang="el-GR" b="1" spc="600" dirty="0"/>
          </a:p>
        </p:txBody>
      </p:sp>
      <p:sp>
        <p:nvSpPr>
          <p:cNvPr id="54" name="53 - TextBox"/>
          <p:cNvSpPr txBox="1"/>
          <p:nvPr/>
        </p:nvSpPr>
        <p:spPr>
          <a:xfrm>
            <a:off x="785786" y="2714620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το σύμβολο  του </a:t>
            </a:r>
            <a:r>
              <a:rPr lang="el-GR" b="1" spc="600" dirty="0" smtClean="0"/>
              <a:t>συνεπάγεται  =&gt; το βάζουμε ανάμεσα σε δυο εξισώσεις, </a:t>
            </a:r>
            <a:endParaRPr lang="el-GR" b="1" spc="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214282" y="421481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Παράδειγμα: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/>
      <p:bldP spid="32" grpId="0"/>
      <p:bldP spid="33" grpId="0"/>
      <p:bldP spid="48" grpId="0"/>
      <p:bldP spid="52" grpId="0" animBg="1"/>
      <p:bldP spid="53" grpId="0"/>
      <p:bldP spid="54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t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1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285984" y="2000240"/>
            <a:ext cx="285752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928926" y="4786322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>
            <a:off x="2285984" y="4925810"/>
            <a:ext cx="500066" cy="748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285852" y="221455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428596" y="3214686"/>
            <a:ext cx="3571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142976" y="3500438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6786578" y="300037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428596" y="442913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1214414" y="464344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642910" y="3571876"/>
            <a:ext cx="571504" cy="285752"/>
          </a:xfrm>
          <a:prstGeom prst="line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5214942" y="1857364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μπορώ στη θέση του </a:t>
            </a:r>
            <a:r>
              <a:rPr lang="en-US" dirty="0" smtClean="0"/>
              <a:t>I</a:t>
            </a:r>
            <a:r>
              <a:rPr lang="el-GR" dirty="0" smtClean="0"/>
              <a:t> να βάλω το </a:t>
            </a:r>
            <a:r>
              <a:rPr lang="en-US" dirty="0" smtClean="0"/>
              <a:t>t , </a:t>
            </a:r>
            <a:r>
              <a:rPr lang="el-GR" dirty="0" smtClean="0"/>
              <a:t> και στη θέση του </a:t>
            </a:r>
            <a:r>
              <a:rPr lang="en-US" dirty="0" smtClean="0"/>
              <a:t>t </a:t>
            </a:r>
            <a:r>
              <a:rPr lang="el-GR" dirty="0" smtClean="0"/>
              <a:t>να βάλω το </a:t>
            </a:r>
            <a:r>
              <a:rPr lang="en-US" dirty="0" smtClean="0"/>
              <a:t>I,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55" grpId="0"/>
      <p:bldP spid="56" grpId="0"/>
      <p:bldP spid="58" grpId="0"/>
      <p:bldP spid="61" grpId="0"/>
      <p:bldP spid="62" grpId="0"/>
      <p:bldP spid="63" grpId="0"/>
      <p:bldP spid="69" grpId="0"/>
      <p:bldP spid="43" grpId="0"/>
      <p:bldP spid="44" grpId="0"/>
      <p:bldP spid="45" grpId="0"/>
      <p:bldP spid="47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2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285984" y="2000240"/>
            <a:ext cx="285752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357818" y="171448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χιαστή</a:t>
            </a:r>
            <a:endParaRPr lang="en-US" dirty="0"/>
          </a:p>
        </p:txBody>
      </p:sp>
      <p:sp>
        <p:nvSpPr>
          <p:cNvPr id="68" name="67 - TextBox"/>
          <p:cNvSpPr txBox="1"/>
          <p:nvPr/>
        </p:nvSpPr>
        <p:spPr>
          <a:xfrm>
            <a:off x="3857620" y="485776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3698570" y="5588314"/>
            <a:ext cx="425240" cy="39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285852" y="221455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142976" y="3500438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6786578" y="300037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83" name="82 - Ορθογώνιο"/>
          <p:cNvSpPr/>
          <p:nvPr/>
        </p:nvSpPr>
        <p:spPr>
          <a:xfrm>
            <a:off x="285720" y="5572140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/>
              <a:t>q=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2571736" y="5786454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Ορθογώνιο"/>
          <p:cNvSpPr/>
          <p:nvPr/>
        </p:nvSpPr>
        <p:spPr>
          <a:xfrm>
            <a:off x="35715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1214414" y="4643446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714348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flipV="1">
            <a:off x="714348" y="4500570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68" grpId="0"/>
      <p:bldP spid="55" grpId="0"/>
      <p:bldP spid="56" grpId="0"/>
      <p:bldP spid="58" grpId="0"/>
      <p:bldP spid="60" grpId="0"/>
      <p:bldP spid="61" grpId="0"/>
      <p:bldP spid="62" grpId="0"/>
      <p:bldP spid="63" grpId="0"/>
      <p:bldP spid="69" grpId="0"/>
      <p:bldP spid="78" grpId="0"/>
      <p:bldP spid="83" grpId="0"/>
      <p:bldP spid="85" grpId="0"/>
      <p:bldP spid="43" grpId="0"/>
      <p:bldP spid="44" grpId="0"/>
      <p:bldP spid="45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57158" y="214290"/>
            <a:ext cx="878684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b="1" dirty="0" smtClean="0"/>
              <a:t>Άσκηση  </a:t>
            </a:r>
            <a:r>
              <a:rPr lang="en-US" sz="2000" b="1" dirty="0" smtClean="0"/>
              <a:t>3</a:t>
            </a:r>
            <a:endParaRPr lang="el-GR" sz="2000" b="1" dirty="0" smtClean="0"/>
          </a:p>
          <a:p>
            <a:r>
              <a:rPr lang="el-GR" sz="2000" dirty="0" smtClean="0"/>
              <a:t>Από καθετή διατομή  του αγωγού, σε χρόνο 2</a:t>
            </a:r>
            <a:r>
              <a:rPr lang="en-US" sz="2000" dirty="0" smtClean="0"/>
              <a:t>s, </a:t>
            </a:r>
            <a:r>
              <a:rPr lang="el-GR" sz="2000" dirty="0" smtClean="0"/>
              <a:t>περάνανε ηλεκτρόνια συνολικού φορτίου 10</a:t>
            </a:r>
            <a:r>
              <a:rPr lang="el-GR" sz="2000" baseline="30000" dirty="0" smtClean="0"/>
              <a:t>-8</a:t>
            </a:r>
            <a:r>
              <a:rPr lang="el-GR" sz="2000" dirty="0" smtClean="0"/>
              <a:t> </a:t>
            </a:r>
            <a:r>
              <a:rPr lang="en-US" sz="2000" dirty="0" smtClean="0"/>
              <a:t>C. </a:t>
            </a:r>
            <a:r>
              <a:rPr lang="el-GR" sz="2000" dirty="0" smtClean="0"/>
              <a:t>Ποια   η ένταση του ρεύματος;</a:t>
            </a:r>
            <a:endParaRPr lang="en-US" sz="2000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714612" y="121442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u="sng" dirty="0" smtClean="0"/>
              <a:t>Λύση</a:t>
            </a:r>
            <a:endParaRPr lang="en-US" i="1" u="sng" dirty="0"/>
          </a:p>
        </p:txBody>
      </p:sp>
      <p:sp>
        <p:nvSpPr>
          <p:cNvPr id="13" name="12 - Ορθογώνιο"/>
          <p:cNvSpPr/>
          <p:nvPr/>
        </p:nvSpPr>
        <p:spPr>
          <a:xfrm>
            <a:off x="1000100" y="4143380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071538" y="464344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1071538" y="4572008"/>
            <a:ext cx="500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t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642910" y="43808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357158" y="438084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3143240" y="464344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2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2643174" y="428625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2357422" y="428625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1643042" y="428625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214282" y="2059536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214282" y="2559602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>
            <a:off x="285720" y="248816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857488" y="207167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t=  2  s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357290" y="207167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q = </a:t>
            </a:r>
            <a:r>
              <a:rPr lang="el-GR" dirty="0" smtClean="0">
                <a:solidFill>
                  <a:srgbClr val="FF0000"/>
                </a:solidFill>
              </a:rPr>
              <a:t>10</a:t>
            </a:r>
            <a:r>
              <a:rPr lang="el-GR" baseline="30000" dirty="0" smtClean="0">
                <a:solidFill>
                  <a:srgbClr val="FF0000"/>
                </a:solidFill>
              </a:rPr>
              <a:t>-8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1928795" y="255960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baseline="-25000" dirty="0"/>
          </a:p>
        </p:txBody>
      </p:sp>
      <p:sp>
        <p:nvSpPr>
          <p:cNvPr id="30" name="29 - TextBox"/>
          <p:cNvSpPr txBox="1"/>
          <p:nvPr/>
        </p:nvSpPr>
        <p:spPr>
          <a:xfrm>
            <a:off x="642910" y="3071810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γράφω τον  τύπο</a:t>
            </a:r>
            <a:r>
              <a:rPr lang="en-US" dirty="0" smtClean="0"/>
              <a:t> </a:t>
            </a:r>
            <a:endParaRPr lang="el-GR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071802" y="4572008"/>
            <a:ext cx="7858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4000496" y="4286256"/>
            <a:ext cx="8572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3143240" y="4143380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10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-8</a:t>
            </a:r>
            <a:endParaRPr lang="el-G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3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571472" y="35716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</a:t>
            </a:r>
            <a:endParaRPr lang="en-US" sz="2000" b="1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42918"/>
            <a:ext cx="878684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b="1" dirty="0" smtClean="0"/>
              <a:t>Άσκηση  </a:t>
            </a:r>
            <a:r>
              <a:rPr lang="en-US" b="1" dirty="0" smtClean="0"/>
              <a:t>4</a:t>
            </a:r>
            <a:endParaRPr lang="el-GR" b="1" dirty="0" smtClean="0"/>
          </a:p>
          <a:p>
            <a:r>
              <a:rPr lang="el-GR" dirty="0" smtClean="0"/>
              <a:t>Αγωγός  διαρρέεται από ρεύμα </a:t>
            </a:r>
            <a:r>
              <a:rPr lang="en-US" dirty="0" smtClean="0"/>
              <a:t>0,02A </a:t>
            </a:r>
            <a:r>
              <a:rPr lang="el-GR" dirty="0" smtClean="0"/>
              <a:t> </a:t>
            </a:r>
            <a:r>
              <a:rPr lang="en-US" dirty="0" smtClean="0"/>
              <a:t>, </a:t>
            </a:r>
            <a:r>
              <a:rPr lang="el-GR" dirty="0" smtClean="0"/>
              <a:t>πόσο ηλεκτρικό φορτίο θα περάσει από κάθετη διατομή του αγωγού σε χρόνο 4</a:t>
            </a:r>
            <a:r>
              <a:rPr lang="en-US" dirty="0" smtClean="0"/>
              <a:t>s  </a:t>
            </a:r>
            <a:r>
              <a:rPr lang="el-GR" dirty="0" smtClean="0"/>
              <a:t>;</a:t>
            </a:r>
            <a:endParaRPr lang="en-US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071802" y="171448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u="sng" dirty="0" smtClean="0"/>
              <a:t>Λύση</a:t>
            </a:r>
            <a:endParaRPr lang="en-US" i="1" u="sng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357158" y="2143116"/>
            <a:ext cx="1201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Δεδομένα </a:t>
            </a:r>
            <a:endParaRPr lang="el-GR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2643182"/>
            <a:ext cx="1291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Ζητούμενα </a:t>
            </a:r>
            <a:endParaRPr lang="el-GR" b="1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428596" y="257174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571604" y="2143116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= 0,02   A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3286116" y="214311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t = 4s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2071671" y="264318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</a:t>
            </a:r>
            <a:endParaRPr lang="en-US" baseline="-25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142844" y="3071810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γράφω τον κατάλληλο τύπο</a:t>
            </a:r>
            <a:r>
              <a:rPr lang="en-US" dirty="0" smtClean="0"/>
              <a:t>, </a:t>
            </a:r>
            <a:r>
              <a:rPr lang="el-GR" dirty="0" smtClean="0"/>
              <a:t>και λύνω τον τύπο ως προς το άγνωστο </a:t>
            </a:r>
            <a:r>
              <a:rPr lang="en-US" dirty="0" smtClean="0"/>
              <a:t>q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7" name="46 - Ορθογώνιο"/>
          <p:cNvSpPr/>
          <p:nvPr/>
        </p:nvSpPr>
        <p:spPr>
          <a:xfrm>
            <a:off x="428596" y="378619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785786" y="37630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214414" y="357187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q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1214414" y="407194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1214414" y="400050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3071802" y="364331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3500430" y="37861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3929058" y="364331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q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3929058" y="4143380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3929058" y="4071942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3071802" y="407194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3000364" y="407194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5500694" y="364331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5929322" y="378619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6357950" y="364331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q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6357950" y="4143380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Ορθογώνιο"/>
          <p:cNvSpPr/>
          <p:nvPr/>
        </p:nvSpPr>
        <p:spPr>
          <a:xfrm>
            <a:off x="6357950" y="4071942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5500694" y="407194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5429256" y="407194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>
            <a:off x="5857884" y="4000504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flipV="1">
            <a:off x="5857884" y="3929066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214546" y="371475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69" name="68 - TextBox"/>
          <p:cNvSpPr txBox="1"/>
          <p:nvPr/>
        </p:nvSpPr>
        <p:spPr>
          <a:xfrm>
            <a:off x="4714876" y="371475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70" name="69 - TextBox"/>
          <p:cNvSpPr txBox="1"/>
          <p:nvPr/>
        </p:nvSpPr>
        <p:spPr>
          <a:xfrm>
            <a:off x="0" y="507207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571472" y="5143512"/>
            <a:ext cx="1357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q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72" name="71 - TextBox"/>
          <p:cNvSpPr txBox="1"/>
          <p:nvPr/>
        </p:nvSpPr>
        <p:spPr>
          <a:xfrm>
            <a:off x="1714512" y="500063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2285984" y="507207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q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0,02</a:t>
            </a:r>
            <a:endParaRPr lang="en-US" sz="2800" b="1" dirty="0"/>
          </a:p>
        </p:txBody>
      </p:sp>
      <p:sp>
        <p:nvSpPr>
          <p:cNvPr id="74" name="73 - Ορθογώνιο"/>
          <p:cNvSpPr/>
          <p:nvPr/>
        </p:nvSpPr>
        <p:spPr>
          <a:xfrm>
            <a:off x="5214942" y="5072074"/>
            <a:ext cx="2571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q</a:t>
            </a:r>
            <a:r>
              <a:rPr lang="el-GR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=</a:t>
            </a:r>
            <a:r>
              <a:rPr lang="el-GR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0,0</a:t>
            </a:r>
            <a:r>
              <a:rPr lang="el-GR" sz="2800" b="1" dirty="0" smtClean="0">
                <a:solidFill>
                  <a:srgbClr val="0070C0"/>
                </a:solidFill>
              </a:rPr>
              <a:t>8</a:t>
            </a:r>
            <a:r>
              <a:rPr lang="el-GR" sz="2800" b="1" baseline="30000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C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75" name="74 - TextBox"/>
          <p:cNvSpPr txBox="1"/>
          <p:nvPr/>
        </p:nvSpPr>
        <p:spPr>
          <a:xfrm>
            <a:off x="4357686" y="5000636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76" name="75 - TextBox"/>
          <p:cNvSpPr txBox="1"/>
          <p:nvPr/>
        </p:nvSpPr>
        <p:spPr>
          <a:xfrm>
            <a:off x="6929454" y="378619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7500958" y="3857628"/>
            <a:ext cx="13573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/>
              <a:t>1</a:t>
            </a:r>
            <a:r>
              <a:rPr lang="en-US" sz="2800" b="1" dirty="0" smtClean="0"/>
              <a:t> </a:t>
            </a:r>
            <a:r>
              <a:rPr lang="el-GR" sz="2800" b="1" baseline="30000" dirty="0" smtClean="0"/>
              <a:t>.</a:t>
            </a:r>
            <a:r>
              <a:rPr lang="en-US" sz="2800" b="1" dirty="0" smtClean="0">
                <a:solidFill>
                  <a:srgbClr val="0070C0"/>
                </a:solidFill>
              </a:rPr>
              <a:t>q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r>
              <a:rPr lang="el-GR" sz="2800" b="1" baseline="30000" dirty="0" smtClean="0"/>
              <a:t>.</a:t>
            </a:r>
            <a:r>
              <a:rPr lang="en-US" sz="2800" b="1" dirty="0" smtClean="0"/>
              <a:t>I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3" grpId="0"/>
      <p:bldP spid="16" grpId="0"/>
      <p:bldP spid="17" grpId="0"/>
      <p:bldP spid="18" grpId="0"/>
      <p:bldP spid="19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6" grpId="0"/>
      <p:bldP spid="57" grpId="0"/>
      <p:bldP spid="59" grpId="0"/>
      <p:bldP spid="60" grpId="0"/>
      <p:bldP spid="61" grpId="0"/>
      <p:bldP spid="63" grpId="0"/>
      <p:bldP spid="64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763</Words>
  <PresentationFormat>Προβολή στην οθόνη (4:3)</PresentationFormat>
  <Paragraphs>252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τύπων</dc:title>
  <dc:creator>Panorea</dc:creator>
  <cp:lastModifiedBy>user</cp:lastModifiedBy>
  <cp:revision>182</cp:revision>
  <dcterms:created xsi:type="dcterms:W3CDTF">2021-01-28T06:37:17Z</dcterms:created>
  <dcterms:modified xsi:type="dcterms:W3CDTF">2023-11-14T10:23:21Z</dcterms:modified>
</cp:coreProperties>
</file>