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0" r:id="rId3"/>
    <p:sldId id="282" r:id="rId4"/>
    <p:sldId id="284" r:id="rId5"/>
    <p:sldId id="285" r:id="rId6"/>
    <p:sldId id="273" r:id="rId7"/>
    <p:sldId id="286" r:id="rId8"/>
    <p:sldId id="287" r:id="rId9"/>
    <p:sldId id="296" r:id="rId10"/>
    <p:sldId id="288" r:id="rId11"/>
    <p:sldId id="289" r:id="rId12"/>
    <p:sldId id="290" r:id="rId13"/>
    <p:sldId id="291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7" autoAdjust="0"/>
    <p:restoredTop sz="94640" autoAdjust="0"/>
  </p:normalViewPr>
  <p:slideViewPr>
    <p:cSldViewPr>
      <p:cViewPr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142844" y="428604"/>
            <a:ext cx="52864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Ηλεκτρικό φορτίο</a:t>
            </a:r>
            <a:r>
              <a:rPr lang="en-US" sz="4000" b="1" dirty="0" smtClean="0"/>
              <a:t> – </a:t>
            </a:r>
            <a:r>
              <a:rPr lang="el-GR" sz="4000" b="1" dirty="0" smtClean="0"/>
              <a:t>Ηλεκτρική δύναμη</a:t>
            </a:r>
            <a:endParaRPr lang="en-US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7" y="2857496"/>
            <a:ext cx="5143504" cy="401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00108"/>
            <a:ext cx="8229600" cy="37147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Είναι μια δύναμη που ασκείται </a:t>
            </a:r>
            <a:r>
              <a:rPr lang="el-GR" b="1" u="sng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μεταξύ σωμάτων</a:t>
            </a:r>
            <a:r>
              <a:rPr lang="el-GR" dirty="0" smtClean="0"/>
              <a:t> και σωματιδίων </a:t>
            </a:r>
            <a:r>
              <a:rPr lang="el-GR" u="sng" dirty="0" smtClean="0">
                <a:solidFill>
                  <a:srgbClr val="FF0000"/>
                </a:solidFill>
              </a:rPr>
              <a:t>που έχουν ηλεκτρικό φορτίο</a:t>
            </a:r>
            <a:r>
              <a:rPr lang="el-GR" u="sng" dirty="0" smtClean="0"/>
              <a:t> (είναι ηλεκτρικά φορτισμένα</a:t>
            </a:r>
            <a:r>
              <a:rPr lang="el-GR" dirty="0" smtClean="0"/>
              <a:t>)….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Είναι μια δύναμη που μπορεί να …</a:t>
            </a:r>
            <a:r>
              <a:rPr lang="el-GR" u="sng" dirty="0" smtClean="0">
                <a:solidFill>
                  <a:srgbClr val="FF0000"/>
                </a:solidFill>
              </a:rPr>
              <a:t>ασκείται από απόσταση (από μακριά). </a:t>
            </a:r>
          </a:p>
          <a:p>
            <a:pPr>
              <a:buNone/>
            </a:pPr>
            <a:r>
              <a:rPr lang="el-GR" dirty="0" smtClean="0"/>
              <a:t>Δηλαδή τα δυο φορτισμένα σώματα  βρίσκονται μακριά  …..αλλά μεταξύ τους ασκείται η ηλεκτρική δύναμη….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2571736" y="5500702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714612" y="535782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857752" y="5643578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857752" y="550070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>
            <a:stCxn id="12" idx="6"/>
          </p:cNvCxnSpPr>
          <p:nvPr/>
        </p:nvCxnSpPr>
        <p:spPr>
          <a:xfrm>
            <a:off x="5429256" y="585789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>
            <a:stCxn id="10" idx="1"/>
          </p:cNvCxnSpPr>
          <p:nvPr/>
        </p:nvCxnSpPr>
        <p:spPr>
          <a:xfrm rot="10800000" flipV="1">
            <a:off x="1500166" y="5773324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00108"/>
            <a:ext cx="8229600" cy="37147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Η ηλεκτρική δύναμη μπορεί να </a:t>
            </a:r>
            <a:r>
              <a:rPr lang="el-GR" u="sng" dirty="0" smtClean="0">
                <a:solidFill>
                  <a:srgbClr val="FF0000"/>
                </a:solidFill>
              </a:rPr>
              <a:t>έλκει</a:t>
            </a:r>
            <a:r>
              <a:rPr lang="el-GR" dirty="0" smtClean="0"/>
              <a:t> (να </a:t>
            </a:r>
            <a:r>
              <a:rPr lang="el-GR" u="sng" dirty="0" smtClean="0"/>
              <a:t>ενώνει</a:t>
            </a:r>
            <a:r>
              <a:rPr lang="el-GR" dirty="0" smtClean="0"/>
              <a:t>..) δύο σώματα που έχουν </a:t>
            </a:r>
            <a:r>
              <a:rPr lang="el-GR" dirty="0" smtClean="0">
                <a:solidFill>
                  <a:srgbClr val="FF0000"/>
                </a:solidFill>
              </a:rPr>
              <a:t>αντίθετο ηλεκτρικό φορτίο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Η ηλεκτρική δύναμη μπορεί να </a:t>
            </a:r>
            <a:r>
              <a:rPr lang="el-GR" u="sng" dirty="0" smtClean="0">
                <a:solidFill>
                  <a:srgbClr val="FF0000"/>
                </a:solidFill>
              </a:rPr>
              <a:t>απωθεί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(να </a:t>
            </a:r>
            <a:r>
              <a:rPr lang="el-GR" u="sng" dirty="0" smtClean="0"/>
              <a:t>απομακρύνει</a:t>
            </a:r>
            <a:r>
              <a:rPr lang="el-GR" dirty="0" smtClean="0"/>
              <a:t> ..) δύο σώματα που έχουν </a:t>
            </a:r>
            <a:r>
              <a:rPr lang="el-GR" dirty="0" smtClean="0">
                <a:solidFill>
                  <a:srgbClr val="FF0000"/>
                </a:solidFill>
              </a:rPr>
              <a:t>ίδια ηλεκτρικά  φορτία.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2571736" y="5500702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714612" y="535782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857752" y="5643578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857752" y="550070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>
            <a:stCxn id="12" idx="6"/>
          </p:cNvCxnSpPr>
          <p:nvPr/>
        </p:nvCxnSpPr>
        <p:spPr>
          <a:xfrm>
            <a:off x="5429256" y="585789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>
            <a:stCxn id="10" idx="1"/>
          </p:cNvCxnSpPr>
          <p:nvPr/>
        </p:nvCxnSpPr>
        <p:spPr>
          <a:xfrm rot="10800000" flipV="1">
            <a:off x="1500166" y="5773324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00109"/>
            <a:ext cx="8229600" cy="292895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Η </a:t>
            </a:r>
            <a:r>
              <a:rPr lang="el-GR" dirty="0" smtClean="0">
                <a:solidFill>
                  <a:srgbClr val="FF0000"/>
                </a:solidFill>
              </a:rPr>
              <a:t>ηλεκτρική δύναμη </a:t>
            </a:r>
            <a:r>
              <a:rPr lang="el-GR" dirty="0" smtClean="0"/>
              <a:t>συμβολίζεται με το γράμμα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Το</a:t>
            </a:r>
            <a:r>
              <a:rPr lang="el-GR" dirty="0" smtClean="0">
                <a:solidFill>
                  <a:srgbClr val="FF0000"/>
                </a:solidFill>
              </a:rPr>
              <a:t> ηλεκτρικό φορτίο  </a:t>
            </a:r>
            <a:r>
              <a:rPr lang="el-GR" dirty="0" smtClean="0"/>
              <a:t>συμβολίζεται με το γράμμα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q   </a:t>
            </a:r>
            <a:r>
              <a:rPr lang="el-GR" dirty="0" smtClean="0"/>
              <a:t>ή</a:t>
            </a:r>
            <a:r>
              <a:rPr lang="en-US" dirty="0" smtClean="0">
                <a:solidFill>
                  <a:srgbClr val="FF0000"/>
                </a:solidFill>
              </a:rPr>
              <a:t>  Q</a:t>
            </a:r>
          </a:p>
          <a:p>
            <a:pPr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1928794" y="542926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000232" y="528638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857752" y="5643578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857752" y="550070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5" name="14 - Ευθύγραμμο βέλος σύνδεσης"/>
          <p:cNvCxnSpPr>
            <a:stCxn id="10" idx="3"/>
          </p:cNvCxnSpPr>
          <p:nvPr/>
        </p:nvCxnSpPr>
        <p:spPr>
          <a:xfrm flipH="1">
            <a:off x="2285984" y="5701887"/>
            <a:ext cx="14287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>
            <a:stCxn id="8" idx="6"/>
          </p:cNvCxnSpPr>
          <p:nvPr/>
        </p:nvCxnSpPr>
        <p:spPr>
          <a:xfrm>
            <a:off x="2500298" y="5679297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>
            <a:stCxn id="11" idx="1"/>
          </p:cNvCxnSpPr>
          <p:nvPr/>
        </p:nvCxnSpPr>
        <p:spPr>
          <a:xfrm rot="10800000">
            <a:off x="4214810" y="5857893"/>
            <a:ext cx="642942" cy="58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</a:t>
            </a:r>
            <a:r>
              <a:rPr lang="en-US" sz="4000" b="1" dirty="0" smtClean="0">
                <a:solidFill>
                  <a:srgbClr val="FF0000"/>
                </a:solidFill>
              </a:rPr>
              <a:t>   F</a:t>
            </a:r>
            <a:r>
              <a:rPr lang="el-GR" sz="4000" b="1" dirty="0" smtClean="0">
                <a:solidFill>
                  <a:srgbClr val="FF0000"/>
                </a:solidFill>
              </a:rPr>
              <a:t>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1928794" y="542926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000232" y="528638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857752" y="5643578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857752" y="550070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5" name="14 - Ευθύγραμμο βέλος σύνδεσης"/>
          <p:cNvCxnSpPr>
            <a:stCxn id="10" idx="3"/>
          </p:cNvCxnSpPr>
          <p:nvPr/>
        </p:nvCxnSpPr>
        <p:spPr>
          <a:xfrm flipH="1">
            <a:off x="2285984" y="5701887"/>
            <a:ext cx="14287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>
            <a:stCxn id="8" idx="6"/>
          </p:cNvCxnSpPr>
          <p:nvPr/>
        </p:nvCxnSpPr>
        <p:spPr>
          <a:xfrm>
            <a:off x="2500298" y="5679297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>
            <a:stCxn id="11" idx="1"/>
          </p:cNvCxnSpPr>
          <p:nvPr/>
        </p:nvCxnSpPr>
        <p:spPr>
          <a:xfrm rot="10800000">
            <a:off x="4214810" y="5857893"/>
            <a:ext cx="642942" cy="58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2571736" y="328612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857752" y="3357562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4929190" y="314324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9" name="18 - Ευθύγραμμο βέλος σύνδεσης"/>
          <p:cNvCxnSpPr>
            <a:stCxn id="16" idx="6"/>
          </p:cNvCxnSpPr>
          <p:nvPr/>
        </p:nvCxnSpPr>
        <p:spPr>
          <a:xfrm>
            <a:off x="5500694" y="3607595"/>
            <a:ext cx="857256" cy="373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10800000" flipV="1">
            <a:off x="1500166" y="3558746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Έλλειψη"/>
          <p:cNvSpPr/>
          <p:nvPr/>
        </p:nvSpPr>
        <p:spPr>
          <a:xfrm>
            <a:off x="2571736" y="2000240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Έλλειψη"/>
          <p:cNvSpPr/>
          <p:nvPr/>
        </p:nvSpPr>
        <p:spPr>
          <a:xfrm>
            <a:off x="4857752" y="2143116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>
            <a:off x="4857752" y="200024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29" name="28 - Ευθύγραμμο βέλος σύνδεσης"/>
          <p:cNvCxnSpPr>
            <a:stCxn id="27" idx="6"/>
          </p:cNvCxnSpPr>
          <p:nvPr/>
        </p:nvCxnSpPr>
        <p:spPr>
          <a:xfrm>
            <a:off x="5429256" y="235743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 rot="10800000" flipV="1">
            <a:off x="1500166" y="2272862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2643174" y="307181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2643174" y="185736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4357686" y="55721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715008" y="20716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1643042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2571736" y="5429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5857884" y="328612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1785918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642910" y="571480"/>
            <a:ext cx="3143272" cy="2000264"/>
          </a:xfrm>
          <a:prstGeom prst="cloudCallout">
            <a:avLst>
              <a:gd name="adj1" fmla="val 68065"/>
              <a:gd name="adj2" fmla="val 465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928662" y="1142984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Μία τελεία</a:t>
            </a:r>
            <a:endParaRPr lang="en-US" sz="4000" dirty="0"/>
          </a:p>
        </p:txBody>
      </p:sp>
      <p:sp>
        <p:nvSpPr>
          <p:cNvPr id="6" name="5 - Έλλειψη"/>
          <p:cNvSpPr/>
          <p:nvPr/>
        </p:nvSpPr>
        <p:spPr>
          <a:xfrm>
            <a:off x="5715008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642910" y="571480"/>
            <a:ext cx="3143272" cy="2000264"/>
          </a:xfrm>
          <a:prstGeom prst="cloudCallout">
            <a:avLst>
              <a:gd name="adj1" fmla="val 68065"/>
              <a:gd name="adj2" fmla="val 465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928662" y="1142984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Μία τελεία</a:t>
            </a:r>
            <a:endParaRPr lang="en-US" sz="4000" dirty="0"/>
          </a:p>
        </p:txBody>
      </p:sp>
      <p:sp>
        <p:nvSpPr>
          <p:cNvPr id="6" name="5 - Έλλειψη"/>
          <p:cNvSpPr/>
          <p:nvPr/>
        </p:nvSpPr>
        <p:spPr>
          <a:xfrm>
            <a:off x="5715008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28596" y="5786454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Μια τελεία αποτελείται από εκατομμύρια άτομα……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Το </a:t>
            </a:r>
            <a:r>
              <a:rPr lang="el-GR" u="sng" dirty="0" smtClean="0">
                <a:solidFill>
                  <a:srgbClr val="FF0000"/>
                </a:solidFill>
              </a:rPr>
              <a:t>ηλεκτρικό φορτίο </a:t>
            </a:r>
            <a:r>
              <a:rPr lang="el-GR" dirty="0" smtClean="0"/>
              <a:t>…είναι μια ιδιότητα  που έχουν τα υλικά σώματα ……….δεν γνωρίζουμε τι ακριβώς είναι………..</a:t>
            </a:r>
          </a:p>
          <a:p>
            <a:pPr>
              <a:buNone/>
            </a:pPr>
            <a:endParaRPr lang="el-GR" dirty="0" smtClean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9572" y="4357694"/>
            <a:ext cx="4097226" cy="221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Όποιο  σώμα ή σωματίδιο </a:t>
            </a:r>
            <a:r>
              <a:rPr lang="el-GR" dirty="0" smtClean="0">
                <a:solidFill>
                  <a:srgbClr val="FF0000"/>
                </a:solidFill>
              </a:rPr>
              <a:t>έχει ηλεκτρικό φορτίο </a:t>
            </a:r>
            <a:r>
              <a:rPr lang="el-GR" dirty="0" smtClean="0"/>
              <a:t>μπορεί να </a:t>
            </a:r>
            <a:r>
              <a:rPr lang="el-GR" dirty="0" smtClean="0">
                <a:solidFill>
                  <a:srgbClr val="FF0000"/>
                </a:solidFill>
              </a:rPr>
              <a:t>ασκήσει</a:t>
            </a:r>
            <a:r>
              <a:rPr lang="el-GR" dirty="0" smtClean="0"/>
              <a:t> ηλεκτρική δύναμη αλλά και να </a:t>
            </a:r>
            <a:r>
              <a:rPr lang="el-GR" dirty="0" smtClean="0">
                <a:solidFill>
                  <a:srgbClr val="FF0000"/>
                </a:solidFill>
              </a:rPr>
              <a:t>δεχτεί</a:t>
            </a:r>
            <a:r>
              <a:rPr lang="el-GR" dirty="0" smtClean="0"/>
              <a:t> ηλεκτρική δύναμη……..</a:t>
            </a:r>
          </a:p>
          <a:p>
            <a:pPr>
              <a:buNone/>
            </a:pPr>
            <a:endParaRPr lang="el-GR" dirty="0" smtClean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5214950"/>
            <a:ext cx="25146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Το ηλεκτρικό φορτίο …που είναι μια ιδιότητα των </a:t>
            </a:r>
            <a:r>
              <a:rPr lang="el-GR" u="sng" dirty="0" smtClean="0"/>
              <a:t>ηλεκτρονίων</a:t>
            </a:r>
            <a:r>
              <a:rPr lang="el-GR" dirty="0" smtClean="0"/>
              <a:t> και </a:t>
            </a:r>
            <a:r>
              <a:rPr lang="el-GR" u="sng" dirty="0" smtClean="0"/>
              <a:t>πρωτονίων</a:t>
            </a:r>
            <a:r>
              <a:rPr lang="el-GR" dirty="0" smtClean="0"/>
              <a:t> …..αν και δεν ξέρουμε τι ακριβώς είναι το μετράμε…….. 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Λέμε παράδειγμα ότι το φορτίο του ηλεκτρονίου είναι  </a:t>
            </a:r>
            <a:r>
              <a:rPr lang="en-US" dirty="0" smtClean="0">
                <a:solidFill>
                  <a:srgbClr val="FF0000"/>
                </a:solidFill>
              </a:rPr>
              <a:t>-1.6 × 10</a:t>
            </a:r>
            <a:r>
              <a:rPr lang="en-US" baseline="30000" dirty="0" smtClean="0">
                <a:solidFill>
                  <a:srgbClr val="FF0000"/>
                </a:solidFill>
              </a:rPr>
              <a:t>-19</a:t>
            </a:r>
            <a:r>
              <a:rPr lang="en-US" dirty="0" smtClean="0">
                <a:solidFill>
                  <a:srgbClr val="FF0000"/>
                </a:solidFill>
              </a:rPr>
              <a:t> C</a:t>
            </a: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C = </a:t>
            </a:r>
            <a:r>
              <a:rPr lang="el-GR" dirty="0" err="1" smtClean="0"/>
              <a:t>κουλόμπ</a:t>
            </a: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   </a:t>
            </a:r>
            <a:endParaRPr lang="en-US" dirty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5357826"/>
            <a:ext cx="1843088" cy="131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00108"/>
            <a:ext cx="8229600" cy="371477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b="1" u="sng" dirty="0" smtClean="0">
                <a:solidFill>
                  <a:srgbClr val="FF0000"/>
                </a:solidFill>
              </a:rPr>
              <a:t>Θετικό</a:t>
            </a:r>
            <a:r>
              <a:rPr lang="el-GR" dirty="0" smtClean="0">
                <a:solidFill>
                  <a:srgbClr val="FF0000"/>
                </a:solidFill>
              </a:rPr>
              <a:t> ηλεκτρικό φορτίο (</a:t>
            </a:r>
            <a:r>
              <a:rPr lang="el-GR" dirty="0" smtClean="0"/>
              <a:t>είναι θετικά φορτισμένα)  </a:t>
            </a:r>
            <a:r>
              <a:rPr lang="el-GR" u="sng" dirty="0" smtClean="0">
                <a:solidFill>
                  <a:srgbClr val="FF0000"/>
                </a:solidFill>
              </a:rPr>
              <a:t>έχουν</a:t>
            </a:r>
            <a:r>
              <a:rPr lang="el-GR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Τα </a:t>
            </a:r>
            <a:r>
              <a:rPr lang="el-GR" u="sng" dirty="0" smtClean="0"/>
              <a:t>πρωτόνια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Υλικά σώματα που έχουν </a:t>
            </a:r>
            <a:r>
              <a:rPr lang="el-GR" dirty="0" smtClean="0">
                <a:solidFill>
                  <a:srgbClr val="FF0000"/>
                </a:solidFill>
              </a:rPr>
              <a:t>περισσότερα πρωτόνια από ηλεκτρόνια. 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Τα κατιόντα (πρόκειται για «άτομα» που έχουν περισσότερα πρωτόνια από ηλεκτρόνια)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857760"/>
            <a:ext cx="2915084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5357826"/>
            <a:ext cx="1843088" cy="131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00108"/>
            <a:ext cx="8229600" cy="37147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u="sng" dirty="0" smtClean="0">
                <a:solidFill>
                  <a:srgbClr val="FF0000"/>
                </a:solidFill>
              </a:rPr>
              <a:t>Αρνητικό</a:t>
            </a:r>
            <a:r>
              <a:rPr lang="el-GR" dirty="0" smtClean="0">
                <a:solidFill>
                  <a:srgbClr val="FF0000"/>
                </a:solidFill>
              </a:rPr>
              <a:t> ηλεκτρικό φορτίο (</a:t>
            </a:r>
            <a:r>
              <a:rPr lang="el-GR" dirty="0" smtClean="0"/>
              <a:t>είναι αρνητικά φορτισμένα</a:t>
            </a:r>
            <a:r>
              <a:rPr lang="el-GR" dirty="0" smtClean="0">
                <a:solidFill>
                  <a:srgbClr val="FF0000"/>
                </a:solidFill>
              </a:rPr>
              <a:t>) </a:t>
            </a:r>
            <a:r>
              <a:rPr lang="el-GR" u="sng" dirty="0" smtClean="0">
                <a:solidFill>
                  <a:srgbClr val="FF0000"/>
                </a:solidFill>
              </a:rPr>
              <a:t>έχουν</a:t>
            </a:r>
            <a:r>
              <a:rPr lang="el-GR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Τα </a:t>
            </a:r>
            <a:r>
              <a:rPr lang="el-GR" u="sng" dirty="0" smtClean="0"/>
              <a:t>ηλεκτρόνια 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Υλικά σώματα που </a:t>
            </a:r>
            <a:r>
              <a:rPr lang="el-GR" u="sng" dirty="0" smtClean="0"/>
              <a:t>έχουν περισσότερα ηλεκτρόνια</a:t>
            </a:r>
            <a:r>
              <a:rPr lang="el-GR" dirty="0" smtClean="0"/>
              <a:t> από πρωτόνια. 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Τα </a:t>
            </a:r>
            <a:r>
              <a:rPr lang="el-GR" u="sng" dirty="0" smtClean="0"/>
              <a:t>ανιόντα</a:t>
            </a:r>
            <a:r>
              <a:rPr lang="el-GR" dirty="0" smtClean="0"/>
              <a:t> (πρόκειται για «</a:t>
            </a:r>
            <a:r>
              <a:rPr lang="el-GR" u="sng" dirty="0" smtClean="0"/>
              <a:t>άτομα</a:t>
            </a:r>
            <a:r>
              <a:rPr lang="el-GR" dirty="0" smtClean="0"/>
              <a:t>» που έχουν περισσότερα ηλεκτρόνια από πρωτόνια)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857760"/>
            <a:ext cx="2915084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Αφόρτιστα – ηλεκτρικά ουδέτερα σώματα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3357562"/>
            <a:ext cx="8229600" cy="3714775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l-GR" b="1" u="sng" dirty="0" smtClean="0">
                <a:solidFill>
                  <a:srgbClr val="FF0000"/>
                </a:solidFill>
              </a:rPr>
              <a:t>Αφόρτιστα σώματα είναι:</a:t>
            </a: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sz="2800" dirty="0" smtClean="0"/>
              <a:t>Τα </a:t>
            </a:r>
            <a:r>
              <a:rPr lang="el-GR" sz="2800" u="sng" dirty="0" smtClean="0"/>
              <a:t>νετρόνια 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/>
              <a:t>Υλικά σώματα που </a:t>
            </a:r>
            <a:r>
              <a:rPr lang="el-GR" sz="2800" u="sng" dirty="0" smtClean="0"/>
              <a:t>έχουν ίσο αριθμό </a:t>
            </a:r>
            <a:r>
              <a:rPr lang="el-GR" sz="2800" dirty="0" smtClean="0"/>
              <a:t>ηλεκτρονίων  και πρωτονίων. 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/>
              <a:t>Τα </a:t>
            </a:r>
            <a:r>
              <a:rPr lang="el-GR" sz="2800" u="sng" dirty="0" smtClean="0"/>
              <a:t>άτομα </a:t>
            </a:r>
            <a:r>
              <a:rPr lang="el-GR" sz="2800" dirty="0" smtClean="0"/>
              <a:t>(αφού </a:t>
            </a:r>
            <a:r>
              <a:rPr lang="el-GR" sz="2800" u="sng" dirty="0" smtClean="0"/>
              <a:t>έχουν ίσο αριθμό </a:t>
            </a:r>
            <a:r>
              <a:rPr lang="el-GR" sz="2800" dirty="0" smtClean="0"/>
              <a:t>ηλεκτρονίων  και πρωτονίων)</a:t>
            </a:r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Ορθογώνιο"/>
          <p:cNvSpPr/>
          <p:nvPr/>
        </p:nvSpPr>
        <p:spPr>
          <a:xfrm>
            <a:off x="1857324" y="1142984"/>
            <a:ext cx="72866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l-GR" sz="2400" dirty="0" smtClean="0"/>
              <a:t>Αφόρτιστα  (ηλεκτρικά ουδέτερα) σώματα είναι αυτά που </a:t>
            </a:r>
            <a:r>
              <a:rPr lang="el-GR" sz="2400" dirty="0" smtClean="0">
                <a:solidFill>
                  <a:srgbClr val="FF0000"/>
                </a:solidFill>
              </a:rPr>
              <a:t>δεν έχουν ηλεκτρικό φορτίο</a:t>
            </a:r>
            <a:r>
              <a:rPr lang="el-GR" sz="24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349</Words>
  <PresentationFormat>Προβολή στην οθόνη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166</cp:revision>
  <dcterms:created xsi:type="dcterms:W3CDTF">2020-03-28T09:35:19Z</dcterms:created>
  <dcterms:modified xsi:type="dcterms:W3CDTF">2022-09-14T15:34:01Z</dcterms:modified>
</cp:coreProperties>
</file>