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7" r:id="rId3"/>
    <p:sldId id="329" r:id="rId4"/>
    <p:sldId id="331" r:id="rId5"/>
    <p:sldId id="346" r:id="rId6"/>
    <p:sldId id="345" r:id="rId7"/>
    <p:sldId id="347" r:id="rId8"/>
    <p:sldId id="348" r:id="rId9"/>
    <p:sldId id="356" r:id="rId10"/>
    <p:sldId id="349" r:id="rId11"/>
    <p:sldId id="344" r:id="rId12"/>
    <p:sldId id="350" r:id="rId13"/>
    <p:sldId id="357" r:id="rId14"/>
    <p:sldId id="353" r:id="rId15"/>
    <p:sldId id="352" r:id="rId16"/>
    <p:sldId id="358" r:id="rId17"/>
    <p:sldId id="360" r:id="rId18"/>
    <p:sldId id="362" r:id="rId19"/>
    <p:sldId id="361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12B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0" autoAdjust="0"/>
    <p:restoredTop sz="94697" autoAdjust="0"/>
  </p:normalViewPr>
  <p:slideViewPr>
    <p:cSldViewPr>
      <p:cViewPr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Ένταση     Ηλεκτρικού  ρεύματος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714356"/>
            <a:ext cx="63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Τύπος -  για την ένταση του ηλεκτρικού ρεύματος</a:t>
            </a:r>
          </a:p>
          <a:p>
            <a:r>
              <a:rPr lang="el-GR" sz="2000" b="1" dirty="0" smtClean="0"/>
              <a:t> </a:t>
            </a:r>
            <a:endParaRPr lang="en-US" sz="20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286116" y="321468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 = </a:t>
            </a:r>
            <a:endParaRPr lang="en-US" sz="6000" dirty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4357686" y="3714752"/>
            <a:ext cx="9286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4357686" y="271462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q</a:t>
            </a:r>
            <a:endParaRPr lang="en-US" sz="6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4500562" y="350043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</a:t>
            </a:r>
            <a:endParaRPr lang="en-US" sz="6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214282" y="43576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Ένταση ηλεκτρικού ρεύματος  (</a:t>
            </a:r>
            <a:r>
              <a:rPr lang="el-GR" b="1" dirty="0" err="1" smtClean="0"/>
              <a:t>π.χ</a:t>
            </a:r>
            <a:r>
              <a:rPr lang="el-GR" b="1" dirty="0" smtClean="0"/>
              <a:t>  5 Α)</a:t>
            </a:r>
            <a:endParaRPr lang="en-US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6143620" y="1285860"/>
            <a:ext cx="3000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Το </a:t>
            </a:r>
            <a:r>
              <a:rPr lang="el-GR" b="1" u="sng" dirty="0" smtClean="0">
                <a:solidFill>
                  <a:srgbClr val="FF0000"/>
                </a:solidFill>
              </a:rPr>
              <a:t>συνολικό φορτίο </a:t>
            </a:r>
            <a:r>
              <a:rPr lang="el-GR" b="1" dirty="0" smtClean="0">
                <a:solidFill>
                  <a:srgbClr val="FF0000"/>
                </a:solidFill>
              </a:rPr>
              <a:t>των φορτισμένων σωματιδίων  </a:t>
            </a:r>
            <a:r>
              <a:rPr lang="el-GR" b="1" dirty="0" smtClean="0"/>
              <a:t>που περνάνε  από την κάθετη  διατομή του αγωγού (</a:t>
            </a:r>
            <a:r>
              <a:rPr lang="el-GR" b="1" dirty="0" err="1" smtClean="0"/>
              <a:t>π.χ</a:t>
            </a:r>
            <a:r>
              <a:rPr lang="el-GR" b="1" dirty="0" smtClean="0"/>
              <a:t> </a:t>
            </a:r>
            <a:r>
              <a:rPr lang="en-US" b="1" dirty="0" smtClean="0"/>
              <a:t> </a:t>
            </a:r>
            <a:r>
              <a:rPr lang="el-GR" b="1" dirty="0" smtClean="0"/>
              <a:t>2</a:t>
            </a:r>
            <a:r>
              <a:rPr lang="en-US" b="1" dirty="0" smtClean="0"/>
              <a:t>C )</a:t>
            </a:r>
            <a:endParaRPr lang="en-US" dirty="0"/>
          </a:p>
        </p:txBody>
      </p:sp>
      <p:sp>
        <p:nvSpPr>
          <p:cNvPr id="20" name="19 - Ορθογώνιο"/>
          <p:cNvSpPr/>
          <p:nvPr/>
        </p:nvSpPr>
        <p:spPr>
          <a:xfrm>
            <a:off x="5500694" y="5429264"/>
            <a:ext cx="3357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χρονικό διάστημα  </a:t>
            </a:r>
            <a:r>
              <a:rPr lang="el-GR" b="1" dirty="0" smtClean="0">
                <a:solidFill>
                  <a:srgbClr val="FF0000"/>
                </a:solidFill>
              </a:rPr>
              <a:t>που πέρασαν </a:t>
            </a:r>
            <a:r>
              <a:rPr lang="el-GR" b="1" dirty="0" smtClean="0"/>
              <a:t>τα φορτισμένα </a:t>
            </a:r>
            <a:r>
              <a:rPr lang="en-US" b="1" dirty="0" smtClean="0"/>
              <a:t> </a:t>
            </a:r>
            <a:r>
              <a:rPr lang="el-GR" b="1" dirty="0" smtClean="0"/>
              <a:t>σωματίδια από την  κάθετη διατομή</a:t>
            </a:r>
            <a:r>
              <a:rPr lang="en-US" b="1" dirty="0" smtClean="0"/>
              <a:t> </a:t>
            </a:r>
            <a:r>
              <a:rPr lang="el-GR" b="1" dirty="0" smtClean="0"/>
              <a:t>(</a:t>
            </a:r>
            <a:r>
              <a:rPr lang="el-GR" b="1" dirty="0" err="1" smtClean="0"/>
              <a:t>π.χ</a:t>
            </a:r>
            <a:r>
              <a:rPr lang="el-GR" b="1" dirty="0" smtClean="0"/>
              <a:t> </a:t>
            </a:r>
            <a:r>
              <a:rPr lang="en-US" b="1" dirty="0" smtClean="0"/>
              <a:t> </a:t>
            </a:r>
            <a:r>
              <a:rPr lang="el-GR" b="1" dirty="0" smtClean="0"/>
              <a:t>2</a:t>
            </a:r>
            <a:r>
              <a:rPr lang="en-US" b="1" dirty="0" smtClean="0"/>
              <a:t>0s )</a:t>
            </a:r>
            <a:endParaRPr lang="en-US" dirty="0"/>
          </a:p>
        </p:txBody>
      </p:sp>
      <p:sp>
        <p:nvSpPr>
          <p:cNvPr id="23" name="22 - Επεξήγηση με σύννεφο"/>
          <p:cNvSpPr/>
          <p:nvPr/>
        </p:nvSpPr>
        <p:spPr>
          <a:xfrm>
            <a:off x="5715008" y="928670"/>
            <a:ext cx="3428992" cy="2214578"/>
          </a:xfrm>
          <a:prstGeom prst="cloudCallout">
            <a:avLst>
              <a:gd name="adj1" fmla="val -70172"/>
              <a:gd name="adj2" fmla="val 429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Επεξήγηση με σύννεφο"/>
          <p:cNvSpPr/>
          <p:nvPr/>
        </p:nvSpPr>
        <p:spPr>
          <a:xfrm>
            <a:off x="5143472" y="5214926"/>
            <a:ext cx="4000528" cy="1643074"/>
          </a:xfrm>
          <a:prstGeom prst="cloudCallout">
            <a:avLst>
              <a:gd name="adj1" fmla="val -55587"/>
              <a:gd name="adj2" fmla="val -1004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Επεξήγηση με σύννεφο"/>
          <p:cNvSpPr/>
          <p:nvPr/>
        </p:nvSpPr>
        <p:spPr>
          <a:xfrm>
            <a:off x="0" y="4143380"/>
            <a:ext cx="2428892" cy="1214446"/>
          </a:xfrm>
          <a:prstGeom prst="cloudCallout">
            <a:avLst>
              <a:gd name="adj1" fmla="val 84282"/>
              <a:gd name="adj2" fmla="val -768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9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429092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54" name="53 - Ορθογώνιο"/>
          <p:cNvSpPr/>
          <p:nvPr/>
        </p:nvSpPr>
        <p:spPr>
          <a:xfrm>
            <a:off x="2857488" y="123079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2000232" y="1159361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3786182" y="1230799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57" name="56 - Ορθογώνιο"/>
          <p:cNvSpPr/>
          <p:nvPr/>
        </p:nvSpPr>
        <p:spPr>
          <a:xfrm>
            <a:off x="3143240" y="1230799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r>
              <a:rPr lang="el-GR" sz="4400" b="1" dirty="0" smtClean="0">
                <a:solidFill>
                  <a:srgbClr val="00B05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58" name="57 - Ορθογώνιο"/>
          <p:cNvSpPr/>
          <p:nvPr/>
        </p:nvSpPr>
        <p:spPr>
          <a:xfrm>
            <a:off x="857224" y="2214554"/>
            <a:ext cx="5929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Σύμφωνα με την παραπάνω σχέση η </a:t>
            </a:r>
            <a:r>
              <a:rPr lang="el-GR" dirty="0" smtClean="0">
                <a:solidFill>
                  <a:srgbClr val="FF0000"/>
                </a:solidFill>
              </a:rPr>
              <a:t>ενέργεια</a:t>
            </a:r>
            <a:r>
              <a:rPr lang="el-GR" dirty="0" smtClean="0"/>
              <a:t> που μεταφέρει το ηλεκτρικό ρεύμα σε μια συσκευή </a:t>
            </a:r>
            <a:r>
              <a:rPr lang="el-GR" b="1" u="sng" dirty="0" smtClean="0"/>
              <a:t>είναι ανάλογη</a:t>
            </a:r>
            <a:r>
              <a:rPr lang="el-GR" dirty="0" smtClean="0"/>
              <a:t>: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της </a:t>
            </a:r>
            <a:r>
              <a:rPr lang="el-GR" dirty="0" smtClean="0">
                <a:solidFill>
                  <a:srgbClr val="00B050"/>
                </a:solidFill>
              </a:rPr>
              <a:t>διαφοράς δυναμικού (V</a:t>
            </a:r>
            <a:r>
              <a:rPr lang="el-GR" dirty="0" smtClean="0"/>
              <a:t>) που εφαρμόζεται στα άκρα (πόλους) της συσκευής,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της έντασης (I) </a:t>
            </a:r>
            <a:r>
              <a:rPr lang="el-GR" dirty="0" smtClean="0"/>
              <a:t>του ηλεκτρικού ρεύματος που τη διαρρέει</a:t>
            </a:r>
          </a:p>
          <a:p>
            <a:r>
              <a:rPr lang="el-G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και </a:t>
            </a:r>
            <a:r>
              <a:rPr lang="el-GR" dirty="0" smtClean="0">
                <a:solidFill>
                  <a:srgbClr val="002060"/>
                </a:solidFill>
              </a:rPr>
              <a:t>του χρόνου λειτουργίας της (t).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4077"/>
            <a:ext cx="3571868" cy="463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16200000" flipV="1">
            <a:off x="-32" y="2571744"/>
            <a:ext cx="2857520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endCxn id="9" idx="1"/>
          </p:cNvCxnSpPr>
          <p:nvPr/>
        </p:nvCxnSpPr>
        <p:spPr>
          <a:xfrm>
            <a:off x="2428860" y="6429396"/>
            <a:ext cx="1928826" cy="1208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357686" y="6396335"/>
            <a:ext cx="667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βαρίδι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71472" y="1500174"/>
            <a:ext cx="1770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Ηλεκτρικός κινητήρας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3857620" y="1428736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Παράδειγμα</a:t>
            </a:r>
            <a:r>
              <a:rPr lang="el-GR" sz="2400" dirty="0" smtClean="0"/>
              <a:t> στον ηλεκτρικό κινητήρα που φαίνεται στην εικόνα προσφέρεται </a:t>
            </a:r>
            <a:r>
              <a:rPr lang="el-GR" sz="2400" dirty="0" err="1" smtClean="0"/>
              <a:t>Ε</a:t>
            </a:r>
            <a:r>
              <a:rPr lang="el-GR" sz="2400" baseline="-25000" dirty="0" err="1" smtClean="0"/>
              <a:t>ηλ</a:t>
            </a:r>
            <a:r>
              <a:rPr lang="el-GR" sz="2400" dirty="0" smtClean="0"/>
              <a:t>= 200</a:t>
            </a:r>
            <a:r>
              <a:rPr lang="en-US" sz="2400" dirty="0" smtClean="0"/>
              <a:t>J, </a:t>
            </a:r>
            <a:r>
              <a:rPr lang="el-GR" sz="2400" dirty="0" smtClean="0"/>
              <a:t>ένα μέρος από αυτή  160</a:t>
            </a:r>
            <a:r>
              <a:rPr lang="en-US" sz="2400" dirty="0" smtClean="0"/>
              <a:t>J</a:t>
            </a:r>
            <a:r>
              <a:rPr lang="el-GR" sz="2400" dirty="0" smtClean="0"/>
              <a:t> μετατρέπεται σε κινητική ενέργεια</a:t>
            </a:r>
            <a:r>
              <a:rPr lang="en-US" sz="2400" dirty="0" smtClean="0"/>
              <a:t>,</a:t>
            </a:r>
            <a:r>
              <a:rPr lang="el-GR" sz="2400" dirty="0" smtClean="0"/>
              <a:t> και η υπόλοιπη ενέργεια </a:t>
            </a:r>
            <a:r>
              <a:rPr lang="en-US" sz="2400" dirty="0" smtClean="0"/>
              <a:t>4</a:t>
            </a:r>
            <a:r>
              <a:rPr lang="el-GR" sz="2400" dirty="0" smtClean="0"/>
              <a:t>0</a:t>
            </a:r>
            <a:r>
              <a:rPr lang="en-US" sz="2400" dirty="0" smtClean="0"/>
              <a:t>J </a:t>
            </a:r>
            <a:r>
              <a:rPr lang="el-GR" sz="2400" dirty="0" smtClean="0"/>
              <a:t>μετατρέπεται σε θερμική ενέργεια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715008" y="485776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002060"/>
                </a:solidFill>
              </a:rPr>
              <a:t>ΠΡΟΣΟΧΗ!! </a:t>
            </a:r>
            <a:r>
              <a:rPr lang="el-GR" dirty="0" smtClean="0"/>
              <a:t>Αν μεταφέρεται η θερμική ενέργεια από τον κινητήρα στο περιβάλλον, τότε τα 40</a:t>
            </a:r>
            <a:r>
              <a:rPr lang="en-US" dirty="0" smtClean="0"/>
              <a:t>J</a:t>
            </a:r>
            <a:r>
              <a:rPr lang="el-GR" dirty="0" smtClean="0"/>
              <a:t>, μπορούμε να τα πούμε θερμότητα</a:t>
            </a:r>
            <a:r>
              <a:rPr lang="en-US" dirty="0" smtClean="0"/>
              <a:t> (Q)</a:t>
            </a:r>
            <a:r>
              <a:rPr lang="el-GR" dirty="0" smtClean="0"/>
              <a:t>  40</a:t>
            </a:r>
            <a:r>
              <a:rPr lang="en-US" dirty="0" smtClean="0"/>
              <a:t>J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ΙΣΧΥΣ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3071802" y="326297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 =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3714744" y="3548722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714744" y="304865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786182" y="34772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428596" y="642918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Γενικά   ισχύς </a:t>
            </a:r>
            <a:r>
              <a:rPr lang="el-GR" sz="2000" b="1" dirty="0" smtClean="0">
                <a:solidFill>
                  <a:srgbClr val="0000FF"/>
                </a:solidFill>
              </a:rPr>
              <a:t>(P) </a:t>
            </a:r>
            <a:r>
              <a:rPr lang="el-GR" sz="2000" dirty="0" smtClean="0"/>
              <a:t>είναι η ποσότητα της ενέργειας</a:t>
            </a:r>
            <a:r>
              <a:rPr lang="el-GR" sz="2000" b="1" dirty="0" smtClean="0">
                <a:solidFill>
                  <a:srgbClr val="0000FF"/>
                </a:solidFill>
              </a:rPr>
              <a:t> (Ε) </a:t>
            </a:r>
            <a:r>
              <a:rPr lang="el-GR" sz="2000" dirty="0" smtClean="0"/>
              <a:t>που μετατρέπει («παράγει», «καταναλώνει»)  μια μηχανή (συσκευή)  προς το αντίστοιχο </a:t>
            </a:r>
            <a:r>
              <a:rPr lang="en-US" sz="2000" dirty="0" smtClean="0"/>
              <a:t> </a:t>
            </a:r>
            <a:r>
              <a:rPr lang="el-GR" sz="2000" dirty="0" smtClean="0"/>
              <a:t>χρονικό διάστημα  </a:t>
            </a:r>
            <a:r>
              <a:rPr lang="el-GR" sz="2000" b="1" dirty="0" smtClean="0">
                <a:solidFill>
                  <a:srgbClr val="0000FF"/>
                </a:solidFill>
              </a:rPr>
              <a:t>(t) </a:t>
            </a:r>
            <a:r>
              <a:rPr lang="el-GR" sz="2000" dirty="0" smtClean="0"/>
              <a:t>, που λειτουργεί η μηχανή.</a:t>
            </a:r>
            <a:endParaRPr lang="el-GR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4143341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 ΙΣΧΥΣ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214942" y="285749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=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215074" y="285749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4000496" y="292893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ή</a:t>
            </a:r>
          </a:p>
        </p:txBody>
      </p:sp>
      <p:sp>
        <p:nvSpPr>
          <p:cNvPr id="35" name="34 - TextBox"/>
          <p:cNvSpPr txBox="1"/>
          <p:nvPr/>
        </p:nvSpPr>
        <p:spPr>
          <a:xfrm>
            <a:off x="4714876" y="285749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6072198" y="2928934"/>
            <a:ext cx="22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aseline="30000" dirty="0" smtClean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1500166" y="292893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r>
              <a:rPr lang="en-US" sz="2800" b="1" dirty="0" smtClean="0">
                <a:solidFill>
                  <a:srgbClr val="002060"/>
                </a:solidFill>
              </a:rPr>
              <a:t> =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0" name="39 - Ευθεία γραμμή σύνδεσης"/>
          <p:cNvCxnSpPr/>
          <p:nvPr/>
        </p:nvCxnSpPr>
        <p:spPr>
          <a:xfrm>
            <a:off x="2500298" y="3214686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>
            <a:off x="2428860" y="271462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2571736" y="314324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428596" y="642918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Ηλεκτρική   ισχύς </a:t>
            </a:r>
            <a:r>
              <a:rPr lang="el-GR" sz="2000" b="1" dirty="0" smtClean="0">
                <a:solidFill>
                  <a:srgbClr val="0000FF"/>
                </a:solidFill>
              </a:rPr>
              <a:t>(P</a:t>
            </a:r>
            <a:r>
              <a:rPr lang="el-G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el-GR" sz="2000" b="1" baseline="-25000" dirty="0" err="1" smtClean="0">
                <a:solidFill>
                  <a:srgbClr val="002060"/>
                </a:solidFill>
              </a:rPr>
              <a:t>ηλ</a:t>
            </a:r>
            <a:r>
              <a:rPr lang="el-GR" sz="2000" b="1" dirty="0" smtClean="0">
                <a:solidFill>
                  <a:srgbClr val="0000FF"/>
                </a:solidFill>
              </a:rPr>
              <a:t>) </a:t>
            </a:r>
            <a:r>
              <a:rPr lang="el-GR" sz="2000" dirty="0" smtClean="0"/>
              <a:t>είναι η ποσότητα της ηλεκτρικής  ενέργειας</a:t>
            </a:r>
            <a:r>
              <a:rPr lang="el-GR" sz="2000" b="1" dirty="0" smtClean="0">
                <a:solidFill>
                  <a:srgbClr val="0000FF"/>
                </a:solidFill>
              </a:rPr>
              <a:t> (Ε</a:t>
            </a:r>
            <a:r>
              <a:rPr lang="el-G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el-GR" sz="2000" b="1" baseline="-25000" dirty="0" err="1" smtClean="0">
                <a:solidFill>
                  <a:srgbClr val="002060"/>
                </a:solidFill>
              </a:rPr>
              <a:t>ηλ</a:t>
            </a:r>
            <a:r>
              <a:rPr lang="el-GR" sz="2000" b="1" dirty="0" smtClean="0">
                <a:solidFill>
                  <a:srgbClr val="0000FF"/>
                </a:solidFill>
              </a:rPr>
              <a:t>) </a:t>
            </a:r>
            <a:r>
              <a:rPr lang="el-GR" sz="2000" dirty="0" smtClean="0"/>
              <a:t>που μετατρέπει («παράγει», «καταναλώνει»)  μια ηλεκτρική συσκευή  προς το αντίστοιχο </a:t>
            </a:r>
            <a:r>
              <a:rPr lang="en-US" sz="2000" dirty="0" smtClean="0"/>
              <a:t> </a:t>
            </a:r>
            <a:r>
              <a:rPr lang="el-GR" sz="2000" dirty="0" smtClean="0"/>
              <a:t>χρονικό διάστημα  </a:t>
            </a:r>
            <a:r>
              <a:rPr lang="el-GR" sz="2000" b="1" dirty="0" smtClean="0">
                <a:solidFill>
                  <a:srgbClr val="0000FF"/>
                </a:solidFill>
              </a:rPr>
              <a:t>(t) </a:t>
            </a:r>
            <a:r>
              <a:rPr lang="el-GR" sz="2000" dirty="0" smtClean="0"/>
              <a:t>, που λειτουργεί η συσκευή.</a:t>
            </a:r>
            <a:endParaRPr lang="el-GR" sz="2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8714"/>
            <a:ext cx="2714612" cy="30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>
            <a:off x="1785918" y="5500702"/>
            <a:ext cx="7072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/>
              <a:t>Παράδειγμα</a:t>
            </a:r>
            <a:r>
              <a:rPr lang="el-GR" sz="2000" dirty="0" smtClean="0"/>
              <a:t> μια λάμπα έχει ισχύς 30</a:t>
            </a:r>
            <a:r>
              <a:rPr lang="en-US" sz="2000" dirty="0" smtClean="0"/>
              <a:t>W (=30</a:t>
            </a:r>
            <a:r>
              <a:rPr lang="el-GR" sz="2000" dirty="0" smtClean="0"/>
              <a:t>βατ), άρα αυτή η λάμπα όταν λειτουργεί </a:t>
            </a:r>
            <a:r>
              <a:rPr lang="el-GR" sz="2000" u="sng" dirty="0" smtClean="0"/>
              <a:t>σε ένα δευτερόλεπτο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u="sng" dirty="0" smtClean="0"/>
              <a:t>καταναλώνει</a:t>
            </a:r>
            <a:r>
              <a:rPr lang="el-GR" sz="2000" dirty="0" smtClean="0"/>
              <a:t> (μετατρέπει )ενέργεια </a:t>
            </a:r>
            <a:r>
              <a:rPr lang="el-GR" sz="2000" u="sng" dirty="0" smtClean="0"/>
              <a:t>30 </a:t>
            </a:r>
            <a:r>
              <a:rPr lang="el-GR" sz="2000" u="sng" dirty="0" err="1" smtClean="0"/>
              <a:t>τζάουλ</a:t>
            </a:r>
            <a:r>
              <a:rPr lang="el-GR" sz="2000" u="sng" dirty="0" smtClean="0"/>
              <a:t> </a:t>
            </a:r>
            <a:r>
              <a:rPr lang="el-GR" sz="2000" dirty="0" smtClean="0"/>
              <a:t>(30</a:t>
            </a:r>
            <a:r>
              <a:rPr lang="en-US" sz="2000" dirty="0" smtClean="0"/>
              <a:t>J)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 ΙΣΧΥΣ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643174" y="257174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=</a:t>
            </a:r>
            <a:r>
              <a:rPr lang="el-GR" sz="4000" b="1" dirty="0" smtClean="0">
                <a:solidFill>
                  <a:srgbClr val="002060"/>
                </a:solidFill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</a:rPr>
              <a:t>P</a:t>
            </a:r>
            <a:r>
              <a:rPr lang="el-GR" sz="4000" b="1" baseline="-25000" dirty="0" err="1" smtClean="0">
                <a:solidFill>
                  <a:srgbClr val="002060"/>
                </a:solidFill>
              </a:rPr>
              <a:t>ηλ</a:t>
            </a:r>
            <a:r>
              <a:rPr lang="el-GR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000496" y="264318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1928794" y="257174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E</a:t>
            </a:r>
            <a:r>
              <a:rPr lang="el-GR" sz="4000" b="1" baseline="-25000" dirty="0" err="1" smtClean="0">
                <a:solidFill>
                  <a:srgbClr val="002060"/>
                </a:solidFill>
              </a:rPr>
              <a:t>ηλ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3786182" y="2643182"/>
            <a:ext cx="271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aseline="30000" dirty="0" smtClean="0">
                <a:solidFill>
                  <a:srgbClr val="002060"/>
                </a:solidFill>
              </a:rPr>
              <a:t>.</a:t>
            </a:r>
            <a:endParaRPr lang="el-GR" sz="4000" dirty="0">
              <a:solidFill>
                <a:srgbClr val="00206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285720" y="450057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Ηλεκτρική ενέργεια </a:t>
            </a:r>
            <a:r>
              <a:rPr lang="el-GR" b="1" dirty="0" err="1" smtClean="0">
                <a:solidFill>
                  <a:srgbClr val="002060"/>
                </a:solidFill>
              </a:rPr>
              <a:t>Ε</a:t>
            </a:r>
            <a:r>
              <a:rPr lang="el-GR" b="1" baseline="-25000" dirty="0" err="1" smtClean="0">
                <a:solidFill>
                  <a:srgbClr val="002060"/>
                </a:solidFill>
              </a:rPr>
              <a:t>ηλ</a:t>
            </a:r>
            <a:endParaRPr lang="en-US" b="1" baseline="-25000" dirty="0" smtClean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που καταναλώνει μια συσκευή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(</a:t>
            </a:r>
            <a:r>
              <a:rPr lang="el-GR" b="1" dirty="0" err="1" smtClean="0">
                <a:solidFill>
                  <a:srgbClr val="002060"/>
                </a:solidFill>
              </a:rPr>
              <a:t>π.χ</a:t>
            </a:r>
            <a:r>
              <a:rPr lang="el-GR" b="1" dirty="0" smtClean="0">
                <a:solidFill>
                  <a:srgbClr val="002060"/>
                </a:solidFill>
              </a:rPr>
              <a:t>  100</a:t>
            </a:r>
            <a:r>
              <a:rPr lang="en-US" b="1" dirty="0" smtClean="0">
                <a:solidFill>
                  <a:srgbClr val="002060"/>
                </a:solidFill>
              </a:rPr>
              <a:t>J</a:t>
            </a:r>
            <a:r>
              <a:rPr lang="el-GR" b="1" dirty="0" smtClean="0">
                <a:solidFill>
                  <a:srgbClr val="002060"/>
                </a:solidFill>
              </a:rPr>
              <a:t>)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5857884" y="1000108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Η ηλεκτρική ισχύς</a:t>
            </a:r>
            <a:r>
              <a:rPr lang="en-US" b="1" dirty="0" smtClean="0">
                <a:solidFill>
                  <a:srgbClr val="002060"/>
                </a:solidFill>
              </a:rPr>
              <a:t> P</a:t>
            </a:r>
            <a:r>
              <a:rPr lang="el-GR" b="1" dirty="0" smtClean="0">
                <a:solidFill>
                  <a:srgbClr val="002060"/>
                </a:solidFill>
              </a:rPr>
              <a:t> της συσκευής (</a:t>
            </a:r>
            <a:r>
              <a:rPr lang="el-GR" b="1" dirty="0" err="1" smtClean="0">
                <a:solidFill>
                  <a:srgbClr val="002060"/>
                </a:solidFill>
              </a:rPr>
              <a:t>π.χ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5</a:t>
            </a:r>
            <a:r>
              <a:rPr lang="en-US" b="1" dirty="0" smtClean="0">
                <a:solidFill>
                  <a:srgbClr val="002060"/>
                </a:solidFill>
              </a:rPr>
              <a:t>W 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5500694" y="5429264"/>
            <a:ext cx="3357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χρονικό διάστημα</a:t>
            </a:r>
            <a:r>
              <a:rPr lang="en-US" b="1" dirty="0" smtClean="0">
                <a:solidFill>
                  <a:srgbClr val="002060"/>
                </a:solidFill>
              </a:rPr>
              <a:t> t</a:t>
            </a:r>
            <a:r>
              <a:rPr lang="el-GR" b="1" dirty="0" smtClean="0">
                <a:solidFill>
                  <a:srgbClr val="002060"/>
                </a:solidFill>
              </a:rPr>
              <a:t>  που η συσκευή καταναλώνει ηλεκτρική ενέργεια(</a:t>
            </a:r>
            <a:r>
              <a:rPr lang="el-GR" b="1" dirty="0" err="1" smtClean="0">
                <a:solidFill>
                  <a:srgbClr val="002060"/>
                </a:solidFill>
              </a:rPr>
              <a:t>π.χ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0s 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24 - Επεξήγηση με σύννεφο"/>
          <p:cNvSpPr/>
          <p:nvPr/>
        </p:nvSpPr>
        <p:spPr>
          <a:xfrm>
            <a:off x="5429256" y="428604"/>
            <a:ext cx="3071802" cy="1857388"/>
          </a:xfrm>
          <a:prstGeom prst="cloudCallout">
            <a:avLst>
              <a:gd name="adj1" fmla="val -115859"/>
              <a:gd name="adj2" fmla="val 72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Επεξήγηση με σύννεφο"/>
          <p:cNvSpPr/>
          <p:nvPr/>
        </p:nvSpPr>
        <p:spPr>
          <a:xfrm>
            <a:off x="5143472" y="5214926"/>
            <a:ext cx="4000528" cy="1643074"/>
          </a:xfrm>
          <a:prstGeom prst="cloudCallout">
            <a:avLst>
              <a:gd name="adj1" fmla="val -69093"/>
              <a:gd name="adj2" fmla="val -1668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Επεξήγηση με σύννεφο"/>
          <p:cNvSpPr/>
          <p:nvPr/>
        </p:nvSpPr>
        <p:spPr>
          <a:xfrm>
            <a:off x="0" y="4143380"/>
            <a:ext cx="3286116" cy="1928826"/>
          </a:xfrm>
          <a:prstGeom prst="cloudCallout">
            <a:avLst>
              <a:gd name="adj1" fmla="val 12783"/>
              <a:gd name="adj2" fmla="val -95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 ΙΣΧΥΣ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85720" y="107154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00FF"/>
                </a:solidFill>
              </a:rPr>
              <a:t>ηλ</a:t>
            </a:r>
            <a:r>
              <a:rPr lang="en-US" sz="2800" b="1" dirty="0" smtClean="0">
                <a:solidFill>
                  <a:srgbClr val="0000FF"/>
                </a:solidFill>
              </a:rPr>
              <a:t> =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1285852" y="1357298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214414" y="85723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l-GR" sz="28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357290" y="12858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928662" y="20716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=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28596" y="2071678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</a:t>
            </a:r>
            <a:r>
              <a:rPr lang="el-GR" sz="2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1714480" y="207167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el-GR" sz="2400" baseline="300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1285852" y="2071678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aseline="30000" dirty="0" smtClean="0">
                <a:solidFill>
                  <a:srgbClr val="FF0000"/>
                </a:solidFill>
              </a:rPr>
              <a:t>.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2500298" y="10715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(Σχέση 1)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2643174" y="207167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(Σχέση 2)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0" y="3071810"/>
            <a:ext cx="8358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Στη σχέση 1 αντικαθιστώ την </a:t>
            </a:r>
            <a:r>
              <a:rPr lang="el-GR" sz="2000" dirty="0" err="1" smtClean="0"/>
              <a:t>Ε</a:t>
            </a:r>
            <a:r>
              <a:rPr lang="el-GR" sz="2000" baseline="-25000" dirty="0" err="1" smtClean="0"/>
              <a:t>ηλ</a:t>
            </a:r>
            <a:r>
              <a:rPr lang="el-GR" sz="2000" dirty="0" smtClean="0"/>
              <a:t>, από την σχέση 2 και έχω: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214282" y="40005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00FF"/>
                </a:solidFill>
              </a:rPr>
              <a:t>ηλ</a:t>
            </a:r>
            <a:r>
              <a:rPr lang="en-US" sz="2800" b="1" dirty="0" smtClean="0">
                <a:solidFill>
                  <a:srgbClr val="0000FF"/>
                </a:solidFill>
              </a:rPr>
              <a:t> =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5" name="24 - Ευθεία γραμμή σύνδεσης"/>
          <p:cNvCxnSpPr/>
          <p:nvPr/>
        </p:nvCxnSpPr>
        <p:spPr>
          <a:xfrm>
            <a:off x="1214414" y="4286256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1142976" y="378619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l-GR" sz="28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1285852" y="421481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928794" y="40005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2571736" y="40005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00FF"/>
                </a:solidFill>
              </a:rPr>
              <a:t>ηλ</a:t>
            </a:r>
            <a:r>
              <a:rPr lang="en-US" sz="2800" b="1" dirty="0" smtClean="0">
                <a:solidFill>
                  <a:srgbClr val="0000FF"/>
                </a:solidFill>
              </a:rPr>
              <a:t> =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30" name="29 - Ευθεία γραμμή σύνδεσης"/>
          <p:cNvCxnSpPr/>
          <p:nvPr/>
        </p:nvCxnSpPr>
        <p:spPr>
          <a:xfrm>
            <a:off x="3500430" y="4286256"/>
            <a:ext cx="857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3714744" y="421481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3857620" y="3786190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el-GR" sz="2400" baseline="300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34" name="33 - Ορθογώνιο"/>
          <p:cNvSpPr/>
          <p:nvPr/>
        </p:nvSpPr>
        <p:spPr>
          <a:xfrm>
            <a:off x="3428992" y="3786190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aseline="30000" dirty="0" smtClean="0">
                <a:solidFill>
                  <a:srgbClr val="FF0000"/>
                </a:solidFill>
              </a:rPr>
              <a:t>.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38" name="37 - Ευθεία γραμμή σύνδεσης"/>
          <p:cNvCxnSpPr/>
          <p:nvPr/>
        </p:nvCxnSpPr>
        <p:spPr>
          <a:xfrm flipV="1">
            <a:off x="3857620" y="3857628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εία γραμμή σύνδεσης"/>
          <p:cNvCxnSpPr/>
          <p:nvPr/>
        </p:nvCxnSpPr>
        <p:spPr>
          <a:xfrm rot="5400000">
            <a:off x="3679025" y="4393413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TextBox"/>
          <p:cNvSpPr txBox="1"/>
          <p:nvPr/>
        </p:nvSpPr>
        <p:spPr>
          <a:xfrm>
            <a:off x="4714876" y="40005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5857884" y="40005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00FF"/>
                </a:solidFill>
              </a:rPr>
              <a:t>ηλ</a:t>
            </a:r>
            <a:r>
              <a:rPr lang="en-US" sz="2800" b="1" dirty="0" smtClean="0">
                <a:solidFill>
                  <a:srgbClr val="0000FF"/>
                </a:solidFill>
              </a:rPr>
              <a:t> =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6" name="45 - Ορθογώνιο"/>
          <p:cNvSpPr/>
          <p:nvPr/>
        </p:nvSpPr>
        <p:spPr>
          <a:xfrm>
            <a:off x="7000892" y="404878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</a:t>
            </a:r>
            <a:r>
              <a:rPr lang="el-GR" sz="2400" baseline="300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47" name="46 - Ορθογώνιο"/>
          <p:cNvSpPr/>
          <p:nvPr/>
        </p:nvSpPr>
        <p:spPr>
          <a:xfrm>
            <a:off x="6572264" y="4048788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aseline="30000" dirty="0" smtClean="0">
                <a:solidFill>
                  <a:srgbClr val="FF0000"/>
                </a:solidFill>
              </a:rPr>
              <a:t>.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42" grpId="0"/>
      <p:bldP spid="43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1357290" y="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 ΙΣΧΥΣ</a:t>
            </a:r>
            <a:r>
              <a:rPr lang="en-US" sz="2400" b="1" dirty="0" smtClean="0">
                <a:solidFill>
                  <a:srgbClr val="FF0000"/>
                </a:solidFill>
              </a:rPr>
              <a:t>  P</a:t>
            </a:r>
            <a:r>
              <a:rPr lang="el-GR" sz="2400" b="1" baseline="-25000" dirty="0" err="1" smtClean="0">
                <a:solidFill>
                  <a:srgbClr val="FF0000"/>
                </a:solidFill>
              </a:rPr>
              <a:t>ηλ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285720" y="45005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00FF"/>
                </a:solidFill>
              </a:rPr>
              <a:t>Η ηλεκτρική ισχύς</a:t>
            </a:r>
            <a:r>
              <a:rPr lang="en-US" b="1" dirty="0" smtClean="0">
                <a:solidFill>
                  <a:srgbClr val="0000FF"/>
                </a:solidFill>
              </a:rPr>
              <a:t> P</a:t>
            </a:r>
            <a:r>
              <a:rPr lang="el-GR" b="1" dirty="0" smtClean="0">
                <a:solidFill>
                  <a:srgbClr val="0000FF"/>
                </a:solidFill>
              </a:rPr>
              <a:t> της συσκευής (</a:t>
            </a:r>
            <a:r>
              <a:rPr lang="el-GR" b="1" dirty="0" err="1" smtClean="0">
                <a:solidFill>
                  <a:srgbClr val="0000FF"/>
                </a:solidFill>
              </a:rPr>
              <a:t>π.χ</a:t>
            </a:r>
            <a:r>
              <a:rPr lang="el-G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10W 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5357818" y="57684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 τάση </a:t>
            </a:r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el-GR" b="1" dirty="0" smtClean="0">
                <a:solidFill>
                  <a:srgbClr val="FF0000"/>
                </a:solidFill>
              </a:rPr>
              <a:t> που εφαρμόζουμε στα άκρα της συσκευής (</a:t>
            </a:r>
            <a:r>
              <a:rPr lang="el-GR" b="1" dirty="0" err="1" smtClean="0">
                <a:solidFill>
                  <a:srgbClr val="FF0000"/>
                </a:solidFill>
              </a:rPr>
              <a:t>π.χ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V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5786382" y="5715016"/>
            <a:ext cx="3357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Ένταση ηλεκτρικού ρεύματος  (</a:t>
            </a:r>
            <a:r>
              <a:rPr lang="el-GR" b="1" dirty="0" err="1" smtClean="0"/>
              <a:t>π.χ</a:t>
            </a:r>
            <a:r>
              <a:rPr lang="el-GR" b="1" dirty="0" smtClean="0"/>
              <a:t>  5 Α)</a:t>
            </a:r>
            <a:endParaRPr lang="en-US" b="1" dirty="0"/>
          </a:p>
        </p:txBody>
      </p:sp>
      <p:sp>
        <p:nvSpPr>
          <p:cNvPr id="25" name="24 - Επεξήγηση με σύννεφο"/>
          <p:cNvSpPr/>
          <p:nvPr/>
        </p:nvSpPr>
        <p:spPr>
          <a:xfrm>
            <a:off x="5072066" y="357166"/>
            <a:ext cx="3214710" cy="1500198"/>
          </a:xfrm>
          <a:prstGeom prst="cloudCallout">
            <a:avLst>
              <a:gd name="adj1" fmla="val -85720"/>
              <a:gd name="adj2" fmla="val 113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Επεξήγηση με σύννεφο"/>
          <p:cNvSpPr/>
          <p:nvPr/>
        </p:nvSpPr>
        <p:spPr>
          <a:xfrm>
            <a:off x="5143472" y="5214926"/>
            <a:ext cx="4000528" cy="1643074"/>
          </a:xfrm>
          <a:prstGeom prst="cloudCallout">
            <a:avLst>
              <a:gd name="adj1" fmla="val -61301"/>
              <a:gd name="adj2" fmla="val -1649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Επεξήγηση με σύννεφο"/>
          <p:cNvSpPr/>
          <p:nvPr/>
        </p:nvSpPr>
        <p:spPr>
          <a:xfrm>
            <a:off x="0" y="4143380"/>
            <a:ext cx="3286116" cy="1357322"/>
          </a:xfrm>
          <a:prstGeom prst="cloudCallout">
            <a:avLst>
              <a:gd name="adj1" fmla="val 22269"/>
              <a:gd name="adj2" fmla="val -1060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2500298" y="271462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P</a:t>
            </a:r>
            <a:r>
              <a:rPr lang="el-GR" sz="4000" b="1" baseline="-25000" dirty="0" err="1" smtClean="0">
                <a:solidFill>
                  <a:srgbClr val="0000FF"/>
                </a:solidFill>
              </a:rPr>
              <a:t>ηλ</a:t>
            </a:r>
            <a:r>
              <a:rPr lang="en-US" sz="4000" b="1" dirty="0" smtClean="0">
                <a:solidFill>
                  <a:srgbClr val="0000FF"/>
                </a:solidFill>
              </a:rPr>
              <a:t> =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429124" y="2721114"/>
            <a:ext cx="642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l-GR" sz="4000" baseline="30000" dirty="0" smtClean="0">
                <a:solidFill>
                  <a:srgbClr val="FF0000"/>
                </a:solidFill>
              </a:rPr>
              <a:t> 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643306" y="2721114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</a:t>
            </a:r>
            <a:r>
              <a:rPr lang="el-GR" sz="4000" b="1" dirty="0" smtClean="0">
                <a:solidFill>
                  <a:srgbClr val="FF0000"/>
                </a:solidFill>
              </a:rPr>
              <a:t> </a:t>
            </a:r>
            <a:r>
              <a:rPr lang="el-GR" sz="4000" baseline="30000" dirty="0" smtClean="0">
                <a:solidFill>
                  <a:srgbClr val="FF0000"/>
                </a:solidFill>
              </a:rPr>
              <a:t>.</a:t>
            </a:r>
            <a:endParaRPr lang="en-US" sz="4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1357290" y="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 ΙΣΧΥΣ</a:t>
            </a:r>
            <a:r>
              <a:rPr lang="en-US" sz="2400" b="1" dirty="0" smtClean="0">
                <a:solidFill>
                  <a:srgbClr val="FF0000"/>
                </a:solidFill>
              </a:rPr>
              <a:t>  P</a:t>
            </a:r>
            <a:r>
              <a:rPr lang="el-GR" sz="2400" b="1" baseline="-25000" dirty="0" err="1" smtClean="0">
                <a:solidFill>
                  <a:srgbClr val="FF0000"/>
                </a:solidFill>
              </a:rPr>
              <a:t>ηλ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1071538" y="4857760"/>
            <a:ext cx="335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1 </a:t>
            </a:r>
            <a:r>
              <a:rPr lang="el-GR" sz="2800" b="1" dirty="0" err="1" smtClean="0"/>
              <a:t>kW</a:t>
            </a:r>
            <a:r>
              <a:rPr lang="el-GR" sz="2800" b="1" dirty="0" smtClean="0"/>
              <a:t> h =</a:t>
            </a:r>
            <a:r>
              <a:rPr lang="en-US" sz="2800" b="1" dirty="0" smtClean="0"/>
              <a:t> 3.600.000 J</a:t>
            </a:r>
            <a:r>
              <a:rPr lang="el-GR" sz="2800" b="1" dirty="0" smtClean="0"/>
              <a:t> 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925" y="0"/>
            <a:ext cx="31400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Ορθογώνιο"/>
          <p:cNvSpPr/>
          <p:nvPr/>
        </p:nvSpPr>
        <p:spPr>
          <a:xfrm>
            <a:off x="0" y="1714488"/>
            <a:ext cx="56435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η ισχύς μετράται σε W και ο χρόνος σε s, τότε η ενέργεια υπολογίζεται σε J. </a:t>
            </a:r>
          </a:p>
          <a:p>
            <a:endParaRPr lang="el-GR" dirty="0" smtClean="0"/>
          </a:p>
          <a:p>
            <a:r>
              <a:rPr lang="el-GR" dirty="0" smtClean="0"/>
              <a:t>Όμως το </a:t>
            </a:r>
            <a:r>
              <a:rPr lang="el-GR" dirty="0" err="1" smtClean="0"/>
              <a:t>Τζάουλ</a:t>
            </a:r>
            <a:r>
              <a:rPr lang="el-GR" dirty="0" smtClean="0"/>
              <a:t> είναι μια μικρή ποσότητα ενέργειας. Γι’ αυτό το λόγο οι εταιρείες ηλεκτρικής ενέργειας μετρούν την ενέργεια που παρέχουν σε μια άλλη μονάδα που λέγεται κιλοβατώρα (συμβολικά: 1 </a:t>
            </a:r>
            <a:r>
              <a:rPr lang="el-GR" dirty="0" err="1" smtClean="0"/>
              <a:t>kW</a:t>
            </a:r>
            <a:r>
              <a:rPr lang="el-GR" dirty="0" smtClean="0"/>
              <a:t> · h)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928662" y="71435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=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928794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428596" y="71435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1785918" y="785794"/>
            <a:ext cx="22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aseline="30000" dirty="0" smtClean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1285852" y="6215082"/>
            <a:ext cx="335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1 </a:t>
            </a:r>
            <a:r>
              <a:rPr lang="el-GR" sz="2800" b="1" dirty="0" err="1" smtClean="0"/>
              <a:t>kW</a:t>
            </a:r>
            <a:r>
              <a:rPr lang="el-GR" sz="2800" b="1" dirty="0" smtClean="0"/>
              <a:t> h =</a:t>
            </a:r>
            <a:r>
              <a:rPr lang="en-US" sz="2800" b="1" dirty="0" smtClean="0"/>
              <a:t> 3</a:t>
            </a:r>
            <a:r>
              <a:rPr lang="el-GR" sz="2800" b="1" dirty="0" smtClean="0"/>
              <a:t>,</a:t>
            </a:r>
            <a:r>
              <a:rPr lang="en-US" sz="2800" b="1" dirty="0" smtClean="0"/>
              <a:t>6 </a:t>
            </a:r>
            <a:r>
              <a:rPr lang="el-GR" sz="2800" b="1" dirty="0" smtClean="0"/>
              <a:t>· </a:t>
            </a:r>
            <a:r>
              <a:rPr lang="en-US" sz="2800" b="1" dirty="0" smtClean="0"/>
              <a:t>10</a:t>
            </a:r>
            <a:r>
              <a:rPr lang="en-US" sz="2800" b="1" baseline="30000" dirty="0" smtClean="0"/>
              <a:t>6</a:t>
            </a:r>
            <a:r>
              <a:rPr lang="en-US" sz="2800" b="1" dirty="0" smtClean="0"/>
              <a:t>  J</a:t>
            </a:r>
            <a:r>
              <a:rPr lang="el-GR" sz="2800" b="1" dirty="0" smtClean="0"/>
              <a:t> </a:t>
            </a:r>
            <a:endParaRPr lang="en-US" sz="28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2500298" y="564357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1357290" y="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 ΙΣΧΥΣ</a:t>
            </a:r>
            <a:r>
              <a:rPr lang="en-US" sz="2400" b="1" dirty="0" smtClean="0">
                <a:solidFill>
                  <a:srgbClr val="FF0000"/>
                </a:solidFill>
              </a:rPr>
              <a:t>  P</a:t>
            </a:r>
            <a:r>
              <a:rPr lang="el-GR" sz="2400" b="1" baseline="-25000" dirty="0" err="1" smtClean="0">
                <a:solidFill>
                  <a:srgbClr val="FF0000"/>
                </a:solidFill>
              </a:rPr>
              <a:t>ηλ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l-GR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925" y="0"/>
            <a:ext cx="31400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Ορθογώνιο"/>
          <p:cNvSpPr/>
          <p:nvPr/>
        </p:nvSpPr>
        <p:spPr>
          <a:xfrm>
            <a:off x="0" y="2857496"/>
            <a:ext cx="5643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ΠΡΟΣΟΧΗ!! </a:t>
            </a:r>
          </a:p>
          <a:p>
            <a:r>
              <a:rPr lang="el-GR" dirty="0" smtClean="0"/>
              <a:t>Αν </a:t>
            </a:r>
            <a:r>
              <a:rPr lang="el-GR" dirty="0" smtClean="0"/>
              <a:t>η ισχύς μετράται σε </a:t>
            </a:r>
            <a:r>
              <a:rPr lang="el-GR" dirty="0" err="1" smtClean="0"/>
              <a:t>κW</a:t>
            </a:r>
            <a:r>
              <a:rPr lang="el-GR" dirty="0" smtClean="0"/>
              <a:t> </a:t>
            </a:r>
            <a:r>
              <a:rPr lang="el-GR" dirty="0" smtClean="0"/>
              <a:t>και ο χρόνος σε </a:t>
            </a:r>
            <a:r>
              <a:rPr lang="el-GR" dirty="0" smtClean="0"/>
              <a:t>ώρες </a:t>
            </a:r>
            <a:r>
              <a:rPr lang="en-US" dirty="0" smtClean="0"/>
              <a:t>h</a:t>
            </a:r>
            <a:r>
              <a:rPr lang="el-GR" dirty="0" smtClean="0"/>
              <a:t>, </a:t>
            </a:r>
            <a:r>
              <a:rPr lang="el-GR" dirty="0" smtClean="0"/>
              <a:t>τότε η ενέργεια υπολογίζεται σε </a:t>
            </a:r>
            <a:r>
              <a:rPr lang="el-GR" dirty="0" err="1" smtClean="0"/>
              <a:t>κW</a:t>
            </a:r>
            <a:r>
              <a:rPr lang="en-US" dirty="0" smtClean="0"/>
              <a:t>h   (=</a:t>
            </a:r>
            <a:r>
              <a:rPr lang="el-GR" dirty="0" smtClean="0"/>
              <a:t>κιλοβατώρες). 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928662" y="71435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=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P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928794" y="7143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428596" y="71435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</a:t>
            </a:r>
            <a:r>
              <a:rPr lang="el-GR" sz="2800" b="1" baseline="-25000" dirty="0" err="1" smtClean="0">
                <a:solidFill>
                  <a:srgbClr val="002060"/>
                </a:solidFill>
              </a:rPr>
              <a:t>ηλ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1785918" y="785794"/>
            <a:ext cx="22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aseline="30000" dirty="0" smtClean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- Ορθογώνιο"/>
          <p:cNvSpPr/>
          <p:nvPr/>
        </p:nvSpPr>
        <p:spPr>
          <a:xfrm>
            <a:off x="357158" y="107154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α </a:t>
            </a:r>
            <a:r>
              <a:rPr lang="el-GR" b="1" dirty="0" smtClean="0">
                <a:solidFill>
                  <a:srgbClr val="002060"/>
                </a:solidFill>
              </a:rPr>
              <a:t>= απόδοση μηχανής </a:t>
            </a:r>
            <a:r>
              <a:rPr lang="el-GR" dirty="0" smtClean="0">
                <a:solidFill>
                  <a:srgbClr val="002060"/>
                </a:solidFill>
              </a:rPr>
              <a:t>είναι το πηλίκο της </a:t>
            </a:r>
            <a:r>
              <a:rPr lang="el-GR" dirty="0" smtClean="0">
                <a:solidFill>
                  <a:srgbClr val="FF0000"/>
                </a:solidFill>
              </a:rPr>
              <a:t>χρήσιμης ενέργειας </a:t>
            </a:r>
            <a:r>
              <a:rPr lang="el-GR" dirty="0" smtClean="0">
                <a:solidFill>
                  <a:srgbClr val="002060"/>
                </a:solidFill>
              </a:rPr>
              <a:t>(</a:t>
            </a:r>
            <a:r>
              <a:rPr lang="el-GR" dirty="0" err="1" smtClean="0">
                <a:solidFill>
                  <a:srgbClr val="002060"/>
                </a:solidFill>
              </a:rPr>
              <a:t>π.χ.μηχανική</a:t>
            </a:r>
            <a:r>
              <a:rPr lang="el-GR" dirty="0" smtClean="0">
                <a:solidFill>
                  <a:srgbClr val="002060"/>
                </a:solidFill>
              </a:rPr>
              <a:t> ενέργεια) που αποδίδει μια μηχανή προς την </a:t>
            </a:r>
            <a:r>
              <a:rPr lang="el-GR" dirty="0" smtClean="0">
                <a:solidFill>
                  <a:srgbClr val="0000FF"/>
                </a:solidFill>
              </a:rPr>
              <a:t>προσφερόμενη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ενέργεια</a:t>
            </a:r>
            <a:r>
              <a:rPr lang="el-GR" dirty="0" smtClean="0">
                <a:solidFill>
                  <a:srgbClr val="002060"/>
                </a:solidFill>
              </a:rPr>
              <a:t> στη μηχανή.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4000496" y="328612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rgbClr val="0000FF"/>
                </a:solidFill>
              </a:rPr>
              <a:t>Ε</a:t>
            </a:r>
            <a:r>
              <a:rPr lang="el-GR" sz="2400" b="1" baseline="-25000" dirty="0" err="1" smtClean="0">
                <a:solidFill>
                  <a:srgbClr val="0000FF"/>
                </a:solidFill>
              </a:rPr>
              <a:t>προσφ</a:t>
            </a:r>
            <a:r>
              <a:rPr lang="el-GR" sz="2400" b="1" baseline="-25000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9" name="48 - Ορθογώνιο"/>
          <p:cNvSpPr/>
          <p:nvPr/>
        </p:nvSpPr>
        <p:spPr>
          <a:xfrm>
            <a:off x="3500430" y="30718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=</a:t>
            </a:r>
            <a:endParaRPr lang="el-GR" sz="2400" dirty="0"/>
          </a:p>
        </p:txBody>
      </p:sp>
      <p:sp>
        <p:nvSpPr>
          <p:cNvPr id="50" name="49 - Ορθογώνιο"/>
          <p:cNvSpPr/>
          <p:nvPr/>
        </p:nvSpPr>
        <p:spPr>
          <a:xfrm>
            <a:off x="3143240" y="3071810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α</a:t>
            </a:r>
            <a:r>
              <a:rPr lang="el-GR" sz="2400" baseline="300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endParaRPr 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4000496" y="285749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</a:t>
            </a:r>
            <a:r>
              <a:rPr lang="el-GR" sz="2400" b="1" baseline="-25000" dirty="0" err="1" smtClean="0">
                <a:solidFill>
                  <a:srgbClr val="FF0000"/>
                </a:solidFill>
              </a:rPr>
              <a:t>χρησ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4" name="73 - Ευθεία γραμμή σύνδεσης"/>
          <p:cNvCxnSpPr/>
          <p:nvPr/>
        </p:nvCxnSpPr>
        <p:spPr>
          <a:xfrm>
            <a:off x="3857620" y="3286124"/>
            <a:ext cx="142876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Διαφορά δυναμικού ηλεκτρικής  πηγής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43504" y="2571744"/>
            <a:ext cx="4000496" cy="23083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Τάση ή Διαφορά δυναμικού πηγής είναι ένας αριθμός  </a:t>
            </a:r>
            <a:r>
              <a:rPr lang="el-GR" sz="2000" dirty="0" smtClean="0"/>
              <a:t>που  δείχνει </a:t>
            </a:r>
            <a:r>
              <a:rPr lang="el-GR" sz="2000" b="1" u="sng" dirty="0" smtClean="0"/>
              <a:t>πόση ενέργεια παίρνουν, ηλεκτρόνια</a:t>
            </a:r>
            <a:r>
              <a:rPr lang="el-GR" sz="2000" u="sng" dirty="0" smtClean="0"/>
              <a:t> </a:t>
            </a:r>
            <a:r>
              <a:rPr lang="el-GR" sz="2000" dirty="0" smtClean="0"/>
              <a:t>που έχουν συνολικό ηλεκτρικό φορτίο </a:t>
            </a:r>
            <a:r>
              <a:rPr lang="en-US" sz="2000" dirty="0" smtClean="0"/>
              <a:t>1C</a:t>
            </a:r>
            <a:r>
              <a:rPr lang="el-GR" sz="2000" dirty="0" smtClean="0"/>
              <a:t>, </a:t>
            </a:r>
            <a:r>
              <a:rPr lang="el-GR" sz="2000" b="1" dirty="0" smtClean="0"/>
              <a:t> </a:t>
            </a:r>
            <a:r>
              <a:rPr lang="el-GR" sz="2000" dirty="0" smtClean="0"/>
              <a:t>από την  ηλεκτρική  πηγή </a:t>
            </a:r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314256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2571736" y="3929066"/>
            <a:ext cx="228601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Διαφορά δυναμικού καταναλωτή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43504" y="2714620"/>
            <a:ext cx="3857652" cy="23083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Τάση ή Διαφορά δυναμικού καταναλωτή είναι ένας αριθμός  </a:t>
            </a:r>
            <a:r>
              <a:rPr lang="el-GR" sz="2000" dirty="0" smtClean="0"/>
              <a:t>που  δείχνει </a:t>
            </a:r>
            <a:r>
              <a:rPr lang="el-GR" sz="2000" b="1" u="sng" dirty="0" smtClean="0"/>
              <a:t>πόση ενέργεια  δίνουν </a:t>
            </a:r>
            <a:r>
              <a:rPr lang="el-GR" sz="2000" dirty="0" smtClean="0"/>
              <a:t>τα ηλεκτρόνια, που έχουν συνολικό ηλεκτρικό φορτίο </a:t>
            </a:r>
            <a:r>
              <a:rPr lang="en-US" sz="2000" dirty="0" smtClean="0"/>
              <a:t>1C</a:t>
            </a:r>
            <a:r>
              <a:rPr lang="el-GR" sz="2000" dirty="0" smtClean="0"/>
              <a:t>, στον καταναλωτή.</a:t>
            </a:r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3929089" cy="41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 flipV="1">
            <a:off x="3000364" y="4071942"/>
            <a:ext cx="2214578" cy="1857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1071538" y="3643314"/>
            <a:ext cx="4071966" cy="2071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Διαφορά δυναμικού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71670" y="1928802"/>
            <a:ext cx="6215106" cy="25545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Ερώτηση</a:t>
            </a:r>
          </a:p>
          <a:p>
            <a:r>
              <a:rPr lang="el-GR" sz="2000" b="1" dirty="0" smtClean="0"/>
              <a:t>Τι σημαίνει ότι μπαταρία έχει τάση 12 </a:t>
            </a:r>
            <a:r>
              <a:rPr lang="en-US" sz="2000" b="1" dirty="0" smtClean="0"/>
              <a:t>V</a:t>
            </a:r>
            <a:r>
              <a:rPr lang="el-GR" sz="2000" b="1" dirty="0" smtClean="0"/>
              <a:t>;</a:t>
            </a:r>
          </a:p>
          <a:p>
            <a:endParaRPr lang="el-GR" sz="2000" b="1" dirty="0" smtClean="0">
              <a:solidFill>
                <a:srgbClr val="FF0000"/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Απάντηση </a:t>
            </a:r>
          </a:p>
          <a:p>
            <a:r>
              <a:rPr lang="el-GR" sz="2000" b="1" dirty="0" smtClean="0"/>
              <a:t>Σημαίνει ότι αν περάσουν μέσα από την μπαταρία, ηλεκτρόνια (ή άλλα φορτισμένα σωματίδια) που έχουν συνολικό φορτίο 1</a:t>
            </a:r>
            <a:r>
              <a:rPr lang="en-US" sz="2000" b="1" dirty="0" smtClean="0"/>
              <a:t>C, </a:t>
            </a:r>
            <a:r>
              <a:rPr lang="el-GR" sz="2000" b="1" dirty="0" smtClean="0"/>
              <a:t>θα πάρουν ενέργεια 12</a:t>
            </a:r>
            <a:r>
              <a:rPr lang="en-US" sz="2000" b="1" dirty="0" smtClean="0"/>
              <a:t>J</a:t>
            </a:r>
            <a:endParaRPr lang="el-GR" sz="2000" b="1" dirty="0" smtClean="0"/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13596"/>
            <a:ext cx="1938670" cy="20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000628" y="633478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*Αυτός ο ορισμός της τάσης ισχύει στην περίπτωση που έχω ηλεκτρικό ρεύμα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2825"/>
            <a:ext cx="43672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rot="16200000" flipV="1">
            <a:off x="357158" y="5572140"/>
            <a:ext cx="128588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14282" y="4643446"/>
            <a:ext cx="1894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Κινητήρας αυτοκινήτου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14282" y="1857364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κινητήρας</a:t>
            </a:r>
            <a:r>
              <a:rPr lang="el-GR" dirty="0" smtClean="0"/>
              <a:t> είναι σύστημα μηχανημάτων,  που έχει την ικανότητα να </a:t>
            </a:r>
            <a:r>
              <a:rPr lang="el-GR" b="1" dirty="0" smtClean="0"/>
              <a:t>μετατρέπει</a:t>
            </a:r>
            <a:r>
              <a:rPr lang="el-GR" dirty="0" smtClean="0"/>
              <a:t> την </a:t>
            </a:r>
            <a:r>
              <a:rPr lang="el-GR" u="sng" dirty="0" smtClean="0"/>
              <a:t>κάθε μορφή ενέργειας που του προσφέρεται σε κινητική ενέργεια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Είναι δηλαδή  μηχάνημα,  που χρησιμοποιείται για να βάλει σε κίνηση ένα άλλο μηχανικό συγκρότημα.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000240"/>
            <a:ext cx="19812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7249571" y="4429132"/>
            <a:ext cx="1894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Ηλεκτρικός κινητήρας </a:t>
            </a:r>
          </a:p>
          <a:p>
            <a:r>
              <a:rPr lang="el-GR" sz="1400" dirty="0" smtClean="0"/>
              <a:t>(μετατρέπει  την ηλεκτρική ενέργεια σε κινητική ενέργεια)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143108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ΚΙΝΗΤΗΡΕΣ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571480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Μία ηλεκτρική συσκευή όταν διαρρέεται από ηλεκτρικό ρεύμα ( Ι) τότε μεταφέρεται σε   αυτή   ηλεκτρική ενέργεια (</a:t>
            </a:r>
            <a:r>
              <a:rPr lang="el-GR" dirty="0" err="1" smtClean="0"/>
              <a:t>Ε</a:t>
            </a:r>
            <a:r>
              <a:rPr lang="el-GR" baseline="-25000" dirty="0" err="1" smtClean="0"/>
              <a:t>ηλ</a:t>
            </a:r>
            <a:r>
              <a:rPr lang="el-GR" dirty="0" smtClean="0"/>
              <a:t>).  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1" y="4143221"/>
            <a:ext cx="6357950" cy="27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786050" y="385762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85720" y="128586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Ένα </a:t>
            </a:r>
            <a:r>
              <a:rPr lang="el-GR" u="sng" dirty="0" smtClean="0"/>
              <a:t>μέρος</a:t>
            </a:r>
            <a:r>
              <a:rPr lang="el-GR" dirty="0" smtClean="0"/>
              <a:t> της ηλεκτρικής ενέργειας,  που μεταφέρεται στην συσκευή  μετατρέπεται, </a:t>
            </a:r>
            <a:r>
              <a:rPr lang="el-GR" i="1" u="sng" dirty="0" smtClean="0"/>
              <a:t>σε μία χρήσιμη ενέργεια </a:t>
            </a:r>
            <a:r>
              <a:rPr lang="el-GR" dirty="0" smtClean="0"/>
              <a:t>( π.χ. μηχανική ενέργεια  σε κινητήρα)  ενώ  το υπόλοιπο </a:t>
            </a:r>
            <a:r>
              <a:rPr lang="el-GR" u="sng" dirty="0" smtClean="0"/>
              <a:t>μέρος</a:t>
            </a:r>
            <a:r>
              <a:rPr lang="el-GR" dirty="0" smtClean="0"/>
              <a:t>,   μετατρέπεται </a:t>
            </a:r>
            <a:r>
              <a:rPr lang="el-GR" u="sng" dirty="0" smtClean="0"/>
              <a:t>σε θερμική ενέργεια </a:t>
            </a:r>
            <a:r>
              <a:rPr lang="el-GR" dirty="0" smtClean="0"/>
              <a:t>λόγω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. Η </a:t>
            </a:r>
            <a:r>
              <a:rPr lang="el-GR" dirty="0" err="1" smtClean="0"/>
              <a:t>θερμικη</a:t>
            </a:r>
            <a:r>
              <a:rPr lang="el-GR" dirty="0" smtClean="0"/>
              <a:t> ενέργεια απελευθερώνεται στο περιβάλλον με τη μορφή θερμότητας </a:t>
            </a:r>
            <a:r>
              <a:rPr lang="en-US" dirty="0" smtClean="0"/>
              <a:t>Q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42844" y="2857496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Βέβαια αν η ηλεκτρική συσκευή είναι </a:t>
            </a:r>
            <a:r>
              <a:rPr lang="el-GR" u="sng" dirty="0" smtClean="0"/>
              <a:t>αντιστάτης</a:t>
            </a:r>
            <a:r>
              <a:rPr lang="el-GR" dirty="0" smtClean="0"/>
              <a:t> , και υπακούει στο νόμο του Ωμ τότε όλη η ηλεκτρική ενέργεια που προσφέρεται στη συσκευή </a:t>
            </a:r>
            <a:r>
              <a:rPr lang="el-GR" u="sng" dirty="0" smtClean="0"/>
              <a:t>μετατρέπεται σε θερμική ενέργεια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92867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Μία ηλεκτρική </a:t>
            </a:r>
            <a:r>
              <a:rPr lang="el-GR" u="sng" dirty="0" smtClean="0"/>
              <a:t>συσκευή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η οποία έχει μια ορισμένη </a:t>
            </a:r>
            <a:r>
              <a:rPr lang="el-GR" b="1" u="sng" dirty="0" smtClean="0">
                <a:solidFill>
                  <a:srgbClr val="00B050"/>
                </a:solidFill>
              </a:rPr>
              <a:t>τάση </a:t>
            </a:r>
            <a:r>
              <a:rPr lang="en-US" b="1" u="sng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,  </a:t>
            </a:r>
            <a:r>
              <a:rPr lang="el-GR" dirty="0" smtClean="0"/>
              <a:t>και  διαρρέεται από ηλεκτρικό ρεύμα , δηλαδή από φορτισμένα σωματίδια (π.χ.  ελεύθερα ηλεκτρόνια ) </a:t>
            </a:r>
            <a:r>
              <a:rPr lang="el-GR" u="sng" dirty="0" smtClean="0">
                <a:solidFill>
                  <a:srgbClr val="0000FF"/>
                </a:solidFill>
              </a:rPr>
              <a:t>συνολικού φορτίου </a:t>
            </a:r>
            <a:r>
              <a:rPr lang="en-US" u="sng" dirty="0" smtClean="0">
                <a:solidFill>
                  <a:srgbClr val="0000FF"/>
                </a:solidFill>
              </a:rPr>
              <a:t>q </a:t>
            </a:r>
            <a:r>
              <a:rPr lang="en-US" dirty="0" smtClean="0"/>
              <a:t>,</a:t>
            </a:r>
            <a:r>
              <a:rPr lang="el-GR" dirty="0" smtClean="0"/>
              <a:t>τότε </a:t>
            </a:r>
            <a:r>
              <a:rPr lang="el-GR" u="sng" dirty="0" smtClean="0">
                <a:solidFill>
                  <a:srgbClr val="FF0000"/>
                </a:solidFill>
              </a:rPr>
              <a:t>μεταφέρεται σε   αυτή   ηλεκτρική ενέργεια (</a:t>
            </a:r>
            <a:r>
              <a:rPr lang="el-GR" u="sng" dirty="0" err="1" smtClean="0">
                <a:solidFill>
                  <a:srgbClr val="FF0000"/>
                </a:solidFill>
              </a:rPr>
              <a:t>Ε</a:t>
            </a:r>
            <a:r>
              <a:rPr lang="el-GR" u="sng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u="sng" dirty="0" smtClean="0">
                <a:solidFill>
                  <a:srgbClr val="FF0000"/>
                </a:solidFill>
              </a:rPr>
              <a:t>):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1" y="4143221"/>
            <a:ext cx="6357950" cy="27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786050" y="385762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071670" y="214311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714612" y="2143116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q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571868" y="2143116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57158" y="4786322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:</a:t>
            </a:r>
          </a:p>
          <a:p>
            <a:r>
              <a:rPr lang="el-GR" dirty="0" smtClean="0"/>
              <a:t> Μια ηλεκτρική συσκευή καταναλώνει</a:t>
            </a:r>
          </a:p>
          <a:p>
            <a:r>
              <a:rPr lang="el-GR" dirty="0" smtClean="0"/>
              <a:t>  </a:t>
            </a:r>
            <a:r>
              <a:rPr lang="el-GR" u="sng" dirty="0" err="1" smtClean="0">
                <a:solidFill>
                  <a:srgbClr val="FF0000"/>
                </a:solidFill>
              </a:rPr>
              <a:t>Ε</a:t>
            </a:r>
            <a:r>
              <a:rPr lang="el-GR" u="sng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dirty="0" smtClean="0"/>
              <a:t> = 5</a:t>
            </a:r>
            <a:r>
              <a:rPr lang="en-US" dirty="0" smtClean="0"/>
              <a:t>J</a:t>
            </a:r>
            <a:r>
              <a:rPr lang="el-GR" dirty="0" smtClean="0"/>
              <a:t>     (</a:t>
            </a:r>
            <a:r>
              <a:rPr lang="en-US" dirty="0" smtClean="0"/>
              <a:t> 5 </a:t>
            </a:r>
            <a:r>
              <a:rPr lang="el-GR" dirty="0" err="1" smtClean="0"/>
              <a:t>τζάουλ</a:t>
            </a:r>
            <a:r>
              <a:rPr lang="el-GR" dirty="0" smtClean="0"/>
              <a:t>)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9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429092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357290" y="42860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500034" y="357166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000232" y="428604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q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488" y="428604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214810" y="50004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(σχέση 1)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0" y="142873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το ηλεκτρικό ρεύμα έχουμε την σχέση: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214282" y="200024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 =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714348" y="2285992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714348" y="178592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85786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143108" y="1857364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571736" y="20002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000364" y="1857364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3000364" y="2357430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Ορθογώνιο"/>
          <p:cNvSpPr/>
          <p:nvPr/>
        </p:nvSpPr>
        <p:spPr>
          <a:xfrm>
            <a:off x="3000364" y="2285992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2143108" y="228599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4214810" y="2000240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1</a:t>
            </a:r>
            <a:r>
              <a:rPr lang="el-GR" sz="2800" b="1" baseline="30000" dirty="0" smtClean="0">
                <a:solidFill>
                  <a:srgbClr val="0000FF"/>
                </a:solidFill>
              </a:rPr>
              <a:t>. </a:t>
            </a:r>
            <a:r>
              <a:rPr lang="en-US" sz="2800" b="1" dirty="0" smtClean="0">
                <a:solidFill>
                  <a:srgbClr val="0000FF"/>
                </a:solidFill>
              </a:rPr>
              <a:t>q</a:t>
            </a:r>
            <a:r>
              <a:rPr lang="el-GR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</a:rPr>
              <a:t>=t</a:t>
            </a:r>
            <a:r>
              <a:rPr lang="el-GR" sz="28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2800" b="1" dirty="0" smtClean="0">
                <a:solidFill>
                  <a:srgbClr val="0000FF"/>
                </a:solidFill>
              </a:rPr>
              <a:t>I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7" name="26 - Ευθεία γραμμή σύνδεσης"/>
          <p:cNvCxnSpPr/>
          <p:nvPr/>
        </p:nvCxnSpPr>
        <p:spPr>
          <a:xfrm>
            <a:off x="2071670" y="2285992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>
            <a:off x="2428860" y="2214554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flipV="1">
            <a:off x="2500298" y="2143116"/>
            <a:ext cx="445660" cy="37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1500166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714744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572132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41" name="40 - Ορθογώνιο"/>
          <p:cNvSpPr/>
          <p:nvPr/>
        </p:nvSpPr>
        <p:spPr>
          <a:xfrm>
            <a:off x="6143636" y="2000240"/>
            <a:ext cx="1500198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q</a:t>
            </a:r>
            <a:r>
              <a:rPr lang="el-GR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</a:rPr>
              <a:t>=t</a:t>
            </a:r>
            <a:r>
              <a:rPr lang="el-GR" sz="28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2800" b="1" dirty="0" smtClean="0">
                <a:solidFill>
                  <a:srgbClr val="0000FF"/>
                </a:solidFill>
              </a:rPr>
              <a:t>I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7786710" y="20002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(σχέση </a:t>
            </a:r>
            <a:r>
              <a:rPr lang="en-US" sz="2400" dirty="0" smtClean="0"/>
              <a:t>2</a:t>
            </a:r>
            <a:r>
              <a:rPr lang="el-GR" sz="2400" dirty="0" smtClean="0"/>
              <a:t>)</a:t>
            </a:r>
          </a:p>
        </p:txBody>
      </p:sp>
      <p:sp>
        <p:nvSpPr>
          <p:cNvPr id="43" name="42 - TextBox"/>
          <p:cNvSpPr txBox="1"/>
          <p:nvPr/>
        </p:nvSpPr>
        <p:spPr>
          <a:xfrm>
            <a:off x="142844" y="328612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στη σχέση 1 (</a:t>
            </a:r>
            <a:r>
              <a:rPr lang="el-GR" dirty="0" err="1" smtClean="0">
                <a:solidFill>
                  <a:srgbClr val="FF0000"/>
                </a:solidFill>
              </a:rPr>
              <a:t>Ε</a:t>
            </a:r>
            <a:r>
              <a:rPr lang="el-GR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baseline="-25000" dirty="0" smtClean="0">
                <a:solidFill>
                  <a:srgbClr val="FF0000"/>
                </a:solidFill>
              </a:rPr>
              <a:t> 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=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l-GR" b="1" baseline="30000" dirty="0" smtClean="0">
                <a:solidFill>
                  <a:srgbClr val="0000FF"/>
                </a:solidFill>
              </a:rPr>
              <a:t> 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 ) 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/>
              <a:t>αντικαταστήσω το φορτίο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l-GR" dirty="0" smtClean="0"/>
              <a:t> από την σχέση 2 , θα έχω</a:t>
            </a:r>
            <a:r>
              <a:rPr lang="el-GR" dirty="0" smtClean="0">
                <a:solidFill>
                  <a:srgbClr val="00B050"/>
                </a:solidFill>
              </a:rPr>
              <a:t>: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:</a:t>
            </a:r>
          </a:p>
        </p:txBody>
      </p:sp>
      <p:sp>
        <p:nvSpPr>
          <p:cNvPr id="44" name="43 - Ορθογώνιο"/>
          <p:cNvSpPr/>
          <p:nvPr/>
        </p:nvSpPr>
        <p:spPr>
          <a:xfrm>
            <a:off x="1071538" y="407194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45" name="44 - Ορθογώνιο"/>
          <p:cNvSpPr/>
          <p:nvPr/>
        </p:nvSpPr>
        <p:spPr>
          <a:xfrm>
            <a:off x="214282" y="4000504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46" name="45 - Ορθογώνιο"/>
          <p:cNvSpPr/>
          <p:nvPr/>
        </p:nvSpPr>
        <p:spPr>
          <a:xfrm>
            <a:off x="1714480" y="4071942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q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47" name="46 - Ορθογώνιο"/>
          <p:cNvSpPr/>
          <p:nvPr/>
        </p:nvSpPr>
        <p:spPr>
          <a:xfrm>
            <a:off x="2571736" y="4071942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3286116" y="4000504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=&gt;</a:t>
            </a:r>
            <a:endParaRPr lang="el-GR" sz="4000" b="1" dirty="0">
              <a:solidFill>
                <a:srgbClr val="0000FF"/>
              </a:solidFill>
            </a:endParaRPr>
          </a:p>
        </p:txBody>
      </p:sp>
      <p:sp>
        <p:nvSpPr>
          <p:cNvPr id="49" name="48 - Ορθογώνιο"/>
          <p:cNvSpPr/>
          <p:nvPr/>
        </p:nvSpPr>
        <p:spPr>
          <a:xfrm>
            <a:off x="5268355" y="407194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50" name="49 - Ορθογώνιο"/>
          <p:cNvSpPr/>
          <p:nvPr/>
        </p:nvSpPr>
        <p:spPr>
          <a:xfrm>
            <a:off x="4411099" y="4000504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51" name="50 - Ορθογώνιο"/>
          <p:cNvSpPr/>
          <p:nvPr/>
        </p:nvSpPr>
        <p:spPr>
          <a:xfrm>
            <a:off x="5911297" y="4071942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6768553" y="4071942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28596" y="5214950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ή</a:t>
            </a:r>
            <a:endParaRPr lang="el-GR" sz="4000" b="1" dirty="0">
              <a:solidFill>
                <a:srgbClr val="0000FF"/>
              </a:solidFill>
            </a:endParaRPr>
          </a:p>
        </p:txBody>
      </p:sp>
      <p:sp>
        <p:nvSpPr>
          <p:cNvPr id="54" name="53 - Ορθογώνιο"/>
          <p:cNvSpPr/>
          <p:nvPr/>
        </p:nvSpPr>
        <p:spPr>
          <a:xfrm>
            <a:off x="2428860" y="5643578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1571604" y="5572140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3357554" y="5643578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57" name="56 - Ορθογώνιο"/>
          <p:cNvSpPr/>
          <p:nvPr/>
        </p:nvSpPr>
        <p:spPr>
          <a:xfrm>
            <a:off x="2714612" y="5643578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r>
              <a:rPr lang="el-GR" sz="4400" b="1" dirty="0" smtClean="0">
                <a:solidFill>
                  <a:srgbClr val="00B05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14282" y="107154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Ηλεκτρική ενέργεια </a:t>
            </a:r>
            <a:r>
              <a:rPr lang="el-GR" b="1" dirty="0" err="1" smtClean="0">
                <a:solidFill>
                  <a:srgbClr val="FF0000"/>
                </a:solidFill>
              </a:rPr>
              <a:t>Ε</a:t>
            </a:r>
            <a:r>
              <a:rPr lang="el-GR" b="1" baseline="-25000" dirty="0" err="1" smtClean="0">
                <a:solidFill>
                  <a:srgbClr val="FF0000"/>
                </a:solidFill>
              </a:rPr>
              <a:t>ηλ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που καταναλώνει μια συσκευή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l-GR" b="1" dirty="0" err="1" smtClean="0">
                <a:solidFill>
                  <a:srgbClr val="FF0000"/>
                </a:solidFill>
              </a:rPr>
              <a:t>π.χ</a:t>
            </a:r>
            <a:r>
              <a:rPr lang="el-GR" b="1" dirty="0" smtClean="0">
                <a:solidFill>
                  <a:srgbClr val="FF0000"/>
                </a:solidFill>
              </a:rPr>
              <a:t>  100</a:t>
            </a:r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85720" y="5214950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Η τάση </a:t>
            </a:r>
            <a:r>
              <a:rPr lang="en-US" b="1" dirty="0" smtClean="0">
                <a:solidFill>
                  <a:srgbClr val="00B050"/>
                </a:solidFill>
              </a:rPr>
              <a:t>V </a:t>
            </a:r>
            <a:r>
              <a:rPr lang="el-GR" b="1" dirty="0" smtClean="0">
                <a:solidFill>
                  <a:srgbClr val="00B050"/>
                </a:solidFill>
              </a:rPr>
              <a:t> που εφαρμόζουμε στα άκρα της συσκευής (</a:t>
            </a:r>
            <a:r>
              <a:rPr lang="el-GR" b="1" dirty="0" err="1" smtClean="0">
                <a:solidFill>
                  <a:srgbClr val="00B050"/>
                </a:solidFill>
              </a:rPr>
              <a:t>π.χ</a:t>
            </a:r>
            <a:r>
              <a:rPr lang="el-GR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 V 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5500694" y="5429264"/>
            <a:ext cx="3357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χρονικό διάστημα  </a:t>
            </a:r>
            <a:r>
              <a:rPr lang="en-US" b="1" dirty="0" smtClean="0">
                <a:solidFill>
                  <a:srgbClr val="002060"/>
                </a:solidFill>
              </a:rPr>
              <a:t>t  </a:t>
            </a:r>
            <a:r>
              <a:rPr lang="el-GR" b="1" dirty="0" smtClean="0">
                <a:solidFill>
                  <a:srgbClr val="002060"/>
                </a:solidFill>
              </a:rPr>
              <a:t>που λειτουργεί η συσκευή (</a:t>
            </a:r>
            <a:r>
              <a:rPr lang="el-GR" b="1" dirty="0" err="1" smtClean="0">
                <a:solidFill>
                  <a:srgbClr val="002060"/>
                </a:solidFill>
              </a:rPr>
              <a:t>π.χ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5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22 - Επεξήγηση με σύννεφο"/>
          <p:cNvSpPr/>
          <p:nvPr/>
        </p:nvSpPr>
        <p:spPr>
          <a:xfrm>
            <a:off x="0" y="4929198"/>
            <a:ext cx="2928926" cy="1928802"/>
          </a:xfrm>
          <a:prstGeom prst="cloudCallout">
            <a:avLst>
              <a:gd name="adj1" fmla="val 68328"/>
              <a:gd name="adj2" fmla="val -1204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Επεξήγηση με σύννεφο"/>
          <p:cNvSpPr/>
          <p:nvPr/>
        </p:nvSpPr>
        <p:spPr>
          <a:xfrm>
            <a:off x="5143472" y="5072074"/>
            <a:ext cx="4000528" cy="1643074"/>
          </a:xfrm>
          <a:prstGeom prst="cloudCallout">
            <a:avLst>
              <a:gd name="adj1" fmla="val -72210"/>
              <a:gd name="adj2" fmla="val -1446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Επεξήγηση με σύννεφο"/>
          <p:cNvSpPr/>
          <p:nvPr/>
        </p:nvSpPr>
        <p:spPr>
          <a:xfrm>
            <a:off x="0" y="1000108"/>
            <a:ext cx="2786050" cy="1214446"/>
          </a:xfrm>
          <a:prstGeom prst="cloudCallout">
            <a:avLst>
              <a:gd name="adj1" fmla="val 28624"/>
              <a:gd name="adj2" fmla="val 138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Ορθογώνιο"/>
          <p:cNvSpPr/>
          <p:nvPr/>
        </p:nvSpPr>
        <p:spPr>
          <a:xfrm>
            <a:off x="3000364" y="28574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27" name="26 - Ορθογώνιο"/>
          <p:cNvSpPr/>
          <p:nvPr/>
        </p:nvSpPr>
        <p:spPr>
          <a:xfrm>
            <a:off x="2143108" y="2786058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929058" y="2857496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3286116" y="2857496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r>
              <a:rPr lang="el-GR" sz="4400" b="1" dirty="0" smtClean="0">
                <a:solidFill>
                  <a:srgbClr val="00B05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  <p:sp>
        <p:nvSpPr>
          <p:cNvPr id="31" name="30 - Επεξήγηση με σύννεφο"/>
          <p:cNvSpPr/>
          <p:nvPr/>
        </p:nvSpPr>
        <p:spPr>
          <a:xfrm>
            <a:off x="5143472" y="285728"/>
            <a:ext cx="4000528" cy="1643074"/>
          </a:xfrm>
          <a:prstGeom prst="cloudCallout">
            <a:avLst>
              <a:gd name="adj1" fmla="val -60781"/>
              <a:gd name="adj2" fmla="val 1190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5715008" y="57148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Ένταση ρεύματος ή ρεύμα που διαρρέει την συσκευή (</a:t>
            </a:r>
            <a:r>
              <a:rPr lang="el-GR" b="1" dirty="0" err="1" smtClean="0">
                <a:solidFill>
                  <a:srgbClr val="002060"/>
                </a:solidFill>
              </a:rPr>
              <a:t>π.χ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0</a:t>
            </a:r>
            <a:r>
              <a:rPr lang="el-GR" b="1" dirty="0" smtClean="0">
                <a:solidFill>
                  <a:srgbClr val="002060"/>
                </a:solidFill>
              </a:rPr>
              <a:t>Α</a:t>
            </a:r>
            <a:r>
              <a:rPr lang="en-US" b="1" dirty="0" smtClean="0">
                <a:solidFill>
                  <a:srgbClr val="002060"/>
                </a:solidFill>
              </a:rPr>
              <a:t> 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 animBg="1"/>
      <p:bldP spid="24" grpId="0" animBg="1"/>
      <p:bldP spid="25" grpId="0" animBg="1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1119</Words>
  <PresentationFormat>Προβολή στην οθόνη (4:3)</PresentationFormat>
  <Paragraphs>196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758</cp:revision>
  <dcterms:created xsi:type="dcterms:W3CDTF">2020-03-28T09:35:19Z</dcterms:created>
  <dcterms:modified xsi:type="dcterms:W3CDTF">2023-02-20T20:28:06Z</dcterms:modified>
</cp:coreProperties>
</file>