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  <p:sldId id="369" r:id="rId3"/>
    <p:sldId id="371" r:id="rId4"/>
    <p:sldId id="370" r:id="rId5"/>
    <p:sldId id="366" r:id="rId6"/>
    <p:sldId id="363" r:id="rId7"/>
    <p:sldId id="367" r:id="rId8"/>
    <p:sldId id="357" r:id="rId9"/>
    <p:sldId id="372" r:id="rId10"/>
    <p:sldId id="373" r:id="rId11"/>
    <p:sldId id="374" r:id="rId12"/>
    <p:sldId id="375" r:id="rId13"/>
    <p:sldId id="376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143372" y="3643314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4857752" y="2000240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143636" y="164305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Αριθμός πλήρων ταλαντώσεων (π.χ.   Ν=4)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1643042" y="3714752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392906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ταλάντωσης </a:t>
            </a:r>
            <a:endParaRPr lang="en-US" dirty="0" smtClean="0"/>
          </a:p>
          <a:p>
            <a:r>
              <a:rPr lang="el-GR" dirty="0" smtClean="0"/>
              <a:t>(π.χ. </a:t>
            </a:r>
            <a:r>
              <a:rPr lang="en-US" dirty="0" smtClean="0"/>
              <a:t>f = 2Hz)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4857752" y="4000504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929322" y="4929198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Χρονικό διάστημα που έγιναν οι Ν πλήρης ταλαντώσεις (π.χ. Δ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l-GR" dirty="0" smtClean="0">
                <a:solidFill>
                  <a:srgbClr val="00B0F0"/>
                </a:solidFill>
              </a:rPr>
              <a:t> = 2</a:t>
            </a:r>
            <a:r>
              <a:rPr lang="en-US" dirty="0" smtClean="0">
                <a:solidFill>
                  <a:srgbClr val="00B0F0"/>
                </a:solidFill>
              </a:rPr>
              <a:t>s), </a:t>
            </a:r>
            <a:r>
              <a:rPr lang="el-GR" dirty="0" smtClean="0"/>
              <a:t>πρέπει πάντα να είναι σε δευτερόλεπτα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57158" y="6357958"/>
            <a:ext cx="1433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2Hz = 2 </a:t>
            </a:r>
            <a:r>
              <a:rPr lang="el-GR" b="1" dirty="0" err="1" smtClean="0"/>
              <a:t>χερτζ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1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214678" y="198809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Λύση</a:t>
            </a:r>
          </a:p>
        </p:txBody>
      </p:sp>
      <p:sp>
        <p:nvSpPr>
          <p:cNvPr id="85" name="84 - Ορθογώνιο"/>
          <p:cNvSpPr/>
          <p:nvPr/>
        </p:nvSpPr>
        <p:spPr>
          <a:xfrm>
            <a:off x="428596" y="642918"/>
            <a:ext cx="82153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κύμα έχει </a:t>
            </a:r>
            <a:r>
              <a:rPr lang="el-GR" sz="2000" dirty="0" smtClean="0"/>
              <a:t>συχνότητα 5</a:t>
            </a:r>
            <a:r>
              <a:rPr lang="en-US" sz="2000" dirty="0" smtClean="0"/>
              <a:t>Hz</a:t>
            </a:r>
          </a:p>
          <a:p>
            <a:pPr marL="457200" indent="-457200">
              <a:buAutoNum type="alphaUcParenR"/>
            </a:pPr>
            <a:r>
              <a:rPr lang="el-GR" sz="2000" dirty="0" smtClean="0"/>
              <a:t>Ποια η περίοδος του κύματος ;</a:t>
            </a:r>
          </a:p>
          <a:p>
            <a:pPr marL="457200" indent="-457200">
              <a:buAutoNum type="alphaUcParenR"/>
            </a:pPr>
            <a:r>
              <a:rPr lang="el-GR" sz="2000" dirty="0" smtClean="0"/>
              <a:t>Αν το μήκος κύματος είναι 4</a:t>
            </a:r>
            <a:r>
              <a:rPr lang="en-US" sz="2000" dirty="0" smtClean="0"/>
              <a:t>m, </a:t>
            </a:r>
            <a:r>
              <a:rPr lang="el-GR" sz="2000" dirty="0" smtClean="0"/>
              <a:t>ποια η ταχύτητα του κύματος ;</a:t>
            </a:r>
          </a:p>
          <a:p>
            <a:pPr marL="457200" indent="-457200"/>
            <a:r>
              <a:rPr lang="el-GR" sz="2000" dirty="0" smtClean="0"/>
              <a:t>Γ) Πόση απόσταση θα κάνει το κύμα σε χρόνο 5</a:t>
            </a:r>
            <a:r>
              <a:rPr lang="en-US" sz="2000" dirty="0" smtClean="0"/>
              <a:t>s </a:t>
            </a:r>
            <a:r>
              <a:rPr lang="el-GR" sz="2000" dirty="0" smtClean="0"/>
              <a:t>;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2428860" y="264318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1" name="120 - Ορθογώνιο"/>
          <p:cNvSpPr/>
          <p:nvPr/>
        </p:nvSpPr>
        <p:spPr>
          <a:xfrm>
            <a:off x="785786" y="2345288"/>
            <a:ext cx="974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Δεδομένα </a:t>
            </a:r>
            <a:endParaRPr lang="el-GR" sz="1400" b="1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785786" y="2631040"/>
            <a:ext cx="1043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Ζητούμενα </a:t>
            </a:r>
            <a:endParaRPr lang="el-GR" sz="1400" b="1" dirty="0"/>
          </a:p>
        </p:txBody>
      </p:sp>
      <p:cxnSp>
        <p:nvCxnSpPr>
          <p:cNvPr id="123" name="122 - Ευθύγραμμο βέλος σύνδεσης"/>
          <p:cNvCxnSpPr/>
          <p:nvPr/>
        </p:nvCxnSpPr>
        <p:spPr>
          <a:xfrm>
            <a:off x="785786" y="263104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- TextBox"/>
          <p:cNvSpPr txBox="1"/>
          <p:nvPr/>
        </p:nvSpPr>
        <p:spPr>
          <a:xfrm>
            <a:off x="1714480" y="228599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 5Hz </a:t>
            </a:r>
            <a:endParaRPr lang="el-GR" sz="1400" b="1" dirty="0">
              <a:solidFill>
                <a:srgbClr val="00B050"/>
              </a:solidFill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1785919" y="263104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  </a:t>
            </a:r>
            <a:r>
              <a:rPr lang="el-GR" sz="1400" dirty="0" smtClean="0"/>
              <a:t>  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baseline="-25000" dirty="0" smtClean="0"/>
              <a:t>  </a:t>
            </a:r>
            <a:r>
              <a:rPr lang="en-US" sz="1400" dirty="0" smtClean="0"/>
              <a:t> </a:t>
            </a:r>
            <a:r>
              <a:rPr lang="el-GR" sz="1400" dirty="0" smtClean="0"/>
              <a:t> </a:t>
            </a:r>
            <a:endParaRPr lang="en-US" sz="1400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0" name="129 - Ορθογώνιο"/>
          <p:cNvSpPr/>
          <p:nvPr/>
        </p:nvSpPr>
        <p:spPr>
          <a:xfrm>
            <a:off x="1857356" y="2631040"/>
            <a:ext cx="285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lang="el-GR" sz="1400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3857620" y="2285992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=5s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2928926" y="2285992"/>
            <a:ext cx="11430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  = 4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400" dirty="0">
              <a:solidFill>
                <a:srgbClr val="0070C0"/>
              </a:solidFill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2928926" y="264318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285984" y="421481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500166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=&gt;</a:t>
            </a:r>
            <a:endParaRPr lang="el-GR" sz="2800" b="1" dirty="0"/>
          </a:p>
        </p:txBody>
      </p:sp>
      <p:sp>
        <p:nvSpPr>
          <p:cNvPr id="68" name="67 - TextBox"/>
          <p:cNvSpPr txBox="1"/>
          <p:nvPr/>
        </p:nvSpPr>
        <p:spPr>
          <a:xfrm>
            <a:off x="3357554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=&gt;</a:t>
            </a:r>
            <a:endParaRPr lang="el-GR" sz="2800" b="1" dirty="0"/>
          </a:p>
        </p:txBody>
      </p:sp>
      <p:sp>
        <p:nvSpPr>
          <p:cNvPr id="71" name="70 - TextBox"/>
          <p:cNvSpPr txBox="1"/>
          <p:nvPr/>
        </p:nvSpPr>
        <p:spPr>
          <a:xfrm>
            <a:off x="5214942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=&gt;</a:t>
            </a:r>
            <a:endParaRPr lang="el-GR" sz="2800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7000892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=&gt;</a:t>
            </a:r>
            <a:endParaRPr lang="el-GR" sz="28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7572396" y="4000528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T</a:t>
            </a:r>
            <a:endParaRPr lang="en-US" sz="2400" b="1" baseline="30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7858148" y="4000528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r>
              <a:rPr lang="el-GR" sz="2400" b="1" dirty="0" smtClean="0"/>
              <a:t> </a:t>
            </a:r>
            <a:r>
              <a:rPr lang="en-US" sz="2400" b="1" dirty="0" smtClean="0"/>
              <a:t>0,2s</a:t>
            </a:r>
            <a:endParaRPr lang="en-US" sz="24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8572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92866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T</a:t>
            </a:r>
            <a:endParaRPr lang="en-US" sz="2400" b="1" baseline="300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85722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85722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207167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71461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T</a:t>
            </a:r>
            <a:endParaRPr lang="en-US" sz="2400" b="1" baseline="30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264317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264317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39290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 =</a:t>
            </a:r>
            <a:endParaRPr lang="en-US" sz="24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4572000" y="4214818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endParaRPr lang="en-US" sz="2400" b="1" baseline="30000" dirty="0">
              <a:solidFill>
                <a:srgbClr val="00B05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4500562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4500562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5786446" y="3967467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 =</a:t>
            </a:r>
            <a:endParaRPr lang="en-US" sz="2400" b="1" dirty="0"/>
          </a:p>
        </p:txBody>
      </p:sp>
      <p:sp>
        <p:nvSpPr>
          <p:cNvPr id="95" name="94 - Ορθογώνιο"/>
          <p:cNvSpPr/>
          <p:nvPr/>
        </p:nvSpPr>
        <p:spPr>
          <a:xfrm>
            <a:off x="6429388" y="425321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5</a:t>
            </a:r>
            <a:endParaRPr lang="en-US" sz="2400" b="1" baseline="30000" dirty="0">
              <a:solidFill>
                <a:srgbClr val="00B050"/>
              </a:solidFill>
            </a:endParaRPr>
          </a:p>
        </p:txBody>
      </p:sp>
      <p:sp>
        <p:nvSpPr>
          <p:cNvPr id="97" name="96 - Ορθογώνιο"/>
          <p:cNvSpPr/>
          <p:nvPr/>
        </p:nvSpPr>
        <p:spPr>
          <a:xfrm>
            <a:off x="6357950" y="382459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6357950" y="425321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285720" y="335756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A)</a:t>
            </a:r>
            <a:endParaRPr lang="el-GR" sz="2400" b="1" dirty="0" smtClean="0"/>
          </a:p>
        </p:txBody>
      </p:sp>
      <p:sp>
        <p:nvSpPr>
          <p:cNvPr id="107" name="106 - TextBox"/>
          <p:cNvSpPr txBox="1"/>
          <p:nvPr/>
        </p:nvSpPr>
        <p:spPr>
          <a:xfrm>
            <a:off x="0" y="578645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B)</a:t>
            </a:r>
            <a:endParaRPr lang="el-GR" sz="2400" b="1" dirty="0" smtClean="0"/>
          </a:p>
        </p:txBody>
      </p:sp>
      <p:sp>
        <p:nvSpPr>
          <p:cNvPr id="108" name="107 - Ορθογώνιο"/>
          <p:cNvSpPr/>
          <p:nvPr/>
        </p:nvSpPr>
        <p:spPr>
          <a:xfrm>
            <a:off x="1071538" y="5857892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571472" y="583473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0" name="109 - Ορθογώνιο"/>
          <p:cNvSpPr/>
          <p:nvPr/>
        </p:nvSpPr>
        <p:spPr>
          <a:xfrm>
            <a:off x="1357290" y="5857892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4000" b="1" baseline="30000" dirty="0" smtClean="0">
                <a:solidFill>
                  <a:srgbClr val="0070C0"/>
                </a:solidFill>
              </a:rPr>
              <a:t>.</a:t>
            </a:r>
            <a:endParaRPr lang="en-US" sz="4000" b="1" baseline="-25000" dirty="0">
              <a:solidFill>
                <a:srgbClr val="00B050"/>
              </a:solidFill>
            </a:endParaRPr>
          </a:p>
        </p:txBody>
      </p:sp>
      <p:sp>
        <p:nvSpPr>
          <p:cNvPr id="111" name="110 - Ορθογώνιο"/>
          <p:cNvSpPr/>
          <p:nvPr/>
        </p:nvSpPr>
        <p:spPr>
          <a:xfrm>
            <a:off x="1857356" y="5857892"/>
            <a:ext cx="465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b="1" dirty="0"/>
          </a:p>
        </p:txBody>
      </p:sp>
      <p:sp>
        <p:nvSpPr>
          <p:cNvPr id="115" name="114 - TextBox"/>
          <p:cNvSpPr txBox="1"/>
          <p:nvPr/>
        </p:nvSpPr>
        <p:spPr>
          <a:xfrm>
            <a:off x="2500298" y="58578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6" name="115 - Ορθογώνιο"/>
          <p:cNvSpPr/>
          <p:nvPr/>
        </p:nvSpPr>
        <p:spPr>
          <a:xfrm>
            <a:off x="3357554" y="5834738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3643306" y="5857892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4000496" y="5857892"/>
            <a:ext cx="1027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="1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19" name="118 - Ορθογώνιο"/>
          <p:cNvSpPr/>
          <p:nvPr/>
        </p:nvSpPr>
        <p:spPr>
          <a:xfrm>
            <a:off x="4429124" y="5857892"/>
            <a:ext cx="5661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5481830" y="58578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6457429" y="585789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7028933" y="5857892"/>
            <a:ext cx="18293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20m/s 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0" grpId="0"/>
      <p:bldP spid="121" grpId="0"/>
      <p:bldP spid="122" grpId="0"/>
      <p:bldP spid="124" grpId="0"/>
      <p:bldP spid="125" grpId="0"/>
      <p:bldP spid="130" grpId="0"/>
      <p:bldP spid="50" grpId="0"/>
      <p:bldP spid="51" grpId="0"/>
      <p:bldP spid="61" grpId="0"/>
      <p:bldP spid="64" grpId="0"/>
      <p:bldP spid="68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1" grpId="0"/>
      <p:bldP spid="82" grpId="0"/>
      <p:bldP spid="84" grpId="0"/>
      <p:bldP spid="86" grpId="0"/>
      <p:bldP spid="88" grpId="0"/>
      <p:bldP spid="90" grpId="0"/>
      <p:bldP spid="95" grpId="0"/>
      <p:bldP spid="97" grpId="0"/>
      <p:bldP spid="108" grpId="0"/>
      <p:bldP spid="109" grpId="0"/>
      <p:bldP spid="110" grpId="0"/>
      <p:bldP spid="111" grpId="0"/>
      <p:bldP spid="115" grpId="0"/>
      <p:bldP spid="116" grpId="0"/>
      <p:bldP spid="117" grpId="0"/>
      <p:bldP spid="118" grpId="0"/>
      <p:bldP spid="119" grpId="0"/>
      <p:bldP spid="131" grpId="0"/>
      <p:bldP spid="132" grpId="0"/>
      <p:bldP spid="1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5  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643174" y="114298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55" name="54 - TextBox"/>
          <p:cNvSpPr txBox="1"/>
          <p:nvPr/>
        </p:nvSpPr>
        <p:spPr>
          <a:xfrm>
            <a:off x="2285984" y="26431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500430" y="107154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Συνέχεια…</a:t>
            </a:r>
            <a:endParaRPr lang="el-GR" sz="2400" dirty="0" smtClean="0"/>
          </a:p>
        </p:txBody>
      </p:sp>
      <p:sp>
        <p:nvSpPr>
          <p:cNvPr id="64" name="63 - TextBox"/>
          <p:cNvSpPr txBox="1"/>
          <p:nvPr/>
        </p:nvSpPr>
        <p:spPr>
          <a:xfrm>
            <a:off x="357158" y="185736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Γ)</a:t>
            </a:r>
            <a:endParaRPr lang="el-GR" sz="2400" dirty="0" smtClean="0"/>
          </a:p>
        </p:txBody>
      </p:sp>
      <p:sp>
        <p:nvSpPr>
          <p:cNvPr id="76" name="75 - Ορθογώνιο"/>
          <p:cNvSpPr/>
          <p:nvPr/>
        </p:nvSpPr>
        <p:spPr>
          <a:xfrm>
            <a:off x="5786446" y="264318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u </a:t>
            </a:r>
            <a:r>
              <a:rPr lang="en-US" sz="2800" b="1" dirty="0" smtClean="0"/>
              <a:t>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n-US" sz="2800" b="1" dirty="0" smtClean="0"/>
          </a:p>
        </p:txBody>
      </p:sp>
      <p:sp>
        <p:nvSpPr>
          <p:cNvPr id="78" name="77 - Ορθογώνιο"/>
          <p:cNvSpPr/>
          <p:nvPr/>
        </p:nvSpPr>
        <p:spPr>
          <a:xfrm>
            <a:off x="3357554" y="242886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3857620" y="26431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4286248" y="250030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n-US" sz="2800" b="1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4286248" y="300037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Ορθογώνιο"/>
          <p:cNvSpPr/>
          <p:nvPr/>
        </p:nvSpPr>
        <p:spPr>
          <a:xfrm>
            <a:off x="4286248" y="292893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3428992" y="292893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86" name="85 - Ευθεία γραμμή σύνδεσης"/>
          <p:cNvCxnSpPr/>
          <p:nvPr/>
        </p:nvCxnSpPr>
        <p:spPr>
          <a:xfrm>
            <a:off x="3357554" y="292893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>
            <a:off x="3786182" y="2857496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 flipV="1">
            <a:off x="3786182" y="2786058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Ορθογώνιο"/>
          <p:cNvSpPr/>
          <p:nvPr/>
        </p:nvSpPr>
        <p:spPr>
          <a:xfrm>
            <a:off x="428596" y="264318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r>
              <a:rPr lang="el-GR" sz="2800" b="1" baseline="-25000" dirty="0" smtClean="0"/>
              <a:t> </a:t>
            </a:r>
            <a:endParaRPr lang="en-US" sz="2800" b="1" dirty="0"/>
          </a:p>
        </p:txBody>
      </p:sp>
      <p:sp>
        <p:nvSpPr>
          <p:cNvPr id="95" name="94 - Ορθογώνιο"/>
          <p:cNvSpPr/>
          <p:nvPr/>
        </p:nvSpPr>
        <p:spPr>
          <a:xfrm>
            <a:off x="857224" y="2620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1285852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n-US" sz="2800" b="1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1285852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Ορθογώνιο"/>
          <p:cNvSpPr/>
          <p:nvPr/>
        </p:nvSpPr>
        <p:spPr>
          <a:xfrm>
            <a:off x="1285852" y="285749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857224" y="4143380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u </a:t>
            </a:r>
            <a:r>
              <a:rPr lang="en-US" sz="2800" b="1" dirty="0" smtClean="0"/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n-US" sz="2800" b="1" dirty="0" smtClean="0"/>
          </a:p>
        </p:txBody>
      </p:sp>
      <p:sp>
        <p:nvSpPr>
          <p:cNvPr id="108" name="107 - Ορθογώνιο"/>
          <p:cNvSpPr/>
          <p:nvPr/>
        </p:nvSpPr>
        <p:spPr>
          <a:xfrm>
            <a:off x="3714744" y="414338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endParaRPr lang="en-US" sz="2800" b="1" dirty="0" smtClean="0"/>
          </a:p>
        </p:txBody>
      </p:sp>
      <p:sp>
        <p:nvSpPr>
          <p:cNvPr id="109" name="108 - Ορθογώνιο"/>
          <p:cNvSpPr/>
          <p:nvPr/>
        </p:nvSpPr>
        <p:spPr>
          <a:xfrm>
            <a:off x="4500562" y="4143380"/>
            <a:ext cx="854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prstClr val="black"/>
                </a:solidFill>
              </a:rPr>
              <a:t>Δ</a:t>
            </a:r>
            <a:r>
              <a:rPr lang="en-US" sz="2800" b="1" dirty="0" smtClean="0">
                <a:solidFill>
                  <a:prstClr val="black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l-GR" dirty="0"/>
          </a:p>
        </p:txBody>
      </p:sp>
      <p:sp>
        <p:nvSpPr>
          <p:cNvPr id="110" name="109 - TextBox"/>
          <p:cNvSpPr txBox="1"/>
          <p:nvPr/>
        </p:nvSpPr>
        <p:spPr>
          <a:xfrm>
            <a:off x="5072066" y="26431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1" name="110 - TextBox"/>
          <p:cNvSpPr txBox="1"/>
          <p:nvPr/>
        </p:nvSpPr>
        <p:spPr>
          <a:xfrm>
            <a:off x="285720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5" name="114 - TextBox"/>
          <p:cNvSpPr txBox="1"/>
          <p:nvPr/>
        </p:nvSpPr>
        <p:spPr>
          <a:xfrm>
            <a:off x="2857488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ή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16" name="115 - TextBox"/>
          <p:cNvSpPr txBox="1"/>
          <p:nvPr/>
        </p:nvSpPr>
        <p:spPr>
          <a:xfrm>
            <a:off x="557213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6143636" y="414338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endParaRPr lang="en-US" sz="2800" b="1" dirty="0" smtClean="0"/>
          </a:p>
        </p:txBody>
      </p:sp>
      <p:sp>
        <p:nvSpPr>
          <p:cNvPr id="118" name="117 - Ορθογώνιο"/>
          <p:cNvSpPr/>
          <p:nvPr/>
        </p:nvSpPr>
        <p:spPr>
          <a:xfrm>
            <a:off x="6929454" y="4143380"/>
            <a:ext cx="878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5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20</a:t>
            </a:r>
            <a:endParaRPr lang="el-GR" dirty="0"/>
          </a:p>
        </p:txBody>
      </p:sp>
      <p:sp>
        <p:nvSpPr>
          <p:cNvPr id="119" name="118 - TextBox"/>
          <p:cNvSpPr txBox="1"/>
          <p:nvPr/>
        </p:nvSpPr>
        <p:spPr>
          <a:xfrm>
            <a:off x="1071538" y="2000240"/>
            <a:ext cx="764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Από  προηγούμενο </a:t>
            </a:r>
            <a:r>
              <a:rPr lang="en-US" sz="1400" dirty="0" smtClean="0"/>
              <a:t>B </a:t>
            </a:r>
            <a:r>
              <a:rPr lang="el-GR" sz="1400" dirty="0" smtClean="0"/>
              <a:t>υποερώτημα , η ταχύτητα κύματος είναι 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u  = </a:t>
            </a:r>
            <a:r>
              <a:rPr lang="el-GR" sz="1400" dirty="0" smtClean="0">
                <a:solidFill>
                  <a:srgbClr val="FF0000"/>
                </a:solidFill>
              </a:rPr>
              <a:t>20</a:t>
            </a:r>
            <a:r>
              <a:rPr lang="en-US" sz="1400" dirty="0" smtClean="0">
                <a:solidFill>
                  <a:srgbClr val="FF0000"/>
                </a:solidFill>
              </a:rPr>
              <a:t>m/s</a:t>
            </a:r>
            <a:endParaRPr lang="el-GR" sz="1400" dirty="0" smtClean="0">
              <a:solidFill>
                <a:srgbClr val="FF0000"/>
              </a:solidFill>
            </a:endParaRPr>
          </a:p>
        </p:txBody>
      </p:sp>
      <p:sp>
        <p:nvSpPr>
          <p:cNvPr id="131" name="130 - TextBox"/>
          <p:cNvSpPr txBox="1"/>
          <p:nvPr/>
        </p:nvSpPr>
        <p:spPr>
          <a:xfrm>
            <a:off x="1785918" y="528638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2285984" y="5286388"/>
            <a:ext cx="2071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r>
              <a:rPr lang="el-GR" sz="2400" b="1" dirty="0" smtClean="0"/>
              <a:t> </a:t>
            </a:r>
            <a:r>
              <a:rPr lang="en-US" sz="2400" b="1" dirty="0" smtClean="0"/>
              <a:t>= 100m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6" grpId="0"/>
      <p:bldP spid="78" grpId="0"/>
      <p:bldP spid="79" grpId="0"/>
      <p:bldP spid="81" grpId="0"/>
      <p:bldP spid="83" grpId="0"/>
      <p:bldP spid="84" grpId="0"/>
      <p:bldP spid="90" grpId="0"/>
      <p:bldP spid="95" grpId="0"/>
      <p:bldP spid="97" grpId="0"/>
      <p:bldP spid="105" grpId="0"/>
      <p:bldP spid="107" grpId="0"/>
      <p:bldP spid="108" grpId="0"/>
      <p:bldP spid="109" grpId="0"/>
      <p:bldP spid="110" grpId="0"/>
      <p:bldP spid="111" grpId="0"/>
      <p:bldP spid="115" grpId="0"/>
      <p:bldP spid="116" grpId="0"/>
      <p:bldP spid="117" grpId="0"/>
      <p:bldP spid="118" grpId="0"/>
      <p:bldP spid="119" grpId="0"/>
      <p:bldP spid="1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428604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/>
              <a:t>Ένα παιδί ρίχνει 24 μικρές πετρούλες το λεπτό στα ήρεμα νερά μιας λίμνης. Παρατηρεί μια μπάλα που βρίσκεται σε απόσταση 20 m από το σημείο που ρίχνει τις πετρούλες την οποία βλέπει να κινείται ύστερα από 10 s από τη στιγμή που η πρώτη πέτρα έπεσε στο νερό. Να υπολογίσεις την περίοδο και το μήκος κύματος των κυμάτων που δημιουργούνται στην επιφάνεια της λίμνης.</a:t>
            </a:r>
            <a:endParaRPr lang="el-GR" sz="1400" dirty="0"/>
          </a:p>
        </p:txBody>
      </p:sp>
      <p:sp>
        <p:nvSpPr>
          <p:cNvPr id="6" name="5 - TextBox"/>
          <p:cNvSpPr txBox="1"/>
          <p:nvPr/>
        </p:nvSpPr>
        <p:spPr>
          <a:xfrm>
            <a:off x="1071538" y="142852"/>
            <a:ext cx="6715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Άσκηση 3</a:t>
            </a:r>
            <a:r>
              <a:rPr lang="el-GR" sz="1400" dirty="0" smtClean="0"/>
              <a:t>   σελ. 111 σχολικού βιβλίου</a:t>
            </a:r>
            <a:endParaRPr lang="el-GR" sz="1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500298" y="12858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l-GR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0" y="1714488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Κάθε φορά που πέφτει μια πέτρα στο νερό, τα σωματίδια του νερού (μέσο διάδοσης κύματος) εκτελούν μια πλήρη ταλάντωση. Άρα αφού το παιδί ρίχνει 24 πέτρες σε 1 λεπτό, τα σωματίδια του νερού θα κάνουν 24 πλήρης ταλαντώσεις (άρα </a:t>
            </a:r>
            <a:r>
              <a:rPr lang="el-GR" sz="1200" dirty="0" smtClean="0">
                <a:solidFill>
                  <a:srgbClr val="FF0000"/>
                </a:solidFill>
              </a:rPr>
              <a:t>Ν = 24</a:t>
            </a:r>
            <a:r>
              <a:rPr lang="el-GR" sz="1200" dirty="0" smtClean="0"/>
              <a:t>) σε χρόνο </a:t>
            </a:r>
            <a:r>
              <a:rPr lang="el-G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 = 1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</a:t>
            </a:r>
            <a:r>
              <a:rPr lang="el-GR" sz="1200" dirty="0" smtClean="0"/>
              <a:t>. Για να βρω την περίοδο Τ, βρίσκω πρώτα τη συχνότητα από τον τύπο </a:t>
            </a:r>
            <a:r>
              <a:rPr lang="en-US" sz="1200" dirty="0" smtClean="0"/>
              <a:t>f = N/</a:t>
            </a:r>
            <a:r>
              <a:rPr lang="el-GR" sz="1200" dirty="0" smtClean="0"/>
              <a:t> Δ</a:t>
            </a:r>
            <a:r>
              <a:rPr lang="en-US" sz="1200" dirty="0" smtClean="0"/>
              <a:t>t </a:t>
            </a:r>
            <a:r>
              <a:rPr lang="el-GR" sz="1200" dirty="0" smtClean="0"/>
              <a:t> και στη συνέχεια από τον τύπο </a:t>
            </a:r>
            <a:r>
              <a:rPr lang="en-US" sz="1200" dirty="0" smtClean="0"/>
              <a:t>f = </a:t>
            </a:r>
            <a:r>
              <a:rPr lang="el-GR" sz="1200" dirty="0" smtClean="0"/>
              <a:t>1</a:t>
            </a:r>
            <a:r>
              <a:rPr lang="en-US" sz="1200" dirty="0" smtClean="0"/>
              <a:t>/</a:t>
            </a:r>
            <a:r>
              <a:rPr lang="el-GR" sz="1200" dirty="0" smtClean="0"/>
              <a:t> Τ   βρίσκω την περίοδο Τ του κύματος:</a:t>
            </a:r>
            <a:endParaRPr lang="el-GR" sz="12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571472" y="457200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3214678" y="4390731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214414" y="4786322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214678" y="478632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  <a:cs typeface="Arial" pitchFamily="34" charset="0"/>
              </a:rPr>
              <a:t>60</a:t>
            </a:r>
            <a:endParaRPr lang="en-US" sz="24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142976" y="442913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1142976" y="485776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2643174" y="464344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 </a:t>
            </a:r>
            <a:r>
              <a:rPr lang="en-US" sz="2400" b="1" dirty="0" smtClean="0"/>
              <a:t>=</a:t>
            </a:r>
            <a:endParaRPr lang="en-US" sz="2400" b="1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143240" y="485776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000232" y="457200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3929058" y="457200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429124" y="457200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 =  </a:t>
            </a:r>
            <a:r>
              <a:rPr lang="en-US" sz="2400" b="1" dirty="0" smtClean="0">
                <a:solidFill>
                  <a:srgbClr val="00B050"/>
                </a:solidFill>
              </a:rPr>
              <a:t>0,4 </a:t>
            </a:r>
            <a:r>
              <a:rPr lang="en-US" sz="2400" b="1" dirty="0" smtClean="0">
                <a:solidFill>
                  <a:srgbClr val="00B050"/>
                </a:solidFill>
              </a:rPr>
              <a:t>Hz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1472" y="3929066"/>
            <a:ext cx="5062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Μετατρέπω τα λεπτά σε δευτερόλεπτα : </a:t>
            </a:r>
            <a:r>
              <a:rPr lang="el-GR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min = 60s</a:t>
            </a:r>
            <a:endParaRPr lang="el-GR" dirty="0">
              <a:solidFill>
                <a:srgbClr val="00B0F0"/>
              </a:solidFill>
            </a:endParaRPr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1500166" y="600076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571736" y="571501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4429124" y="57149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6286512" y="578645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786578" y="5786454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7072330" y="5786454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2,5s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1285852" y="5714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1928794" y="5929306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1857356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857356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143240" y="571499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786182" y="6000744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3714744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3714744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000628" y="575339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6000768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0,4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5572132" y="561051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5572132" y="6039145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143108" y="342900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70C0"/>
                </a:solidFill>
              </a:rPr>
              <a:t>λ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571472" y="2786058"/>
            <a:ext cx="974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Δεδομένα </a:t>
            </a:r>
            <a:endParaRPr lang="el-GR" sz="14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571472" y="3429000"/>
            <a:ext cx="1043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Ζητούμενα </a:t>
            </a:r>
            <a:endParaRPr lang="el-GR" sz="1400" b="1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714348" y="3357562"/>
            <a:ext cx="692948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500166" y="2726762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Ν=24</a:t>
            </a:r>
            <a:endParaRPr lang="el-GR" sz="1400" b="1" dirty="0">
              <a:solidFill>
                <a:srgbClr val="00B05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571605" y="307181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  </a:t>
            </a:r>
            <a:r>
              <a:rPr lang="el-GR" sz="1400" dirty="0" smtClean="0"/>
              <a:t>  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baseline="-25000" dirty="0" smtClean="0"/>
              <a:t>  </a:t>
            </a:r>
            <a:r>
              <a:rPr lang="en-US" sz="1400" dirty="0" smtClean="0"/>
              <a:t> </a:t>
            </a:r>
            <a:r>
              <a:rPr lang="el-GR" sz="1400" dirty="0" smtClean="0"/>
              <a:t> </a:t>
            </a:r>
            <a:endParaRPr lang="en-US" sz="1400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1643042" y="3429000"/>
            <a:ext cx="285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lang="el-GR" sz="1400" b="1" dirty="0">
              <a:solidFill>
                <a:srgbClr val="00B0F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2285984" y="3000372"/>
            <a:ext cx="535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=10s</a:t>
            </a:r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(χρόνος που το κύμα ταξίδεψε 20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m)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2214546" y="2714620"/>
            <a:ext cx="59293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= 1min </a:t>
            </a:r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(χρόνος που το σωματίδιο νερού έκανε Ν ταλαντώσεις)</a:t>
            </a:r>
            <a:endParaRPr lang="el-GR" sz="1400" dirty="0">
              <a:solidFill>
                <a:srgbClr val="0070C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6000760" y="3000372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=20m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5" grpId="0"/>
      <p:bldP spid="36" grpId="0"/>
      <p:bldP spid="37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142976" y="357166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3</a:t>
            </a:r>
            <a:r>
              <a:rPr lang="el-GR" sz="2400" dirty="0" smtClean="0"/>
              <a:t>   σελ. 111 σχολικού βιβλίου</a:t>
            </a:r>
            <a:endParaRPr lang="el-GR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000232" y="121442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r>
              <a:rPr lang="en-US" sz="2400" dirty="0" smtClean="0"/>
              <a:t> </a:t>
            </a:r>
            <a:endParaRPr lang="el-GR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214282" y="1928802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Στη συνέχεια από τον τύπο  </a:t>
            </a:r>
            <a:r>
              <a:rPr lang="en-US" sz="1200" dirty="0" smtClean="0"/>
              <a:t>u = </a:t>
            </a:r>
            <a:r>
              <a:rPr lang="el-GR" sz="1200" dirty="0" smtClean="0"/>
              <a:t>Δ</a:t>
            </a:r>
            <a:r>
              <a:rPr lang="en-US" sz="1200" dirty="0" smtClean="0"/>
              <a:t>x/</a:t>
            </a:r>
            <a:r>
              <a:rPr lang="el-GR" sz="1200" dirty="0" smtClean="0"/>
              <a:t>Δ</a:t>
            </a:r>
            <a:r>
              <a:rPr lang="en-US" sz="1200" dirty="0" smtClean="0"/>
              <a:t>t </a:t>
            </a:r>
            <a:r>
              <a:rPr lang="el-GR" sz="1200" dirty="0" smtClean="0"/>
              <a:t>   θα βρω την ταχύτητα του κύματος, και στη συνέχεια από τον τύπο </a:t>
            </a:r>
            <a:r>
              <a:rPr lang="el-GR" sz="1200" dirty="0" smtClean="0"/>
              <a:t> </a:t>
            </a:r>
            <a:r>
              <a:rPr lang="en-US" sz="1200" dirty="0" smtClean="0"/>
              <a:t> u</a:t>
            </a:r>
            <a:r>
              <a:rPr lang="el-GR" sz="1200" dirty="0" smtClean="0"/>
              <a:t>=</a:t>
            </a:r>
            <a:r>
              <a:rPr lang="el-GR" sz="1200" dirty="0" err="1" smtClean="0"/>
              <a:t>λ∙</a:t>
            </a:r>
            <a:r>
              <a:rPr lang="en-US" sz="1200" dirty="0" smtClean="0"/>
              <a:t>f  , </a:t>
            </a:r>
            <a:r>
              <a:rPr lang="el-GR" sz="1200" dirty="0" smtClean="0"/>
              <a:t>θα βρω το μήκος κύματος.</a:t>
            </a:r>
            <a:r>
              <a:rPr lang="en-US" sz="1200" dirty="0" smtClean="0"/>
              <a:t> </a:t>
            </a:r>
            <a:r>
              <a:rPr lang="el-GR" sz="1200" dirty="0" smtClean="0"/>
              <a:t>Από το προηγούμενο υποερώτημα η  συχνότητα του κύματος είναι   </a:t>
            </a:r>
            <a:r>
              <a:rPr lang="en-US" sz="1200" b="1" dirty="0" smtClean="0">
                <a:solidFill>
                  <a:srgbClr val="00B050"/>
                </a:solidFill>
              </a:rPr>
              <a:t>f </a:t>
            </a:r>
            <a:r>
              <a:rPr lang="en-US" sz="1200" b="1" dirty="0" smtClean="0">
                <a:solidFill>
                  <a:srgbClr val="00B050"/>
                </a:solidFill>
              </a:rPr>
              <a:t>=  0,4 Hz</a:t>
            </a:r>
          </a:p>
          <a:p>
            <a:endParaRPr lang="el-GR" sz="12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3571868" y="128586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Συνέχεια …</a:t>
            </a:r>
            <a:endParaRPr lang="el-GR" sz="16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6431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428596" y="264318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r>
              <a:rPr lang="el-GR" sz="2800" b="1" baseline="-25000" dirty="0" smtClean="0"/>
              <a:t> </a:t>
            </a:r>
            <a:endParaRPr lang="en-US" sz="28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2620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85852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n-US" sz="2800" b="1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285852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1285852" y="285749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3071802" y="264318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r>
              <a:rPr lang="el-GR" sz="2800" b="1" baseline="-25000" dirty="0" smtClean="0"/>
              <a:t> 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3500430" y="2620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929058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20</a:t>
            </a:r>
            <a:endParaRPr lang="en-US" sz="2800" b="1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3929058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3929058" y="285749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10</a:t>
            </a:r>
            <a:endParaRPr lang="en-US" sz="2800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5357818" y="26431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6072198" y="2643182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dirty="0" smtClean="0">
                <a:solidFill>
                  <a:srgbClr val="FF0000"/>
                </a:solidFill>
              </a:rPr>
              <a:t>  =2</a:t>
            </a:r>
            <a:r>
              <a:rPr lang="en-US" sz="2400" b="1" dirty="0" smtClean="0">
                <a:solidFill>
                  <a:srgbClr val="FF0000"/>
                </a:solidFill>
              </a:rPr>
              <a:t>m/s</a:t>
            </a:r>
            <a:r>
              <a:rPr lang="el-GR" sz="2400" b="1" baseline="-25000" dirty="0" smtClean="0"/>
              <a:t> </a:t>
            </a:r>
            <a:endParaRPr lang="en-US" sz="24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2214546" y="483460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3786182" y="4714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3286116" y="469173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071934" y="4714884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500562" y="4714884"/>
            <a:ext cx="362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4143372" y="512035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>
            <a:off x="3214678" y="519179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4197482" y="5097204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3357554" y="512035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>
            <a:off x="4179091" y="5227515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>
            <a:off x="4464843" y="4727449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785786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285720" y="483460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1071538" y="4857760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1571604" y="4857760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5643570" y="476316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1675616" y="58830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2071670" y="569186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2143108" y="6120490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1357290" y="588302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3071802" y="588302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4175946" y="58830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5" name="74 - Ορθογώνιο"/>
          <p:cNvSpPr/>
          <p:nvPr/>
        </p:nvSpPr>
        <p:spPr>
          <a:xfrm>
            <a:off x="4572000" y="5691862"/>
            <a:ext cx="6040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572000" y="6097336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0,4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3857620" y="588302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78" name="77 - TextBox"/>
          <p:cNvSpPr txBox="1"/>
          <p:nvPr/>
        </p:nvSpPr>
        <p:spPr>
          <a:xfrm>
            <a:off x="5429256" y="588302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6461962" y="5906176"/>
            <a:ext cx="920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</a:rPr>
              <a:t>=</a:t>
            </a:r>
            <a:r>
              <a:rPr lang="en-US" sz="2800" b="1" dirty="0" smtClean="0">
                <a:solidFill>
                  <a:srgbClr val="0000FF"/>
                </a:solidFill>
              </a:rPr>
              <a:t>5</a:t>
            </a:r>
            <a:r>
              <a:rPr lang="el-G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6143636" y="590617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l-GR" sz="2800" b="1" baseline="30000" dirty="0" smtClean="0">
                <a:solidFill>
                  <a:srgbClr val="0000FF"/>
                </a:solidFill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</a:rPr>
              <a:t> </a:t>
            </a:r>
            <a:endParaRPr lang="en-US" sz="2800" b="1" baseline="30000" dirty="0">
              <a:solidFill>
                <a:srgbClr val="0000FF"/>
              </a:solidFill>
            </a:endParaRPr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2071670" y="619192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>
            <a:off x="4500562" y="619192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60" grpId="0"/>
      <p:bldP spid="61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857884" y="250030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929322" y="5286388"/>
            <a:ext cx="321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Περίοδος πρέπει πάντα να είναι σε δευτερόλεπτα  (</a:t>
            </a:r>
            <a:r>
              <a:rPr lang="en-US" dirty="0" smtClean="0"/>
              <a:t>  </a:t>
            </a:r>
            <a:r>
              <a:rPr lang="el-GR" dirty="0" err="1" smtClean="0"/>
              <a:t>π.χ</a:t>
            </a:r>
            <a:r>
              <a:rPr lang="el-GR" dirty="0" smtClean="0"/>
              <a:t> Τ =</a:t>
            </a:r>
            <a:r>
              <a:rPr lang="en-US" dirty="0" smtClean="0"/>
              <a:t> </a:t>
            </a:r>
            <a:r>
              <a:rPr lang="el-GR" dirty="0" smtClean="0"/>
              <a:t> 2</a:t>
            </a:r>
            <a:r>
              <a:rPr lang="en-US" dirty="0" smtClean="0"/>
              <a:t>s)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5715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  </a:t>
            </a:r>
            <a:r>
              <a:rPr lang="en-US" dirty="0" smtClean="0"/>
              <a:t>(</a:t>
            </a:r>
            <a:r>
              <a:rPr lang="el-GR" dirty="0" err="1" smtClean="0"/>
              <a:t>π.χ</a:t>
            </a:r>
            <a:r>
              <a:rPr lang="en-US" dirty="0" smtClean="0"/>
              <a:t>   f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0,5 </a:t>
            </a:r>
            <a:r>
              <a:rPr lang="en-US" dirty="0" smtClean="0"/>
              <a:t>Hz)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4643438" y="2857496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4929190" y="4500570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1357290" y="4286256"/>
            <a:ext cx="135732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857488" y="3571876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14810" y="407194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143372" y="3214686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857620" y="4000504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8579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ταχύτητας 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557442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>
            <a:endCxn id="25" idx="1"/>
          </p:cNvCxnSpPr>
          <p:nvPr/>
        </p:nvCxnSpPr>
        <p:spPr>
          <a:xfrm flipV="1">
            <a:off x="4286248" y="2381714"/>
            <a:ext cx="1714512" cy="5472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4143372" y="4000504"/>
            <a:ext cx="1143008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1285852" y="3500438"/>
            <a:ext cx="1714512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000760" y="1643050"/>
            <a:ext cx="3000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Μετατόπιση του σώματος που κινείται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l-GR" b="1" dirty="0" smtClean="0"/>
              <a:t>Για κύμα είναι πόση απόσταση ταξίδεψε ένα κύμα  (π.χ. 4</a:t>
            </a:r>
            <a:r>
              <a:rPr lang="en-US" b="1" dirty="0" smtClean="0"/>
              <a:t>0m</a:t>
            </a:r>
            <a:r>
              <a:rPr lang="el-GR" b="1" dirty="0" smtClean="0"/>
              <a:t>) </a:t>
            </a:r>
            <a:endParaRPr lang="en-US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929058" y="5000636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Είναι το χρονικό διάστημα (Δ</a:t>
            </a:r>
            <a:r>
              <a:rPr lang="en-US" b="1" dirty="0" smtClean="0">
                <a:solidFill>
                  <a:srgbClr val="FF0000"/>
                </a:solidFill>
              </a:rPr>
              <a:t>t) </a:t>
            </a:r>
            <a:r>
              <a:rPr lang="el-GR" b="1" dirty="0" smtClean="0">
                <a:solidFill>
                  <a:srgbClr val="FF0000"/>
                </a:solidFill>
              </a:rPr>
              <a:t>που έκανε το σώμα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l-GR" b="1" dirty="0" smtClean="0">
                <a:solidFill>
                  <a:srgbClr val="FF0000"/>
                </a:solidFill>
              </a:rPr>
              <a:t> ή το </a:t>
            </a:r>
            <a:r>
              <a:rPr lang="el-GR" b="1" dirty="0" smtClean="0"/>
              <a:t>κύμα</a:t>
            </a:r>
            <a:r>
              <a:rPr lang="el-GR" b="1" dirty="0" smtClean="0">
                <a:solidFill>
                  <a:srgbClr val="FF0000"/>
                </a:solidFill>
              </a:rPr>
              <a:t> - </a:t>
            </a:r>
            <a:r>
              <a:rPr lang="el-GR" b="1" dirty="0" smtClean="0"/>
              <a:t>ενέργεια</a:t>
            </a:r>
            <a:r>
              <a:rPr lang="el-GR" b="1" dirty="0" smtClean="0">
                <a:solidFill>
                  <a:srgbClr val="FF0000"/>
                </a:solidFill>
              </a:rPr>
              <a:t>) για να διανύσει την απόσταση Δ</a:t>
            </a:r>
            <a:r>
              <a:rPr lang="en-US" b="1" dirty="0" smtClean="0">
                <a:solidFill>
                  <a:srgbClr val="FF0000"/>
                </a:solidFill>
              </a:rPr>
              <a:t>x.  (</a:t>
            </a:r>
            <a:r>
              <a:rPr lang="el-GR" b="1" dirty="0" smtClean="0">
                <a:solidFill>
                  <a:srgbClr val="FF0000"/>
                </a:solidFill>
              </a:rPr>
              <a:t>π.χ. 2</a:t>
            </a:r>
            <a:r>
              <a:rPr lang="en-US" b="1" dirty="0" smtClean="0">
                <a:solidFill>
                  <a:srgbClr val="FF0000"/>
                </a:solidFill>
              </a:rPr>
              <a:t>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ταχύτητα, </a:t>
            </a:r>
            <a:r>
              <a:rPr lang="el-GR" b="1" dirty="0" smtClean="0"/>
              <a:t>για κύμα είναι η ταχύτητα με την οποία ταξιδεύει ένα κύμα</a:t>
            </a:r>
            <a:r>
              <a:rPr lang="en-US" b="1" dirty="0" smtClean="0"/>
              <a:t> (</a:t>
            </a:r>
            <a:r>
              <a:rPr lang="el-GR" b="1" dirty="0" smtClean="0"/>
              <a:t>π.χ. </a:t>
            </a:r>
            <a:r>
              <a:rPr lang="en-US" b="1" dirty="0" smtClean="0"/>
              <a:t>u = </a:t>
            </a:r>
            <a:r>
              <a:rPr lang="el-GR" b="1" dirty="0" smtClean="0"/>
              <a:t>2</a:t>
            </a:r>
            <a:r>
              <a:rPr lang="en-US" b="1" dirty="0" smtClean="0"/>
              <a:t>0m/s)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928926" y="292893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 </a:t>
            </a:r>
            <a:r>
              <a:rPr lang="en-US" sz="4000" b="1" dirty="0" smtClean="0"/>
              <a:t>u</a:t>
            </a:r>
            <a:r>
              <a:rPr lang="el-GR" sz="4000" b="1" baseline="-25000" dirty="0" smtClean="0"/>
              <a:t> </a:t>
            </a:r>
            <a:endParaRPr lang="en-US" sz="40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428992" y="30003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000496" y="335756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929058" y="272111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Δ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4000496" y="328612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Δ</a:t>
            </a:r>
            <a:r>
              <a:rPr lang="en-US" sz="4000" b="1" dirty="0" smtClean="0"/>
              <a:t>t</a:t>
            </a:r>
            <a:endParaRPr lang="en-US" sz="4000" dirty="0"/>
          </a:p>
        </p:txBody>
      </p:sp>
      <p:sp>
        <p:nvSpPr>
          <p:cNvPr id="24" name="2 - Θέση περιεχομένου"/>
          <p:cNvSpPr>
            <a:spLocks noGrp="1"/>
          </p:cNvSpPr>
          <p:nvPr>
            <p:ph idx="1"/>
          </p:nvPr>
        </p:nvSpPr>
        <p:spPr>
          <a:xfrm>
            <a:off x="2786050" y="0"/>
            <a:ext cx="2928958" cy="7143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l-GR" sz="4400" b="1" dirty="0" smtClean="0">
                <a:solidFill>
                  <a:srgbClr val="FF0000"/>
                </a:solidFill>
              </a:rPr>
              <a:t>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6215082"/>
            <a:ext cx="1000132" cy="42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1554" y="114219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286512" y="785794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Διεύθυνση ταλάντωσης των σωματιδίων του μέσου διάδοσης κύματος, εδώ του σκοινιού.</a:t>
            </a:r>
            <a:endParaRPr lang="el-GR" sz="1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429124" y="142852"/>
            <a:ext cx="3152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Ταχύτητα κύματος 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357158" y="1643050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Έστω ένα κύμα ταξιδεύει μια απόσταση Δ</a:t>
            </a:r>
            <a:r>
              <a:rPr lang="en-US" dirty="0" smtClean="0"/>
              <a:t>x, </a:t>
            </a:r>
            <a:r>
              <a:rPr lang="el-GR" dirty="0" smtClean="0"/>
              <a:t>η οποία είναι</a:t>
            </a:r>
            <a:r>
              <a:rPr lang="en-US" dirty="0" smtClean="0"/>
              <a:t> </a:t>
            </a:r>
            <a:r>
              <a:rPr lang="el-GR" dirty="0" smtClean="0"/>
              <a:t>ίση με το μήκος κύματός του,</a:t>
            </a:r>
            <a:r>
              <a:rPr lang="en-US" dirty="0" smtClean="0"/>
              <a:t> </a:t>
            </a:r>
            <a:r>
              <a:rPr lang="el-GR" dirty="0" smtClean="0"/>
              <a:t>που είναι λ :    άρα   </a:t>
            </a:r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l-GR" b="1" dirty="0" smtClean="0">
                <a:solidFill>
                  <a:srgbClr val="00B050"/>
                </a:solidFill>
              </a:rPr>
              <a:t> = λ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l-GR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b="1" dirty="0" smtClean="0"/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Όμως </a:t>
            </a:r>
            <a:r>
              <a:rPr lang="el-GR" dirty="0" smtClean="0"/>
              <a:t>σε χρονικό διάστημα Δ</a:t>
            </a:r>
            <a:r>
              <a:rPr lang="en-US" dirty="0" smtClean="0"/>
              <a:t>t</a:t>
            </a:r>
            <a:r>
              <a:rPr lang="el-GR" dirty="0" smtClean="0"/>
              <a:t> μιας περιόδου Τ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l-GR" b="1" dirty="0" smtClean="0">
                <a:solidFill>
                  <a:srgbClr val="0070C0"/>
                </a:solidFill>
              </a:rPr>
              <a:t>Δ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l-GR" b="1" dirty="0" smtClean="0">
                <a:solidFill>
                  <a:srgbClr val="0070C0"/>
                </a:solidFill>
              </a:rPr>
              <a:t>= Τ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το κύμα έχει ταξιδέψει απόσταση Δ</a:t>
            </a:r>
            <a:r>
              <a:rPr lang="en-US" dirty="0" smtClean="0"/>
              <a:t>x</a:t>
            </a:r>
            <a:r>
              <a:rPr lang="el-GR" dirty="0" smtClean="0"/>
              <a:t> ίση με ένα μήκος κύματος λ 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357158" y="435120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u</a:t>
            </a:r>
            <a:r>
              <a:rPr lang="el-GR" sz="4000" b="1" baseline="-25000" dirty="0" smtClean="0">
                <a:solidFill>
                  <a:srgbClr val="FF0000"/>
                </a:solidFill>
              </a:rPr>
              <a:t> 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857224" y="442263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477982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357290" y="414338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Δ</a:t>
            </a:r>
            <a:r>
              <a:rPr lang="en-US" sz="4000" b="1" dirty="0" smtClean="0">
                <a:solidFill>
                  <a:srgbClr val="00B050"/>
                </a:solidFill>
              </a:rPr>
              <a:t>x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428728" y="471488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500034" y="3286124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Η ταχύτητα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u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/>
              <a:t>με την οποία ταξιδεύει το κύμα θα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5" name="34 - Ορθογώνιο"/>
          <p:cNvSpPr/>
          <p:nvPr/>
        </p:nvSpPr>
        <p:spPr>
          <a:xfrm>
            <a:off x="3286116" y="4429132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ή</a:t>
            </a:r>
            <a:endParaRPr lang="en-US" sz="4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4572000" y="442263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u</a:t>
            </a:r>
            <a:r>
              <a:rPr lang="el-GR" sz="4000" b="1" baseline="-25000" dirty="0" smtClean="0">
                <a:solidFill>
                  <a:srgbClr val="FF0000"/>
                </a:solidFill>
              </a:rPr>
              <a:t> 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5072066" y="44940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5643570" y="485126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572132" y="421481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λ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5643570" y="4786322"/>
            <a:ext cx="4379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Τ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1071546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Ταχύτητα που ταξιδεύει το κύμα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 10 </a:t>
            </a:r>
            <a:r>
              <a:rPr lang="en-US" b="1" dirty="0" smtClean="0">
                <a:solidFill>
                  <a:srgbClr val="FF0000"/>
                </a:solidFill>
              </a:rPr>
              <a:t>m/s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6429388" y="928670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Η συχνότητα </a:t>
            </a:r>
            <a:r>
              <a:rPr lang="en-US" b="1" dirty="0" smtClean="0">
                <a:solidFill>
                  <a:srgbClr val="00B050"/>
                </a:solidFill>
              </a:rPr>
              <a:t>f </a:t>
            </a:r>
            <a:r>
              <a:rPr lang="el-GR" b="1" dirty="0" smtClean="0">
                <a:solidFill>
                  <a:srgbClr val="00B050"/>
                </a:solidFill>
              </a:rPr>
              <a:t>του κύματος 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</a:rPr>
              <a:t> Hz 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6000760" y="571480"/>
            <a:ext cx="2643206" cy="1643050"/>
          </a:xfrm>
          <a:prstGeom prst="cloudCallout">
            <a:avLst>
              <a:gd name="adj1" fmla="val -81384"/>
              <a:gd name="adj2" fmla="val 1004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62748"/>
              <a:gd name="adj2" fmla="val -162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0" y="1000108"/>
            <a:ext cx="2786050" cy="1214446"/>
          </a:xfrm>
          <a:prstGeom prst="cloudCallout">
            <a:avLst>
              <a:gd name="adj1" fmla="val 28624"/>
              <a:gd name="adj2" fmla="val 1387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3071802" y="3143248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357422" y="3143248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u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714744" y="3143248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>
                <a:solidFill>
                  <a:srgbClr val="0070C0"/>
                </a:solidFill>
              </a:rPr>
              <a:t>λ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572000" y="3143248"/>
            <a:ext cx="362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f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Το μήκος κύματος λ  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5</a:t>
            </a:r>
            <a:r>
              <a:rPr lang="en-US" b="1" dirty="0" smtClean="0">
                <a:solidFill>
                  <a:srgbClr val="0070C0"/>
                </a:solidFill>
              </a:rPr>
              <a:t>m)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 animBg="1"/>
      <p:bldP spid="24" grpId="0" animBg="1"/>
      <p:bldP spid="25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2000232" y="270247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28596" y="642918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κύμα έχει μήκος κύματος 5</a:t>
            </a:r>
            <a:r>
              <a:rPr lang="en-US" sz="2000" dirty="0" smtClean="0"/>
              <a:t>m, </a:t>
            </a:r>
            <a:r>
              <a:rPr lang="el-GR" sz="2000" dirty="0" smtClean="0"/>
              <a:t> και συχνότητα 2</a:t>
            </a:r>
            <a:r>
              <a:rPr lang="en-US" sz="2000" dirty="0" smtClean="0"/>
              <a:t>Hz, </a:t>
            </a:r>
            <a:r>
              <a:rPr lang="el-GR" sz="2000" dirty="0" smtClean="0"/>
              <a:t>ποια η ταχύτητα με την οποία διαδίδεται το κύμα; </a:t>
            </a:r>
            <a:endParaRPr lang="el-GR" sz="2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785786" y="234528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85786" y="263104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785786" y="263104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000232" y="2345288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l-GR" sz="1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5m</a:t>
            </a:r>
            <a:r>
              <a:rPr lang="el-GR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 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2Hz  </a:t>
            </a:r>
            <a:r>
              <a:rPr lang="el-GR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b="1" dirty="0">
              <a:solidFill>
                <a:srgbClr val="00B05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857356" y="264318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  </a:t>
            </a:r>
            <a:r>
              <a:rPr lang="el-GR" b="1" dirty="0" smtClean="0"/>
              <a:t>  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baseline="-25000" dirty="0" smtClean="0"/>
              <a:t>  </a:t>
            </a:r>
            <a:r>
              <a:rPr lang="en-US" b="1" dirty="0" smtClean="0"/>
              <a:t> </a:t>
            </a:r>
            <a:r>
              <a:rPr lang="el-GR" b="1" dirty="0" smtClean="0"/>
              <a:t> </a:t>
            </a:r>
            <a:endParaRPr lang="en-US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214678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428728" y="41916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928662" y="416851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714480" y="4191664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214546" y="4191664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72066" y="2773916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00FF"/>
                </a:solidFill>
              </a:rPr>
              <a:t>.</a:t>
            </a:r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2857488" y="419166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3428992" y="419166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4000496" y="41916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357686" y="4191664"/>
            <a:ext cx="527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4714876" y="4191664"/>
            <a:ext cx="5661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43" name="42 - TextBox"/>
          <p:cNvSpPr txBox="1"/>
          <p:nvPr/>
        </p:nvSpPr>
        <p:spPr>
          <a:xfrm>
            <a:off x="5429256" y="419166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000760" y="419166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6572264" y="4191664"/>
            <a:ext cx="1590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10m/s 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5" grpId="0"/>
      <p:bldP spid="16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2" grpId="0"/>
      <p:bldP spid="33" grpId="0"/>
      <p:bldP spid="34" grpId="0"/>
      <p:bldP spid="39" grpId="0"/>
      <p:bldP spid="42" grpId="0"/>
      <p:bldP spid="43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2000232" y="250030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28596" y="642918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κύμα έχει μήκος κύματος </a:t>
            </a:r>
            <a:r>
              <a:rPr lang="en-US" sz="2000" dirty="0" smtClean="0"/>
              <a:t>8cm, </a:t>
            </a:r>
            <a:r>
              <a:rPr lang="el-GR" sz="2000" dirty="0" smtClean="0"/>
              <a:t> και συχνότητα 4</a:t>
            </a:r>
            <a:r>
              <a:rPr lang="en-US" sz="2000" dirty="0" smtClean="0"/>
              <a:t>Hz, </a:t>
            </a:r>
            <a:r>
              <a:rPr lang="el-GR" sz="2000" dirty="0" smtClean="0"/>
              <a:t>ποια η ταχύτητα με την οποία διαδίδεται το κύμα; </a:t>
            </a:r>
            <a:endParaRPr lang="el-GR" sz="2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785786" y="214311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85786" y="242886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785786" y="242886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000232" y="2143116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b="1" dirty="0" smtClean="0">
                <a:solidFill>
                  <a:srgbClr val="0070C0"/>
                </a:solidFill>
              </a:rPr>
              <a:t>8cm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en-US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 </a:t>
            </a:r>
            <a:r>
              <a:rPr lang="el-GR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Hz  </a:t>
            </a:r>
            <a:r>
              <a:rPr lang="el-GR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b="1" dirty="0">
              <a:solidFill>
                <a:srgbClr val="00B05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785919" y="2428868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214678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428728" y="44774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928662" y="445426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714480" y="4477416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214546" y="4477416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72066" y="2571744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00FF"/>
                </a:solidFill>
              </a:rPr>
              <a:t>.</a:t>
            </a:r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2857488" y="447741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3428992" y="44774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4000496" y="44774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357686" y="4477416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0,08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5124640" y="4477416"/>
            <a:ext cx="5661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43" name="42 - TextBox"/>
          <p:cNvSpPr txBox="1"/>
          <p:nvPr/>
        </p:nvSpPr>
        <p:spPr>
          <a:xfrm>
            <a:off x="5839020" y="447741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410524" y="44774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6982028" y="4477416"/>
            <a:ext cx="1829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r>
              <a:rPr lang="en-US" sz="2800" b="1" dirty="0" smtClean="0"/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0,32</a:t>
            </a:r>
            <a:r>
              <a:rPr lang="en-US" sz="2800" b="1" dirty="0" smtClean="0">
                <a:solidFill>
                  <a:srgbClr val="FF0000"/>
                </a:solidFill>
              </a:rPr>
              <a:t>m/s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307181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Μετατρέπω τα εκατοστά σε μέτρα:</a:t>
            </a:r>
            <a:endParaRPr lang="en-US" sz="2000" dirty="0" smtClean="0"/>
          </a:p>
          <a:p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8cm</a:t>
            </a:r>
            <a:r>
              <a:rPr lang="el-GR" sz="2000" dirty="0" smtClean="0">
                <a:solidFill>
                  <a:srgbClr val="0070C0"/>
                </a:solidFill>
              </a:rPr>
              <a:t> =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0070C0"/>
                </a:solidFill>
              </a:rPr>
              <a:t>8</a:t>
            </a:r>
            <a:r>
              <a:rPr lang="el-GR" sz="2000" dirty="0" smtClean="0"/>
              <a:t>:100 = </a:t>
            </a:r>
            <a:r>
              <a:rPr lang="el-GR" sz="2000" dirty="0" smtClean="0">
                <a:solidFill>
                  <a:srgbClr val="0070C0"/>
                </a:solidFill>
              </a:rPr>
              <a:t>0,08</a:t>
            </a:r>
            <a:r>
              <a:rPr lang="en-US" sz="2000" dirty="0" smtClean="0">
                <a:solidFill>
                  <a:srgbClr val="0070C0"/>
                </a:solidFill>
              </a:rPr>
              <a:t>m , </a:t>
            </a:r>
            <a:r>
              <a:rPr lang="en-US" sz="2000" dirty="0" smtClean="0">
                <a:solidFill>
                  <a:srgbClr val="0070C0"/>
                </a:solidFill>
              </a:rPr>
              <a:t>      </a:t>
            </a:r>
            <a:r>
              <a:rPr lang="el-GR" sz="2000" dirty="0" smtClean="0"/>
              <a:t>άρα</a:t>
            </a:r>
            <a:r>
              <a:rPr lang="el-GR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</a:t>
            </a:r>
            <a:r>
              <a:rPr lang="el-GR" sz="2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0,08</a:t>
            </a:r>
            <a:r>
              <a:rPr lang="en-US" sz="2000" dirty="0" smtClean="0">
                <a:solidFill>
                  <a:srgbClr val="0070C0"/>
                </a:solidFill>
              </a:rPr>
              <a:t>m</a:t>
            </a:r>
            <a:endParaRPr lang="el-GR" sz="20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5" grpId="0"/>
      <p:bldP spid="16" grpId="0"/>
      <p:bldP spid="22" grpId="0"/>
      <p:bldP spid="23" grpId="0"/>
      <p:bldP spid="25" grpId="0"/>
      <p:bldP spid="26" grpId="0"/>
      <p:bldP spid="28" grpId="0"/>
      <p:bldP spid="29" grpId="0"/>
      <p:bldP spid="32" grpId="0"/>
      <p:bldP spid="33" grpId="0"/>
      <p:bldP spid="34" grpId="0"/>
      <p:bldP spid="39" grpId="0"/>
      <p:bldP spid="42" grpId="0"/>
      <p:bldP spid="43" grpId="0"/>
      <p:bldP spid="45" grpId="0"/>
      <p:bldP spid="4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3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3214678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32" name="31 - TextBox"/>
          <p:cNvSpPr txBox="1"/>
          <p:nvPr/>
        </p:nvSpPr>
        <p:spPr>
          <a:xfrm>
            <a:off x="2285984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428596" y="3143248"/>
            <a:ext cx="6643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λύνω </a:t>
            </a:r>
            <a:r>
              <a:rPr lang="el-GR" sz="1600" dirty="0" smtClean="0"/>
              <a:t>τον  </a:t>
            </a:r>
            <a:r>
              <a:rPr lang="el-GR" sz="1600" dirty="0" smtClean="0"/>
              <a:t>τύπο </a:t>
            </a:r>
            <a:r>
              <a:rPr lang="en-US" sz="1600" dirty="0" smtClean="0"/>
              <a:t>u = </a:t>
            </a:r>
            <a:r>
              <a:rPr lang="el-GR" sz="1600" dirty="0" smtClean="0"/>
              <a:t>λ ∙</a:t>
            </a:r>
            <a:r>
              <a:rPr lang="en-US" sz="1600" dirty="0" smtClean="0"/>
              <a:t>f</a:t>
            </a:r>
            <a:r>
              <a:rPr lang="el-GR" sz="1600" dirty="0" smtClean="0"/>
              <a:t> </a:t>
            </a:r>
            <a:r>
              <a:rPr lang="el-GR" sz="1600" dirty="0" smtClean="0"/>
              <a:t>ως προς </a:t>
            </a:r>
            <a:r>
              <a:rPr lang="el-GR" sz="1600" dirty="0" smtClean="0"/>
              <a:t>την  </a:t>
            </a:r>
            <a:r>
              <a:rPr lang="el-GR" sz="1600" dirty="0" smtClean="0"/>
              <a:t>άγνωστη συχνότητα </a:t>
            </a:r>
            <a:r>
              <a:rPr lang="el-GR" sz="1600" dirty="0" smtClean="0"/>
              <a:t> </a:t>
            </a:r>
            <a:r>
              <a:rPr lang="en-US" sz="1600" dirty="0" smtClean="0"/>
              <a:t>f</a:t>
            </a:r>
            <a:endParaRPr lang="el-GR" sz="16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3857620" y="38807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3357554" y="385762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143372" y="3880782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572000" y="3880782"/>
            <a:ext cx="362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4214810" y="428625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>
            <a:off x="3286116" y="435769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268920" y="4263102"/>
            <a:ext cx="445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3428992" y="42862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179091" y="4464851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500958" y="39773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7000892" y="383447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7065318" y="42148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 rot="5400000">
            <a:off x="4107653" y="3964785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714348" y="550070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</a:p>
        </p:txBody>
      </p:sp>
      <p:sp>
        <p:nvSpPr>
          <p:cNvPr id="93" name="92 - Ορθογώνιο"/>
          <p:cNvSpPr/>
          <p:nvPr/>
        </p:nvSpPr>
        <p:spPr>
          <a:xfrm>
            <a:off x="1675616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2071670" y="521495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6" name="95 - Ορθογώνιο"/>
          <p:cNvSpPr/>
          <p:nvPr/>
        </p:nvSpPr>
        <p:spPr>
          <a:xfrm>
            <a:off x="2143108" y="56435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7786710" y="400050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1357290" y="54061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100" name="99 - TextBox"/>
          <p:cNvSpPr txBox="1"/>
          <p:nvPr/>
        </p:nvSpPr>
        <p:spPr>
          <a:xfrm>
            <a:off x="3071802" y="540611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01" name="100 - Ορθογώνιο"/>
          <p:cNvSpPr/>
          <p:nvPr/>
        </p:nvSpPr>
        <p:spPr>
          <a:xfrm>
            <a:off x="4175946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4572000" y="5214950"/>
            <a:ext cx="6040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4572000" y="562042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1</a:t>
            </a:r>
            <a:endParaRPr lang="en-US" sz="2800" b="1" baseline="-25000" dirty="0">
              <a:solidFill>
                <a:srgbClr val="0000FF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3857620" y="54061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112" name="111 - TextBox"/>
          <p:cNvSpPr txBox="1"/>
          <p:nvPr/>
        </p:nvSpPr>
        <p:spPr>
          <a:xfrm>
            <a:off x="5429256" y="540611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3" name="112 - Ορθογώνιο"/>
          <p:cNvSpPr/>
          <p:nvPr/>
        </p:nvSpPr>
        <p:spPr>
          <a:xfrm>
            <a:off x="6461962" y="5429264"/>
            <a:ext cx="997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=4 </a:t>
            </a:r>
            <a:r>
              <a:rPr lang="el-GR" sz="2800" b="1" dirty="0" smtClean="0">
                <a:solidFill>
                  <a:srgbClr val="00B050"/>
                </a:solidFill>
              </a:rPr>
              <a:t>Η</a:t>
            </a:r>
            <a:r>
              <a:rPr lang="en-US" sz="2800" b="1" dirty="0" smtClean="0">
                <a:solidFill>
                  <a:srgbClr val="00B050"/>
                </a:solidFill>
              </a:rPr>
              <a:t>z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143636" y="542926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</a:rPr>
              <a:t>f </a:t>
            </a:r>
            <a:r>
              <a:rPr lang="el-GR" sz="2800" baseline="30000" dirty="0" smtClean="0">
                <a:solidFill>
                  <a:srgbClr val="00B050"/>
                </a:solidFill>
              </a:rPr>
              <a:t> </a:t>
            </a:r>
            <a:r>
              <a:rPr lang="el-GR" sz="2800" dirty="0" smtClean="0">
                <a:solidFill>
                  <a:srgbClr val="00B050"/>
                </a:solidFill>
              </a:rPr>
              <a:t> </a:t>
            </a:r>
            <a:endParaRPr lang="en-US" sz="2800" baseline="30000" dirty="0">
              <a:solidFill>
                <a:srgbClr val="00B05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428596" y="642918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κύμα έχει μήκος κύματος </a:t>
            </a:r>
            <a:r>
              <a:rPr lang="en-US" sz="2000" dirty="0" smtClean="0"/>
              <a:t>1m, </a:t>
            </a:r>
            <a:r>
              <a:rPr lang="el-GR" sz="2000" dirty="0" smtClean="0"/>
              <a:t> και διαδίδεται με </a:t>
            </a:r>
            <a:r>
              <a:rPr lang="en-US" sz="2000" dirty="0" smtClean="0"/>
              <a:t> </a:t>
            </a:r>
            <a:r>
              <a:rPr lang="el-GR" sz="2000" dirty="0" smtClean="0"/>
              <a:t>ταχύτητα </a:t>
            </a:r>
            <a:r>
              <a:rPr lang="el-GR" sz="2000" dirty="0" smtClean="0"/>
              <a:t>4</a:t>
            </a:r>
            <a:r>
              <a:rPr lang="en-US" sz="2000" dirty="0" smtClean="0"/>
              <a:t>m/s, </a:t>
            </a:r>
            <a:r>
              <a:rPr lang="el-GR" sz="2000" dirty="0" smtClean="0"/>
              <a:t>ποια η συχνότητα του κύματος;</a:t>
            </a:r>
            <a:endParaRPr lang="el-GR" sz="20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3286116" y="2143116"/>
            <a:ext cx="114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  = 4 </a:t>
            </a:r>
            <a:r>
              <a:rPr lang="en-US" sz="1200" b="1" dirty="0" smtClean="0">
                <a:solidFill>
                  <a:srgbClr val="FF0000"/>
                </a:solidFill>
              </a:rPr>
              <a:t>m / 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21" name="120 - Ορθογώνιο"/>
          <p:cNvSpPr/>
          <p:nvPr/>
        </p:nvSpPr>
        <p:spPr>
          <a:xfrm>
            <a:off x="785786" y="214311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785786" y="242886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23" name="122 - Ευθύγραμμο βέλος σύνδεσης"/>
          <p:cNvCxnSpPr/>
          <p:nvPr/>
        </p:nvCxnSpPr>
        <p:spPr>
          <a:xfrm>
            <a:off x="785786" y="242886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- TextBox"/>
          <p:cNvSpPr txBox="1"/>
          <p:nvPr/>
        </p:nvSpPr>
        <p:spPr>
          <a:xfrm>
            <a:off x="2000232" y="2143116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b="1" dirty="0" smtClean="0">
                <a:solidFill>
                  <a:srgbClr val="0070C0"/>
                </a:solidFill>
              </a:rPr>
              <a:t>1m</a:t>
            </a:r>
            <a:r>
              <a:rPr lang="en-US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endParaRPr lang="el-GR" sz="1200" b="1" dirty="0">
              <a:solidFill>
                <a:srgbClr val="00B050"/>
              </a:solidFill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1785919" y="2428868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  </a:t>
            </a:r>
            <a:r>
              <a:rPr lang="el-GR" b="1" dirty="0" smtClean="0"/>
              <a:t>  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baseline="-25000" dirty="0" smtClean="0"/>
              <a:t>  </a:t>
            </a:r>
            <a:r>
              <a:rPr lang="en-US" b="1" dirty="0" smtClean="0"/>
              <a:t> </a:t>
            </a:r>
            <a:r>
              <a:rPr lang="el-GR" b="1" dirty="0" smtClean="0"/>
              <a:t> </a:t>
            </a:r>
            <a:endParaRPr lang="en-US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6" name="125 - Ορθογώνιο"/>
          <p:cNvSpPr/>
          <p:nvPr/>
        </p:nvSpPr>
        <p:spPr>
          <a:xfrm>
            <a:off x="857224" y="40236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7" name="126 - Ορθογώνιο"/>
          <p:cNvSpPr/>
          <p:nvPr/>
        </p:nvSpPr>
        <p:spPr>
          <a:xfrm>
            <a:off x="357158" y="40005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8" name="127 - Ορθογώνιο"/>
          <p:cNvSpPr/>
          <p:nvPr/>
        </p:nvSpPr>
        <p:spPr>
          <a:xfrm>
            <a:off x="1142976" y="4023658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29" name="128 - Ορθογώνιο"/>
          <p:cNvSpPr/>
          <p:nvPr/>
        </p:nvSpPr>
        <p:spPr>
          <a:xfrm>
            <a:off x="1643042" y="4023658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130" name="129 - Ορθογώνιο"/>
          <p:cNvSpPr/>
          <p:nvPr/>
        </p:nvSpPr>
        <p:spPr>
          <a:xfrm>
            <a:off x="1857356" y="242886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5715008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6929454" y="428625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>
            <a:off x="2071670" y="571501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>
            <a:off x="4500562" y="571501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52" grpId="0"/>
      <p:bldP spid="53" grpId="0"/>
      <p:bldP spid="54" grpId="0"/>
      <p:bldP spid="56" grpId="0"/>
      <p:bldP spid="57" grpId="0"/>
      <p:bldP spid="62" grpId="0"/>
      <p:bldP spid="66" grpId="0"/>
      <p:bldP spid="65" grpId="0"/>
      <p:bldP spid="80" grpId="0"/>
      <p:bldP spid="87" grpId="0"/>
      <p:bldP spid="92" grpId="0"/>
      <p:bldP spid="93" grpId="0"/>
      <p:bldP spid="94" grpId="0"/>
      <p:bldP spid="96" grpId="0"/>
      <p:bldP spid="98" grpId="0"/>
      <p:bldP spid="99" grpId="0"/>
      <p:bldP spid="100" grpId="0"/>
      <p:bldP spid="101" grpId="0"/>
      <p:bldP spid="102" grpId="0"/>
      <p:bldP spid="104" grpId="0"/>
      <p:bldP spid="106" grpId="0"/>
      <p:bldP spid="112" grpId="0"/>
      <p:bldP spid="113" grpId="0"/>
      <p:bldP spid="114" grpId="0"/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214678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32" name="31 - TextBox"/>
          <p:cNvSpPr txBox="1"/>
          <p:nvPr/>
        </p:nvSpPr>
        <p:spPr>
          <a:xfrm>
            <a:off x="2285984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428596" y="3143248"/>
            <a:ext cx="6643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λύνω </a:t>
            </a:r>
            <a:r>
              <a:rPr lang="el-GR" sz="1600" dirty="0" smtClean="0"/>
              <a:t>τον  </a:t>
            </a:r>
            <a:r>
              <a:rPr lang="el-GR" sz="1600" dirty="0" smtClean="0"/>
              <a:t>τύπο </a:t>
            </a:r>
            <a:r>
              <a:rPr lang="en-US" sz="1600" dirty="0" smtClean="0"/>
              <a:t>u = </a:t>
            </a:r>
            <a:r>
              <a:rPr lang="el-GR" sz="1600" dirty="0" smtClean="0"/>
              <a:t>λ ∙</a:t>
            </a:r>
            <a:r>
              <a:rPr lang="en-US" sz="1600" dirty="0" smtClean="0"/>
              <a:t>f</a:t>
            </a:r>
            <a:r>
              <a:rPr lang="el-GR" sz="1600" dirty="0" smtClean="0"/>
              <a:t> </a:t>
            </a:r>
            <a:r>
              <a:rPr lang="el-GR" sz="1600" dirty="0" smtClean="0"/>
              <a:t>ως προς </a:t>
            </a:r>
            <a:r>
              <a:rPr lang="el-GR" sz="1600" dirty="0" smtClean="0"/>
              <a:t> το άγνωστο λ</a:t>
            </a:r>
            <a:endParaRPr lang="el-GR" sz="16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3857620" y="38807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3357554" y="385762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143372" y="3880782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572000" y="3880782"/>
            <a:ext cx="362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4214810" y="428625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>
            <a:off x="3286116" y="435769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268920" y="4263102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3428992" y="4286256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250529" y="4393413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500958" y="39773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7000892" y="383447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7065318" y="421481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 rot="5400000">
            <a:off x="4536281" y="3893347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714348" y="550070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</a:p>
        </p:txBody>
      </p:sp>
      <p:sp>
        <p:nvSpPr>
          <p:cNvPr id="93" name="92 - Ορθογώνιο"/>
          <p:cNvSpPr/>
          <p:nvPr/>
        </p:nvSpPr>
        <p:spPr>
          <a:xfrm>
            <a:off x="1675616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2071670" y="521495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6" name="95 - Ορθογώνιο"/>
          <p:cNvSpPr/>
          <p:nvPr/>
        </p:nvSpPr>
        <p:spPr>
          <a:xfrm>
            <a:off x="2143108" y="564357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7786710" y="400050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1357290" y="54061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100" name="99 - TextBox"/>
          <p:cNvSpPr txBox="1"/>
          <p:nvPr/>
        </p:nvSpPr>
        <p:spPr>
          <a:xfrm>
            <a:off x="3071802" y="540611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01" name="100 - Ορθογώνιο"/>
          <p:cNvSpPr/>
          <p:nvPr/>
        </p:nvSpPr>
        <p:spPr>
          <a:xfrm>
            <a:off x="4175946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4572000" y="5214950"/>
            <a:ext cx="6040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4572000" y="562042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5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3857620" y="54061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112" name="111 - TextBox"/>
          <p:cNvSpPr txBox="1"/>
          <p:nvPr/>
        </p:nvSpPr>
        <p:spPr>
          <a:xfrm>
            <a:off x="5429256" y="540611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13" name="112 - Ορθογώνιο"/>
          <p:cNvSpPr/>
          <p:nvPr/>
        </p:nvSpPr>
        <p:spPr>
          <a:xfrm>
            <a:off x="6461962" y="5429264"/>
            <a:ext cx="920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</a:rPr>
              <a:t>=2 </a:t>
            </a:r>
            <a:r>
              <a:rPr lang="en-US" sz="2800" b="1" dirty="0" smtClean="0">
                <a:solidFill>
                  <a:srgbClr val="0000FF"/>
                </a:solidFill>
              </a:rPr>
              <a:t>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143636" y="542926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l-GR" sz="2800" b="1" baseline="30000" dirty="0" smtClean="0">
                <a:solidFill>
                  <a:srgbClr val="0000FF"/>
                </a:solidFill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</a:rPr>
              <a:t> </a:t>
            </a:r>
            <a:endParaRPr lang="en-US" sz="2800" b="1" baseline="30000" dirty="0">
              <a:solidFill>
                <a:srgbClr val="0000FF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428596" y="642918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κύμα έχει </a:t>
            </a:r>
            <a:r>
              <a:rPr lang="el-GR" sz="2000" dirty="0" smtClean="0"/>
              <a:t>συχνότητα 5</a:t>
            </a:r>
            <a:r>
              <a:rPr lang="en-US" sz="2000" dirty="0" smtClean="0"/>
              <a:t>Hz, </a:t>
            </a:r>
            <a:r>
              <a:rPr lang="el-GR" sz="2000" dirty="0" smtClean="0"/>
              <a:t> </a:t>
            </a:r>
            <a:r>
              <a:rPr lang="el-GR" sz="2000" dirty="0" smtClean="0"/>
              <a:t>και διαδίδεται με </a:t>
            </a:r>
            <a:r>
              <a:rPr lang="en-US" sz="2000" dirty="0" smtClean="0"/>
              <a:t> </a:t>
            </a:r>
            <a:r>
              <a:rPr lang="el-GR" sz="2000" dirty="0" smtClean="0"/>
              <a:t>ταχύτητα 10</a:t>
            </a:r>
            <a:r>
              <a:rPr lang="en-US" sz="2000" dirty="0" smtClean="0"/>
              <a:t>m/s</a:t>
            </a:r>
            <a:r>
              <a:rPr lang="en-US" sz="2000" dirty="0" smtClean="0"/>
              <a:t>, </a:t>
            </a:r>
            <a:r>
              <a:rPr lang="el-GR" sz="2000" dirty="0" smtClean="0"/>
              <a:t>ποια η συχνότητα του κύματος;</a:t>
            </a:r>
            <a:endParaRPr lang="el-GR" sz="20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3286116" y="214311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u=</a:t>
            </a:r>
            <a:r>
              <a:rPr lang="el-GR" sz="1200" b="1" dirty="0" smtClean="0">
                <a:solidFill>
                  <a:srgbClr val="FF0000"/>
                </a:solidFill>
              </a:rPr>
              <a:t>10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m / 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21" name="120 - Ορθογώνιο"/>
          <p:cNvSpPr/>
          <p:nvPr/>
        </p:nvSpPr>
        <p:spPr>
          <a:xfrm>
            <a:off x="785786" y="214311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785786" y="242886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23" name="122 - Ευθύγραμμο βέλος σύνδεσης"/>
          <p:cNvCxnSpPr/>
          <p:nvPr/>
        </p:nvCxnSpPr>
        <p:spPr>
          <a:xfrm>
            <a:off x="785786" y="242886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- TextBox"/>
          <p:cNvSpPr txBox="1"/>
          <p:nvPr/>
        </p:nvSpPr>
        <p:spPr>
          <a:xfrm>
            <a:off x="2000232" y="2143116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sz="12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 5Hz </a:t>
            </a:r>
            <a:endParaRPr lang="el-GR" sz="1200" b="1" dirty="0">
              <a:solidFill>
                <a:srgbClr val="00B050"/>
              </a:solidFill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1785919" y="2428868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6" name="125 - Ορθογώνιο"/>
          <p:cNvSpPr/>
          <p:nvPr/>
        </p:nvSpPr>
        <p:spPr>
          <a:xfrm>
            <a:off x="857224" y="40236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7" name="126 - Ορθογώνιο"/>
          <p:cNvSpPr/>
          <p:nvPr/>
        </p:nvSpPr>
        <p:spPr>
          <a:xfrm>
            <a:off x="357158" y="40005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8" name="127 - Ορθογώνιο"/>
          <p:cNvSpPr/>
          <p:nvPr/>
        </p:nvSpPr>
        <p:spPr>
          <a:xfrm>
            <a:off x="1142976" y="4023658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29" name="128 - Ορθογώνιο"/>
          <p:cNvSpPr/>
          <p:nvPr/>
        </p:nvSpPr>
        <p:spPr>
          <a:xfrm>
            <a:off x="1643042" y="4023658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130" name="129 - Ορθογώνιο"/>
          <p:cNvSpPr/>
          <p:nvPr/>
        </p:nvSpPr>
        <p:spPr>
          <a:xfrm>
            <a:off x="1857356" y="2428868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5715008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6929454" y="428625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>
            <a:off x="2071670" y="571501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>
            <a:off x="4500562" y="571501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52" grpId="0"/>
      <p:bldP spid="53" grpId="0"/>
      <p:bldP spid="54" grpId="0"/>
      <p:bldP spid="56" grpId="0"/>
      <p:bldP spid="57" grpId="0"/>
      <p:bldP spid="62" grpId="0"/>
      <p:bldP spid="66" grpId="0"/>
      <p:bldP spid="65" grpId="0"/>
      <p:bldP spid="80" grpId="0"/>
      <p:bldP spid="87" grpId="0"/>
      <p:bldP spid="92" grpId="0"/>
      <p:bldP spid="93" grpId="0"/>
      <p:bldP spid="94" grpId="0"/>
      <p:bldP spid="96" grpId="0"/>
      <p:bldP spid="98" grpId="0"/>
      <p:bldP spid="99" grpId="0"/>
      <p:bldP spid="100" grpId="0"/>
      <p:bldP spid="101" grpId="0"/>
      <p:bldP spid="102" grpId="0"/>
      <p:bldP spid="104" grpId="0"/>
      <p:bldP spid="106" grpId="0"/>
      <p:bldP spid="112" grpId="0"/>
      <p:bldP spid="113" grpId="0"/>
      <p:bldP spid="114" grpId="0"/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5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6712</TotalTime>
  <Words>1144</Words>
  <PresentationFormat>Προβολή στην οθόνη (4:3)</PresentationFormat>
  <Paragraphs>322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839</cp:revision>
  <dcterms:created xsi:type="dcterms:W3CDTF">2020-03-28T09:35:19Z</dcterms:created>
  <dcterms:modified xsi:type="dcterms:W3CDTF">2023-05-05T20:17:08Z</dcterms:modified>
</cp:coreProperties>
</file>