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49" r:id="rId3"/>
    <p:sldId id="355" r:id="rId4"/>
    <p:sldId id="356" r:id="rId5"/>
    <p:sldId id="357" r:id="rId6"/>
    <p:sldId id="358" r:id="rId7"/>
    <p:sldId id="3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29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5143504" y="2071678"/>
            <a:ext cx="1143008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>
            <a:off x="5072066" y="4214818"/>
            <a:ext cx="1285884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1000100" y="3786190"/>
            <a:ext cx="1500198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571612"/>
            <a:ext cx="2786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 </a:t>
            </a:r>
            <a:r>
              <a:rPr lang="el-GR" b="1" dirty="0" smtClean="0">
                <a:solidFill>
                  <a:srgbClr val="FF0000"/>
                </a:solidFill>
              </a:rPr>
              <a:t>είναι η τάση  ή </a:t>
            </a:r>
            <a:r>
              <a:rPr lang="el-GR" b="1" dirty="0" smtClean="0">
                <a:solidFill>
                  <a:srgbClr val="FF0000"/>
                </a:solidFill>
              </a:rPr>
              <a:t>διαφορά δυναμικού του </a:t>
            </a:r>
            <a:r>
              <a:rPr lang="el-GR" b="1" dirty="0" smtClean="0">
                <a:solidFill>
                  <a:srgbClr val="FF0000"/>
                </a:solidFill>
              </a:rPr>
              <a:t>διπόλου (π.χ.  </a:t>
            </a:r>
            <a:r>
              <a:rPr lang="en-US" b="1" dirty="0" smtClean="0">
                <a:solidFill>
                  <a:srgbClr val="FF0000"/>
                </a:solidFill>
              </a:rPr>
              <a:t>V  =  </a:t>
            </a:r>
            <a:r>
              <a:rPr lang="el-GR" b="1" dirty="0" smtClean="0">
                <a:solidFill>
                  <a:srgbClr val="FF0000"/>
                </a:solidFill>
              </a:rPr>
              <a:t>8</a:t>
            </a:r>
            <a:r>
              <a:rPr lang="en-US" b="1" dirty="0" smtClean="0">
                <a:solidFill>
                  <a:srgbClr val="FF0000"/>
                </a:solidFill>
              </a:rPr>
              <a:t>V)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500562" y="5429264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 = Είναι  η ένταση του ηλεκτρικού ρεύματος (ή  ρεύμα) που διαρρέει τον  δίπολο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π.χ. </a:t>
            </a:r>
            <a:r>
              <a:rPr lang="en-US" b="1" dirty="0" smtClean="0">
                <a:solidFill>
                  <a:srgbClr val="FF0000"/>
                </a:solidFill>
              </a:rPr>
              <a:t>I   =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A 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  =   </a:t>
            </a:r>
            <a:r>
              <a:rPr lang="el-GR" b="1" dirty="0" smtClean="0">
                <a:solidFill>
                  <a:srgbClr val="FF0000"/>
                </a:solidFill>
              </a:rPr>
              <a:t>Είναι η αντίσταση  του  διπόλου (π.χ.  4Ω)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43890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Αντίσταση  </a:t>
            </a:r>
            <a:r>
              <a:rPr lang="el-GR" sz="3600" b="1" dirty="0" smtClean="0">
                <a:solidFill>
                  <a:srgbClr val="FF0000"/>
                </a:solidFill>
              </a:rPr>
              <a:t>διπόλου </a:t>
            </a:r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714620"/>
            <a:ext cx="2428892" cy="1762135"/>
          </a:xfrm>
          <a:prstGeom prst="rect">
            <a:avLst/>
          </a:prstGeom>
          <a:noFill/>
        </p:spPr>
      </p:pic>
      <p:cxnSp>
        <p:nvCxnSpPr>
          <p:cNvPr id="29" name="28 - Ευθύγραμμο βέλος σύνδεσης"/>
          <p:cNvCxnSpPr/>
          <p:nvPr/>
        </p:nvCxnSpPr>
        <p:spPr>
          <a:xfrm rot="5400000">
            <a:off x="7679553" y="2464587"/>
            <a:ext cx="357190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8429652" y="2428868"/>
            <a:ext cx="357190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7358082" y="264318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τάση</a:t>
            </a:r>
            <a:endParaRPr lang="en-US" sz="16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8429620" y="264318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βολτ</a:t>
            </a:r>
            <a:endParaRPr lang="en-US" sz="16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500298" y="6143644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Ωμ</a:t>
            </a:r>
            <a:endParaRPr lang="en-US" sz="1600" b="1" dirty="0" smtClean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2571736" y="5857892"/>
            <a:ext cx="357190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33" grpId="0"/>
      <p:bldP spid="34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4025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Αντίσταση  διπόλου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357158" y="1928802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Άσκηση</a:t>
            </a:r>
          </a:p>
          <a:p>
            <a:r>
              <a:rPr lang="el-GR" sz="2400" dirty="0" smtClean="0"/>
              <a:t>Δίπολο έχει τάση  8</a:t>
            </a:r>
            <a:r>
              <a:rPr lang="en-US" sz="2400" dirty="0" smtClean="0"/>
              <a:t>V</a:t>
            </a:r>
            <a:r>
              <a:rPr lang="el-GR" sz="2400" dirty="0" smtClean="0"/>
              <a:t>  και διαρρέεται από ρεύμα  2Α . Ποια </a:t>
            </a:r>
            <a:r>
              <a:rPr lang="en-US" sz="2400" dirty="0" smtClean="0"/>
              <a:t> </a:t>
            </a:r>
            <a:r>
              <a:rPr lang="el-GR" sz="2400" dirty="0" smtClean="0"/>
              <a:t>η αντίσταση του διπόλου;</a:t>
            </a:r>
            <a:endParaRPr lang="en-US" sz="2400" dirty="0" smtClean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641999"/>
            <a:ext cx="7643866" cy="772975"/>
          </a:xfrm>
          <a:prstGeom prst="rect">
            <a:avLst/>
          </a:prstGeom>
          <a:noFill/>
        </p:spPr>
      </p:pic>
      <p:sp>
        <p:nvSpPr>
          <p:cNvPr id="26" name="25 - TextBox"/>
          <p:cNvSpPr txBox="1"/>
          <p:nvPr/>
        </p:nvSpPr>
        <p:spPr>
          <a:xfrm>
            <a:off x="2071670" y="350043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Λύση</a:t>
            </a:r>
            <a:endParaRPr lang="en-US" sz="2400" u="sng" dirty="0" smtClean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1672" y="571480"/>
            <a:ext cx="1065447" cy="642942"/>
          </a:xfrm>
          <a:prstGeom prst="rect">
            <a:avLst/>
          </a:prstGeom>
          <a:noFill/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- Έλλειψη"/>
          <p:cNvSpPr/>
          <p:nvPr/>
        </p:nvSpPr>
        <p:spPr>
          <a:xfrm>
            <a:off x="7143768" y="285728"/>
            <a:ext cx="1428760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4025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Αντίσταση  διπόλου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785926"/>
            <a:ext cx="857256" cy="621930"/>
          </a:xfrm>
          <a:prstGeom prst="rect">
            <a:avLst/>
          </a:prstGeom>
          <a:noFill/>
        </p:spPr>
      </p:pic>
      <p:sp>
        <p:nvSpPr>
          <p:cNvPr id="15" name="14 - TextBox"/>
          <p:cNvSpPr txBox="1"/>
          <p:nvPr/>
        </p:nvSpPr>
        <p:spPr>
          <a:xfrm>
            <a:off x="714316" y="1857364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Σύμφωνα με τον τύπο:                    , αν μεταβάλλω</a:t>
            </a:r>
          </a:p>
          <a:p>
            <a:endParaRPr lang="el-GR" sz="2400" dirty="0" smtClean="0"/>
          </a:p>
          <a:p>
            <a:r>
              <a:rPr lang="el-GR" sz="2400" dirty="0" smtClean="0"/>
              <a:t> (αλλάξω)  την τάση (ή το ρεύμα  ) …ενός διπόλου…. τότε θα πρέπει να αλλάξει και η αντίσταση του διπόλου…..</a:t>
            </a:r>
            <a:endParaRPr lang="en-US" sz="2400" dirty="0" smtClean="0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42852"/>
            <a:ext cx="1148799" cy="833441"/>
          </a:xfrm>
          <a:prstGeom prst="rect">
            <a:avLst/>
          </a:prstGeom>
          <a:noFill/>
        </p:spPr>
      </p:pic>
      <p:sp>
        <p:nvSpPr>
          <p:cNvPr id="18" name="17 - TextBox"/>
          <p:cNvSpPr txBox="1"/>
          <p:nvPr/>
        </p:nvSpPr>
        <p:spPr>
          <a:xfrm>
            <a:off x="1928794" y="4429132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Όμως  </a:t>
            </a:r>
            <a:r>
              <a:rPr lang="el-GR" sz="2400" dirty="0" smtClean="0"/>
              <a:t> υπάρχουν κάποια δίπολα που αν και αλλάζω το ρεύμα (Ι)  ή την τάση (</a:t>
            </a:r>
            <a:r>
              <a:rPr lang="en-US" sz="2400" dirty="0" smtClean="0"/>
              <a:t>V)</a:t>
            </a:r>
            <a:r>
              <a:rPr lang="el-GR" sz="2400" dirty="0" smtClean="0"/>
              <a:t>…….</a:t>
            </a:r>
            <a:r>
              <a:rPr lang="el-GR" sz="2400" u="sng" dirty="0" smtClean="0"/>
              <a:t>η αντίσταση (</a:t>
            </a:r>
            <a:r>
              <a:rPr lang="en-US" sz="2400" u="sng" dirty="0" smtClean="0"/>
              <a:t>R</a:t>
            </a:r>
            <a:r>
              <a:rPr lang="el-GR" sz="2400" u="sng" dirty="0" smtClean="0"/>
              <a:t>)  δεν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αλλάζει </a:t>
            </a:r>
            <a:r>
              <a:rPr lang="el-GR" sz="2400" b="1" u="sng" dirty="0" smtClean="0"/>
              <a:t> </a:t>
            </a:r>
            <a:endParaRPr lang="en-US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4025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Αντίσταση  διπόλου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42852"/>
            <a:ext cx="1148799" cy="833441"/>
          </a:xfrm>
          <a:prstGeom prst="rect">
            <a:avLst/>
          </a:prstGeom>
          <a:noFill/>
        </p:spPr>
      </p:pic>
      <p:sp>
        <p:nvSpPr>
          <p:cNvPr id="18" name="17 - TextBox"/>
          <p:cNvSpPr txBox="1"/>
          <p:nvPr/>
        </p:nvSpPr>
        <p:spPr>
          <a:xfrm>
            <a:off x="428596" y="1643050"/>
            <a:ext cx="6643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Εκείνα τα δίπολα….. που αν και αλλάζω το ρεύμα (Ι)  ή την τάση (</a:t>
            </a:r>
            <a:r>
              <a:rPr lang="en-US" sz="2400" dirty="0" smtClean="0"/>
              <a:t>V)</a:t>
            </a:r>
            <a:r>
              <a:rPr lang="el-GR" sz="2400" dirty="0" smtClean="0"/>
              <a:t>…….</a:t>
            </a:r>
            <a:r>
              <a:rPr lang="el-GR" sz="2400" u="sng" dirty="0" smtClean="0"/>
              <a:t>η αντίσταση τους  (</a:t>
            </a:r>
            <a:r>
              <a:rPr lang="en-US" sz="2400" u="sng" dirty="0" smtClean="0"/>
              <a:t>R</a:t>
            </a:r>
            <a:r>
              <a:rPr lang="el-GR" sz="2400" u="sng" dirty="0" smtClean="0"/>
              <a:t>)  δεν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αλλάζει ονομάζονται αντιστάτες.</a:t>
            </a:r>
          </a:p>
          <a:p>
            <a:endParaRPr lang="el-GR" sz="2400" b="1" u="sng" dirty="0" smtClean="0"/>
          </a:p>
          <a:p>
            <a:r>
              <a:rPr lang="el-GR" sz="2400" dirty="0" smtClean="0"/>
              <a:t>Στους </a:t>
            </a:r>
            <a:r>
              <a:rPr lang="el-GR" sz="2400" u="sng" dirty="0" smtClean="0"/>
              <a:t>αντιστάτες</a:t>
            </a:r>
            <a:r>
              <a:rPr lang="el-GR" sz="2400" dirty="0" smtClean="0"/>
              <a:t> όλη η ηλεκτρική ενέργεια μετατρέπεται ….σε θερμότητα</a:t>
            </a:r>
            <a:r>
              <a:rPr lang="el-GR" sz="2400" b="1" u="sng" dirty="0" smtClean="0"/>
              <a:t> </a:t>
            </a:r>
            <a:endParaRPr lang="en-US" sz="2400" b="1" u="sng" dirty="0" smtClean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71941"/>
            <a:ext cx="3429024" cy="278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13 - Ευθύγραμμο βέλος σύνδεσης"/>
          <p:cNvCxnSpPr/>
          <p:nvPr/>
        </p:nvCxnSpPr>
        <p:spPr>
          <a:xfrm rot="5400000" flipH="1" flipV="1">
            <a:off x="7000892" y="3714752"/>
            <a:ext cx="1071570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643702" y="314324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Διάφοροι τύποι </a:t>
            </a:r>
            <a:r>
              <a:rPr lang="el-GR" u="sng" dirty="0" smtClean="0"/>
              <a:t>αντιστατών</a:t>
            </a:r>
            <a:endParaRPr lang="en-US" u="sng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0" y="4214818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παραπάνω πρόταση είναι γνωστή σαν </a:t>
            </a:r>
            <a:r>
              <a:rPr lang="el-GR" sz="2400" b="1" dirty="0" smtClean="0">
                <a:solidFill>
                  <a:srgbClr val="FF0000"/>
                </a:solidFill>
              </a:rPr>
              <a:t>νόμος του Ωμ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857224" y="6143644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Ακολουθεί παράδειγμα…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2714612" y="1928802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85786" y="2214554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643174" y="350043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606661" y="3465513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3000364" y="350043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 flipH="1" flipV="1">
            <a:off x="642116" y="2071678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1357290" y="50004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>
            <a:off x="2071670" y="928670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785786" y="918053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285720" y="142873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357290" y="7141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endParaRPr 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2214546" y="371475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Ηλεκτρική πηγή</a:t>
            </a:r>
            <a:endParaRPr lang="en-US" b="1" dirty="0" smtClean="0"/>
          </a:p>
        </p:txBody>
      </p:sp>
      <p:sp>
        <p:nvSpPr>
          <p:cNvPr id="67" name="66 - TextBox"/>
          <p:cNvSpPr txBox="1"/>
          <p:nvPr/>
        </p:nvSpPr>
        <p:spPr>
          <a:xfrm>
            <a:off x="142844" y="18573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διακόπτης</a:t>
            </a:r>
            <a:endParaRPr lang="en-US" b="1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1071538" y="928670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4429124" y="214290"/>
            <a:ext cx="4429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Έστω ότι μεταβάλλω την τάση στον καταναλωτή (αντιστάτη) του κυκλώματος, και μετράω κάθε φορά  το ρεύμα.  Οι μετρήσεις φαίνονται στο παρακάτω πίνακα:</a:t>
            </a:r>
            <a:endParaRPr lang="en-US" sz="1600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214282" y="5300505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τις μετρήσεις που φαίνονται στο πίνακα,  </a:t>
            </a:r>
            <a:r>
              <a:rPr lang="el-GR" b="1" u="sng" dirty="0" smtClean="0"/>
              <a:t>η τάση στα άκρα του αντιστάτη είναι ανάλογη με το ρεύμα</a:t>
            </a:r>
            <a:r>
              <a:rPr lang="el-GR" u="sng" dirty="0" smtClean="0"/>
              <a:t> </a:t>
            </a:r>
            <a:r>
              <a:rPr lang="el-GR" dirty="0" smtClean="0"/>
              <a:t>που διαρρέει τον αντιστάτη.  </a:t>
            </a:r>
          </a:p>
          <a:p>
            <a:r>
              <a:rPr lang="el-GR" dirty="0" smtClean="0"/>
              <a:t>Συγκεκριμένα όταν τριπλασιάσαμε την τάση (από 1,5</a:t>
            </a:r>
            <a:r>
              <a:rPr lang="en-US" dirty="0" smtClean="0"/>
              <a:t>V  </a:t>
            </a:r>
            <a:r>
              <a:rPr lang="el-GR" dirty="0" smtClean="0"/>
              <a:t>σε </a:t>
            </a:r>
            <a:r>
              <a:rPr lang="en-US" dirty="0" smtClean="0"/>
              <a:t>  </a:t>
            </a:r>
            <a:r>
              <a:rPr lang="el-GR" dirty="0" smtClean="0"/>
              <a:t>4,5</a:t>
            </a:r>
            <a:r>
              <a:rPr lang="en-US" dirty="0" smtClean="0"/>
              <a:t>V</a:t>
            </a:r>
            <a:r>
              <a:rPr lang="el-GR" dirty="0" smtClean="0"/>
              <a:t>) τότε τριπλασιάζεται και το ρεύμα (από </a:t>
            </a:r>
            <a:r>
              <a:rPr lang="en-US" dirty="0" smtClean="0"/>
              <a:t>7</a:t>
            </a:r>
            <a:r>
              <a:rPr lang="el-GR" dirty="0" smtClean="0"/>
              <a:t>,5</a:t>
            </a:r>
            <a:r>
              <a:rPr lang="en-US" dirty="0" smtClean="0"/>
              <a:t>A  </a:t>
            </a:r>
            <a:r>
              <a:rPr lang="el-GR" dirty="0" smtClean="0"/>
              <a:t>σε </a:t>
            </a:r>
            <a:r>
              <a:rPr lang="en-US" dirty="0" smtClean="0"/>
              <a:t>  22</a:t>
            </a:r>
            <a:r>
              <a:rPr lang="el-GR" dirty="0" smtClean="0"/>
              <a:t>,5</a:t>
            </a:r>
            <a:r>
              <a:rPr lang="en-US" dirty="0" smtClean="0"/>
              <a:t>A</a:t>
            </a:r>
            <a:r>
              <a:rPr lang="el-GR" dirty="0" smtClean="0"/>
              <a:t>) </a:t>
            </a:r>
            <a:endParaRPr lang="en-US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3857620" y="19288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3929852" y="2070884"/>
            <a:ext cx="714380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2071670" y="285728"/>
            <a:ext cx="35719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</a:p>
        </p:txBody>
      </p:sp>
      <p:graphicFrame>
        <p:nvGraphicFramePr>
          <p:cNvPr id="26" name="25 - Πίνακας"/>
          <p:cNvGraphicFramePr>
            <a:graphicFrameLocks noGrp="1"/>
          </p:cNvGraphicFramePr>
          <p:nvPr/>
        </p:nvGraphicFramePr>
        <p:xfrm>
          <a:off x="5429256" y="1714490"/>
          <a:ext cx="3286148" cy="33549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28760"/>
                <a:gridCol w="1857388"/>
              </a:tblGrid>
              <a:tr h="57150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5643570" y="178592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Τάση  </a:t>
            </a:r>
            <a:r>
              <a:rPr lang="en-US" sz="1400" b="1" dirty="0" smtClean="0"/>
              <a:t>V</a:t>
            </a:r>
          </a:p>
          <a:p>
            <a:r>
              <a:rPr lang="en-US" sz="1400" b="1" dirty="0" smtClean="0"/>
              <a:t>(Volt)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7000892" y="178592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Ρεύμα  </a:t>
            </a: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  <a:r>
              <a:rPr lang="el-GR" sz="1400" b="1" dirty="0" smtClean="0">
                <a:solidFill>
                  <a:srgbClr val="0000FF"/>
                </a:solidFill>
              </a:rPr>
              <a:t>Ι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(</a:t>
            </a:r>
            <a:r>
              <a:rPr lang="el-GR" sz="1400" b="1" dirty="0" smtClean="0">
                <a:solidFill>
                  <a:srgbClr val="0000FF"/>
                </a:solidFill>
              </a:rPr>
              <a:t>Α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5857884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7143768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86446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7072330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86446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7072330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5643570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7072330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643570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7072330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5715008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44" name="43 - TextBox"/>
          <p:cNvSpPr txBox="1"/>
          <p:nvPr/>
        </p:nvSpPr>
        <p:spPr>
          <a:xfrm>
            <a:off x="7143768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571500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48" name="47 - TextBox"/>
          <p:cNvSpPr txBox="1"/>
          <p:nvPr/>
        </p:nvSpPr>
        <p:spPr>
          <a:xfrm>
            <a:off x="7215206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7" grpId="0"/>
      <p:bldP spid="28" grpId="0"/>
      <p:bldP spid="18" grpId="0"/>
      <p:bldP spid="19" grpId="0"/>
      <p:bldP spid="20" grpId="0"/>
      <p:bldP spid="22" grpId="0"/>
      <p:bldP spid="29" grpId="0"/>
      <p:bldP spid="24" grpId="0"/>
      <p:bldP spid="25" grpId="0"/>
      <p:bldP spid="30" grpId="0"/>
      <p:bldP spid="31" grpId="0"/>
      <p:bldP spid="32" grpId="0"/>
      <p:bldP spid="33" grpId="0"/>
      <p:bldP spid="36" grpId="0"/>
      <p:bldP spid="37" grpId="0"/>
      <p:bldP spid="39" grpId="0"/>
      <p:bldP spid="40" grpId="0"/>
      <p:bldP spid="41" grpId="0"/>
      <p:bldP spid="43" grpId="0"/>
      <p:bldP spid="44" grpId="0"/>
      <p:bldP spid="46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2001026" y="1928802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2200" y="2214554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929588" y="350043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893075" y="3465513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286778" y="350043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 flipH="1" flipV="1">
            <a:off x="-71470" y="2071678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643704" y="50004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>
            <a:off x="1358084" y="928670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72200" y="918053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27866" y="142873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643704" y="7141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endParaRPr 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1500960" y="371475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Ηλεκτρική πηγή</a:t>
            </a:r>
            <a:endParaRPr lang="en-US" b="1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357952" y="928670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3144034" y="19288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3216266" y="2070884"/>
            <a:ext cx="714380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1358084" y="285728"/>
            <a:ext cx="35719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4714844" y="285728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Στη συνέχεια βρίσκω την αντίσταση </a:t>
            </a:r>
            <a:r>
              <a:rPr lang="en-US" sz="1600" dirty="0" smtClean="0"/>
              <a:t>R </a:t>
            </a:r>
            <a:r>
              <a:rPr lang="el-GR" sz="1600" dirty="0" smtClean="0"/>
              <a:t>για κάθε τάση με το αντίστοιχο ρεύμα, όπως φαίνεται στο ακόλουθο πίνακα</a:t>
            </a:r>
            <a:endParaRPr lang="en-US" sz="1600" dirty="0" smtClean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628" y="1500174"/>
          <a:ext cx="3643339" cy="3571901"/>
        </p:xfrm>
        <a:graphic>
          <a:graphicData uri="http://schemas.openxmlformats.org/drawingml/2006/table">
            <a:tbl>
              <a:tblPr/>
              <a:tblGrid>
                <a:gridCol w="1202540"/>
                <a:gridCol w="1012038"/>
                <a:gridCol w="1428761"/>
              </a:tblGrid>
              <a:tr h="7937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 dirty="0">
                          <a:latin typeface="Calibri"/>
                          <a:ea typeface="Times New Roman"/>
                          <a:cs typeface="Times New Roman"/>
                        </a:rPr>
                        <a:t>Τάση </a:t>
                      </a: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V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(Volt)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Ρεύμα </a:t>
                      </a: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(mA 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Αντίσταση </a:t>
                      </a: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>
                          <a:latin typeface="Calibri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l-GR" sz="1100">
                          <a:latin typeface="Calibri"/>
                          <a:ea typeface="Times New Roman"/>
                          <a:cs typeface="Times New Roman"/>
                        </a:rPr>
                        <a:t>Ω)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25 - TextBox"/>
          <p:cNvSpPr txBox="1"/>
          <p:nvPr/>
        </p:nvSpPr>
        <p:spPr>
          <a:xfrm>
            <a:off x="5429256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357818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643702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357818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6643702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5214942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6643702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214942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6643702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5286380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6715140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5286380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45" name="44 - TextBox"/>
          <p:cNvSpPr txBox="1"/>
          <p:nvPr/>
        </p:nvSpPr>
        <p:spPr>
          <a:xfrm>
            <a:off x="678657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7643834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7572396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7572396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7572396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7500958" y="435769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750095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200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pic>
        <p:nvPicPr>
          <p:cNvPr id="5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1857364"/>
            <a:ext cx="517443" cy="375399"/>
          </a:xfrm>
          <a:prstGeom prst="rect">
            <a:avLst/>
          </a:prstGeom>
          <a:noFill/>
        </p:spPr>
      </p:pic>
      <p:sp>
        <p:nvSpPr>
          <p:cNvPr id="59" name="58 - TextBox"/>
          <p:cNvSpPr txBox="1"/>
          <p:nvPr/>
        </p:nvSpPr>
        <p:spPr>
          <a:xfrm>
            <a:off x="214282" y="5286388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τις μετρήσεις που φαίνονται στο πίνακα,  </a:t>
            </a:r>
            <a:r>
              <a:rPr lang="el-GR" b="1" dirty="0" smtClean="0"/>
              <a:t>η αντίσταση του αγωγού  δεν μεταβάλλεται αν και μεταβάλλεται η τάση και το ρεύμα στον αντιστάτη. </a:t>
            </a:r>
            <a:r>
              <a:rPr lang="el-GR" dirty="0" smtClean="0"/>
              <a:t>Άρα ισχύει ο νόμος  του Ωμ.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28" grpId="0"/>
      <p:bldP spid="20" grpId="0"/>
      <p:bldP spid="22" grpId="0"/>
      <p:bldP spid="26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9" grpId="0"/>
      <p:bldP spid="40" grpId="0"/>
      <p:bldP spid="41" grpId="0"/>
      <p:bldP spid="43" grpId="0"/>
      <p:bldP spid="44" grpId="0"/>
      <p:bldP spid="45" grpId="0"/>
      <p:bldP spid="48" grpId="0"/>
      <p:bldP spid="49" grpId="0"/>
      <p:bldP spid="50" grpId="0"/>
      <p:bldP spid="52" grpId="0"/>
      <p:bldP spid="54" grpId="0"/>
      <p:bldP spid="56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Ευθεία γραμμή σύνδεσης"/>
          <p:cNvCxnSpPr/>
          <p:nvPr/>
        </p:nvCxnSpPr>
        <p:spPr>
          <a:xfrm>
            <a:off x="3583105" y="5876552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429388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Τάση (</a:t>
            </a:r>
            <a:r>
              <a:rPr lang="en-US" dirty="0" smtClean="0"/>
              <a:t>V)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1746487" y="4039935"/>
            <a:ext cx="3661998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3929058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4429124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4857752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5357818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5858281" y="587694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857620" y="59479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357686" y="592933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071802" y="20002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50</a:t>
            </a:r>
            <a:endParaRPr lang="en-US" sz="16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786314" y="585789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5" name="34 - TextBox"/>
          <p:cNvSpPr txBox="1"/>
          <p:nvPr/>
        </p:nvSpPr>
        <p:spPr>
          <a:xfrm>
            <a:off x="5286380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rot="10800000" flipV="1">
            <a:off x="3438516" y="51621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3509954" y="42862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000364" y="41433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071802" y="500063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55" name="54 - Έλλειψη"/>
          <p:cNvSpPr/>
          <p:nvPr/>
        </p:nvSpPr>
        <p:spPr>
          <a:xfrm>
            <a:off x="4214810" y="528638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5464578" y="4465248"/>
            <a:ext cx="2786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571868" y="4071942"/>
            <a:ext cx="2071702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 rot="10800000" flipV="1">
            <a:off x="4214810" y="2428868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1470518" y="424446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FF"/>
                </a:solidFill>
              </a:rPr>
              <a:t>Ρεύμα 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l-GR" dirty="0" smtClean="0">
                <a:solidFill>
                  <a:srgbClr val="0000FF"/>
                </a:solidFill>
              </a:rPr>
              <a:t>(</a:t>
            </a:r>
            <a:r>
              <a:rPr lang="en-US" dirty="0" err="1" smtClean="0">
                <a:solidFill>
                  <a:srgbClr val="0000FF"/>
                </a:solidFill>
              </a:rPr>
              <a:t>mA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429124" y="1857364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Διάγραμμα </a:t>
            </a:r>
            <a:r>
              <a:rPr lang="el-GR" b="1" dirty="0" smtClean="0"/>
              <a:t>  </a:t>
            </a:r>
            <a:r>
              <a:rPr lang="el-GR" b="1" dirty="0" smtClean="0"/>
              <a:t>τάσης  -  </a:t>
            </a:r>
            <a:r>
              <a:rPr lang="el-GR" b="1" dirty="0" smtClean="0">
                <a:solidFill>
                  <a:srgbClr val="0000FF"/>
                </a:solidFill>
              </a:rPr>
              <a:t>ρεύματος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3509954" y="22145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3509954" y="35710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2928926" y="2714620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40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10800000" flipV="1">
            <a:off x="3509954" y="285749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7572396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7000892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6572264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6215074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3000364" y="342900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</a:t>
            </a:r>
            <a:endParaRPr lang="en-US" sz="16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5999966" y="4143380"/>
            <a:ext cx="328694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4358480" y="5214156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4750595" y="4964917"/>
            <a:ext cx="178595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16200000" flipV="1">
            <a:off x="5267727" y="4662099"/>
            <a:ext cx="2358248" cy="349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 flipH="1" flipV="1">
            <a:off x="3964777" y="5607859"/>
            <a:ext cx="64294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4857752" y="464344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5572132" y="407194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7572396" y="242886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6357950" y="350043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6786578" y="300037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3571868" y="3071810"/>
            <a:ext cx="328614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3571868" y="4714884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10800000">
            <a:off x="3571868" y="5286388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 flipV="1">
            <a:off x="3643306" y="3571876"/>
            <a:ext cx="2786082" cy="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3643306" y="2500306"/>
            <a:ext cx="40719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5786446" y="59293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9" name="88 - TextBox"/>
          <p:cNvSpPr txBox="1"/>
          <p:nvPr/>
        </p:nvSpPr>
        <p:spPr>
          <a:xfrm>
            <a:off x="6143636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90" name="89 - TextBox"/>
          <p:cNvSpPr txBox="1"/>
          <p:nvPr/>
        </p:nvSpPr>
        <p:spPr>
          <a:xfrm>
            <a:off x="6500826" y="59293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91" name="90 - TextBox"/>
          <p:cNvSpPr txBox="1"/>
          <p:nvPr/>
        </p:nvSpPr>
        <p:spPr>
          <a:xfrm>
            <a:off x="6929454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92" name="91 - TextBox"/>
          <p:cNvSpPr txBox="1"/>
          <p:nvPr/>
        </p:nvSpPr>
        <p:spPr>
          <a:xfrm>
            <a:off x="7500958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graphicFrame>
        <p:nvGraphicFramePr>
          <p:cNvPr id="116" name="115 - Πίνακας"/>
          <p:cNvGraphicFramePr>
            <a:graphicFrameLocks noGrp="1"/>
          </p:cNvGraphicFramePr>
          <p:nvPr/>
        </p:nvGraphicFramePr>
        <p:xfrm>
          <a:off x="71406" y="1145665"/>
          <a:ext cx="1714512" cy="328346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5440"/>
                <a:gridCol w="969072"/>
              </a:tblGrid>
              <a:tr h="55933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7" name="116 - TextBox"/>
          <p:cNvSpPr txBox="1"/>
          <p:nvPr/>
        </p:nvSpPr>
        <p:spPr>
          <a:xfrm>
            <a:off x="71438" y="1214420"/>
            <a:ext cx="80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Τάση  </a:t>
            </a:r>
            <a:r>
              <a:rPr lang="en-US" sz="1400" b="1" dirty="0" smtClean="0"/>
              <a:t>V</a:t>
            </a:r>
          </a:p>
          <a:p>
            <a:r>
              <a:rPr lang="en-US" sz="1400" b="1" dirty="0" smtClean="0"/>
              <a:t>(Volt)</a:t>
            </a:r>
          </a:p>
        </p:txBody>
      </p:sp>
      <p:sp>
        <p:nvSpPr>
          <p:cNvPr id="118" name="117 - TextBox"/>
          <p:cNvSpPr txBox="1"/>
          <p:nvPr/>
        </p:nvSpPr>
        <p:spPr>
          <a:xfrm>
            <a:off x="928662" y="121442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Ρεύμα  </a:t>
            </a: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  <a:r>
              <a:rPr lang="el-GR" sz="1400" b="1" dirty="0" smtClean="0">
                <a:solidFill>
                  <a:srgbClr val="0000FF"/>
                </a:solidFill>
              </a:rPr>
              <a:t>Ι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(</a:t>
            </a:r>
            <a:r>
              <a:rPr lang="el-GR" sz="1400" b="1" dirty="0" smtClean="0">
                <a:solidFill>
                  <a:srgbClr val="0000FF"/>
                </a:solidFill>
              </a:rPr>
              <a:t>Α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19" name="118 - TextBox"/>
          <p:cNvSpPr txBox="1"/>
          <p:nvPr/>
        </p:nvSpPr>
        <p:spPr>
          <a:xfrm>
            <a:off x="285752" y="178592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120" name="119 - TextBox"/>
          <p:cNvSpPr txBox="1"/>
          <p:nvPr/>
        </p:nvSpPr>
        <p:spPr>
          <a:xfrm>
            <a:off x="1214414" y="178592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1" name="120 - TextBox"/>
          <p:cNvSpPr txBox="1"/>
          <p:nvPr/>
        </p:nvSpPr>
        <p:spPr>
          <a:xfrm>
            <a:off x="214314" y="214311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122" name="121 - TextBox"/>
          <p:cNvSpPr txBox="1"/>
          <p:nvPr/>
        </p:nvSpPr>
        <p:spPr>
          <a:xfrm>
            <a:off x="1142976" y="214311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3" name="122 - TextBox"/>
          <p:cNvSpPr txBox="1"/>
          <p:nvPr/>
        </p:nvSpPr>
        <p:spPr>
          <a:xfrm>
            <a:off x="214314" y="257174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124" name="123 - TextBox"/>
          <p:cNvSpPr txBox="1"/>
          <p:nvPr/>
        </p:nvSpPr>
        <p:spPr>
          <a:xfrm>
            <a:off x="1142976" y="257174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5" name="124 - TextBox"/>
          <p:cNvSpPr txBox="1"/>
          <p:nvPr/>
        </p:nvSpPr>
        <p:spPr>
          <a:xfrm>
            <a:off x="71438" y="292893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126" name="125 - TextBox"/>
          <p:cNvSpPr txBox="1"/>
          <p:nvPr/>
        </p:nvSpPr>
        <p:spPr>
          <a:xfrm>
            <a:off x="1142976" y="292893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7" name="126 - TextBox"/>
          <p:cNvSpPr txBox="1"/>
          <p:nvPr/>
        </p:nvSpPr>
        <p:spPr>
          <a:xfrm>
            <a:off x="71438" y="335756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128" name="127 - TextBox"/>
          <p:cNvSpPr txBox="1"/>
          <p:nvPr/>
        </p:nvSpPr>
        <p:spPr>
          <a:xfrm>
            <a:off x="1142976" y="335756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9" name="128 - TextBox"/>
          <p:cNvSpPr txBox="1"/>
          <p:nvPr/>
        </p:nvSpPr>
        <p:spPr>
          <a:xfrm>
            <a:off x="142876" y="371475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130" name="129 - TextBox"/>
          <p:cNvSpPr txBox="1"/>
          <p:nvPr/>
        </p:nvSpPr>
        <p:spPr>
          <a:xfrm>
            <a:off x="1214414" y="371475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31" name="130 - TextBox"/>
          <p:cNvSpPr txBox="1"/>
          <p:nvPr/>
        </p:nvSpPr>
        <p:spPr>
          <a:xfrm>
            <a:off x="142876" y="4143378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132" name="131 - TextBox"/>
          <p:cNvSpPr txBox="1"/>
          <p:nvPr/>
        </p:nvSpPr>
        <p:spPr>
          <a:xfrm>
            <a:off x="1285852" y="4143378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34" name="133 - TextBox"/>
          <p:cNvSpPr txBox="1"/>
          <p:nvPr/>
        </p:nvSpPr>
        <p:spPr>
          <a:xfrm>
            <a:off x="2500298" y="357166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Στη συνέχεια, σχεδιάζω το διάγραμμα (ή γραφική παράσταση) τάσης - ρεύματος, σύμφωνα  με τις μετρήσεις που φαίνονται στο πίνακα.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  <p:bldP spid="32" grpId="0"/>
      <p:bldP spid="33" grpId="0"/>
      <p:bldP spid="34" grpId="0"/>
      <p:bldP spid="35" grpId="0"/>
      <p:bldP spid="47" grpId="0"/>
      <p:bldP spid="48" grpId="0"/>
      <p:bldP spid="55" grpId="0" animBg="1"/>
      <p:bldP spid="66" grpId="0"/>
      <p:bldP spid="67" grpId="0"/>
      <p:bldP spid="72" grpId="0"/>
      <p:bldP spid="60" grpId="0"/>
      <p:bldP spid="76" grpId="0" animBg="1"/>
      <p:bldP spid="77" grpId="0" animBg="1"/>
      <p:bldP spid="78" grpId="0" animBg="1"/>
      <p:bldP spid="80" grpId="0" animBg="1"/>
      <p:bldP spid="81" grpId="0" animBg="1"/>
      <p:bldP spid="88" grpId="0"/>
      <p:bldP spid="89" grpId="0"/>
      <p:bldP spid="90" grpId="0"/>
      <p:bldP spid="91" grpId="0"/>
      <p:bldP spid="92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6166</TotalTime>
  <Words>482</Words>
  <PresentationFormat>Προβολή στην οθόνη (4:3)</PresentationFormat>
  <Paragraphs>120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Panorea</cp:lastModifiedBy>
  <cp:revision>726</cp:revision>
  <dcterms:created xsi:type="dcterms:W3CDTF">2020-03-28T09:35:19Z</dcterms:created>
  <dcterms:modified xsi:type="dcterms:W3CDTF">2022-12-16T06:50:39Z</dcterms:modified>
</cp:coreProperties>
</file>