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8" r:id="rId3"/>
    <p:sldId id="329" r:id="rId4"/>
    <p:sldId id="300" r:id="rId5"/>
    <p:sldId id="301" r:id="rId6"/>
    <p:sldId id="330" r:id="rId7"/>
    <p:sldId id="302" r:id="rId8"/>
    <p:sldId id="303" r:id="rId9"/>
    <p:sldId id="304" r:id="rId10"/>
    <p:sldId id="308" r:id="rId11"/>
    <p:sldId id="331" r:id="rId12"/>
    <p:sldId id="332" r:id="rId13"/>
    <p:sldId id="326" r:id="rId14"/>
    <p:sldId id="310" r:id="rId15"/>
    <p:sldId id="305" r:id="rId16"/>
    <p:sldId id="309" r:id="rId17"/>
    <p:sldId id="327" r:id="rId18"/>
    <p:sldId id="333" r:id="rId19"/>
    <p:sldId id="33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857356" y="28572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ΗΛΕΚΤΡΙΚΗ ΔΥΝΑΜΗ</a:t>
            </a:r>
            <a:r>
              <a:rPr lang="en-US" sz="4000" b="1" dirty="0" smtClean="0">
                <a:solidFill>
                  <a:srgbClr val="FF0000"/>
                </a:solidFill>
              </a:rPr>
              <a:t>   F</a:t>
            </a:r>
            <a:r>
              <a:rPr lang="el-GR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928794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2000232" y="528638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+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11 - Έλλειψη"/>
          <p:cNvSpPr/>
          <p:nvPr/>
        </p:nvSpPr>
        <p:spPr>
          <a:xfrm>
            <a:off x="4857752" y="5643578"/>
            <a:ext cx="57150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4857752" y="5500702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-</a:t>
            </a:r>
            <a:endParaRPr lang="en-US" sz="4800" b="1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>
            <a:stCxn id="10" idx="3"/>
          </p:cNvCxnSpPr>
          <p:nvPr/>
        </p:nvCxnSpPr>
        <p:spPr>
          <a:xfrm flipH="1">
            <a:off x="2285984" y="5701887"/>
            <a:ext cx="142876" cy="1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>
            <a:stCxn id="8" idx="6"/>
          </p:cNvCxnSpPr>
          <p:nvPr/>
        </p:nvCxnSpPr>
        <p:spPr>
          <a:xfrm>
            <a:off x="2500298" y="5679297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1" idx="1"/>
          </p:cNvCxnSpPr>
          <p:nvPr/>
        </p:nvCxnSpPr>
        <p:spPr>
          <a:xfrm rot="10800000">
            <a:off x="4214810" y="5857893"/>
            <a:ext cx="642942" cy="58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2571736" y="328612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4857752" y="3357562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TextBox"/>
          <p:cNvSpPr txBox="1"/>
          <p:nvPr/>
        </p:nvSpPr>
        <p:spPr>
          <a:xfrm>
            <a:off x="4929190" y="314324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+</a:t>
            </a:r>
            <a:endParaRPr lang="en-US" sz="4800" b="1" dirty="0">
              <a:solidFill>
                <a:srgbClr val="FF0000"/>
              </a:solidFill>
            </a:endParaRPr>
          </a:p>
        </p:txBody>
      </p:sp>
      <p:cxnSp>
        <p:nvCxnSpPr>
          <p:cNvPr id="19" name="18 - Ευθύγραμμο βέλος σύνδεσης"/>
          <p:cNvCxnSpPr>
            <a:stCxn id="16" idx="6"/>
          </p:cNvCxnSpPr>
          <p:nvPr/>
        </p:nvCxnSpPr>
        <p:spPr>
          <a:xfrm>
            <a:off x="5500694" y="3607595"/>
            <a:ext cx="857256" cy="37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1500166" y="3558746"/>
            <a:ext cx="1214446" cy="1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Έλλειψη"/>
          <p:cNvSpPr/>
          <p:nvPr/>
        </p:nvSpPr>
        <p:spPr>
          <a:xfrm>
            <a:off x="2571736" y="200024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- Έλλειψη"/>
          <p:cNvSpPr/>
          <p:nvPr/>
        </p:nvSpPr>
        <p:spPr>
          <a:xfrm>
            <a:off x="4857752" y="2143116"/>
            <a:ext cx="571504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4857752" y="200024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-</a:t>
            </a:r>
            <a:endParaRPr lang="en-US" sz="4800" b="1" dirty="0">
              <a:solidFill>
                <a:srgbClr val="FF0000"/>
              </a:solidFill>
            </a:endParaRPr>
          </a:p>
        </p:txBody>
      </p:sp>
      <p:cxnSp>
        <p:nvCxnSpPr>
          <p:cNvPr id="29" name="28 - Ευθύγραμμο βέλος σύνδεσης"/>
          <p:cNvCxnSpPr>
            <a:stCxn id="27" idx="6"/>
          </p:cNvCxnSpPr>
          <p:nvPr/>
        </p:nvCxnSpPr>
        <p:spPr>
          <a:xfrm>
            <a:off x="5429256" y="235743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10800000" flipV="1">
            <a:off x="1500166" y="2272862"/>
            <a:ext cx="1214446" cy="13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2643174" y="3071810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+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643174" y="1857364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</a:rPr>
              <a:t>-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357686" y="55721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571500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1643042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2571736" y="54292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5857884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1785918" y="200024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578647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ΑΓΩΓΟΙ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5" name="74 - Επεξήγηση με σύννεφο"/>
          <p:cNvSpPr/>
          <p:nvPr/>
        </p:nvSpPr>
        <p:spPr>
          <a:xfrm>
            <a:off x="0" y="928670"/>
            <a:ext cx="1785918" cy="1000108"/>
          </a:xfrm>
          <a:prstGeom prst="cloudCallout">
            <a:avLst>
              <a:gd name="adj1" fmla="val 69146"/>
              <a:gd name="adj2" fmla="val 55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- TextBox"/>
          <p:cNvSpPr txBox="1"/>
          <p:nvPr/>
        </p:nvSpPr>
        <p:spPr>
          <a:xfrm>
            <a:off x="214282" y="1071546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«Κομμάτι αγωγού»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28596" y="535782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Κατιόντα (μεγάλες σφαίρες)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72132" y="54292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   ηλεκτρόνια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536413" y="4250537"/>
            <a:ext cx="2143140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3357554" y="3214686"/>
            <a:ext cx="3000396" cy="2357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6200000" flipV="1">
            <a:off x="5214942" y="3786190"/>
            <a:ext cx="2143140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flipV="1">
            <a:off x="928662" y="2071678"/>
            <a:ext cx="5643602" cy="3429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5400000" flipH="1" flipV="1">
            <a:off x="535753" y="3617119"/>
            <a:ext cx="2581292" cy="1490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5400000" flipH="1" flipV="1">
            <a:off x="1643042" y="3071810"/>
            <a:ext cx="2357454" cy="2357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6215074" y="164305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29" name="28 - TextBox"/>
          <p:cNvSpPr txBox="1"/>
          <p:nvPr/>
        </p:nvSpPr>
        <p:spPr>
          <a:xfrm>
            <a:off x="3786182" y="350043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1" name="30 - TextBox"/>
          <p:cNvSpPr txBox="1"/>
          <p:nvPr/>
        </p:nvSpPr>
        <p:spPr>
          <a:xfrm>
            <a:off x="2643174" y="164305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4" name="33 - TextBox"/>
          <p:cNvSpPr txBox="1"/>
          <p:nvPr/>
        </p:nvSpPr>
        <p:spPr>
          <a:xfrm>
            <a:off x="7286644" y="264318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5" name="34 - TextBox"/>
          <p:cNvSpPr txBox="1"/>
          <p:nvPr/>
        </p:nvSpPr>
        <p:spPr>
          <a:xfrm>
            <a:off x="7215206" y="342900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6" name="35 - TextBox"/>
          <p:cNvSpPr txBox="1"/>
          <p:nvPr/>
        </p:nvSpPr>
        <p:spPr>
          <a:xfrm>
            <a:off x="6072198" y="350043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7" name="36 - TextBox"/>
          <p:cNvSpPr txBox="1"/>
          <p:nvPr/>
        </p:nvSpPr>
        <p:spPr>
          <a:xfrm>
            <a:off x="6215074" y="250030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8" name="37 - TextBox"/>
          <p:cNvSpPr txBox="1"/>
          <p:nvPr/>
        </p:nvSpPr>
        <p:spPr>
          <a:xfrm>
            <a:off x="2643174" y="350043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39" name="38 - TextBox"/>
          <p:cNvSpPr txBox="1"/>
          <p:nvPr/>
        </p:nvSpPr>
        <p:spPr>
          <a:xfrm>
            <a:off x="2643174" y="2643182"/>
            <a:ext cx="14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1" name="40 - TextBox"/>
          <p:cNvSpPr txBox="1"/>
          <p:nvPr/>
        </p:nvSpPr>
        <p:spPr>
          <a:xfrm>
            <a:off x="5000628" y="264318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2" name="41 - TextBox"/>
          <p:cNvSpPr txBox="1"/>
          <p:nvPr/>
        </p:nvSpPr>
        <p:spPr>
          <a:xfrm>
            <a:off x="5072066" y="350043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3" name="42 - TextBox"/>
          <p:cNvSpPr txBox="1"/>
          <p:nvPr/>
        </p:nvSpPr>
        <p:spPr>
          <a:xfrm>
            <a:off x="3786182" y="257174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4" name="43 - TextBox"/>
          <p:cNvSpPr txBox="1"/>
          <p:nvPr/>
        </p:nvSpPr>
        <p:spPr>
          <a:xfrm>
            <a:off x="5072066" y="164305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5" name="44 - TextBox"/>
          <p:cNvSpPr txBox="1"/>
          <p:nvPr/>
        </p:nvSpPr>
        <p:spPr>
          <a:xfrm>
            <a:off x="3929058" y="17144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  <p:sp>
        <p:nvSpPr>
          <p:cNvPr id="47" name="46 - TextBox"/>
          <p:cNvSpPr txBox="1"/>
          <p:nvPr/>
        </p:nvSpPr>
        <p:spPr>
          <a:xfrm>
            <a:off x="7215206" y="178592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+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4529" y="142852"/>
            <a:ext cx="3439471" cy="2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42844" y="364331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Όμως </a:t>
            </a:r>
            <a:r>
              <a:rPr lang="el-GR" dirty="0" smtClean="0"/>
              <a:t>επειδή μέσα σε ένα μεταλλικό αγωγό τα ελεύθερα ηλεκτρόνια μπορούν να κινούνται </a:t>
            </a:r>
            <a:r>
              <a:rPr lang="el-GR" dirty="0" smtClean="0"/>
              <a:t>ελεύθερα,  </a:t>
            </a:r>
            <a:r>
              <a:rPr lang="el-GR" dirty="0" smtClean="0"/>
              <a:t>από άλλες περιοχές του </a:t>
            </a:r>
            <a:r>
              <a:rPr lang="el-GR" dirty="0" smtClean="0"/>
              <a:t>αγωγού  </a:t>
            </a:r>
            <a:r>
              <a:rPr lang="el-GR" dirty="0" smtClean="0"/>
              <a:t>θα </a:t>
            </a:r>
            <a:r>
              <a:rPr lang="el-GR" dirty="0" smtClean="0"/>
              <a:t>μετακινηθούν ηλεκτρόνια,  </a:t>
            </a:r>
            <a:r>
              <a:rPr lang="el-GR" dirty="0" smtClean="0"/>
              <a:t>προς την περιοχή του αγωγού που είχε έλλειμμα </a:t>
            </a:r>
            <a:r>
              <a:rPr lang="el-GR" dirty="0" smtClean="0"/>
              <a:t>ηλεκτρονίων.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142852"/>
            <a:ext cx="221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ΜΕΤΑΛΛΙΚΟΙ ΑΓΩΓΟΙ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242886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4000"/>
              <a:buFont typeface="Wingdings" pitchFamily="2" charset="2"/>
              <a:buChar char="Ø"/>
            </a:pPr>
            <a:r>
              <a:rPr lang="el-GR" dirty="0" smtClean="0"/>
              <a:t>   Έστω  </a:t>
            </a:r>
            <a:r>
              <a:rPr lang="el-GR" u="sng" dirty="0" smtClean="0"/>
              <a:t>από  μια περιοχή  </a:t>
            </a:r>
            <a:r>
              <a:rPr lang="el-GR" dirty="0" smtClean="0"/>
              <a:t>, </a:t>
            </a:r>
            <a:r>
              <a:rPr lang="el-GR" dirty="0" smtClean="0"/>
              <a:t>ενός μεταλλικού </a:t>
            </a:r>
            <a:r>
              <a:rPr lang="el-GR" u="sng" dirty="0" smtClean="0"/>
              <a:t>αγωγού</a:t>
            </a:r>
            <a:r>
              <a:rPr lang="el-GR" dirty="0" smtClean="0"/>
              <a:t>,  </a:t>
            </a:r>
            <a:r>
              <a:rPr lang="el-GR" b="1" dirty="0" smtClean="0"/>
              <a:t>αφαιρούμε  ηλεκτρόνια</a:t>
            </a:r>
            <a:r>
              <a:rPr lang="el-GR" dirty="0" smtClean="0"/>
              <a:t>,  τότε αυτή η περιοχή του αγωγού θα έχει θετικό συνολικό φορτίο, (αφού θα έχει περισσότερα πρωτόνια).</a:t>
            </a:r>
          </a:p>
          <a:p>
            <a:endParaRPr lang="el-GR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714884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Το αποτέλεσμα θα είναι,  </a:t>
            </a:r>
            <a:r>
              <a:rPr lang="el-GR" dirty="0" smtClean="0"/>
              <a:t>και οι άλλες περιοχές του </a:t>
            </a:r>
            <a:r>
              <a:rPr lang="el-GR" dirty="0" smtClean="0"/>
              <a:t>αγωγού, να </a:t>
            </a:r>
            <a:r>
              <a:rPr lang="el-GR" dirty="0" smtClean="0"/>
              <a:t>έχουν λιγότερα ηλεκτρόνια και περισσότερα πρωτόνια,  με αυτό τον τρόπο όλος ο μεταλλικός αγωγός θα αποκτήσει συνολικό θετικό φορτίο. 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 </a:t>
            </a:r>
            <a:r>
              <a:rPr lang="el-GR" dirty="0" smtClean="0"/>
              <a:t>Έτσι </a:t>
            </a:r>
            <a:r>
              <a:rPr lang="el-GR" dirty="0" smtClean="0"/>
              <a:t>λέμε ότι το θετικό φορτίο εξαπλώθηκε σε </a:t>
            </a:r>
            <a:r>
              <a:rPr lang="el-GR" dirty="0" smtClean="0"/>
              <a:t> όλη </a:t>
            </a:r>
            <a:r>
              <a:rPr lang="el-GR" dirty="0" smtClean="0"/>
              <a:t>την περιοχή </a:t>
            </a:r>
            <a:r>
              <a:rPr lang="el-GR" dirty="0" smtClean="0"/>
              <a:t>του </a:t>
            </a:r>
            <a:r>
              <a:rPr lang="el-GR" dirty="0" smtClean="0"/>
              <a:t>μεταλλικού </a:t>
            </a:r>
            <a:r>
              <a:rPr lang="el-GR" dirty="0" smtClean="0"/>
              <a:t>αγωγού.</a:t>
            </a:r>
            <a:endParaRPr lang="el-GR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6643702" y="50004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Αγωγός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328612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Όμως </a:t>
            </a:r>
            <a:r>
              <a:rPr lang="el-GR" dirty="0" smtClean="0"/>
              <a:t>επειδή μέσα σε ένα μεταλλικό αγωγό τα ελεύθερα ηλεκτρόνια μπορούν να κινούνται </a:t>
            </a:r>
            <a:r>
              <a:rPr lang="el-GR" dirty="0" smtClean="0"/>
              <a:t>ελεύθερα,  τα  επιπλέον ηλεκτρόνια θα μετακινηθούν σε όλο τον αγωγό.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142852"/>
            <a:ext cx="221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ΜΕΤΑΛΛΙΚΟΙ ΑΓΩΓΟΙ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57158" y="164305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4000"/>
              <a:buFont typeface="Wingdings" pitchFamily="2" charset="2"/>
              <a:buChar char="Ø"/>
            </a:pPr>
            <a:r>
              <a:rPr lang="el-GR" dirty="0" smtClean="0"/>
              <a:t>   Έστω  </a:t>
            </a:r>
            <a:r>
              <a:rPr lang="el-GR" u="sng" dirty="0" smtClean="0"/>
              <a:t>σε μια περιοχή  </a:t>
            </a:r>
            <a:r>
              <a:rPr lang="el-GR" dirty="0" smtClean="0"/>
              <a:t>, </a:t>
            </a:r>
            <a:r>
              <a:rPr lang="el-GR" dirty="0" smtClean="0"/>
              <a:t>ενός μεταλλικού </a:t>
            </a:r>
            <a:r>
              <a:rPr lang="el-GR" u="sng" dirty="0" smtClean="0"/>
              <a:t>αγωγού</a:t>
            </a:r>
            <a:r>
              <a:rPr lang="el-GR" dirty="0" smtClean="0"/>
              <a:t>, </a:t>
            </a:r>
            <a:r>
              <a:rPr lang="el-GR" b="1" dirty="0" smtClean="0"/>
              <a:t>προσθέτουμε  ηλεκτρόνια</a:t>
            </a:r>
            <a:r>
              <a:rPr lang="el-GR" dirty="0" smtClean="0"/>
              <a:t>,  τότε αυτή η περιοχή του αγωγού θα έχει αρνητικό συνολικό φορτίο, (αφού θα έχει περισσότερα ηλεκτρόνια)</a:t>
            </a:r>
          </a:p>
          <a:p>
            <a:endParaRPr lang="el-GR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500570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Το αποτέλεσμα θα είναι,  </a:t>
            </a:r>
            <a:r>
              <a:rPr lang="el-GR" dirty="0" smtClean="0"/>
              <a:t>και οι άλλες περιοχές του </a:t>
            </a:r>
            <a:r>
              <a:rPr lang="el-GR" dirty="0" smtClean="0"/>
              <a:t>αγωγού, να </a:t>
            </a:r>
            <a:r>
              <a:rPr lang="el-GR" dirty="0" smtClean="0"/>
              <a:t>έχουν </a:t>
            </a:r>
            <a:r>
              <a:rPr lang="el-GR" dirty="0" smtClean="0"/>
              <a:t>περισσότερα ηλεκτρόνια </a:t>
            </a:r>
            <a:r>
              <a:rPr lang="el-GR" dirty="0" smtClean="0"/>
              <a:t>και </a:t>
            </a:r>
            <a:r>
              <a:rPr lang="el-GR" dirty="0" smtClean="0"/>
              <a:t>λιγότερα πρωτόνια</a:t>
            </a:r>
            <a:r>
              <a:rPr lang="el-GR" dirty="0" smtClean="0"/>
              <a:t>,  με αυτό τον τρόπο όλος ο μεταλλικός αγωγός θα αποκτήσει συνολικό </a:t>
            </a:r>
            <a:r>
              <a:rPr lang="el-GR" dirty="0" smtClean="0"/>
              <a:t>αρνητικό φορτίο</a:t>
            </a:r>
            <a:r>
              <a:rPr lang="el-GR" dirty="0" smtClean="0"/>
              <a:t>. </a:t>
            </a:r>
          </a:p>
          <a:p>
            <a:r>
              <a:rPr lang="el-GR" dirty="0" smtClean="0"/>
              <a:t> </a:t>
            </a:r>
            <a:endParaRPr lang="el-GR" dirty="0" smtClean="0"/>
          </a:p>
          <a:p>
            <a:r>
              <a:rPr lang="el-GR" dirty="0" smtClean="0"/>
              <a:t>Έτσι </a:t>
            </a:r>
            <a:r>
              <a:rPr lang="el-GR" dirty="0" smtClean="0"/>
              <a:t>λέμε ότι το </a:t>
            </a:r>
            <a:r>
              <a:rPr lang="el-GR" dirty="0" smtClean="0"/>
              <a:t>αρνητικό φορτίο </a:t>
            </a:r>
            <a:r>
              <a:rPr lang="el-GR" dirty="0" smtClean="0"/>
              <a:t>εξαπλώθηκε σε </a:t>
            </a:r>
            <a:r>
              <a:rPr lang="el-GR" dirty="0" smtClean="0"/>
              <a:t> όλη </a:t>
            </a:r>
            <a:r>
              <a:rPr lang="el-GR" dirty="0" smtClean="0"/>
              <a:t>την περιοχή </a:t>
            </a:r>
            <a:r>
              <a:rPr lang="el-GR" dirty="0" smtClean="0"/>
              <a:t>του </a:t>
            </a:r>
            <a:r>
              <a:rPr lang="el-GR" dirty="0" smtClean="0"/>
              <a:t>μεταλλικού </a:t>
            </a:r>
            <a:r>
              <a:rPr lang="el-GR" dirty="0" smtClean="0"/>
              <a:t>αγωγού.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71538" y="17144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Μερικά  υλικά που είναι αγωγοί :   μέταλλα, όπως ο χαλκός , ο σίδηρος, το αλουμίνιου, το νερό και άλλα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ΑΓΩΓΟΙ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500462" cy="25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00575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09" y="0"/>
            <a:ext cx="2833691" cy="234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678660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071538" y="285728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ΜΕΤΑΛΛΙΚΟΙ ΑΓΩΓΟΙ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214414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1071538" y="1142984"/>
            <a:ext cx="7286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Ορισμένα σώματα (υλικά ) ονομάζονται μονωτές  . </a:t>
            </a:r>
            <a:r>
              <a:rPr lang="el-GR" sz="2400" dirty="0" smtClean="0">
                <a:solidFill>
                  <a:srgbClr val="FF0000"/>
                </a:solidFill>
              </a:rPr>
              <a:t>Οι μονωτές έχουν δύο σημαντικά χαρακτηριστικά</a:t>
            </a:r>
            <a:r>
              <a:rPr lang="el-GR" sz="2400" dirty="0" smtClean="0"/>
              <a:t>:</a:t>
            </a:r>
          </a:p>
          <a:p>
            <a:endParaRPr lang="el-GR" sz="2400" dirty="0" smtClean="0"/>
          </a:p>
          <a:p>
            <a:pPr marL="457200" indent="-457200">
              <a:buAutoNum type="arabicPeriod"/>
            </a:pPr>
            <a:r>
              <a:rPr lang="el-GR" sz="2400" dirty="0" smtClean="0"/>
              <a:t>Οι μονωτές όπως όλα τα σώματα αποτελούνται από άτομα……. Όμως τα </a:t>
            </a:r>
            <a:r>
              <a:rPr lang="el-GR" sz="2400" dirty="0" smtClean="0">
                <a:solidFill>
                  <a:srgbClr val="FF0000"/>
                </a:solidFill>
              </a:rPr>
              <a:t>ηλεκτρόνια που βρίσκονται στα άτομα των μονωτών……. δεν φεύγουν εύκολα  </a:t>
            </a:r>
            <a:r>
              <a:rPr lang="el-GR" sz="2400" dirty="0" smtClean="0"/>
              <a:t>μέσα από τα άτομα.  </a:t>
            </a:r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r>
              <a:rPr lang="el-GR" sz="2400" dirty="0" smtClean="0"/>
              <a:t>Στους μονωτές  τα ελεύθερα  </a:t>
            </a:r>
            <a:r>
              <a:rPr lang="el-GR" sz="2400" u="sng" dirty="0" smtClean="0"/>
              <a:t>ηλεκτρόνια δεν κινούνται ελεύθερα μέσα στο μονωτή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ΜΟΝΩΤΕΣ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072362" cy="30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75" name="74 - Επεξήγηση με σύννεφο"/>
          <p:cNvSpPr/>
          <p:nvPr/>
        </p:nvSpPr>
        <p:spPr>
          <a:xfrm>
            <a:off x="0" y="642918"/>
            <a:ext cx="1785918" cy="1000108"/>
          </a:xfrm>
          <a:prstGeom prst="cloudCallout">
            <a:avLst>
              <a:gd name="adj1" fmla="val 69146"/>
              <a:gd name="adj2" fmla="val 55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- TextBox"/>
          <p:cNvSpPr txBox="1"/>
          <p:nvPr/>
        </p:nvSpPr>
        <p:spPr>
          <a:xfrm>
            <a:off x="285720" y="785794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«Κομμάτι μονωτή»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357158" y="578645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Άτομα (μεγάλες σφαίρες)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929322" y="58578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    </a:t>
            </a:r>
            <a:r>
              <a:rPr lang="el-GR" b="1" dirty="0" smtClean="0">
                <a:solidFill>
                  <a:srgbClr val="FF0000"/>
                </a:solidFill>
              </a:rPr>
              <a:t>ελεύθερα ηλεκτρόνια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3857620" y="3714752"/>
            <a:ext cx="2571768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6200000" flipV="1">
            <a:off x="4750595" y="3679033"/>
            <a:ext cx="3286148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flipV="1">
            <a:off x="1428728" y="3286124"/>
            <a:ext cx="5643602" cy="271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5400000" flipH="1" flipV="1">
            <a:off x="-219108" y="4291018"/>
            <a:ext cx="272416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flipV="1">
            <a:off x="1714480" y="3429000"/>
            <a:ext cx="2928958" cy="2428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2643174" y="14285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ΜΟΝΩΤΕΣ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348" y="1285860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Μερικά  υλικά που είναι μονωτές:   ξύλο, πλαστικό,  γυαλί, και άλλα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524" y="2428868"/>
            <a:ext cx="4275476" cy="367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-142900"/>
            <a:ext cx="3609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3071834" cy="325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ΜΟΝΩΤΕΣ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42844" y="3643314"/>
            <a:ext cx="92155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Όμως </a:t>
            </a:r>
            <a:r>
              <a:rPr lang="el-GR" dirty="0" smtClean="0"/>
              <a:t>επειδή μέσα σε ένα </a:t>
            </a:r>
            <a:r>
              <a:rPr lang="el-GR" u="sng" dirty="0" smtClean="0"/>
              <a:t>μονωτή </a:t>
            </a:r>
            <a:r>
              <a:rPr lang="el-GR" dirty="0" smtClean="0"/>
              <a:t>τα </a:t>
            </a:r>
            <a:r>
              <a:rPr lang="el-GR" dirty="0" smtClean="0"/>
              <a:t>ελεύθερα ηλεκτρόνια </a:t>
            </a:r>
            <a:r>
              <a:rPr lang="el-GR" dirty="0" smtClean="0"/>
              <a:t>δεν μπορούν </a:t>
            </a:r>
            <a:r>
              <a:rPr lang="el-GR" dirty="0" smtClean="0"/>
              <a:t>να κινούνται </a:t>
            </a:r>
            <a:r>
              <a:rPr lang="el-GR" dirty="0" smtClean="0"/>
              <a:t>ελεύθερα, του μονωτή,  άρα δεν θα μετακινηθούν ηλεκτρόνια, </a:t>
            </a:r>
            <a:r>
              <a:rPr lang="el-GR" dirty="0" smtClean="0"/>
              <a:t>από άλλες περιοχές</a:t>
            </a:r>
            <a:r>
              <a:rPr lang="el-GR" dirty="0" smtClean="0"/>
              <a:t>  του μονωτή, προς </a:t>
            </a:r>
            <a:r>
              <a:rPr lang="el-GR" dirty="0" smtClean="0"/>
              <a:t>την περιοχή </a:t>
            </a:r>
            <a:r>
              <a:rPr lang="el-GR" dirty="0" smtClean="0"/>
              <a:t>του μονωτή που </a:t>
            </a:r>
            <a:r>
              <a:rPr lang="el-GR" dirty="0" smtClean="0"/>
              <a:t>είχε έλλειμμα </a:t>
            </a:r>
            <a:r>
              <a:rPr lang="el-GR" dirty="0" smtClean="0"/>
              <a:t>ηλεκτρονίων.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2428868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4000"/>
              <a:buFont typeface="Wingdings" pitchFamily="2" charset="2"/>
              <a:buChar char="Ø"/>
            </a:pPr>
            <a:r>
              <a:rPr lang="el-GR" dirty="0" smtClean="0"/>
              <a:t>   Έστω  </a:t>
            </a:r>
            <a:r>
              <a:rPr lang="el-GR" u="sng" dirty="0" smtClean="0"/>
              <a:t>από  μια περιοχή  </a:t>
            </a:r>
            <a:r>
              <a:rPr lang="el-GR" dirty="0" smtClean="0"/>
              <a:t>, ενός  </a:t>
            </a:r>
            <a:r>
              <a:rPr lang="el-GR" u="sng" dirty="0" smtClean="0"/>
              <a:t>μονωτή</a:t>
            </a:r>
            <a:r>
              <a:rPr lang="el-GR" dirty="0" smtClean="0"/>
              <a:t>,  </a:t>
            </a:r>
            <a:r>
              <a:rPr lang="el-GR" b="1" dirty="0" smtClean="0"/>
              <a:t>αφαιρούμε  ηλεκτρόνια</a:t>
            </a:r>
            <a:r>
              <a:rPr lang="el-GR" dirty="0" smtClean="0"/>
              <a:t>,  τότε αυτή η περιοχή του αγωγού θα έχει θετικό συνολικό φορτίο, (αφού θα έχει περισσότερα πρωτόνια)</a:t>
            </a:r>
          </a:p>
          <a:p>
            <a:endParaRPr lang="el-GR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714884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Το αποτέλεσμα θα είναι,   να αποκτήσει θετικό φορτίο μόνο η περιοχή του μονωτή από την οποία αφαίρεσα ηλεκτρόνια, ενώ το υπόλοιπο κομμάτι του μονωτή θα παραμείνει αφόρτιστο.</a:t>
            </a:r>
          </a:p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endParaRPr lang="el-GR" dirty="0" smtClean="0"/>
          </a:p>
          <a:p>
            <a:r>
              <a:rPr lang="el-GR" dirty="0" smtClean="0"/>
              <a:t> </a:t>
            </a:r>
            <a:r>
              <a:rPr lang="el-GR" dirty="0" smtClean="0"/>
              <a:t>Έτσι </a:t>
            </a:r>
            <a:r>
              <a:rPr lang="el-GR" dirty="0" smtClean="0"/>
              <a:t>λέμε ότι το θετικό φορτίο </a:t>
            </a:r>
            <a:r>
              <a:rPr lang="el-GR" dirty="0" smtClean="0"/>
              <a:t>δεν εξαπλώθηκε </a:t>
            </a:r>
            <a:r>
              <a:rPr lang="el-GR" dirty="0" smtClean="0"/>
              <a:t>σε </a:t>
            </a:r>
            <a:r>
              <a:rPr lang="el-GR" dirty="0" smtClean="0"/>
              <a:t> όλη </a:t>
            </a:r>
            <a:r>
              <a:rPr lang="el-GR" dirty="0" smtClean="0"/>
              <a:t>την περιοχή </a:t>
            </a:r>
            <a:r>
              <a:rPr lang="el-GR" dirty="0" smtClean="0"/>
              <a:t>του μονωτή.</a:t>
            </a:r>
            <a:endParaRPr lang="el-GR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ΜΟΝΩΤΕΣ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551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6000760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Μονωτής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328612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Όμως </a:t>
            </a:r>
            <a:r>
              <a:rPr lang="el-GR" dirty="0" smtClean="0"/>
              <a:t>επειδή μέσα σε ένα μονωτή </a:t>
            </a:r>
            <a:r>
              <a:rPr lang="el-GR" dirty="0" smtClean="0"/>
              <a:t>τα  ηλεκτρόνια δεν  </a:t>
            </a:r>
            <a:r>
              <a:rPr lang="el-GR" dirty="0" smtClean="0"/>
              <a:t>μπορούν να κινούνται </a:t>
            </a:r>
            <a:r>
              <a:rPr lang="el-GR" dirty="0" smtClean="0"/>
              <a:t>ελεύθερα,  τα  επιπλέον ηλεκτρόνια δεν  θα μετακινηθούν σε όλο τον </a:t>
            </a:r>
            <a:r>
              <a:rPr lang="el-GR" dirty="0" smtClean="0"/>
              <a:t>μονωτή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57158" y="164305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4000"/>
              <a:buFont typeface="Wingdings" pitchFamily="2" charset="2"/>
              <a:buChar char="Ø"/>
            </a:pPr>
            <a:r>
              <a:rPr lang="el-GR" dirty="0" smtClean="0"/>
              <a:t>   Έστω  </a:t>
            </a:r>
            <a:r>
              <a:rPr lang="el-GR" u="sng" dirty="0" smtClean="0"/>
              <a:t>σε μια περιοχή  </a:t>
            </a:r>
            <a:r>
              <a:rPr lang="el-GR" dirty="0" smtClean="0"/>
              <a:t>,  μονωτή , </a:t>
            </a:r>
            <a:r>
              <a:rPr lang="el-GR" b="1" dirty="0" smtClean="0"/>
              <a:t>προσθέτουμε  ηλεκτρόνια</a:t>
            </a:r>
            <a:r>
              <a:rPr lang="el-GR" dirty="0" smtClean="0"/>
              <a:t>,  τότε αυτή η περιοχή του </a:t>
            </a:r>
            <a:r>
              <a:rPr lang="el-GR" dirty="0" smtClean="0"/>
              <a:t>μονωτή </a:t>
            </a:r>
            <a:r>
              <a:rPr lang="el-GR" dirty="0" smtClean="0"/>
              <a:t> θα έχει αρνητικό συνολικό φορτίο, (αφού θα έχει περισσότερα ηλεκτρόνια)</a:t>
            </a:r>
          </a:p>
          <a:p>
            <a:endParaRPr lang="el-GR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500570"/>
            <a:ext cx="9001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Ø"/>
            </a:pPr>
            <a:r>
              <a:rPr lang="el-GR" dirty="0" smtClean="0"/>
              <a:t> Το αποτέλεσμα θα είναι,   να αποκτήσει </a:t>
            </a:r>
            <a:r>
              <a:rPr lang="el-GR" dirty="0" smtClean="0"/>
              <a:t>αρνητικό φορτίο </a:t>
            </a:r>
            <a:r>
              <a:rPr lang="el-GR" dirty="0" smtClean="0"/>
              <a:t>μόνο η περιοχή του μονωτή από </a:t>
            </a:r>
            <a:r>
              <a:rPr lang="el-GR" dirty="0" smtClean="0"/>
              <a:t>στην </a:t>
            </a:r>
            <a:r>
              <a:rPr lang="el-GR" dirty="0" smtClean="0"/>
              <a:t>οποία </a:t>
            </a:r>
            <a:r>
              <a:rPr lang="el-GR" dirty="0" smtClean="0"/>
              <a:t>πρόσθεσα ηλεκτρόνια</a:t>
            </a:r>
            <a:r>
              <a:rPr lang="el-GR" dirty="0" smtClean="0"/>
              <a:t>, ενώ το υπόλοιπο κομμάτι του μονωτή θα παραμείνει αφόρτιστο.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71472" y="21429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ΜΩΝΟΤΕΣ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42910" y="585789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Έτσι λέμε ότι το </a:t>
            </a:r>
            <a:r>
              <a:rPr lang="el-GR" dirty="0" smtClean="0"/>
              <a:t>αρνητικό φορτίο </a:t>
            </a:r>
            <a:r>
              <a:rPr lang="el-GR" dirty="0" smtClean="0"/>
              <a:t>δεν εξαπλώθηκε σε  όλη την περιοχή του μονωτή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Σωματίδια</a:t>
            </a:r>
            <a:r>
              <a:rPr lang="el-GR" dirty="0" smtClean="0"/>
              <a:t> είναι τα :</a:t>
            </a:r>
          </a:p>
          <a:p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Ηλεκτρόνια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Πρωτόνια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Νετρόνια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Άτομα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Ιόντα (κατιόντα ανιόντα)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Μόρια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642918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Φορτισμένα Σωματίδια</a:t>
            </a:r>
            <a:r>
              <a:rPr lang="el-GR" dirty="0" smtClean="0"/>
              <a:t> είναι τα σωματίδια που έχουν ηλεκτρικό φορτίο:</a:t>
            </a:r>
          </a:p>
          <a:p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Ηλεκτρόνια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Πρωτόνια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Ιόντα (κατιόντα ανιόντα)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64357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Ηλεκτρικό ρεύμα </a:t>
            </a:r>
            <a:r>
              <a:rPr lang="el-GR" dirty="0" smtClean="0"/>
              <a:t>δημιουργείται όταν φορτισμένα σωματίδια κινούνται προς μια κατεύθυνση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857892"/>
            <a:ext cx="3938701" cy="8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00034" y="4286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3143240" y="285728"/>
            <a:ext cx="16430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ΥΛΙΚΑ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1571604" y="714356"/>
            <a:ext cx="1428760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- TextBox"/>
          <p:cNvSpPr txBox="1"/>
          <p:nvPr/>
        </p:nvSpPr>
        <p:spPr>
          <a:xfrm>
            <a:off x="500034" y="1428736"/>
            <a:ext cx="16430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ΑΓΩΓΟΙ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6143636" y="1500174"/>
            <a:ext cx="16430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ΜΟΝΩΤΕΣ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56" name="55 - Ευθύγραμμο βέλος σύνδεσης"/>
          <p:cNvCxnSpPr/>
          <p:nvPr/>
        </p:nvCxnSpPr>
        <p:spPr>
          <a:xfrm>
            <a:off x="4929190" y="714356"/>
            <a:ext cx="1285884" cy="642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TextBox"/>
          <p:cNvSpPr txBox="1"/>
          <p:nvPr/>
        </p:nvSpPr>
        <p:spPr>
          <a:xfrm>
            <a:off x="0" y="1928802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  αγωγοί είναι υλικά,  μέσα στα οποία μπορούν να </a:t>
            </a:r>
            <a:r>
              <a:rPr lang="el-GR" sz="2000" u="sng" dirty="0" smtClean="0"/>
              <a:t>κινούνται ελεύθερα φορτισμένα σωματίδια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 </a:t>
            </a:r>
          </a:p>
          <a:p>
            <a:r>
              <a:rPr lang="el-GR" sz="2000" dirty="0" smtClean="0"/>
              <a:t>Ένα είδος αγωγού  είναι οι μεταλλικοί αγωγοί, το νερό 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79" name="78 - TextBox"/>
          <p:cNvSpPr txBox="1"/>
          <p:nvPr/>
        </p:nvSpPr>
        <p:spPr>
          <a:xfrm>
            <a:off x="4857752" y="1928802"/>
            <a:ext cx="3857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  μονωτές είναι υλικά,  μέσα στα οποία </a:t>
            </a:r>
            <a:r>
              <a:rPr lang="el-GR" sz="2000" u="sng" dirty="0" smtClean="0"/>
              <a:t>δεν μπορούν να κινούνται ελεύθερα φορτισμένα σωματίδια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  </a:t>
            </a:r>
          </a:p>
          <a:p>
            <a:r>
              <a:rPr lang="el-GR" sz="2000" dirty="0" smtClean="0"/>
              <a:t> Συγκεκριμένα στους μονωτές τα ηλεκτρόνια  βρίσκονται μέσα στα άτομα του,  και δύσκολα φεύγουν  ηλεκτρόνια μέσα από τα άτομα.  </a:t>
            </a:r>
          </a:p>
          <a:p>
            <a:endParaRPr lang="el-GR" sz="2000" dirty="0" smtClean="0"/>
          </a:p>
          <a:p>
            <a:r>
              <a:rPr lang="el-GR" sz="2000" dirty="0" smtClean="0"/>
              <a:t>Ενώ τα ελεύθερα ηλεκτρόνια που υπάρχουν στο μονωτή,  δεν μπορούν να κινούνται ελεύθερα μέσα στο μονωτή  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6"/>
            <a:ext cx="2317501" cy="16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80 - TextBox"/>
          <p:cNvSpPr txBox="1"/>
          <p:nvPr/>
        </p:nvSpPr>
        <p:spPr>
          <a:xfrm>
            <a:off x="0" y="578645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χαλκός</a:t>
            </a:r>
            <a:endParaRPr lang="el-GR" sz="3200" b="1" dirty="0">
              <a:solidFill>
                <a:srgbClr val="FF0000"/>
              </a:solidFill>
            </a:endParaRP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794" y="214290"/>
            <a:ext cx="2499206" cy="12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82 - TextBox"/>
          <p:cNvSpPr txBox="1"/>
          <p:nvPr/>
        </p:nvSpPr>
        <p:spPr>
          <a:xfrm>
            <a:off x="7358082" y="-2317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πλαστικό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 animBg="1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00034" y="42860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7000892" y="5286388"/>
            <a:ext cx="1347766" cy="108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6286480" y="4714860"/>
            <a:ext cx="285752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7643834" y="53578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7429520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cxnSp>
        <p:nvCxnSpPr>
          <p:cNvPr id="53" name="52 - Ευθύγραμμο βέλος σύνδεσης"/>
          <p:cNvCxnSpPr/>
          <p:nvPr/>
        </p:nvCxnSpPr>
        <p:spPr>
          <a:xfrm rot="5400000" flipH="1" flipV="1">
            <a:off x="6715140" y="4357694"/>
            <a:ext cx="107157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- TextBox"/>
          <p:cNvSpPr txBox="1"/>
          <p:nvPr/>
        </p:nvSpPr>
        <p:spPr>
          <a:xfrm>
            <a:off x="2928926" y="2071678"/>
            <a:ext cx="342902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Τα   ηλεκτρόνια    που  έχουν φύγει  μέσα  από  τα  άτομα  ονομάζονται  </a:t>
            </a:r>
            <a:r>
              <a:rPr lang="el-GR" b="1" u="sng" dirty="0" smtClean="0">
                <a:solidFill>
                  <a:srgbClr val="FF0000"/>
                </a:solidFill>
              </a:rPr>
              <a:t>ελευθέρα ηλεκτρόνια.   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7500958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7948634" y="56626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6643702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7643834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7143768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7796234" y="55102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Έλλειψη"/>
          <p:cNvSpPr/>
          <p:nvPr/>
        </p:nvSpPr>
        <p:spPr>
          <a:xfrm>
            <a:off x="8429652" y="528638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7715272" y="542926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7072330" y="557214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8358214" y="52149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48" name="47 - TextBox"/>
          <p:cNvSpPr txBox="1"/>
          <p:nvPr/>
        </p:nvSpPr>
        <p:spPr>
          <a:xfrm>
            <a:off x="6572264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49" name="48 - Έλλειψη"/>
          <p:cNvSpPr/>
          <p:nvPr/>
        </p:nvSpPr>
        <p:spPr>
          <a:xfrm>
            <a:off x="7715272" y="392906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- TextBox"/>
          <p:cNvSpPr txBox="1"/>
          <p:nvPr/>
        </p:nvSpPr>
        <p:spPr>
          <a:xfrm>
            <a:off x="7643834" y="3857628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57" name="56 - Έλλειψη"/>
          <p:cNvSpPr/>
          <p:nvPr/>
        </p:nvSpPr>
        <p:spPr>
          <a:xfrm>
            <a:off x="1357322" y="5286388"/>
            <a:ext cx="1347766" cy="108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- Έλλειψη"/>
          <p:cNvSpPr/>
          <p:nvPr/>
        </p:nvSpPr>
        <p:spPr>
          <a:xfrm>
            <a:off x="642910" y="4714860"/>
            <a:ext cx="285752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- Έλλειψη"/>
          <p:cNvSpPr/>
          <p:nvPr/>
        </p:nvSpPr>
        <p:spPr>
          <a:xfrm>
            <a:off x="2000264" y="53578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TextBox"/>
          <p:cNvSpPr txBox="1"/>
          <p:nvPr/>
        </p:nvSpPr>
        <p:spPr>
          <a:xfrm>
            <a:off x="1785950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cxnSp>
        <p:nvCxnSpPr>
          <p:cNvPr id="61" name="60 - Ευθύγραμμο βέλος σύνδεσης"/>
          <p:cNvCxnSpPr/>
          <p:nvPr/>
        </p:nvCxnSpPr>
        <p:spPr>
          <a:xfrm rot="5400000" flipH="1" flipV="1">
            <a:off x="1071570" y="4357694"/>
            <a:ext cx="107157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Έλλειψη"/>
          <p:cNvSpPr/>
          <p:nvPr/>
        </p:nvSpPr>
        <p:spPr>
          <a:xfrm>
            <a:off x="1857388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Έλλειψη"/>
          <p:cNvSpPr/>
          <p:nvPr/>
        </p:nvSpPr>
        <p:spPr>
          <a:xfrm>
            <a:off x="2305064" y="56626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Έλλειψη"/>
          <p:cNvSpPr/>
          <p:nvPr/>
        </p:nvSpPr>
        <p:spPr>
          <a:xfrm>
            <a:off x="1000132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- Έλλειψη"/>
          <p:cNvSpPr/>
          <p:nvPr/>
        </p:nvSpPr>
        <p:spPr>
          <a:xfrm>
            <a:off x="2000264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- Έλλειψη"/>
          <p:cNvSpPr/>
          <p:nvPr/>
        </p:nvSpPr>
        <p:spPr>
          <a:xfrm>
            <a:off x="1500198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- Έλλειψη"/>
          <p:cNvSpPr/>
          <p:nvPr/>
        </p:nvSpPr>
        <p:spPr>
          <a:xfrm>
            <a:off x="2152664" y="55102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- Έλλειψη"/>
          <p:cNvSpPr/>
          <p:nvPr/>
        </p:nvSpPr>
        <p:spPr>
          <a:xfrm>
            <a:off x="2786082" y="528638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- TextBox"/>
          <p:cNvSpPr txBox="1"/>
          <p:nvPr/>
        </p:nvSpPr>
        <p:spPr>
          <a:xfrm>
            <a:off x="2071702" y="542926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0" name="69 - TextBox"/>
          <p:cNvSpPr txBox="1"/>
          <p:nvPr/>
        </p:nvSpPr>
        <p:spPr>
          <a:xfrm>
            <a:off x="1428760" y="557214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1" name="70 - TextBox"/>
          <p:cNvSpPr txBox="1"/>
          <p:nvPr/>
        </p:nvSpPr>
        <p:spPr>
          <a:xfrm>
            <a:off x="2714644" y="52149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72" name="71 - TextBox"/>
          <p:cNvSpPr txBox="1"/>
          <p:nvPr/>
        </p:nvSpPr>
        <p:spPr>
          <a:xfrm>
            <a:off x="928694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73" name="72 - Έλλειψη"/>
          <p:cNvSpPr/>
          <p:nvPr/>
        </p:nvSpPr>
        <p:spPr>
          <a:xfrm>
            <a:off x="2071702" y="392906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3 - TextBox"/>
          <p:cNvSpPr txBox="1"/>
          <p:nvPr/>
        </p:nvSpPr>
        <p:spPr>
          <a:xfrm>
            <a:off x="2000264" y="3857628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10800000" flipV="1">
            <a:off x="2428860" y="3214686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ύγραμμο βέλος σύνδεσης"/>
          <p:cNvCxnSpPr/>
          <p:nvPr/>
        </p:nvCxnSpPr>
        <p:spPr>
          <a:xfrm>
            <a:off x="4429124" y="3214686"/>
            <a:ext cx="307183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Έλλειψη"/>
          <p:cNvSpPr/>
          <p:nvPr/>
        </p:nvSpPr>
        <p:spPr>
          <a:xfrm>
            <a:off x="7000892" y="5286388"/>
            <a:ext cx="1347766" cy="108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6286480" y="4714860"/>
            <a:ext cx="285752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- Έλλειψη"/>
          <p:cNvSpPr/>
          <p:nvPr/>
        </p:nvSpPr>
        <p:spPr>
          <a:xfrm>
            <a:off x="7643834" y="53578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7429520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2071670" y="1428736"/>
            <a:ext cx="5143536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Τα  «άτομα»  που  έχασαν  τα   ηλεκτρόνια τους  ονομάζονται  κατιόντα</a:t>
            </a:r>
            <a:r>
              <a:rPr lang="el-GR" dirty="0" smtClean="0"/>
              <a:t>. Τα  κατιόντα  τώρα  έχουν  περισσότερα  πρωτόνια  από  ηλεκτρόνια. </a:t>
            </a:r>
          </a:p>
          <a:p>
            <a:r>
              <a:rPr lang="el-GR" dirty="0" smtClean="0"/>
              <a:t>Άρα  τα  </a:t>
            </a:r>
            <a:r>
              <a:rPr lang="el-GR" b="1" dirty="0" smtClean="0">
                <a:solidFill>
                  <a:srgbClr val="FF0000"/>
                </a:solidFill>
              </a:rPr>
              <a:t>κατιόντα  έχουν  συνολικό  ηλεκτρικό  φορτίο  θετικό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7500958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Έλλειψη"/>
          <p:cNvSpPr/>
          <p:nvPr/>
        </p:nvSpPr>
        <p:spPr>
          <a:xfrm>
            <a:off x="7948634" y="56626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Έλλειψη"/>
          <p:cNvSpPr/>
          <p:nvPr/>
        </p:nvSpPr>
        <p:spPr>
          <a:xfrm>
            <a:off x="6643702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Έλλειψη"/>
          <p:cNvSpPr/>
          <p:nvPr/>
        </p:nvSpPr>
        <p:spPr>
          <a:xfrm>
            <a:off x="7643834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- Έλλειψη"/>
          <p:cNvSpPr/>
          <p:nvPr/>
        </p:nvSpPr>
        <p:spPr>
          <a:xfrm>
            <a:off x="7143768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- Έλλειψη"/>
          <p:cNvSpPr/>
          <p:nvPr/>
        </p:nvSpPr>
        <p:spPr>
          <a:xfrm>
            <a:off x="7796234" y="55102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Έλλειψη"/>
          <p:cNvSpPr/>
          <p:nvPr/>
        </p:nvSpPr>
        <p:spPr>
          <a:xfrm>
            <a:off x="8429652" y="528638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- TextBox"/>
          <p:cNvSpPr txBox="1"/>
          <p:nvPr/>
        </p:nvSpPr>
        <p:spPr>
          <a:xfrm>
            <a:off x="7715272" y="542926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38" name="37 - TextBox"/>
          <p:cNvSpPr txBox="1"/>
          <p:nvPr/>
        </p:nvSpPr>
        <p:spPr>
          <a:xfrm>
            <a:off x="7072330" y="557214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47" name="46 - TextBox"/>
          <p:cNvSpPr txBox="1"/>
          <p:nvPr/>
        </p:nvSpPr>
        <p:spPr>
          <a:xfrm>
            <a:off x="8358214" y="52149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48" name="47 - TextBox"/>
          <p:cNvSpPr txBox="1"/>
          <p:nvPr/>
        </p:nvSpPr>
        <p:spPr>
          <a:xfrm>
            <a:off x="6572264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57" name="56 - Έλλειψη"/>
          <p:cNvSpPr/>
          <p:nvPr/>
        </p:nvSpPr>
        <p:spPr>
          <a:xfrm>
            <a:off x="1357322" y="5286388"/>
            <a:ext cx="1347766" cy="108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- Έλλειψη"/>
          <p:cNvSpPr/>
          <p:nvPr/>
        </p:nvSpPr>
        <p:spPr>
          <a:xfrm>
            <a:off x="642910" y="4714860"/>
            <a:ext cx="285752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- Έλλειψη"/>
          <p:cNvSpPr/>
          <p:nvPr/>
        </p:nvSpPr>
        <p:spPr>
          <a:xfrm>
            <a:off x="2000264" y="53578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TextBox"/>
          <p:cNvSpPr txBox="1"/>
          <p:nvPr/>
        </p:nvSpPr>
        <p:spPr>
          <a:xfrm>
            <a:off x="1785950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cxnSp>
        <p:nvCxnSpPr>
          <p:cNvPr id="61" name="60 - Ευθύγραμμο βέλος σύνδεσης"/>
          <p:cNvCxnSpPr/>
          <p:nvPr/>
        </p:nvCxnSpPr>
        <p:spPr>
          <a:xfrm rot="5400000" flipH="1" flipV="1">
            <a:off x="1071570" y="4357694"/>
            <a:ext cx="107157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Έλλειψη"/>
          <p:cNvSpPr/>
          <p:nvPr/>
        </p:nvSpPr>
        <p:spPr>
          <a:xfrm>
            <a:off x="1857388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Έλλειψη"/>
          <p:cNvSpPr/>
          <p:nvPr/>
        </p:nvSpPr>
        <p:spPr>
          <a:xfrm>
            <a:off x="2305064" y="56626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Έλλειψη"/>
          <p:cNvSpPr/>
          <p:nvPr/>
        </p:nvSpPr>
        <p:spPr>
          <a:xfrm>
            <a:off x="1000132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- Έλλειψη"/>
          <p:cNvSpPr/>
          <p:nvPr/>
        </p:nvSpPr>
        <p:spPr>
          <a:xfrm>
            <a:off x="2000264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- Έλλειψη"/>
          <p:cNvSpPr/>
          <p:nvPr/>
        </p:nvSpPr>
        <p:spPr>
          <a:xfrm>
            <a:off x="1500198" y="56435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- Έλλειψη"/>
          <p:cNvSpPr/>
          <p:nvPr/>
        </p:nvSpPr>
        <p:spPr>
          <a:xfrm>
            <a:off x="2152664" y="55102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- Έλλειψη"/>
          <p:cNvSpPr/>
          <p:nvPr/>
        </p:nvSpPr>
        <p:spPr>
          <a:xfrm>
            <a:off x="2786082" y="528638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- TextBox"/>
          <p:cNvSpPr txBox="1"/>
          <p:nvPr/>
        </p:nvSpPr>
        <p:spPr>
          <a:xfrm>
            <a:off x="2071702" y="542926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0" name="69 - TextBox"/>
          <p:cNvSpPr txBox="1"/>
          <p:nvPr/>
        </p:nvSpPr>
        <p:spPr>
          <a:xfrm>
            <a:off x="1428760" y="557214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1" name="70 - TextBox"/>
          <p:cNvSpPr txBox="1"/>
          <p:nvPr/>
        </p:nvSpPr>
        <p:spPr>
          <a:xfrm>
            <a:off x="2714644" y="52149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72" name="71 - TextBox"/>
          <p:cNvSpPr txBox="1"/>
          <p:nvPr/>
        </p:nvSpPr>
        <p:spPr>
          <a:xfrm>
            <a:off x="928694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73" name="72 - Έλλειψη"/>
          <p:cNvSpPr/>
          <p:nvPr/>
        </p:nvSpPr>
        <p:spPr>
          <a:xfrm>
            <a:off x="2071702" y="392906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3 - TextBox"/>
          <p:cNvSpPr txBox="1"/>
          <p:nvPr/>
        </p:nvSpPr>
        <p:spPr>
          <a:xfrm>
            <a:off x="2000264" y="3857628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cxnSp>
        <p:nvCxnSpPr>
          <p:cNvPr id="43" name="42 - Ευθύγραμμο βέλος σύνδεσης"/>
          <p:cNvCxnSpPr/>
          <p:nvPr/>
        </p:nvCxnSpPr>
        <p:spPr>
          <a:xfrm rot="5400000">
            <a:off x="1643042" y="3143248"/>
            <a:ext cx="250033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ύγραμμο βέλος σύνδεσης"/>
          <p:cNvCxnSpPr/>
          <p:nvPr/>
        </p:nvCxnSpPr>
        <p:spPr>
          <a:xfrm rot="16200000" flipH="1">
            <a:off x="3607587" y="2464587"/>
            <a:ext cx="3071834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Έλλειψη"/>
          <p:cNvSpPr/>
          <p:nvPr/>
        </p:nvSpPr>
        <p:spPr>
          <a:xfrm>
            <a:off x="6929454" y="5143512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- TextBox"/>
          <p:cNvSpPr txBox="1"/>
          <p:nvPr/>
        </p:nvSpPr>
        <p:spPr>
          <a:xfrm>
            <a:off x="6858016" y="507207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51" name="50 - TextBox"/>
          <p:cNvSpPr txBox="1"/>
          <p:nvPr/>
        </p:nvSpPr>
        <p:spPr>
          <a:xfrm>
            <a:off x="7715272" y="58578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52" name="51 - Έλλειψη"/>
          <p:cNvSpPr/>
          <p:nvPr/>
        </p:nvSpPr>
        <p:spPr>
          <a:xfrm>
            <a:off x="7786710" y="59293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- Ορθογώνιο"/>
          <p:cNvSpPr/>
          <p:nvPr/>
        </p:nvSpPr>
        <p:spPr>
          <a:xfrm>
            <a:off x="785786" y="357166"/>
            <a:ext cx="3330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00FF"/>
                </a:solidFill>
              </a:rPr>
              <a:t>Κατιόντα ή θετικά ιόντα </a:t>
            </a:r>
            <a:endParaRPr lang="el-GR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- TextBox"/>
          <p:cNvSpPr txBox="1"/>
          <p:nvPr/>
        </p:nvSpPr>
        <p:spPr>
          <a:xfrm>
            <a:off x="714348" y="1071546"/>
            <a:ext cx="757242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 κατιόντα  έχουν  περισσότερα  πρωτόνια  από  ηλεκτρόνια. </a:t>
            </a:r>
          </a:p>
          <a:p>
            <a:r>
              <a:rPr lang="el-GR" dirty="0" smtClean="0"/>
              <a:t>Άρα  τα  </a:t>
            </a:r>
            <a:r>
              <a:rPr lang="el-GR" b="1" dirty="0" smtClean="0">
                <a:solidFill>
                  <a:srgbClr val="FF0000"/>
                </a:solidFill>
              </a:rPr>
              <a:t>κατιόντα  έχουν  συνολικό  ηλεκτρικό  φορτίο  θετικό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56 - Έλλειψη"/>
          <p:cNvSpPr/>
          <p:nvPr/>
        </p:nvSpPr>
        <p:spPr>
          <a:xfrm>
            <a:off x="714412" y="5429288"/>
            <a:ext cx="1347766" cy="108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- Έλλειψη"/>
          <p:cNvSpPr/>
          <p:nvPr/>
        </p:nvSpPr>
        <p:spPr>
          <a:xfrm>
            <a:off x="0" y="4857760"/>
            <a:ext cx="285752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- Έλλειψη"/>
          <p:cNvSpPr/>
          <p:nvPr/>
        </p:nvSpPr>
        <p:spPr>
          <a:xfrm>
            <a:off x="1357354" y="55007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- TextBox"/>
          <p:cNvSpPr txBox="1"/>
          <p:nvPr/>
        </p:nvSpPr>
        <p:spPr>
          <a:xfrm>
            <a:off x="1143040" y="60007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62" name="61 - Έλλειψη"/>
          <p:cNvSpPr/>
          <p:nvPr/>
        </p:nvSpPr>
        <p:spPr>
          <a:xfrm>
            <a:off x="1214478" y="60722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- Έλλειψη"/>
          <p:cNvSpPr/>
          <p:nvPr/>
        </p:nvSpPr>
        <p:spPr>
          <a:xfrm>
            <a:off x="1662154" y="58055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- Έλλειψη"/>
          <p:cNvSpPr/>
          <p:nvPr/>
        </p:nvSpPr>
        <p:spPr>
          <a:xfrm>
            <a:off x="357222" y="6072230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- Έλλειψη"/>
          <p:cNvSpPr/>
          <p:nvPr/>
        </p:nvSpPr>
        <p:spPr>
          <a:xfrm>
            <a:off x="1357354" y="57864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- Έλλειψη"/>
          <p:cNvSpPr/>
          <p:nvPr/>
        </p:nvSpPr>
        <p:spPr>
          <a:xfrm>
            <a:off x="857288" y="578647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- Έλλειψη"/>
          <p:cNvSpPr/>
          <p:nvPr/>
        </p:nvSpPr>
        <p:spPr>
          <a:xfrm>
            <a:off x="1509754" y="5653126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- Έλλειψη"/>
          <p:cNvSpPr/>
          <p:nvPr/>
        </p:nvSpPr>
        <p:spPr>
          <a:xfrm>
            <a:off x="2143172" y="5429288"/>
            <a:ext cx="142876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- TextBox"/>
          <p:cNvSpPr txBox="1"/>
          <p:nvPr/>
        </p:nvSpPr>
        <p:spPr>
          <a:xfrm>
            <a:off x="1428792" y="557216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0" name="69 - TextBox"/>
          <p:cNvSpPr txBox="1"/>
          <p:nvPr/>
        </p:nvSpPr>
        <p:spPr>
          <a:xfrm>
            <a:off x="785850" y="571504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+</a:t>
            </a:r>
            <a:endParaRPr lang="en-US" sz="1600" b="1" dirty="0"/>
          </a:p>
        </p:txBody>
      </p:sp>
      <p:sp>
        <p:nvSpPr>
          <p:cNvPr id="71" name="70 - TextBox"/>
          <p:cNvSpPr txBox="1"/>
          <p:nvPr/>
        </p:nvSpPr>
        <p:spPr>
          <a:xfrm>
            <a:off x="2071734" y="5357850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72" name="71 - TextBox"/>
          <p:cNvSpPr txBox="1"/>
          <p:nvPr/>
        </p:nvSpPr>
        <p:spPr>
          <a:xfrm>
            <a:off x="285784" y="6000792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42" name="41 - Ορθογώνιο"/>
          <p:cNvSpPr/>
          <p:nvPr/>
        </p:nvSpPr>
        <p:spPr>
          <a:xfrm>
            <a:off x="785786" y="357166"/>
            <a:ext cx="3330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0000FF"/>
                </a:solidFill>
              </a:rPr>
              <a:t>Κατιόντα ή θετικά ιόντα </a:t>
            </a:r>
            <a:endParaRPr lang="el-GR" sz="2400" dirty="0">
              <a:solidFill>
                <a:srgbClr val="0000FF"/>
              </a:solidFill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2928926" y="2285992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u="sng" dirty="0" smtClean="0"/>
              <a:t>κατιόντα</a:t>
            </a:r>
            <a:r>
              <a:rPr lang="el-GR" dirty="0" smtClean="0"/>
              <a:t> μερικές φορές τα </a:t>
            </a:r>
            <a:r>
              <a:rPr lang="el-GR" u="sng" dirty="0" smtClean="0"/>
              <a:t>συμβολίζουμε</a:t>
            </a:r>
            <a:r>
              <a:rPr lang="el-GR" dirty="0" smtClean="0"/>
              <a:t> με ένα κύκλο που περιέχει το συν, ή ένα κύκλο, όπως φαίνεται στην παρακάτω εικόνα:</a:t>
            </a:r>
            <a:endParaRPr lang="el-GR" dirty="0"/>
          </a:p>
        </p:txBody>
      </p:sp>
      <p:sp>
        <p:nvSpPr>
          <p:cNvPr id="46" name="45 - Έλλειψη"/>
          <p:cNvSpPr/>
          <p:nvPr/>
        </p:nvSpPr>
        <p:spPr>
          <a:xfrm>
            <a:off x="8215337" y="4222027"/>
            <a:ext cx="523879" cy="5642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- TextBox"/>
          <p:cNvSpPr txBox="1"/>
          <p:nvPr/>
        </p:nvSpPr>
        <p:spPr>
          <a:xfrm>
            <a:off x="8286776" y="41433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+</a:t>
            </a:r>
            <a:endParaRPr lang="en-US" sz="3200" b="1" dirty="0"/>
          </a:p>
        </p:txBody>
      </p:sp>
      <p:sp>
        <p:nvSpPr>
          <p:cNvPr id="52" name="51 - Έλλειψη"/>
          <p:cNvSpPr/>
          <p:nvPr/>
        </p:nvSpPr>
        <p:spPr>
          <a:xfrm>
            <a:off x="6572264" y="3571876"/>
            <a:ext cx="523879" cy="5642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- TextBox"/>
          <p:cNvSpPr txBox="1"/>
          <p:nvPr/>
        </p:nvSpPr>
        <p:spPr>
          <a:xfrm>
            <a:off x="6643703" y="3493229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+</a:t>
            </a:r>
            <a:endParaRPr lang="en-US" sz="3200" b="1" dirty="0"/>
          </a:p>
        </p:txBody>
      </p:sp>
      <p:sp>
        <p:nvSpPr>
          <p:cNvPr id="56" name="55 - Έλλειψη"/>
          <p:cNvSpPr/>
          <p:nvPr/>
        </p:nvSpPr>
        <p:spPr>
          <a:xfrm>
            <a:off x="7786710" y="3429000"/>
            <a:ext cx="523879" cy="564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- TextBox"/>
          <p:cNvSpPr txBox="1"/>
          <p:nvPr/>
        </p:nvSpPr>
        <p:spPr>
          <a:xfrm>
            <a:off x="7858149" y="335035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+</a:t>
            </a:r>
            <a:endParaRPr lang="en-US" sz="3200" b="1" dirty="0"/>
          </a:p>
        </p:txBody>
      </p:sp>
      <p:sp>
        <p:nvSpPr>
          <p:cNvPr id="76" name="75 - TextBox"/>
          <p:cNvSpPr txBox="1"/>
          <p:nvPr/>
        </p:nvSpPr>
        <p:spPr>
          <a:xfrm>
            <a:off x="0" y="428625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u="sng" dirty="0" smtClean="0"/>
              <a:t>Ένα κατιόν </a:t>
            </a:r>
            <a:r>
              <a:rPr lang="el-GR" sz="1200" dirty="0" smtClean="0"/>
              <a:t>στο οποίο φαίνεται η δομή του (δηλαδή ότι περιέχει ηλεκτρόνια, πρωτόνια, νετρόνια)</a:t>
            </a:r>
            <a:endParaRPr lang="el-GR" sz="1200" dirty="0"/>
          </a:p>
        </p:txBody>
      </p:sp>
      <p:sp>
        <p:nvSpPr>
          <p:cNvPr id="77" name="76 - Ορθογώνιο"/>
          <p:cNvSpPr/>
          <p:nvPr/>
        </p:nvSpPr>
        <p:spPr>
          <a:xfrm>
            <a:off x="6858016" y="3000372"/>
            <a:ext cx="106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/>
              <a:t>κατιόντα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8" name="27 - Έλλειψη"/>
          <p:cNvSpPr/>
          <p:nvPr/>
        </p:nvSpPr>
        <p:spPr>
          <a:xfrm>
            <a:off x="7286644" y="4572008"/>
            <a:ext cx="523879" cy="5642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Έλλειψη"/>
          <p:cNvSpPr/>
          <p:nvPr/>
        </p:nvSpPr>
        <p:spPr>
          <a:xfrm>
            <a:off x="8429652" y="5000636"/>
            <a:ext cx="523879" cy="5642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0" y="21429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ΜΕΤΑΛΛΙΚΟΙ ΑΓΩΓΟΙ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l-GR" sz="2400" b="1" dirty="0" smtClean="0">
                <a:solidFill>
                  <a:srgbClr val="FF0000"/>
                </a:solidFill>
              </a:rPr>
              <a:t>μέταλλα)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3214678" y="500042"/>
            <a:ext cx="59293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Οι αγωγοί έχουν δύο σημαντικά χαρακτηριστικά</a:t>
            </a:r>
            <a:r>
              <a:rPr lang="el-GR" sz="2400" dirty="0" smtClean="0"/>
              <a:t>:</a:t>
            </a:r>
          </a:p>
          <a:p>
            <a:endParaRPr lang="el-GR" sz="2400" dirty="0" smtClean="0"/>
          </a:p>
          <a:p>
            <a:r>
              <a:rPr lang="el-GR" sz="2400" dirty="0" smtClean="0"/>
              <a:t>1. Οι αγωγοί όπως όλα τα σώματα αποτελούνται από «άτομα»……. Όμως τα </a:t>
            </a:r>
            <a:r>
              <a:rPr lang="el-GR" sz="2400" dirty="0" smtClean="0">
                <a:solidFill>
                  <a:srgbClr val="FF0000"/>
                </a:solidFill>
              </a:rPr>
              <a:t>ηλεκτρόνια που βρίσκονται στα άτομα των αγωγών ……. μπορούν να φύγουν </a:t>
            </a:r>
            <a:r>
              <a:rPr lang="el-GR" sz="2400" dirty="0" smtClean="0"/>
              <a:t>μέσα από τα άτομα.  Άρα </a:t>
            </a:r>
            <a:r>
              <a:rPr lang="el-GR" sz="2400" u="sng" dirty="0" smtClean="0"/>
              <a:t>μέσα στους αγωγούς έχουμε ελεύθερα  ηλεκτρόνια …και  κατιόντα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02" y="4929198"/>
            <a:ext cx="150019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929198"/>
            <a:ext cx="150019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98"/>
            <a:ext cx="150019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74 - Επεξήγηση με σύννεφο"/>
          <p:cNvSpPr/>
          <p:nvPr/>
        </p:nvSpPr>
        <p:spPr>
          <a:xfrm>
            <a:off x="0" y="4500570"/>
            <a:ext cx="3428992" cy="2357430"/>
          </a:xfrm>
          <a:prstGeom prst="cloudCallout">
            <a:avLst>
              <a:gd name="adj1" fmla="val 80712"/>
              <a:gd name="adj2" fmla="val 72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- TextBox"/>
          <p:cNvSpPr txBox="1"/>
          <p:nvPr/>
        </p:nvSpPr>
        <p:spPr>
          <a:xfrm>
            <a:off x="428596" y="514351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«Κομμάτι αγωγού», μέσα στον οποίο «φαίνονται»  τα κατιόντα και τα ελεύθερα  ηλεκτρόνια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3214678" y="785794"/>
            <a:ext cx="592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Μέσα στους μεταλλικούς αγωγούς έχουμε ελεύθερα  ηλεκτρόνια …και  κατιόντα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25004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25004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25004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74 - Επεξήγηση με σύννεφο"/>
          <p:cNvSpPr/>
          <p:nvPr/>
        </p:nvSpPr>
        <p:spPr>
          <a:xfrm>
            <a:off x="142844" y="500042"/>
            <a:ext cx="2000264" cy="1285860"/>
          </a:xfrm>
          <a:prstGeom prst="cloudCallout">
            <a:avLst>
              <a:gd name="adj1" fmla="val 74964"/>
              <a:gd name="adj2" fmla="val 858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- TextBox"/>
          <p:cNvSpPr txBox="1"/>
          <p:nvPr/>
        </p:nvSpPr>
        <p:spPr>
          <a:xfrm>
            <a:off x="428596" y="714356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«Κομμάτι μεταλλικού  αγωγού»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428596" y="535782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Κατιόντα ή θετικά ιόντα (μεγάλες σφαίρες) ταλαντώνονται γύρω από σταθερές θέσεις.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572132" y="542926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Ελεύθερα ηλεκτρόνια, κινούνται σε όλο </a:t>
            </a:r>
            <a:r>
              <a:rPr lang="el-GR" b="1" dirty="0" smtClean="0">
                <a:solidFill>
                  <a:srgbClr val="FF0000"/>
                </a:solidFill>
              </a:rPr>
              <a:t>τον μεταλλικό </a:t>
            </a:r>
            <a:r>
              <a:rPr lang="el-GR" b="1" dirty="0" smtClean="0">
                <a:solidFill>
                  <a:srgbClr val="FF0000"/>
                </a:solidFill>
              </a:rPr>
              <a:t>αγωγό.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607851" y="4107661"/>
            <a:ext cx="2214578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3929058" y="3357562"/>
            <a:ext cx="2428892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 flipH="1" flipV="1">
            <a:off x="6036479" y="4250537"/>
            <a:ext cx="2143140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>
            <a:off x="2857488" y="3286124"/>
            <a:ext cx="3071834" cy="2214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rot="5400000" flipH="1" flipV="1">
            <a:off x="71406" y="4357694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 rot="5400000" flipH="1" flipV="1">
            <a:off x="392877" y="3902871"/>
            <a:ext cx="2438416" cy="1062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flipV="1">
            <a:off x="1643042" y="3143248"/>
            <a:ext cx="3500462" cy="2286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3143240" y="21429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ΜΕΤΑΛΛΙΚΟΙ ΑΓΩΓΟΙ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μέταλλα)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714348" y="857232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Στους μεταλλικούς αγωγούς,  τα </a:t>
            </a:r>
            <a:r>
              <a:rPr lang="el-GR" sz="2400" u="sng" dirty="0" smtClean="0"/>
              <a:t>ελεύθερα ηλεκτρόνια μπορούν να κινούνται ελεύθερα μέσα στον αγωγό.</a:t>
            </a:r>
            <a:endParaRPr lang="en-US" sz="2400" u="sng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4510"/>
            <a:ext cx="4643438" cy="216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428860" y="2000240"/>
            <a:ext cx="6500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Προσοχή!! Στους μεταλλικούς αγωγούς τα θετικά </a:t>
            </a:r>
            <a:r>
              <a:rPr lang="el-GR" sz="2400" dirty="0" smtClean="0"/>
              <a:t>ιόντα (=κατιόντα),  </a:t>
            </a:r>
            <a:r>
              <a:rPr lang="el-GR" sz="2400" dirty="0" smtClean="0"/>
              <a:t>δεν μπορούν να κινούνται ελεύθερα σε όλα τα σημεία του αγωγού.  Τα κατιόντα των μεταλλικών αγωγών, ταλαντώνονται γύρω από σταθερές </a:t>
            </a:r>
            <a:r>
              <a:rPr lang="el-GR" sz="2400" dirty="0" smtClean="0"/>
              <a:t>θέσεις.</a:t>
            </a:r>
            <a:endParaRPr lang="el-GR" sz="2400" dirty="0" smtClean="0"/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214290"/>
            <a:ext cx="614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ΜΕΤΑΛΛΙΚΟΙ ΑΓΩΓΟΙ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l-GR" sz="2400" b="1" dirty="0" smtClean="0">
                <a:solidFill>
                  <a:srgbClr val="FF0000"/>
                </a:solidFill>
              </a:rPr>
              <a:t>μέταλλα)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860</Words>
  <PresentationFormat>Προβολή στην οθόνη 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336</cp:revision>
  <dcterms:created xsi:type="dcterms:W3CDTF">2020-03-28T09:35:19Z</dcterms:created>
  <dcterms:modified xsi:type="dcterms:W3CDTF">2023-10-22T05:29:12Z</dcterms:modified>
</cp:coreProperties>
</file>