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5" r:id="rId4"/>
    <p:sldId id="266" r:id="rId5"/>
    <p:sldId id="279" r:id="rId6"/>
    <p:sldId id="280" r:id="rId7"/>
    <p:sldId id="258" r:id="rId8"/>
    <p:sldId id="267" r:id="rId9"/>
    <p:sldId id="268" r:id="rId10"/>
    <p:sldId id="259" r:id="rId11"/>
    <p:sldId id="260" r:id="rId12"/>
    <p:sldId id="261" r:id="rId13"/>
    <p:sldId id="262" r:id="rId14"/>
    <p:sldId id="281" r:id="rId15"/>
    <p:sldId id="282" r:id="rId16"/>
    <p:sldId id="283" r:id="rId17"/>
    <p:sldId id="264" r:id="rId18"/>
    <p:sldId id="271" r:id="rId19"/>
    <p:sldId id="277" r:id="rId20"/>
    <p:sldId id="272" r:id="rId21"/>
    <p:sldId id="274" r:id="rId22"/>
    <p:sldId id="276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87" autoAdjust="0"/>
    <p:restoredTop sz="86464" autoAdjust="0"/>
  </p:normalViewPr>
  <p:slideViewPr>
    <p:cSldViewPr>
      <p:cViewPr varScale="1">
        <p:scale>
          <a:sx n="66" d="100"/>
          <a:sy n="66" d="100"/>
        </p:scale>
        <p:origin x="-106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Χειρισμός τύπων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71472" y="185736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928662" y="1857364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8y  -  4</a:t>
            </a:r>
            <a:endParaRPr lang="en-US" sz="2800" dirty="0"/>
          </a:p>
        </p:txBody>
      </p:sp>
      <p:sp>
        <p:nvSpPr>
          <p:cNvPr id="31" name="30 - Έλλειψη"/>
          <p:cNvSpPr/>
          <p:nvPr/>
        </p:nvSpPr>
        <p:spPr>
          <a:xfrm>
            <a:off x="214282" y="1357298"/>
            <a:ext cx="285752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x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x,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1089354" y="16913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517982" y="17144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928794" y="157161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000232" y="200024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000232" y="192880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357290" y="3286124"/>
            <a:ext cx="2357454" cy="121444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Έλλειψη"/>
          <p:cNvSpPr/>
          <p:nvPr/>
        </p:nvSpPr>
        <p:spPr>
          <a:xfrm>
            <a:off x="571472" y="1214422"/>
            <a:ext cx="235742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τύπος)  είναι </a:t>
            </a:r>
            <a:r>
              <a:rPr lang="el-GR" sz="2400" b="1" dirty="0" smtClean="0"/>
              <a:t>λυμένη ως προς Ι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Ι</a:t>
            </a:r>
            <a:r>
              <a:rPr lang="en-US" sz="2400" u="sng" dirty="0" smtClean="0"/>
              <a:t>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>
            <a:stCxn id="20" idx="4"/>
          </p:cNvCxnSpPr>
          <p:nvPr/>
        </p:nvCxnSpPr>
        <p:spPr>
          <a:xfrm rot="16200000" flipH="1">
            <a:off x="1375149" y="3446859"/>
            <a:ext cx="2357454" cy="892975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m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m,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43174" y="15001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1500174"/>
            <a:ext cx="821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13572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17859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142976" y="178592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20" name="19 - Έλλειψη"/>
          <p:cNvSpPr/>
          <p:nvPr/>
        </p:nvSpPr>
        <p:spPr>
          <a:xfrm>
            <a:off x="642910" y="1214422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u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u,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20" name="19 - Έλλειψη"/>
          <p:cNvSpPr/>
          <p:nvPr/>
        </p:nvSpPr>
        <p:spPr>
          <a:xfrm>
            <a:off x="571472" y="1285860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285852" y="1785926"/>
            <a:ext cx="1208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71472" y="17859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>
            <a:endCxn id="11" idx="2"/>
          </p:cNvCxnSpPr>
          <p:nvPr/>
        </p:nvCxnSpPr>
        <p:spPr>
          <a:xfrm>
            <a:off x="500034" y="230914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500034" y="223770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643042" y="226283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571472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500034" y="36664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5950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1000100" y="3429000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857224" y="3429000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357158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14348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000100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79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71472" y="17859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>
            <a:endCxn id="11" idx="2"/>
          </p:cNvCxnSpPr>
          <p:nvPr/>
        </p:nvCxnSpPr>
        <p:spPr>
          <a:xfrm>
            <a:off x="500034" y="230914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500034" y="223770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643042" y="226283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571472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500034" y="36664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5950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14348" y="3429000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857224" y="3571876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57158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000100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357290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42910" y="192880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1571604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428596" y="43094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785786" y="45237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214414" y="438084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357158" y="483263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285852" y="48094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357158" y="476119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357290" y="478632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642910" y="4572008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714348" y="4714884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5477524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54775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5477524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214282" y="633478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14348" y="63347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000100" y="633478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357686" y="228599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το .. 4  «κλάσμα»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428596" y="29289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785786" y="31432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214414" y="300037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>
            <a:endCxn id="30" idx="2"/>
          </p:cNvCxnSpPr>
          <p:nvPr/>
        </p:nvCxnSpPr>
        <p:spPr>
          <a:xfrm>
            <a:off x="357158" y="345215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>
            <a:off x="1285852" y="342900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357158" y="338071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357290" y="340584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79" grpId="0"/>
      <p:bldP spid="80" grpId="0"/>
      <p:bldP spid="81" grpId="0"/>
      <p:bldP spid="30" grpId="0"/>
      <p:bldP spid="31" grpId="0"/>
      <p:bldP spid="32" grpId="0"/>
      <p:bldP spid="35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214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1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85786" y="300037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571604" y="30718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928794" y="302352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35235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2000232" y="345215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14348" y="3452154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3429000"/>
            <a:ext cx="293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1678761" y="5179231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1893075" y="4679165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6143636" y="585789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6500826" y="583473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858016" y="571501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6929454" y="614364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6929454" y="6072206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2907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τον όρο με τον οποίο πολλαπλασιάζεται το λ</a:t>
            </a:r>
            <a:r>
              <a:rPr lang="en-US" dirty="0" smtClean="0"/>
              <a:t>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f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500034" y="459713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285852" y="466857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643042" y="462029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428596" y="512035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14480" y="504892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28596" y="5048920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785918" y="5000636"/>
            <a:ext cx="293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643174" y="583471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3428992" y="59775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3857620" y="597759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643174" y="6215082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643174" y="633478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5000628" y="592933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flipV="1">
            <a:off x="3929058" y="5072074"/>
            <a:ext cx="207170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5357818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λ</a:t>
            </a:r>
            <a:endParaRPr lang="en-US" dirty="0"/>
          </a:p>
        </p:txBody>
      </p:sp>
      <p:cxnSp>
        <p:nvCxnSpPr>
          <p:cNvPr id="70" name="69 - Ευθύγραμμο βέλος σύνδεσης"/>
          <p:cNvCxnSpPr>
            <a:endCxn id="68" idx="2"/>
          </p:cNvCxnSpPr>
          <p:nvPr/>
        </p:nvCxnSpPr>
        <p:spPr>
          <a:xfrm rot="10800000">
            <a:off x="6679406" y="5146902"/>
            <a:ext cx="535801" cy="496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0" grpId="0"/>
      <p:bldP spid="31" grpId="0"/>
      <p:bldP spid="33" grpId="0"/>
      <p:bldP spid="35" grpId="0"/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474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85786" y="300037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571604" y="30718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928794" y="302352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35235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2000232" y="345215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14348" y="345215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3429000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1750199" y="5250669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2107389" y="4750603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6143636" y="585789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6500826" y="583473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858016" y="571501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6929454" y="614364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6929454" y="6072206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385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τον όρο με τον οποίο πολλαπλασιάζεται το </a:t>
            </a:r>
            <a:r>
              <a:rPr lang="en-US" dirty="0" smtClean="0"/>
              <a:t>A,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p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500034" y="459713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285852" y="466857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643042" y="462029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428596" y="512035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14480" y="504892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28596" y="5048920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785918" y="5000636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643174" y="583471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3428992" y="59775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3857620" y="597759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643174" y="6215082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643174" y="633478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5000628" y="592933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flipV="1">
            <a:off x="3929058" y="5072074"/>
            <a:ext cx="207170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5357818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70" name="69 - Ευθύγραμμο βέλος σύνδεσης"/>
          <p:cNvCxnSpPr>
            <a:endCxn id="68" idx="2"/>
          </p:cNvCxnSpPr>
          <p:nvPr/>
        </p:nvCxnSpPr>
        <p:spPr>
          <a:xfrm rot="10800000">
            <a:off x="6679406" y="5146902"/>
            <a:ext cx="535801" cy="496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0" grpId="0"/>
      <p:bldP spid="31" grpId="0"/>
      <p:bldP spid="33" grpId="0"/>
      <p:bldP spid="35" grpId="0"/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4767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Η εξίσωση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 =x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3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85786" y="300037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571604" y="30718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928794" y="302352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35235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2000232" y="345215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14348" y="34521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3429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392877" y="5179231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92877" y="4679165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6143636" y="585789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6500826" y="58578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858016" y="571501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6929454" y="614364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6929454" y="607220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946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 =x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τον όρο με τον οποίο πολλαπλασιάζεται το </a:t>
            </a:r>
            <a:r>
              <a:rPr lang="en-US" dirty="0" smtClean="0"/>
              <a:t>y,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3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500034" y="459713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285852" y="466857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785918" y="464344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428596" y="512035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14480" y="504892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28596" y="504892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785918" y="500063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643174" y="583471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2214546" y="60007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714480" y="600076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643174" y="621508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643174" y="633478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5000628" y="592933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flipV="1">
            <a:off x="3929058" y="5072074"/>
            <a:ext cx="207170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5357818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70" name="69 - Ευθύγραμμο βέλος σύνδεσης"/>
          <p:cNvCxnSpPr>
            <a:endCxn id="68" idx="2"/>
          </p:cNvCxnSpPr>
          <p:nvPr/>
        </p:nvCxnSpPr>
        <p:spPr>
          <a:xfrm rot="10800000">
            <a:off x="6679406" y="5146902"/>
            <a:ext cx="535801" cy="496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0" grpId="0"/>
      <p:bldP spid="31" grpId="0"/>
      <p:bldP spid="33" grpId="0"/>
      <p:bldP spid="35" grpId="0"/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839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3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85786" y="300037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571604" y="30718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928794" y="292893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35235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flipV="1">
            <a:off x="2000232" y="3429000"/>
            <a:ext cx="1071570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14348" y="3452154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3357562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1750199" y="5250669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1928794" y="4643446"/>
            <a:ext cx="42862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6143636" y="585789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6500826" y="583473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858016" y="571501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6929454" y="614364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6786578" y="6072206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85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τον όρο με τον οποίο πολλαπλασιάζεται το </a:t>
            </a:r>
            <a:r>
              <a:rPr lang="en-US" dirty="0" smtClean="0"/>
              <a:t>V,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p g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500034" y="459713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285852" y="466857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643042" y="457200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428596" y="512035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14480" y="5048920"/>
            <a:ext cx="1000132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28596" y="5048920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643042" y="5000636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786050" y="578645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3428992" y="59775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3857620" y="597759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643174" y="6215082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786050" y="628652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5000628" y="592933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flipV="1">
            <a:off x="3929058" y="5072074"/>
            <a:ext cx="207170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5357818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70" name="69 - Ευθύγραμμο βέλος σύνδεσης"/>
          <p:cNvCxnSpPr>
            <a:endCxn id="68" idx="2"/>
          </p:cNvCxnSpPr>
          <p:nvPr/>
        </p:nvCxnSpPr>
        <p:spPr>
          <a:xfrm rot="10800000">
            <a:off x="6679406" y="5146902"/>
            <a:ext cx="535801" cy="496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0" grpId="0"/>
      <p:bldP spid="31" grpId="0"/>
      <p:bldP spid="33" grpId="0"/>
      <p:bldP spid="35" grpId="0"/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5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285984" y="2000240"/>
            <a:ext cx="285752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6215074" y="4714884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6413214" y="5374000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142976" y="350043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786578" y="300037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285720" y="557214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/>
              <a:t>q</a:t>
            </a:r>
            <a:endParaRPr lang="en-US" sz="2800" b="1" dirty="0"/>
          </a:p>
        </p:txBody>
      </p:sp>
      <p:sp>
        <p:nvSpPr>
          <p:cNvPr id="84" name="83 - TextBox"/>
          <p:cNvSpPr txBox="1"/>
          <p:nvPr/>
        </p:nvSpPr>
        <p:spPr>
          <a:xfrm>
            <a:off x="5143504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5929322" y="5857892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14414" y="4643446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2428860" y="6072206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I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q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8" grpId="0"/>
      <p:bldP spid="55" grpId="0"/>
      <p:bldP spid="56" grpId="0"/>
      <p:bldP spid="58" grpId="0"/>
      <p:bldP spid="61" grpId="0"/>
      <p:bldP spid="62" grpId="0"/>
      <p:bldP spid="63" grpId="0"/>
      <p:bldP spid="69" grpId="0"/>
      <p:bldP spid="78" grpId="0"/>
      <p:bldP spid="83" grpId="0"/>
      <p:bldP spid="84" grpId="0"/>
      <p:bldP spid="85" grpId="0"/>
      <p:bldP spid="43" grpId="0"/>
      <p:bldP spid="44" grpId="0"/>
      <p:bldP spid="45" grpId="0"/>
      <p:bldP spid="47" grpId="0"/>
      <p:bldP spid="48" grpId="0"/>
      <p:bldP spid="6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6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6500826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6127462" y="5159686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2500298" y="5786454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 =  V</a:t>
            </a:r>
            <a:endParaRPr lang="en-US" sz="2800" b="1" dirty="0"/>
          </a:p>
        </p:txBody>
      </p:sp>
      <p:sp>
        <p:nvSpPr>
          <p:cNvPr id="84" name="83 - TextBox"/>
          <p:cNvSpPr txBox="1"/>
          <p:nvPr/>
        </p:nvSpPr>
        <p:spPr>
          <a:xfrm>
            <a:off x="4572000" y="578645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5357818" y="5786454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285852" y="221455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1142976" y="350043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285720" y="5572140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b="1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1214414" y="464344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8" grpId="0"/>
      <p:bldP spid="83" grpId="0"/>
      <p:bldP spid="84" grpId="0"/>
      <p:bldP spid="85" grpId="0"/>
      <p:bldP spid="37" grpId="0"/>
      <p:bldP spid="43" grpId="0"/>
      <p:bldP spid="44" grpId="0"/>
      <p:bldP spid="46" grpId="0"/>
      <p:bldP spid="47" grpId="0"/>
      <p:bldP spid="48" grpId="0"/>
      <p:bldP spid="49" grpId="0"/>
      <p:bldP spid="53" grpId="0"/>
      <p:bldP spid="54" grpId="0"/>
      <p:bldP spid="57" grpId="0"/>
      <p:bldP spid="65" grpId="0"/>
      <p:bldP spid="66" grpId="0"/>
      <p:bldP spid="72" grpId="0"/>
      <p:bldP spid="81" grpId="0"/>
      <p:bldP spid="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mtClean="0">
                <a:solidFill>
                  <a:srgbClr val="7030A0"/>
                </a:solidFill>
              </a:rPr>
              <a:t>Άσκηση  7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142976" y="350043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286512" y="2357430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285720" y="5572140"/>
            <a:ext cx="1714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14414" y="464344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flipV="1">
            <a:off x="714348" y="4572008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6286512" y="2071678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R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6215074" y="3000372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R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7215206" y="342900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>
            <a:off x="628651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6286512" y="350043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7215206" y="342900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4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5786446" y="4286256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R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692945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>
            <a:off x="5857884" y="478632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5857884" y="4786322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4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7143768" y="471488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4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5400000">
            <a:off x="6072198" y="4429132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/>
          <p:nvPr/>
        </p:nvCxnSpPr>
        <p:spPr>
          <a:xfrm flipV="1">
            <a:off x="5715008" y="5000636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>
            <a:off x="6858016" y="550070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V</a:t>
            </a:r>
            <a:endParaRPr lang="en-US" sz="2800" b="1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6929454" y="600076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7072330" y="600076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400" dirty="0"/>
          </a:p>
        </p:txBody>
      </p:sp>
      <p:sp>
        <p:nvSpPr>
          <p:cNvPr id="96" name="95 - Ορθογώνιο"/>
          <p:cNvSpPr/>
          <p:nvPr/>
        </p:nvSpPr>
        <p:spPr>
          <a:xfrm>
            <a:off x="6858016" y="321468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6500826" y="450057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98" name="97 - Ορθογώνιο"/>
          <p:cNvSpPr/>
          <p:nvPr/>
        </p:nvSpPr>
        <p:spPr>
          <a:xfrm>
            <a:off x="6215074" y="5786454"/>
            <a:ext cx="67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 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/>
              <a:t>=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5" grpId="0"/>
      <p:bldP spid="56" grpId="0"/>
      <p:bldP spid="58" grpId="0"/>
      <p:bldP spid="60" grpId="0"/>
      <p:bldP spid="61" grpId="0"/>
      <p:bldP spid="62" grpId="0"/>
      <p:bldP spid="63" grpId="0"/>
      <p:bldP spid="69" grpId="0"/>
      <p:bldP spid="78" grpId="0"/>
      <p:bldP spid="83" grpId="0"/>
      <p:bldP spid="43" grpId="0"/>
      <p:bldP spid="44" grpId="0"/>
      <p:bldP spid="45" grpId="0"/>
      <p:bldP spid="47" grpId="0"/>
      <p:bldP spid="48" grpId="0"/>
      <p:bldP spid="65" grpId="0"/>
      <p:bldP spid="52" grpId="0"/>
      <p:bldP spid="66" grpId="0"/>
      <p:bldP spid="72" grpId="0"/>
      <p:bldP spid="73" grpId="0"/>
      <p:bldP spid="76" grpId="0"/>
      <p:bldP spid="77" grpId="0"/>
      <p:bldP spid="88" grpId="0"/>
      <p:bldP spid="92" grpId="0"/>
      <p:bldP spid="96" grpId="0"/>
      <p:bldP spid="97" grpId="0"/>
      <p:bldP spid="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714480" y="3286124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714876" y="2285992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572264" y="48577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40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Διάφοροι τρόποι …για την ίδια διαίρεση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  <p:bldP spid="14" grpId="0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αριθμητή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14480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78591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14480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785918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85735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1857356" y="535782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TextBox"/>
          <p:cNvSpPr txBox="1"/>
          <p:nvPr/>
        </p:nvSpPr>
        <p:spPr>
          <a:xfrm>
            <a:off x="1928794" y="471488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1919270" y="52084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7329253" y="1649544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786710" y="10066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7572396" y="1578106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7601225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7601225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7601225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7186377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543567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7257815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785786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5722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928662" y="250030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και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5857884" y="2928934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6215074" y="22145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6286512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6357950" y="21431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6357950" y="35653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6429388" y="29224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6500826" y="34939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24" name="23 - Έλλειψη"/>
          <p:cNvSpPr/>
          <p:nvPr/>
        </p:nvSpPr>
        <p:spPr>
          <a:xfrm>
            <a:off x="285720" y="1857364"/>
            <a:ext cx="150019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26 - Ευθύγραμμο βέλος σύνδεσης"/>
          <p:cNvCxnSpPr>
            <a:stCxn id="24" idx="4"/>
          </p:cNvCxnSpPr>
          <p:nvPr/>
        </p:nvCxnSpPr>
        <p:spPr>
          <a:xfrm rot="5400000">
            <a:off x="375032" y="4054099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478632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Απλό κλάσμα</a:t>
            </a:r>
            <a:endParaRPr lang="en-US" sz="2400" b="1" u="sng" dirty="0"/>
          </a:p>
        </p:txBody>
      </p:sp>
      <p:sp>
        <p:nvSpPr>
          <p:cNvPr id="34" name="33 - Έλλειψη"/>
          <p:cNvSpPr/>
          <p:nvPr/>
        </p:nvSpPr>
        <p:spPr>
          <a:xfrm>
            <a:off x="5072066" y="1000108"/>
            <a:ext cx="3286148" cy="37147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>
            <a:off x="5947165" y="5339983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500694" y="59293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Σύνθετο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92" grpId="0"/>
      <p:bldP spid="93" grpId="0"/>
      <p:bldP spid="95" grpId="0"/>
      <p:bldP spid="96" grpId="0"/>
      <p:bldP spid="24" grpId="0" animBg="1"/>
      <p:bldP spid="31" grpId="0"/>
      <p:bldP spid="34" grpId="0" animBg="1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3071802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3000364" y="2428868"/>
            <a:ext cx="71438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αριθμός (ή μεταβλητή</a:t>
            </a:r>
            <a:r>
              <a:rPr lang="en-US" sz="2400" b="1" u="sng" dirty="0" smtClean="0"/>
              <a:t>, </a:t>
            </a:r>
            <a:r>
              <a:rPr lang="el-GR" sz="2400" b="1" u="sng" dirty="0" smtClean="0"/>
              <a:t>γράμμα)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1500134" y="571480"/>
            <a:ext cx="76438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 στον αριθμητή και μόνο πολλαπλασιασμό στον παρονομαστή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.. 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τότε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ή ίδια παρένθεση ..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u="sng" dirty="0" smtClean="0">
                <a:solidFill>
                  <a:srgbClr val="FF0000"/>
                </a:solidFill>
              </a:rPr>
              <a:t>τότε</a:t>
            </a:r>
            <a:r>
              <a:rPr lang="el-GR" sz="2800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3143240" y="45005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7147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571472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28662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857224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785786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26533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269409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269409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698037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26599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14678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750331" y="546498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07455" y="61079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769607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12483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12483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41111" y="53578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269673" y="592594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198235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26797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72066" y="564357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00760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43636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43636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3000364" y="3429000"/>
            <a:ext cx="64294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9573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αριθμός (ή μεταβλητή)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34" grpId="0" animBg="1"/>
      <p:bldP spid="36" grpId="0"/>
      <p:bldP spid="22" grpId="0" animBg="1"/>
      <p:bldP spid="2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357454" y="3967467"/>
            <a:ext cx="85722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3428992" y="1895765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214810" y="1610013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2643174" y="2038641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161001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714612" y="203864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2571736" y="3538839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311021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571736" y="353883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571736" y="4324657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643174" y="389602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571736" y="425321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12</a:t>
            </a:r>
            <a:endParaRPr lang="en-US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500430" y="3824591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00562" y="3467401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 flipV="1">
            <a:off x="4214842" y="6220446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000660" y="5934694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357422" y="6253483"/>
            <a:ext cx="1500198" cy="33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357454" y="5896293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x – 4</a:t>
            </a:r>
            <a:r>
              <a:rPr lang="el-GR" sz="2400" b="1" dirty="0" smtClean="0"/>
              <a:t> </a:t>
            </a:r>
            <a:r>
              <a:rPr lang="en-US" sz="2400" b="1" dirty="0" smtClean="0"/>
              <a:t>+</a:t>
            </a:r>
            <a:r>
              <a:rPr lang="el-GR" sz="2400" b="1" dirty="0" smtClean="0"/>
              <a:t> α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857488" y="632492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6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2" grpId="0"/>
      <p:bldP spid="32" grpId="1"/>
      <p:bldP spid="37" grpId="0"/>
      <p:bldP spid="39" grpId="0"/>
      <p:bldP spid="41" grpId="0"/>
      <p:bldP spid="4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(3x + </a:t>
            </a:r>
            <a:r>
              <a:rPr lang="el-GR" sz="2400" b="1" dirty="0" smtClean="0"/>
              <a:t>α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+ 2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071670" y="4071942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071670" y="364331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kg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143108" y="400050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2s</a:t>
            </a:r>
            <a:endParaRPr lang="en-US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3286116" y="5967731"/>
            <a:ext cx="928694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868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571868" y="6357958"/>
            <a:ext cx="428628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571868" y="596773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3571868" y="6286520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2s</a:t>
            </a:r>
            <a:endParaRPr lang="en-US" sz="24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643470" y="5929330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786478" y="5643578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2" grpId="0"/>
      <p:bldP spid="32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(3x + </a:t>
            </a:r>
            <a:r>
              <a:rPr lang="el-GR" sz="2400" b="1" dirty="0" smtClean="0"/>
              <a:t>α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+ 2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31" name="30 - TextBox"/>
          <p:cNvSpPr txBox="1"/>
          <p:nvPr/>
        </p:nvSpPr>
        <p:spPr>
          <a:xfrm>
            <a:off x="1857356" y="364331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2(x-2)</a:t>
            </a:r>
            <a:endParaRPr lang="en-US" sz="24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2928926" y="5715016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357554" y="571501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7m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286116" y="5357826"/>
            <a:ext cx="642942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428992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3428992" y="5286388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572000" y="564357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500694" y="535782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rot="5400000">
            <a:off x="392877" y="5036355"/>
            <a:ext cx="1000132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42844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Σύνθετο  κλάσμα</a:t>
            </a:r>
            <a:endParaRPr lang="en-US" u="sng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16200000" flipH="1">
            <a:off x="7715272" y="4572008"/>
            <a:ext cx="142876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7715272" y="542926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Απλό  κλάσμα</a:t>
            </a:r>
            <a:endParaRPr lang="en-US" u="sng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85720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1857356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1" name="40 - Ευθεία γραμμή σύνδεσης"/>
          <p:cNvCxnSpPr/>
          <p:nvPr/>
        </p:nvCxnSpPr>
        <p:spPr>
          <a:xfrm>
            <a:off x="571472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42910" y="142873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48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14348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85786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857224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2500298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>
            <a:off x="2786050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2857488" y="142873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292892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928926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3000364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3071802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3357554" y="1707994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3357554" y="2279498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4143372" y="1779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 flipV="1">
            <a:off x="7929586" y="270812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929586" y="199374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8001024" y="26366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20</a:t>
            </a:r>
            <a:endParaRPr lang="en-US" sz="40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929058" y="29224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74296" y="23574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572132" y="270812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199374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6286512" y="192230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7" name="76 - TextBox"/>
          <p:cNvSpPr txBox="1"/>
          <p:nvPr/>
        </p:nvSpPr>
        <p:spPr>
          <a:xfrm>
            <a:off x="6500826" y="19937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78" name="77 - Ορθογώνιο"/>
          <p:cNvSpPr/>
          <p:nvPr/>
        </p:nvSpPr>
        <p:spPr>
          <a:xfrm>
            <a:off x="5786446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072198" y="270812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286512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7143768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39" grpId="0"/>
      <p:bldP spid="42" grpId="0"/>
      <p:bldP spid="43" grpId="0"/>
      <p:bldP spid="45" grpId="0"/>
      <p:bldP spid="50" grpId="0"/>
      <p:bldP spid="61" grpId="0"/>
      <p:bldP spid="62" grpId="0"/>
      <p:bldP spid="64" grpId="0"/>
      <p:bldP spid="65" grpId="0"/>
      <p:bldP spid="66" grpId="0" animBg="1"/>
      <p:bldP spid="67" grpId="0" animBg="1"/>
      <p:bldP spid="68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85720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857356" y="264318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571472" y="236392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642910" y="17209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714348" y="22924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714348" y="371475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785786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857224" y="364331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786050" y="236392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714612" y="17209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2928926" y="22924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928926" y="371475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00364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071802" y="364331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8" name="97 - Ελεύθερη σχεδίαση"/>
          <p:cNvSpPr/>
          <p:nvPr/>
        </p:nvSpPr>
        <p:spPr>
          <a:xfrm>
            <a:off x="3357554" y="200024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98 - Ελεύθερη σχεδίαση"/>
          <p:cNvSpPr/>
          <p:nvPr/>
        </p:nvSpPr>
        <p:spPr>
          <a:xfrm>
            <a:off x="3357554" y="257174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99 - TextBox"/>
          <p:cNvSpPr txBox="1"/>
          <p:nvPr/>
        </p:nvSpPr>
        <p:spPr>
          <a:xfrm>
            <a:off x="4143372" y="20716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7929586" y="3000372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7929586" y="228599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2xs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8001024" y="2928934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929058" y="321468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4874296" y="26496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5572132" y="30003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715008" y="228599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6286512" y="22145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9" name="48 - TextBox"/>
          <p:cNvSpPr txBox="1"/>
          <p:nvPr/>
        </p:nvSpPr>
        <p:spPr>
          <a:xfrm>
            <a:off x="6500826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5786446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6072198" y="30003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286512" y="3000372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143768" y="264318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5" grpId="0"/>
      <p:bldP spid="86" grpId="0"/>
      <p:bldP spid="88" grpId="0"/>
      <p:bldP spid="89" grpId="0"/>
      <p:bldP spid="92" grpId="0"/>
      <p:bldP spid="93" grpId="0"/>
      <p:bldP spid="95" grpId="0"/>
      <p:bldP spid="96" grpId="0"/>
      <p:bldP spid="98" grpId="0" animBg="1"/>
      <p:bldP spid="99" grpId="0" animBg="1"/>
      <p:bldP spid="100" grpId="0"/>
      <p:bldP spid="32" grpId="0"/>
      <p:bldP spid="33" grpId="0"/>
      <p:bldP spid="34" grpId="0"/>
      <p:bldP spid="35" grpId="0"/>
      <p:bldP spid="47" grpId="0"/>
      <p:bldP spid="48" grpId="0"/>
      <p:bldP spid="49" grpId="0"/>
      <p:bldP spid="51" grpId="0"/>
      <p:bldP spid="52" grpId="0"/>
      <p:bldP spid="53" grpId="0"/>
      <p:bldP spid="5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αριθμητή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 = 0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r>
              <a:rPr lang="el-GR" sz="4000" b="1" dirty="0" smtClean="0"/>
              <a:t>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785786" y="21429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δεν  ορίζονται!!!!!!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214414" y="171448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1285852" y="314324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1357290" y="5143512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715140" y="135729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7020349" y="3324525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6858016" y="5143512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43" grpId="0"/>
      <p:bldP spid="49" grpId="0"/>
      <p:bldP spid="50" grpId="0"/>
      <p:bldP spid="53" grpId="0"/>
      <p:bldP spid="54" grpId="0"/>
      <p:bldP spid="57" grpId="0"/>
      <p:bldP spid="58" grpId="0"/>
      <p:bldP spid="61" grpId="0"/>
      <p:bldP spid="62" grpId="0"/>
      <p:bldP spid="65" grpId="0"/>
      <p:bldP spid="66" grpId="0"/>
      <p:bldP spid="68" grpId="0"/>
      <p:bldP spid="69" grpId="0"/>
      <p:bldP spid="70" grpId="0"/>
      <p:bldP spid="71" grpId="0"/>
      <p:bldP spid="7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285720" y="6013756"/>
            <a:ext cx="514354" cy="24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214282" y="543575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4282" y="6007262"/>
            <a:ext cx="3554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1071538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643042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929190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- 4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929190" y="2000240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-4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5000628" y="3649808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5214942" y="300686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- 5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5214942" y="3649808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-5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5072066" y="5792948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5143504" y="514351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- 20</a:t>
            </a:r>
            <a:endParaRPr lang="en-US" sz="4000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5214942" y="5715016"/>
            <a:ext cx="887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-20</a:t>
            </a:r>
            <a:endParaRPr lang="en-US" sz="4000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6215074" y="536432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6786578" y="53643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0" y="6000768"/>
            <a:ext cx="800074" cy="154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0" y="53578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0" y="592933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928662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500166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643438" y="135729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- 4α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786314" y="200024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-4α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4357686" y="3643314"/>
            <a:ext cx="1785950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4643438" y="307181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+3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4643438" y="3649808"/>
            <a:ext cx="1165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+ 3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4500562" y="5864386"/>
            <a:ext cx="2214578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4714876" y="5150006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2x+3+ x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4643438" y="5935824"/>
            <a:ext cx="2000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2x+3+ x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7500958" y="56565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8072462" y="56565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58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214546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00298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892943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214546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9290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92906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357158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785786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392877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030506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459134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357422" y="550070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99" grpId="0"/>
      <p:bldP spid="100" grpId="0"/>
      <p:bldP spid="101" grpId="0"/>
      <p:bldP spid="104" grpId="0"/>
      <p:bldP spid="105" grpId="0"/>
      <p:bldP spid="108" grpId="0"/>
      <p:bldP spid="109" grpId="0"/>
      <p:bldP spid="1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379268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314974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372124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34354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85918" y="3786190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841632" y="314324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214546" y="3214686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4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214546" y="3714752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4</a:t>
            </a:r>
            <a:endParaRPr lang="en-US" sz="36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14311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857620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3786182" y="47148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4000496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572000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5072066" y="535782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000628" y="471488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5143504" y="52149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00694" y="4786322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500694" y="528638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9" grpId="0"/>
      <p:bldP spid="38" grpId="0"/>
      <p:bldP spid="43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3643314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8596" y="3000372"/>
            <a:ext cx="1857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 + 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785918" y="322118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357422" y="3571876"/>
            <a:ext cx="1731087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341698" y="2928934"/>
            <a:ext cx="165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(α+</a:t>
            </a:r>
            <a:r>
              <a:rPr lang="en-US" sz="4000" b="1" dirty="0" smtClean="0"/>
              <a:t>x)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2357422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500430" y="3000372"/>
            <a:ext cx="64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α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714612" y="3500438"/>
            <a:ext cx="64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α</a:t>
            </a:r>
            <a:endParaRPr lang="en-US" sz="36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14311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857620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3786182" y="47148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4000496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572000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5072066" y="535782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000628" y="471488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5143504" y="52149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00694" y="4786322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500694" y="528638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6127061" y="3214686"/>
            <a:ext cx="5079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055623" y="25717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6127061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6770003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341507" y="314324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325783" y="2500306"/>
            <a:ext cx="165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341507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770135" y="2571744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698697" y="3071810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9" grpId="0"/>
      <p:bldP spid="38" grpId="0"/>
      <p:bldP spid="43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25" grpId="0"/>
      <p:bldP spid="26" grpId="0"/>
      <p:bldP spid="28" grpId="0"/>
      <p:bldP spid="31" grpId="0"/>
      <p:bldP spid="32" grpId="0"/>
      <p:bldP spid="33" grpId="0"/>
      <p:bldP spid="3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428596" y="71435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214282" y="57215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42844" y="507207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357158" y="56500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928662" y="53643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1428728" y="571501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1357290" y="507207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1500166" y="55721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857356" y="5143512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1857356" y="564357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301444" y="2500306"/>
            <a:ext cx="5079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30006" y="185736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301444" y="24288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94438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515890" y="24288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500166" y="178592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515890" y="22859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944518" y="1857364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873080" y="2357430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158964" y="242237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>
            <a:off x="3444716" y="17144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516154" y="10715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587592" y="16430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3587592" y="30653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659030" y="242237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3730468" y="2993878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2587460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786050" y="528638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643306" y="56500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3929058" y="49421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4000496" y="42992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71934" y="48707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4071934" y="629301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4143372" y="56500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4214810" y="622157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6" grpId="0"/>
      <p:bldP spid="57" grpId="0"/>
      <p:bldP spid="58" grpId="0"/>
      <p:bldP spid="59" grpId="0"/>
      <p:bldP spid="25" grpId="0"/>
      <p:bldP spid="26" grpId="0"/>
      <p:bldP spid="28" grpId="0"/>
      <p:bldP spid="31" grpId="0"/>
      <p:bldP spid="32" grpId="0"/>
      <p:bldP spid="33" grpId="0"/>
      <p:bldP spid="34" grpId="0"/>
      <p:bldP spid="37" grpId="0"/>
      <p:bldP spid="39" grpId="0"/>
      <p:bldP spid="41" grpId="0"/>
      <p:bldP spid="42" grpId="0"/>
      <p:bldP spid="44" grpId="0"/>
      <p:bldP spid="45" grpId="0"/>
      <p:bldP spid="48" grpId="0"/>
      <p:bldP spid="60" grpId="0"/>
      <p:bldP spid="62" grpId="0"/>
      <p:bldP spid="6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857224" y="228599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596" y="164305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35743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607191" y="175020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392877" y="25360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2643174" y="221455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357422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143108" y="22859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500298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8572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42910" y="3643314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678629" y="3821909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750067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7167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643174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428860" y="414338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85720" y="6000768"/>
            <a:ext cx="221457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14282" y="542926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642910" y="5425875"/>
            <a:ext cx="1476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(x</a:t>
            </a:r>
            <a:r>
              <a:rPr lang="el-GR" sz="3600" b="1" baseline="30000" dirty="0" smtClean="0"/>
              <a:t>2</a:t>
            </a:r>
            <a:r>
              <a:rPr lang="en-US" sz="3600" b="1" baseline="30000" dirty="0" smtClean="0"/>
              <a:t> </a:t>
            </a:r>
            <a:r>
              <a:rPr lang="en-US" sz="3600" b="1" dirty="0" smtClean="0"/>
              <a:t> +2)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(x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+2)</a:t>
            </a:r>
            <a:endParaRPr lang="en-US" sz="3600" baseline="30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 flipV="1">
            <a:off x="785786" y="6215082"/>
            <a:ext cx="1285884" cy="357190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/>
          <p:nvPr/>
        </p:nvCxnSpPr>
        <p:spPr>
          <a:xfrm rot="10800000" flipV="1">
            <a:off x="714348" y="5572140"/>
            <a:ext cx="1214446" cy="366714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2643174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 flipV="1">
            <a:off x="3588412" y="5929330"/>
            <a:ext cx="626398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TextBox"/>
          <p:cNvSpPr txBox="1"/>
          <p:nvPr/>
        </p:nvSpPr>
        <p:spPr>
          <a:xfrm>
            <a:off x="3516974" y="5361215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588412" y="6000768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endParaRPr lang="en-US" sz="36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2" grpId="0"/>
      <p:bldP spid="33" grpId="0"/>
      <p:bldP spid="34" grpId="0"/>
      <p:bldP spid="64" grpId="0"/>
      <p:bldP spid="65" grpId="0"/>
      <p:bldP spid="66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8" grpId="0"/>
      <p:bldP spid="79" grpId="0"/>
      <p:bldP spid="80" grpId="0"/>
      <p:bldP spid="92" grpId="0"/>
      <p:bldP spid="94" grpId="0"/>
      <p:bldP spid="9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0" y="2357430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17859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857224" y="185736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500034" y="1857364"/>
            <a:ext cx="354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baseline="30000" dirty="0" smtClean="0"/>
              <a:t>+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428596" y="4211429"/>
            <a:ext cx="1428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9-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673216" y="6143644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73216" y="5500702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  +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1530440" y="5568751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73216" y="6072206"/>
            <a:ext cx="1344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5 -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7" name="86 - Ευθύγραμμο βέλος σύνδεσης"/>
          <p:cNvCxnSpPr/>
          <p:nvPr/>
        </p:nvCxnSpPr>
        <p:spPr>
          <a:xfrm flipV="1">
            <a:off x="1714480" y="2214554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3500430" y="1785926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γίνεται απλοποίηση γιατί στον αριθμητή δεν έχω  μόνο  πολλαπλασιασμό…..</a:t>
            </a:r>
            <a:endParaRPr lang="en-US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 flipV="1">
            <a:off x="1714480" y="4143380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3500430" y="364331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γίνεται απλοποίηση γιατί στον παρονομαστή δεν  έχω  μόνο πολλαπλασιασμό..</a:t>
            </a:r>
            <a:endParaRPr lang="en-US" dirty="0"/>
          </a:p>
        </p:txBody>
      </p:sp>
      <p:cxnSp>
        <p:nvCxnSpPr>
          <p:cNvPr id="94" name="93 - Ευθύγραμμο βέλος σύνδεσης"/>
          <p:cNvCxnSpPr/>
          <p:nvPr/>
        </p:nvCxnSpPr>
        <p:spPr>
          <a:xfrm flipV="1">
            <a:off x="2357422" y="6000768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4000496" y="5572140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γίνεται απλοποίηση γιατί στον παρονομαστή και </a:t>
            </a:r>
            <a:r>
              <a:rPr lang="el-GR" smtClean="0"/>
              <a:t>στον αριθμητή </a:t>
            </a:r>
            <a:r>
              <a:rPr lang="el-GR" dirty="0" smtClean="0"/>
              <a:t>δεν  έχω  μόνο πολλαπλασιασμό..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1" grpId="0"/>
      <p:bldP spid="32" grpId="0"/>
      <p:bldP spid="33" grpId="0"/>
      <p:bldP spid="34" grpId="0"/>
      <p:bldP spid="35" grpId="0"/>
      <p:bldP spid="36" grpId="0"/>
      <p:bldP spid="44" grpId="0"/>
      <p:bldP spid="47" grpId="0"/>
      <p:bldP spid="49" grpId="0"/>
      <p:bldP spid="78" grpId="0"/>
      <p:bldP spid="79" grpId="0"/>
      <p:bldP spid="80" grpId="0"/>
      <p:bldP spid="88" grpId="0"/>
      <p:bldP spid="90" grpId="0"/>
      <p:bldP spid="9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00034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1472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10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428860" y="25717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1357298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214414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500166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571604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643042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000364" y="30003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000364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357554" y="228599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643306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071802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428992" y="295519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714744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572000" y="25717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357818" y="292893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300037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15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500694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0034" y="55721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71472" y="49291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642910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42886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214414" y="51435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500166" y="55721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571604" y="49291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643042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3000364" y="55721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48577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357554" y="48577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643306" y="48577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071802" y="55721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428992" y="55269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714744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57200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357818" y="55007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429256" y="55721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20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00694" y="492919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14310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714612" y="20002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71461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12858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86050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143240" y="19550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428992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624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072066" y="19288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143504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214942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785786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14348" y="357187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414338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571736" y="37147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500166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785918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714480" y="357837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928794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>
            <a:endCxn id="73" idx="1"/>
          </p:cNvCxnSpPr>
          <p:nvPr/>
        </p:nvCxnSpPr>
        <p:spPr>
          <a:xfrm flipV="1">
            <a:off x="3143240" y="4140133"/>
            <a:ext cx="171451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143240" y="35004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643306" y="350043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786182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(-2)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357554" y="421481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714744" y="416963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000496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5775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643570" y="4143380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421481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αβ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72132" y="357187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+12</a:t>
            </a:r>
            <a:endParaRPr lang="en-US" sz="40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714612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786050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857488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464343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3428992" y="57864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714744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3786182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3857620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5214942" y="621508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214942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5572132" y="55007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5857884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072066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10</a:t>
            </a:r>
            <a:endParaRPr lang="en-US" sz="4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5643570" y="616990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5929322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678657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7572396" y="61436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7643834" y="62150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b="1" dirty="0"/>
          </a:p>
        </p:txBody>
      </p:sp>
      <p:sp>
        <p:nvSpPr>
          <p:cNvPr id="108" name="107 - TextBox"/>
          <p:cNvSpPr txBox="1"/>
          <p:nvPr/>
        </p:nvSpPr>
        <p:spPr>
          <a:xfrm>
            <a:off x="7715272" y="557214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91" grpId="0"/>
      <p:bldP spid="92" grpId="0"/>
      <p:bldP spid="93" grpId="0"/>
      <p:bldP spid="94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/>
      <p:bldP spid="10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71802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500430" y="2000240"/>
            <a:ext cx="185738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86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000496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286512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24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86512" y="121442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35742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42886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250029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1928794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2" name="81 - TextBox"/>
          <p:cNvSpPr txBox="1"/>
          <p:nvPr/>
        </p:nvSpPr>
        <p:spPr>
          <a:xfrm>
            <a:off x="42148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64330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929058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6" name="85 - TextBox"/>
          <p:cNvSpPr txBox="1"/>
          <p:nvPr/>
        </p:nvSpPr>
        <p:spPr>
          <a:xfrm>
            <a:off x="4786314" y="1973981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87" name="86 - TextBox"/>
          <p:cNvSpPr txBox="1"/>
          <p:nvPr/>
        </p:nvSpPr>
        <p:spPr>
          <a:xfrm>
            <a:off x="4286248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4500562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143240" y="478632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214414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85852" y="5098333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-3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>
            <a:off x="3857620" y="5169771"/>
            <a:ext cx="1928826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8576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4214810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0" name="119 - TextBox"/>
          <p:cNvSpPr txBox="1"/>
          <p:nvPr/>
        </p:nvSpPr>
        <p:spPr>
          <a:xfrm>
            <a:off x="4929190" y="450057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(-4)</a:t>
            </a:r>
            <a:endParaRPr lang="en-US" sz="4000" b="1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215074" y="485776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>
            <a:off x="7143768" y="5169771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286644" y="5169771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12x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7286644" y="4383953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-8x</a:t>
            </a:r>
            <a:endParaRPr lang="en-US" sz="4000" b="1" dirty="0"/>
          </a:p>
        </p:txBody>
      </p:sp>
      <p:cxnSp>
        <p:nvCxnSpPr>
          <p:cNvPr id="125" name="124 - Ευθεία γραμμή σύνδεσης"/>
          <p:cNvCxnSpPr/>
          <p:nvPr/>
        </p:nvCxnSpPr>
        <p:spPr>
          <a:xfrm>
            <a:off x="228598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TextBox"/>
          <p:cNvSpPr txBox="1"/>
          <p:nvPr/>
        </p:nvSpPr>
        <p:spPr>
          <a:xfrm>
            <a:off x="2214546" y="45005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127" name="126 - Ορθογώνιο"/>
          <p:cNvSpPr/>
          <p:nvPr/>
        </p:nvSpPr>
        <p:spPr>
          <a:xfrm>
            <a:off x="2285984" y="5072074"/>
            <a:ext cx="679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1857356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429124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30" name="129 - Ορθογώνιο"/>
          <p:cNvSpPr/>
          <p:nvPr/>
        </p:nvSpPr>
        <p:spPr>
          <a:xfrm>
            <a:off x="4786314" y="450057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786182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286248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3" name="132 - TextBox"/>
          <p:cNvSpPr txBox="1"/>
          <p:nvPr/>
        </p:nvSpPr>
        <p:spPr>
          <a:xfrm>
            <a:off x="5286380" y="51435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357686" y="514351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(-3)</a:t>
            </a:r>
            <a:endParaRPr lang="en-US" sz="4000" b="1" dirty="0"/>
          </a:p>
        </p:txBody>
      </p:sp>
      <p:sp>
        <p:nvSpPr>
          <p:cNvPr id="135" name="134 - Ορθογώνιο"/>
          <p:cNvSpPr/>
          <p:nvPr/>
        </p:nvSpPr>
        <p:spPr>
          <a:xfrm>
            <a:off x="5072066" y="5143512"/>
            <a:ext cx="357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40" grpId="0"/>
      <p:bldP spid="45" grpId="0"/>
      <p:bldP spid="46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0" grpId="0"/>
      <p:bldP spid="121" grpId="0"/>
      <p:bldP spid="123" grpId="0"/>
      <p:bldP spid="124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3572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r>
              <a:rPr lang="en-US" sz="4000" b="1" dirty="0" smtClean="0"/>
              <a:t> +x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42859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43174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357290" y="150017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714480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14287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14480" y="185736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>
            <a:stCxn id="14" idx="3"/>
          </p:cNvCxnSpPr>
          <p:nvPr/>
        </p:nvCxnSpPr>
        <p:spPr>
          <a:xfrm>
            <a:off x="3198134" y="1925555"/>
            <a:ext cx="2159684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12144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</a:t>
            </a:r>
            <a:r>
              <a:rPr lang="el-GR" sz="4000" b="1" dirty="0" smtClean="0"/>
              <a:t>6</a:t>
            </a:r>
            <a:r>
              <a:rPr lang="en-US" sz="4000" b="1" dirty="0" smtClean="0"/>
              <a:t> + x)</a:t>
            </a:r>
            <a:endParaRPr lang="en-US" sz="4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572264" y="20716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1214422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r>
              <a:rPr lang="en-US" sz="4000" b="1" dirty="0" smtClean="0"/>
              <a:t> + 5x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64330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929058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7" name="86 - TextBox"/>
          <p:cNvSpPr txBox="1"/>
          <p:nvPr/>
        </p:nvSpPr>
        <p:spPr>
          <a:xfrm>
            <a:off x="4143372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714612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1143008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428728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14414" y="5143512"/>
            <a:ext cx="934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x+4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 flipV="1">
            <a:off x="3571868" y="5143512"/>
            <a:ext cx="1928826" cy="262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571868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3929058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000760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 flipV="1">
            <a:off x="7143768" y="5143512"/>
            <a:ext cx="1571636" cy="262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072330" y="514351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-2x -8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7358082" y="450057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143372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500430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000496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143372" y="514351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x + 4</a:t>
            </a:r>
            <a:r>
              <a:rPr lang="el-GR" sz="4000" b="1" dirty="0" smtClean="0"/>
              <a:t>)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3" grpId="0"/>
      <p:bldP spid="40" grpId="0"/>
      <p:bldP spid="45" grpId="0"/>
      <p:bldP spid="46" grpId="0"/>
      <p:bldP spid="83" grpId="0"/>
      <p:bldP spid="84" grpId="0"/>
      <p:bldP spid="85" grpId="0"/>
      <p:bldP spid="87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1" grpId="0"/>
      <p:bldP spid="123" grpId="0"/>
      <p:bldP spid="124" grpId="0"/>
      <p:bldP spid="129" grpId="0"/>
      <p:bldP spid="131" grpId="0"/>
      <p:bldP spid="132" grpId="0"/>
      <p:bldP spid="13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3572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 +x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14282" y="1928802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x - 2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43174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357290" y="150017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714480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14287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14480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>
            <a:stCxn id="14" idx="3"/>
          </p:cNvCxnSpPr>
          <p:nvPr/>
        </p:nvCxnSpPr>
        <p:spPr>
          <a:xfrm>
            <a:off x="3198134" y="1925555"/>
            <a:ext cx="2159684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12144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(1 + x)</a:t>
            </a:r>
            <a:endParaRPr lang="en-US" sz="4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572264" y="2071678"/>
            <a:ext cx="188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-4 +2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1214422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r>
              <a:rPr lang="en-US" sz="4000" b="1" dirty="0" smtClean="0"/>
              <a:t> + 3x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143240" y="2000240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(x – 2 )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72000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7" name="86 - TextBox"/>
          <p:cNvSpPr txBox="1"/>
          <p:nvPr/>
        </p:nvSpPr>
        <p:spPr>
          <a:xfrm>
            <a:off x="478631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714612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1428760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071538" y="442913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el-GR" sz="4000" b="1" dirty="0" smtClean="0"/>
              <a:t>α +1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85852" y="5143512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α</a:t>
            </a:r>
            <a:r>
              <a:rPr lang="en-US" sz="4000" b="1" dirty="0" smtClean="0"/>
              <a:t>+</a:t>
            </a:r>
            <a:r>
              <a:rPr lang="el-GR" sz="4000" b="1" dirty="0" smtClean="0"/>
              <a:t> 2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 flipV="1">
            <a:off x="3571868" y="5143512"/>
            <a:ext cx="2357454" cy="262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50043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3786182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000760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 flipV="1">
            <a:off x="6500826" y="5072074"/>
            <a:ext cx="2214578" cy="714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072330" y="528638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-2</a:t>
            </a:r>
            <a:r>
              <a:rPr lang="el-GR" sz="4000" b="1" dirty="0" smtClean="0"/>
              <a:t>α</a:t>
            </a:r>
            <a:r>
              <a:rPr lang="en-US" sz="4000" b="1" dirty="0" smtClean="0"/>
              <a:t> -</a:t>
            </a:r>
            <a:r>
              <a:rPr lang="el-GR" sz="4000" b="1" dirty="0" smtClean="0"/>
              <a:t> 4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6929454" y="442913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10α  +5 </a:t>
            </a:r>
            <a:endParaRPr lang="en-US" sz="4000" b="1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071934" y="4507064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(2α +1)</a:t>
            </a:r>
            <a:endParaRPr lang="en-US" sz="4000" b="1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500430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000496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214810" y="5072074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(α</a:t>
            </a:r>
            <a:r>
              <a:rPr lang="en-US" sz="4000" b="1" dirty="0" smtClean="0"/>
              <a:t> + </a:t>
            </a:r>
            <a:r>
              <a:rPr lang="el-GR" sz="4000" b="1" dirty="0" smtClean="0"/>
              <a:t>2)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3" grpId="0"/>
      <p:bldP spid="40" grpId="0"/>
      <p:bldP spid="45" grpId="0"/>
      <p:bldP spid="46" grpId="0"/>
      <p:bldP spid="83" grpId="0"/>
      <p:bldP spid="84" grpId="0"/>
      <p:bldP spid="85" grpId="0"/>
      <p:bldP spid="87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1" grpId="0"/>
      <p:bldP spid="123" grpId="0"/>
      <p:bldP spid="124" grpId="0"/>
      <p:bldP spid="129" grpId="0"/>
      <p:bldP spid="131" grpId="0"/>
      <p:bldP spid="132" grpId="0"/>
      <p:bldP spid="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1117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3α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072330" y="22924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2643174" y="486425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2643174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000364" y="424757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286116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00364" y="47928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4214810" y="44356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5000628" y="479281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5357818" y="47213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5143504" y="42213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>
            <a:off x="785786" y="49356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857224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928662" y="48642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571604" y="45070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000100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21431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714348" y="207167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-32" y="252656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06" y="188362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42844" y="2455127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858016" y="235743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643174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000232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071670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143108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>
            <a:stCxn id="121" idx="3"/>
          </p:cNvCxnSpPr>
          <p:nvPr/>
        </p:nvCxnSpPr>
        <p:spPr>
          <a:xfrm>
            <a:off x="3055258" y="4848019"/>
            <a:ext cx="1945370" cy="4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3071802" y="421481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428992" y="414338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643306" y="42148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2</a:t>
            </a:r>
            <a:r>
              <a:rPr lang="el-GR" sz="4000" b="1" dirty="0" smtClean="0"/>
              <a:t> +</a:t>
            </a:r>
            <a:r>
              <a:rPr lang="en-US" sz="4000" b="1" dirty="0" smtClean="0"/>
              <a:t>x)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929058" y="477982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286380" y="43576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6072198" y="4786322"/>
            <a:ext cx="19288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6929454" y="47083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6286512" y="407194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 8 + 4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 flipV="1">
            <a:off x="785786" y="4929198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714348" y="4214818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+ x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1214414" y="485776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2500298" y="44940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714480" y="293542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357422" y="30068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57158" y="3357562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428596" y="3214686"/>
            <a:ext cx="1058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y</a:t>
            </a:r>
            <a:r>
              <a:rPr lang="el-GR" sz="4000" b="1" dirty="0" smtClean="0"/>
              <a:t> +3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143240" y="335106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143240" y="27146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00430" y="2734385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786182" y="271462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214678" y="328612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y  +3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857752" y="29289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643570" y="336405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500694" y="32926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 +3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715008" y="25782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71470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7160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928662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071538" y="3143248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500298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2571736" y="187035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643174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379268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187035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4857752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2146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5000628" y="379268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5286380" y="214961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72 - Ελεύθερη σχεδίαση"/>
          <p:cNvSpPr/>
          <p:nvPr/>
        </p:nvSpPr>
        <p:spPr>
          <a:xfrm>
            <a:off x="5286380" y="272111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TextBox"/>
          <p:cNvSpPr txBox="1"/>
          <p:nvPr/>
        </p:nvSpPr>
        <p:spPr>
          <a:xfrm>
            <a:off x="6072198" y="22210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543575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472137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2xs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643834" y="5364320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6m</a:t>
            </a:r>
            <a:endParaRPr lang="en-US" sz="4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5857884" y="33640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279904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14974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243536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236392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243536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7715272" y="31497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01024" y="314974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149742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07856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63" grpId="0"/>
      <p:bldP spid="64" grpId="0"/>
      <p:bldP spid="67" grpId="0"/>
      <p:bldP spid="68" grpId="0"/>
      <p:bldP spid="70" grpId="0"/>
      <p:bldP spid="71" grpId="0"/>
      <p:bldP spid="72" grpId="0" animBg="1"/>
      <p:bldP spid="73" grpId="0" animBg="1"/>
      <p:bldP spid="74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71470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571604" y="35718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285688" y="350043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571440" y="392906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42878" y="328612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16" y="392906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571736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45070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322767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258473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4857752" y="315623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5000628" y="45070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543575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770986" y="60787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314974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314974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7715272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72462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3303186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571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Κάνω τον αριθμό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92866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1000100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1000100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3143240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3286116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857884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857884" y="543575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5mgr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6215074" y="61501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5715008" y="3149742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1588674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96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Κάνω τ</a:t>
            </a:r>
            <a:r>
              <a:rPr lang="en-US" dirty="0" smtClean="0"/>
              <a:t>n</a:t>
            </a:r>
            <a:r>
              <a:rPr lang="el-GR" dirty="0" smtClean="0"/>
              <a:t>ν  μεταβλητή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714348" y="392906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7710102" y="542926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710102" y="600723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7210036" y="56500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 flipH="1" flipV="1">
            <a:off x="8102361" y="5537071"/>
            <a:ext cx="6470" cy="93386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3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786446" y="6143644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929322" y="55007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6072198" y="6072206"/>
            <a:ext cx="5629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r>
              <a:rPr lang="en-US" sz="4000" b="1" baseline="30000" dirty="0" smtClean="0"/>
              <a:t>2</a:t>
            </a:r>
            <a:endParaRPr lang="en-US" sz="4000" baseline="30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90" grpId="0"/>
      <p:bldP spid="91" grpId="0"/>
      <p:bldP spid="92" grpId="0"/>
      <p:bldP spid="9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357422" y="85723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428860" y="21429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500298" y="78579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928794" y="50004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3071802" y="4286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357554" y="85723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428992" y="21429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3500430" y="78579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85720" y="92867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85720" y="21429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642910" y="2142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928662" y="21429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57158" y="92867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714348" y="88349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1000100" y="85723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4000496" y="30653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929058" y="242237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4143372" y="299387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285852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4714876" y="263668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5000628" y="30653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4929190" y="242886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5143504" y="2993878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>
            <a:endCxn id="73" idx="1"/>
          </p:cNvCxnSpPr>
          <p:nvPr/>
        </p:nvCxnSpPr>
        <p:spPr>
          <a:xfrm flipV="1">
            <a:off x="1714480" y="3068563"/>
            <a:ext cx="171451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1714480" y="242886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2214546" y="242886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2357422" y="242886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</a:t>
            </a:r>
            <a:r>
              <a:rPr lang="el-GR" sz="4000" b="1" dirty="0" smtClean="0"/>
              <a:t>2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1928794" y="314324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2285984" y="309806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2571736" y="307181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3428992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285720" y="3143248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357158" y="32146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αβ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214282" y="2571744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</a:t>
            </a:r>
            <a:r>
              <a:rPr lang="el-GR" sz="4000" b="1" dirty="0" smtClean="0"/>
              <a:t>12</a:t>
            </a:r>
            <a:endParaRPr lang="en-US" sz="40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428860" y="58578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500298" y="52149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571736" y="578645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3143240" y="5429264"/>
            <a:ext cx="6687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baseline="30000" dirty="0" smtClean="0"/>
              <a:t>   +</a:t>
            </a:r>
            <a:endParaRPr lang="en-US" sz="48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929058" y="58578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4000496" y="52149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4071934" y="578645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10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285720" y="585789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85720" y="51435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642910" y="5143512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baseline="30000" dirty="0" smtClean="0"/>
              <a:t>+</a:t>
            </a:r>
            <a:endParaRPr lang="en-US" sz="48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928662" y="51435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71440" y="578645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10</a:t>
            </a:r>
            <a:endParaRPr lang="en-US" sz="40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1857356" y="54292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91" grpId="0"/>
      <p:bldP spid="92" grpId="0"/>
      <p:bldP spid="94" grpId="0"/>
      <p:bldP spid="96" grpId="0"/>
      <p:bldP spid="97" grpId="0"/>
      <p:bldP spid="99" grpId="0"/>
      <p:bldP spid="100" grpId="0"/>
      <p:bldP spid="101" grpId="0"/>
      <p:bldP spid="102" grpId="0"/>
      <p:bldP spid="86" grpId="0"/>
      <p:bldP spid="86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428596" y="107154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5N</a:t>
            </a:r>
            <a:r>
              <a:rPr lang="el-GR" sz="2800" dirty="0" smtClean="0"/>
              <a:t> </a:t>
            </a:r>
            <a:r>
              <a:rPr lang="en-US" sz="2800" dirty="0" smtClean="0"/>
              <a:t>2m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2071670" y="107154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N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m</a:t>
            </a:r>
            <a:r>
              <a:rPr lang="en-US" sz="2800" dirty="0" smtClean="0"/>
              <a:t> 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5" name="24 - TextBox"/>
          <p:cNvSpPr txBox="1"/>
          <p:nvPr/>
        </p:nvSpPr>
        <p:spPr>
          <a:xfrm>
            <a:off x="4214810" y="107154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 </a:t>
            </a:r>
            <a:r>
              <a:rPr lang="en-US" sz="2800" dirty="0" smtClean="0"/>
              <a:t>N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m</a:t>
            </a:r>
            <a:r>
              <a:rPr lang="en-US" sz="28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286512" y="107154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 N</a:t>
            </a:r>
            <a:r>
              <a:rPr lang="el-GR" sz="2800" dirty="0" smtClean="0"/>
              <a:t> </a:t>
            </a:r>
            <a:r>
              <a:rPr lang="en-US" sz="2800" dirty="0" smtClean="0"/>
              <a:t>m</a:t>
            </a:r>
            <a:endParaRPr lang="en-US" sz="2800" dirty="0"/>
          </a:p>
        </p:txBody>
      </p:sp>
      <p:sp>
        <p:nvSpPr>
          <p:cNvPr id="28" name="27 - TextBox"/>
          <p:cNvSpPr txBox="1"/>
          <p:nvPr/>
        </p:nvSpPr>
        <p:spPr>
          <a:xfrm>
            <a:off x="42859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5kg</a:t>
            </a:r>
            <a:r>
              <a:rPr lang="el-GR" sz="2800" dirty="0" smtClean="0"/>
              <a:t> </a:t>
            </a:r>
            <a:r>
              <a:rPr lang="en-US" sz="2800" dirty="0" smtClean="0"/>
              <a:t>2    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714620"/>
            <a:ext cx="285752" cy="731078"/>
          </a:xfrm>
          <a:prstGeom prst="rect">
            <a:avLst/>
          </a:prstGeom>
          <a:noFill/>
        </p:spPr>
      </p:pic>
      <p:sp>
        <p:nvSpPr>
          <p:cNvPr id="40" name="39 - TextBox"/>
          <p:cNvSpPr txBox="1"/>
          <p:nvPr/>
        </p:nvSpPr>
        <p:spPr>
          <a:xfrm>
            <a:off x="2143108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 </a:t>
            </a:r>
            <a:r>
              <a:rPr lang="en-US" sz="2800" dirty="0" smtClean="0"/>
              <a:t>kg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n-US" sz="2800" dirty="0" smtClean="0"/>
              <a:t>       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643182"/>
            <a:ext cx="285752" cy="731078"/>
          </a:xfrm>
          <a:prstGeom prst="rect">
            <a:avLst/>
          </a:prstGeom>
          <a:noFill/>
        </p:spPr>
      </p:pic>
      <p:sp>
        <p:nvSpPr>
          <p:cNvPr id="42" name="41 - TextBox"/>
          <p:cNvSpPr txBox="1"/>
          <p:nvPr/>
        </p:nvSpPr>
        <p:spPr>
          <a:xfrm>
            <a:off x="4357686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 </a:t>
            </a:r>
            <a:r>
              <a:rPr lang="en-US" sz="2800" dirty="0" smtClean="0"/>
              <a:t>2</a:t>
            </a:r>
            <a:r>
              <a:rPr lang="el-GR" sz="2800" baseline="30000" dirty="0" smtClean="0"/>
              <a:t>.</a:t>
            </a:r>
            <a:r>
              <a:rPr lang="en-US" sz="2800" dirty="0" smtClean="0"/>
              <a:t>kg</a:t>
            </a:r>
            <a:r>
              <a:rPr lang="el-GR" sz="2800" baseline="30000" dirty="0" smtClean="0"/>
              <a:t> .</a:t>
            </a:r>
            <a:r>
              <a:rPr lang="en-US" sz="2800" dirty="0" smtClean="0"/>
              <a:t>       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643182"/>
            <a:ext cx="285752" cy="731078"/>
          </a:xfrm>
          <a:prstGeom prst="rect">
            <a:avLst/>
          </a:prstGeom>
          <a:noFill/>
        </p:spPr>
      </p:pic>
      <p:sp>
        <p:nvSpPr>
          <p:cNvPr id="44" name="43 - TextBox"/>
          <p:cNvSpPr txBox="1"/>
          <p:nvPr/>
        </p:nvSpPr>
        <p:spPr>
          <a:xfrm>
            <a:off x="6357950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</a:t>
            </a:r>
            <a:r>
              <a:rPr lang="en-US" sz="2800" dirty="0" smtClean="0"/>
              <a:t>kg</a:t>
            </a:r>
            <a:endParaRPr lang="en-US" sz="2800" dirty="0"/>
          </a:p>
        </p:txBody>
      </p:sp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714620"/>
            <a:ext cx="285752" cy="7310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27" grpId="0"/>
      <p:bldP spid="28" grpId="0"/>
      <p:bldP spid="40" grpId="0"/>
      <p:bldP spid="42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6751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56 - Ευθεία γραμμή σύνδεσης"/>
          <p:cNvCxnSpPr/>
          <p:nvPr/>
        </p:nvCxnSpPr>
        <p:spPr>
          <a:xfrm>
            <a:off x="500034" y="193529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150666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642910" y="128586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10m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928662" y="257823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1000100" y="193529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1000100" y="2506800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h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193529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1214422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2857488" y="57148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12144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3143240" y="257823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143240" y="192880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2m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3286116" y="2506800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h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1214414" y="464344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1214414" y="392906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10h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1571604" y="46434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4786314" y="14287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186385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5715008" y="1149478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10m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107804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114947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186385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178592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1863858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2m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428596" y="428625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428596" y="221455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 rot="5400000">
            <a:off x="6715140" y="2143116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357950" y="1357298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flipV="1">
            <a:off x="3143240" y="464344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143240" y="3929066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 </a:t>
            </a:r>
            <a:endParaRPr lang="en-US" sz="40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3500430" y="46434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357422" y="428625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4286248" y="4143380"/>
            <a:ext cx="4876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h</a:t>
            </a:r>
            <a:endParaRPr lang="el-GR" sz="44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4929190" y="4214818"/>
            <a:ext cx="12057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5h</a:t>
            </a:r>
            <a:r>
              <a:rPr lang="el-GR" sz="4000" b="1" dirty="0" smtClean="0"/>
              <a:t>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31" grpId="0"/>
      <p:bldP spid="41" grpId="0"/>
      <p:bldP spid="42" grpId="0"/>
      <p:bldP spid="45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357554" y="2571744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4214810" y="2571744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8x  -  4</a:t>
            </a:r>
            <a:endParaRPr lang="en-US" sz="2800" dirty="0"/>
          </a:p>
        </p:txBody>
      </p:sp>
      <p:sp>
        <p:nvSpPr>
          <p:cNvPr id="10" name="9 - Ορθογώνιο"/>
          <p:cNvSpPr/>
          <p:nvPr/>
        </p:nvSpPr>
        <p:spPr>
          <a:xfrm>
            <a:off x="7090146" y="254859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518774" y="25717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7929586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8001024" y="285749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8001024" y="278605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46412" y="269146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875040" y="271462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285852" y="257174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300037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214414" y="292893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28" name="27 - Έλλειψη"/>
          <p:cNvSpPr/>
          <p:nvPr/>
        </p:nvSpPr>
        <p:spPr>
          <a:xfrm>
            <a:off x="0" y="2000240"/>
            <a:ext cx="2428860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1393009" y="4036223"/>
            <a:ext cx="1500198" cy="1428760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Έλλειψη"/>
          <p:cNvSpPr/>
          <p:nvPr/>
        </p:nvSpPr>
        <p:spPr>
          <a:xfrm>
            <a:off x="3000364" y="1928802"/>
            <a:ext cx="285752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>
            <a:off x="3000364" y="4286256"/>
            <a:ext cx="2143140" cy="42862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Έλλειψη"/>
          <p:cNvSpPr/>
          <p:nvPr/>
        </p:nvSpPr>
        <p:spPr>
          <a:xfrm>
            <a:off x="6786578" y="2000240"/>
            <a:ext cx="235742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0800000" flipV="1">
            <a:off x="5072066" y="3643314"/>
            <a:ext cx="2357454" cy="192882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500166" y="5715016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8" grpId="0" animBg="1"/>
      <p:bldP spid="31" grpId="0" animBg="1"/>
      <p:bldP spid="35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928794" y="314324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857356" y="2857496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714348" y="535782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750199" y="4321975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357686" y="2714620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214942" y="442913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72066" y="557214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42910" y="171448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 animBg="1"/>
      <p:bldP spid="12" grpId="0"/>
      <p:bldP spid="19" grpId="0" animBg="1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857224" y="4572008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r>
              <a:rPr lang="en-US" sz="2400" b="1" dirty="0" smtClean="0">
                <a:solidFill>
                  <a:srgbClr val="002060"/>
                </a:solidFill>
              </a:rPr>
              <a:t> (</a:t>
            </a:r>
            <a:r>
              <a:rPr lang="el-GR" sz="2400" b="1" dirty="0" smtClean="0">
                <a:solidFill>
                  <a:srgbClr val="002060"/>
                </a:solidFill>
              </a:rPr>
              <a:t>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857356" y="3214686"/>
            <a:ext cx="1571636" cy="100013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4429124" y="300037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143504" y="435769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 (ή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071802" y="2071678"/>
            <a:ext cx="571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643306" y="209483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4071934" y="1928802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14 - Ευθεία γραμμή σύνδεσης"/>
          <p:cNvCxnSpPr>
            <a:stCxn id="11" idx="3"/>
          </p:cNvCxnSpPr>
          <p:nvPr/>
        </p:nvCxnSpPr>
        <p:spPr>
          <a:xfrm flipV="1">
            <a:off x="4033156" y="2382172"/>
            <a:ext cx="735342" cy="5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4125556" y="2309146"/>
            <a:ext cx="3882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</a:t>
            </a:r>
            <a:endParaRPr lang="en-US" sz="3200" dirty="0"/>
          </a:p>
        </p:txBody>
      </p:sp>
      <p:sp>
        <p:nvSpPr>
          <p:cNvPr id="17" name="16 - Έλλειψη"/>
          <p:cNvSpPr/>
          <p:nvPr/>
        </p:nvSpPr>
        <p:spPr>
          <a:xfrm>
            <a:off x="2857488" y="1857364"/>
            <a:ext cx="714380" cy="928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20 - Έλλειψη"/>
          <p:cNvSpPr/>
          <p:nvPr/>
        </p:nvSpPr>
        <p:spPr>
          <a:xfrm>
            <a:off x="4000496" y="1785926"/>
            <a:ext cx="1000132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17" grpId="0" animBg="1"/>
      <p:bldP spid="21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2416</Words>
  <PresentationFormat>Προβολή στην οθόνη (4:3)</PresentationFormat>
  <Paragraphs>1221</Paragraphs>
  <Slides>60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60</vt:i4>
      </vt:variant>
    </vt:vector>
  </HeadingPairs>
  <TitlesOfParts>
    <vt:vector size="61" baseType="lpstr">
      <vt:lpstr>Θέμα του Office</vt:lpstr>
      <vt:lpstr>Χειρισμός τύπων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ΚΛΑΣΜΑΤΑ </vt:lpstr>
      <vt:lpstr>ΚΛΑΣΜΑΤΑ 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  <vt:lpstr>Διαφάνεια 55</vt:lpstr>
      <vt:lpstr>Διαφάνεια 56</vt:lpstr>
      <vt:lpstr>Διαφάνεια 57</vt:lpstr>
      <vt:lpstr>Διαφάνεια 58</vt:lpstr>
      <vt:lpstr>Διαφάνεια 59</vt:lpstr>
      <vt:lpstr>Διαφάνεια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τύπων </dc:title>
  <dc:creator>Panorea</dc:creator>
  <cp:lastModifiedBy>hp pc</cp:lastModifiedBy>
  <cp:revision>104</cp:revision>
  <dcterms:created xsi:type="dcterms:W3CDTF">2021-01-28T06:37:17Z</dcterms:created>
  <dcterms:modified xsi:type="dcterms:W3CDTF">2022-11-14T19:17:52Z</dcterms:modified>
</cp:coreProperties>
</file>