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65" r:id="rId4"/>
    <p:sldId id="266" r:id="rId5"/>
    <p:sldId id="279" r:id="rId6"/>
    <p:sldId id="280" r:id="rId7"/>
    <p:sldId id="258" r:id="rId8"/>
    <p:sldId id="267" r:id="rId9"/>
    <p:sldId id="268" r:id="rId10"/>
    <p:sldId id="259" r:id="rId11"/>
    <p:sldId id="260" r:id="rId12"/>
    <p:sldId id="261" r:id="rId13"/>
    <p:sldId id="262" r:id="rId14"/>
    <p:sldId id="281" r:id="rId15"/>
    <p:sldId id="282" r:id="rId16"/>
    <p:sldId id="283" r:id="rId17"/>
    <p:sldId id="264" r:id="rId18"/>
    <p:sldId id="271" r:id="rId19"/>
    <p:sldId id="277" r:id="rId20"/>
    <p:sldId id="272" r:id="rId21"/>
    <p:sldId id="274" r:id="rId22"/>
    <p:sldId id="276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19" r:id="rId58"/>
    <p:sldId id="320" r:id="rId59"/>
    <p:sldId id="321" r:id="rId60"/>
    <p:sldId id="322" r:id="rId6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587" autoAdjust="0"/>
    <p:restoredTop sz="86464" autoAdjust="0"/>
  </p:normalViewPr>
  <p:slideViewPr>
    <p:cSldViewPr>
      <p:cViewPr varScale="1">
        <p:scale>
          <a:sx n="66" d="100"/>
          <a:sy n="66" d="100"/>
        </p:scale>
        <p:origin x="-106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67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Χειρισμός τύπων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571472" y="185736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928662" y="1857364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8y  -  4</a:t>
            </a:r>
            <a:endParaRPr lang="en-US" sz="2800" dirty="0"/>
          </a:p>
        </p:txBody>
      </p:sp>
      <p:sp>
        <p:nvSpPr>
          <p:cNvPr id="31" name="30 - Έλλειψη"/>
          <p:cNvSpPr/>
          <p:nvPr/>
        </p:nvSpPr>
        <p:spPr>
          <a:xfrm>
            <a:off x="214282" y="1357298"/>
            <a:ext cx="2857520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16200000" flipH="1">
            <a:off x="1250133" y="3321843"/>
            <a:ext cx="2286016" cy="1357322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928662" y="5143512"/>
            <a:ext cx="5429288" cy="1200329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Αυτή η εξίσωση είναι </a:t>
            </a:r>
            <a:r>
              <a:rPr lang="el-GR" sz="2400" b="1" dirty="0" smtClean="0"/>
              <a:t>λυμένη ως προς </a:t>
            </a:r>
            <a:r>
              <a:rPr lang="en-US" sz="2400" b="1" dirty="0" smtClean="0"/>
              <a:t>x</a:t>
            </a:r>
            <a:r>
              <a:rPr lang="en-US" sz="2400" dirty="0" smtClean="0"/>
              <a:t>, </a:t>
            </a:r>
            <a:r>
              <a:rPr lang="el-GR" sz="2400" u="sng" dirty="0" smtClean="0"/>
              <a:t>γιατί το </a:t>
            </a:r>
            <a:r>
              <a:rPr lang="en-US" sz="2400" u="sng" dirty="0" smtClean="0"/>
              <a:t>x, </a:t>
            </a:r>
            <a:r>
              <a:rPr lang="el-GR" sz="2400" u="sng" dirty="0" smtClean="0"/>
              <a:t>είναι μόνο του στο ένα μέλος της εξίσωσης</a:t>
            </a:r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1089354" y="169133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1517982" y="171448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1928794" y="157161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2000232" y="200024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Ορθογώνιο"/>
          <p:cNvSpPr/>
          <p:nvPr/>
        </p:nvSpPr>
        <p:spPr>
          <a:xfrm>
            <a:off x="2000232" y="1928802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endParaRPr lang="en-US" sz="2800" dirty="0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16200000" flipH="1">
            <a:off x="1357290" y="3286124"/>
            <a:ext cx="2357454" cy="1214446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Έλλειψη"/>
          <p:cNvSpPr/>
          <p:nvPr/>
        </p:nvSpPr>
        <p:spPr>
          <a:xfrm>
            <a:off x="571472" y="1214422"/>
            <a:ext cx="2357422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TextBox"/>
          <p:cNvSpPr txBox="1"/>
          <p:nvPr/>
        </p:nvSpPr>
        <p:spPr>
          <a:xfrm>
            <a:off x="928662" y="5143512"/>
            <a:ext cx="5429288" cy="1200329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Αυτή η εξίσωση (ή τύπος)  είναι </a:t>
            </a:r>
            <a:r>
              <a:rPr lang="el-GR" sz="2400" b="1" dirty="0" smtClean="0"/>
              <a:t>λυμένη ως προς Ι</a:t>
            </a:r>
            <a:r>
              <a:rPr lang="en-US" sz="2400" dirty="0" smtClean="0"/>
              <a:t>, </a:t>
            </a:r>
            <a:r>
              <a:rPr lang="el-GR" sz="2400" u="sng" dirty="0" smtClean="0"/>
              <a:t>γιατί το Ι</a:t>
            </a:r>
            <a:r>
              <a:rPr lang="en-US" sz="2400" u="sng" dirty="0" smtClean="0"/>
              <a:t>, </a:t>
            </a:r>
            <a:r>
              <a:rPr lang="el-GR" sz="2400" u="sng" dirty="0" smtClean="0"/>
              <a:t>είναι μόνο του στο ένα μέλος της εξίσωσης</a:t>
            </a:r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31 - Ευθύγραμμο βέλος σύνδεσης"/>
          <p:cNvCxnSpPr>
            <a:stCxn id="20" idx="4"/>
          </p:cNvCxnSpPr>
          <p:nvPr/>
        </p:nvCxnSpPr>
        <p:spPr>
          <a:xfrm rot="16200000" flipH="1">
            <a:off x="1375149" y="3446859"/>
            <a:ext cx="2357454" cy="892975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928662" y="5143512"/>
            <a:ext cx="5429288" cy="1200329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Αυτή η εξίσωση (ή σχέση )  είναι </a:t>
            </a:r>
            <a:r>
              <a:rPr lang="el-GR" sz="2400" b="1" dirty="0" smtClean="0"/>
              <a:t>λυμένη ως προς </a:t>
            </a:r>
            <a:r>
              <a:rPr lang="en-US" sz="2400" b="1" dirty="0" smtClean="0"/>
              <a:t>m</a:t>
            </a:r>
            <a:r>
              <a:rPr lang="en-US" sz="2400" dirty="0" smtClean="0"/>
              <a:t>, </a:t>
            </a:r>
            <a:r>
              <a:rPr lang="el-GR" sz="2400" u="sng" dirty="0" smtClean="0"/>
              <a:t>γιατί το </a:t>
            </a:r>
            <a:r>
              <a:rPr lang="en-US" sz="2400" u="sng" dirty="0" smtClean="0"/>
              <a:t>m, </a:t>
            </a:r>
            <a:r>
              <a:rPr lang="el-GR" sz="2400" u="sng" dirty="0" smtClean="0"/>
              <a:t>είναι μόνο του στο ένα μέλος της εξίσωσης</a:t>
            </a:r>
            <a:endParaRPr lang="en-US" sz="2400" u="sng" dirty="0"/>
          </a:p>
        </p:txBody>
      </p:sp>
      <p:sp>
        <p:nvSpPr>
          <p:cNvPr id="15" name="14 - Ορθογώνιο"/>
          <p:cNvSpPr/>
          <p:nvPr/>
        </p:nvSpPr>
        <p:spPr>
          <a:xfrm>
            <a:off x="2643174" y="150017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1928794" y="1500174"/>
            <a:ext cx="821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-8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1142976" y="135729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8" name="17 - Ευθεία γραμμή σύνδεσης"/>
          <p:cNvCxnSpPr/>
          <p:nvPr/>
        </p:nvCxnSpPr>
        <p:spPr>
          <a:xfrm>
            <a:off x="1214414" y="1785926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Ορθογώνιο"/>
          <p:cNvSpPr/>
          <p:nvPr/>
        </p:nvSpPr>
        <p:spPr>
          <a:xfrm>
            <a:off x="1142976" y="178592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</a:t>
            </a:r>
            <a:endParaRPr lang="en-US" sz="2800" dirty="0"/>
          </a:p>
        </p:txBody>
      </p:sp>
      <p:sp>
        <p:nvSpPr>
          <p:cNvPr id="20" name="19 - Έλλειψη"/>
          <p:cNvSpPr/>
          <p:nvPr/>
        </p:nvSpPr>
        <p:spPr>
          <a:xfrm>
            <a:off x="642910" y="1214422"/>
            <a:ext cx="2928958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31 - Ευθύγραμμο βέλος σύνδεσης"/>
          <p:cNvCxnSpPr/>
          <p:nvPr/>
        </p:nvCxnSpPr>
        <p:spPr>
          <a:xfrm rot="16200000" flipH="1">
            <a:off x="1250133" y="3321843"/>
            <a:ext cx="2286016" cy="1357322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928662" y="5143512"/>
            <a:ext cx="5429288" cy="1200329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Αυτή η εξίσωση (ή σχέση )  είναι </a:t>
            </a:r>
            <a:r>
              <a:rPr lang="el-GR" sz="2400" b="1" dirty="0" smtClean="0"/>
              <a:t>λυμένη ως προς </a:t>
            </a:r>
            <a:r>
              <a:rPr lang="en-US" sz="2400" b="1" dirty="0" smtClean="0"/>
              <a:t>u</a:t>
            </a:r>
            <a:r>
              <a:rPr lang="en-US" sz="2400" dirty="0" smtClean="0"/>
              <a:t>, </a:t>
            </a:r>
            <a:r>
              <a:rPr lang="el-GR" sz="2400" u="sng" dirty="0" smtClean="0"/>
              <a:t>γιατί το </a:t>
            </a:r>
            <a:r>
              <a:rPr lang="en-US" sz="2400" u="sng" dirty="0" smtClean="0"/>
              <a:t>u, </a:t>
            </a:r>
            <a:r>
              <a:rPr lang="el-GR" sz="2400" u="sng" dirty="0" smtClean="0"/>
              <a:t>είναι μόνο του στο ένα μέλος της εξίσωσης</a:t>
            </a:r>
            <a:endParaRPr lang="en-US" sz="2400" u="sng" dirty="0"/>
          </a:p>
        </p:txBody>
      </p:sp>
      <p:sp>
        <p:nvSpPr>
          <p:cNvPr id="20" name="19 - Έλλειψη"/>
          <p:cNvSpPr/>
          <p:nvPr/>
        </p:nvSpPr>
        <p:spPr>
          <a:xfrm>
            <a:off x="571472" y="1285860"/>
            <a:ext cx="2928958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285852" y="1785926"/>
            <a:ext cx="1208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λ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214282" y="357166"/>
            <a:ext cx="86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Όταν σε μια εξίσωση υπάρχει μόνο ένα κλάσμα στο ένα μέρος της εξίσωσης και μόνο ένα κλάσμα στο άλλο μέρος της εξίσωσης τότε εφαρμόζω την  «χιαστή»  </a:t>
            </a:r>
            <a:endParaRPr lang="en-US" sz="20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Χιαστή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571472" y="1785926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1071538" y="20002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500166" y="1857364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" name="13 - Ευθεία γραμμή σύνδεσης"/>
          <p:cNvCxnSpPr>
            <a:endCxn id="11" idx="2"/>
          </p:cNvCxnSpPr>
          <p:nvPr/>
        </p:nvCxnSpPr>
        <p:spPr>
          <a:xfrm>
            <a:off x="500034" y="230914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>
            <a:off x="1571604" y="228599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500034" y="223770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1643042" y="226283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sp>
        <p:nvSpPr>
          <p:cNvPr id="36" name="35 - TextBox"/>
          <p:cNvSpPr txBox="1"/>
          <p:nvPr/>
        </p:nvSpPr>
        <p:spPr>
          <a:xfrm>
            <a:off x="2214546" y="114300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παράδειγμα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571472" y="314324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928662" y="335756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1357290" y="321468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1" name="50 - Ευθεία γραμμή σύνδεσης"/>
          <p:cNvCxnSpPr>
            <a:endCxn id="39" idx="2"/>
          </p:cNvCxnSpPr>
          <p:nvPr/>
        </p:nvCxnSpPr>
        <p:spPr>
          <a:xfrm>
            <a:off x="500034" y="3666468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>
            <a:off x="1428728" y="3643314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500034" y="359503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sz="28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1500166" y="362016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1000100" y="3429000"/>
            <a:ext cx="714380" cy="452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- Ευθεία γραμμή σύνδεσης"/>
          <p:cNvCxnSpPr/>
          <p:nvPr/>
        </p:nvCxnSpPr>
        <p:spPr>
          <a:xfrm rot="10800000" flipV="1">
            <a:off x="857224" y="3429000"/>
            <a:ext cx="489848" cy="380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Ορθογώνιο"/>
          <p:cNvSpPr/>
          <p:nvPr/>
        </p:nvSpPr>
        <p:spPr>
          <a:xfrm>
            <a:off x="285720" y="4857760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928662" y="48577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78" name="77 - Ορθογώνιο"/>
          <p:cNvSpPr/>
          <p:nvPr/>
        </p:nvSpPr>
        <p:spPr>
          <a:xfrm>
            <a:off x="1285852" y="4857760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9" name="78 - Ορθογώνιο"/>
          <p:cNvSpPr/>
          <p:nvPr/>
        </p:nvSpPr>
        <p:spPr>
          <a:xfrm>
            <a:off x="357158" y="5715016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0" name="79 - Ορθογώνιο"/>
          <p:cNvSpPr/>
          <p:nvPr/>
        </p:nvSpPr>
        <p:spPr>
          <a:xfrm>
            <a:off x="714348" y="57150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81" name="80 - Ορθογώνιο"/>
          <p:cNvSpPr/>
          <p:nvPr/>
        </p:nvSpPr>
        <p:spPr>
          <a:xfrm>
            <a:off x="1000100" y="5715016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  <p:bldP spid="17" grpId="0"/>
      <p:bldP spid="39" grpId="0"/>
      <p:bldP spid="42" grpId="0"/>
      <p:bldP spid="50" grpId="0"/>
      <p:bldP spid="56" grpId="0"/>
      <p:bldP spid="58" grpId="0"/>
      <p:bldP spid="69" grpId="0"/>
      <p:bldP spid="71" grpId="0"/>
      <p:bldP spid="78" grpId="0"/>
      <p:bldP spid="79" grpId="0"/>
      <p:bldP spid="80" grpId="0"/>
      <p:bldP spid="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214282" y="357166"/>
            <a:ext cx="86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Όταν σε μια εξίσωση υπάρχει μόνο ένα κλάσμα στο ένα μέρος της εξίσωσης και μόνο ένα κλάσμα στο άλλο μέρος της εξίσωσης τότε εφαρμόζω την  «χιαστή»  </a:t>
            </a:r>
            <a:endParaRPr lang="en-US" sz="20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Χιαστή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571472" y="1785926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1071538" y="20002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500166" y="1857364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" name="13 - Ευθεία γραμμή σύνδεσης"/>
          <p:cNvCxnSpPr>
            <a:endCxn id="11" idx="2"/>
          </p:cNvCxnSpPr>
          <p:nvPr/>
        </p:nvCxnSpPr>
        <p:spPr>
          <a:xfrm>
            <a:off x="500034" y="230914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>
            <a:off x="1571604" y="228599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500034" y="223770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1643042" y="226283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sp>
        <p:nvSpPr>
          <p:cNvPr id="36" name="35 - TextBox"/>
          <p:cNvSpPr txBox="1"/>
          <p:nvPr/>
        </p:nvSpPr>
        <p:spPr>
          <a:xfrm>
            <a:off x="2214546" y="114300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παράδειγμα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571472" y="314324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928662" y="335756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1357290" y="321468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1" name="50 - Ευθεία γραμμή σύνδεσης"/>
          <p:cNvCxnSpPr>
            <a:endCxn id="39" idx="2"/>
          </p:cNvCxnSpPr>
          <p:nvPr/>
        </p:nvCxnSpPr>
        <p:spPr>
          <a:xfrm>
            <a:off x="500034" y="3666468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>
            <a:off x="1428728" y="3643314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500034" y="359503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sz="28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1500166" y="362016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714348" y="3429000"/>
            <a:ext cx="714380" cy="452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- Ευθεία γραμμή σύνδεσης"/>
          <p:cNvCxnSpPr/>
          <p:nvPr/>
        </p:nvCxnSpPr>
        <p:spPr>
          <a:xfrm rot="10800000" flipV="1">
            <a:off x="857224" y="3571876"/>
            <a:ext cx="489848" cy="380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Ορθογώνιο"/>
          <p:cNvSpPr/>
          <p:nvPr/>
        </p:nvSpPr>
        <p:spPr>
          <a:xfrm>
            <a:off x="285720" y="4857760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928662" y="48577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78" name="77 - Ορθογώνιο"/>
          <p:cNvSpPr/>
          <p:nvPr/>
        </p:nvSpPr>
        <p:spPr>
          <a:xfrm>
            <a:off x="1285852" y="4857760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26 - Ορθογώνιο"/>
          <p:cNvSpPr/>
          <p:nvPr/>
        </p:nvSpPr>
        <p:spPr>
          <a:xfrm>
            <a:off x="357158" y="5715016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1000100" y="57150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1357290" y="5715016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  <p:bldP spid="17" grpId="0"/>
      <p:bldP spid="39" grpId="0"/>
      <p:bldP spid="42" grpId="0"/>
      <p:bldP spid="50" grpId="0"/>
      <p:bldP spid="56" grpId="0"/>
      <p:bldP spid="58" grpId="0"/>
      <p:bldP spid="69" grpId="0"/>
      <p:bldP spid="71" grpId="0"/>
      <p:bldP spid="78" grpId="0"/>
      <p:bldP spid="27" grpId="0"/>
      <p:bldP spid="28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214282" y="357166"/>
            <a:ext cx="86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Όταν σε μια εξίσωση υπάρχει μόνο ένα κλάσμα στο ένα μέρος της εξίσωσης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και μόνο ένα κλάσμα στο άλλο μέρος της εξίσωσης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τότε εφαρμόζω την  «χιαστή»  </a:t>
            </a:r>
            <a:endParaRPr lang="en-US" sz="20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Χιαστή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642910" y="1928802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1071538" y="20002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500166" y="1857364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1571604" y="228599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Ορθογώνιο"/>
          <p:cNvSpPr/>
          <p:nvPr/>
        </p:nvSpPr>
        <p:spPr>
          <a:xfrm>
            <a:off x="1571604" y="221455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36" name="35 - TextBox"/>
          <p:cNvSpPr txBox="1"/>
          <p:nvPr/>
        </p:nvSpPr>
        <p:spPr>
          <a:xfrm>
            <a:off x="2214546" y="114300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παράδειγμα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428596" y="430941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785786" y="452372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1214414" y="438084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1" name="50 - Ευθεία γραμμή σύνδεσης"/>
          <p:cNvCxnSpPr>
            <a:endCxn id="39" idx="2"/>
          </p:cNvCxnSpPr>
          <p:nvPr/>
        </p:nvCxnSpPr>
        <p:spPr>
          <a:xfrm>
            <a:off x="357158" y="483263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>
            <a:off x="1285852" y="480947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357158" y="476119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8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1357290" y="478632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642910" y="4572008"/>
            <a:ext cx="714380" cy="452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- Ευθεία γραμμή σύνδεσης"/>
          <p:cNvCxnSpPr/>
          <p:nvPr/>
        </p:nvCxnSpPr>
        <p:spPr>
          <a:xfrm rot="10800000" flipV="1">
            <a:off x="714348" y="4714884"/>
            <a:ext cx="489848" cy="380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Ορθογώνιο"/>
          <p:cNvSpPr/>
          <p:nvPr/>
        </p:nvSpPr>
        <p:spPr>
          <a:xfrm>
            <a:off x="285720" y="5477524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928662" y="547752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78" name="77 - Ορθογώνιο"/>
          <p:cNvSpPr/>
          <p:nvPr/>
        </p:nvSpPr>
        <p:spPr>
          <a:xfrm>
            <a:off x="1285852" y="5477524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9" name="78 - Ορθογώνιο"/>
          <p:cNvSpPr/>
          <p:nvPr/>
        </p:nvSpPr>
        <p:spPr>
          <a:xfrm>
            <a:off x="214282" y="6334780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0" name="79 - Ορθογώνιο"/>
          <p:cNvSpPr/>
          <p:nvPr/>
        </p:nvSpPr>
        <p:spPr>
          <a:xfrm>
            <a:off x="714348" y="63347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81" name="80 - Ορθογώνιο"/>
          <p:cNvSpPr/>
          <p:nvPr/>
        </p:nvSpPr>
        <p:spPr>
          <a:xfrm>
            <a:off x="1000100" y="6334780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4357686" y="228599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Κάνω το .. 4  «κλάσμα»</a:t>
            </a:r>
            <a:endParaRPr lang="en-US" dirty="0"/>
          </a:p>
        </p:txBody>
      </p:sp>
      <p:sp>
        <p:nvSpPr>
          <p:cNvPr id="30" name="29 - Ορθογώνιο"/>
          <p:cNvSpPr/>
          <p:nvPr/>
        </p:nvSpPr>
        <p:spPr>
          <a:xfrm>
            <a:off x="428596" y="292893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785786" y="314324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1214414" y="300037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3" name="32 - Ευθεία γραμμή σύνδεσης"/>
          <p:cNvCxnSpPr>
            <a:endCxn id="30" idx="2"/>
          </p:cNvCxnSpPr>
          <p:nvPr/>
        </p:nvCxnSpPr>
        <p:spPr>
          <a:xfrm>
            <a:off x="357158" y="3452154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>
            <a:off x="1285852" y="342900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Ορθογώνιο"/>
          <p:cNvSpPr/>
          <p:nvPr/>
        </p:nvSpPr>
        <p:spPr>
          <a:xfrm>
            <a:off x="357158" y="338071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8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1357290" y="340584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7" grpId="0"/>
      <p:bldP spid="39" grpId="0"/>
      <p:bldP spid="42" grpId="0"/>
      <p:bldP spid="50" grpId="0"/>
      <p:bldP spid="56" grpId="0"/>
      <p:bldP spid="58" grpId="0"/>
      <p:bldP spid="69" grpId="0"/>
      <p:bldP spid="71" grpId="0"/>
      <p:bldP spid="78" grpId="0"/>
      <p:bldP spid="79" grpId="0"/>
      <p:bldP spid="80" grpId="0"/>
      <p:bldP spid="81" grpId="0"/>
      <p:bldP spid="30" grpId="0"/>
      <p:bldP spid="31" grpId="0"/>
      <p:bldP spid="32" grpId="0"/>
      <p:bldP spid="35" grpId="0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52145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τύπος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λ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λ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1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785786" y="3000372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1571604" y="307181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928794" y="3023526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λ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" name="13 - Ευθεία γραμμή σύνδεσης"/>
          <p:cNvCxnSpPr/>
          <p:nvPr/>
        </p:nvCxnSpPr>
        <p:spPr>
          <a:xfrm>
            <a:off x="714348" y="352359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>
            <a:off x="2000232" y="345215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714348" y="3452154"/>
            <a:ext cx="2984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2071670" y="3429000"/>
            <a:ext cx="2936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f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1678761" y="5179231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1893075" y="4679165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Ορθογώνιο"/>
          <p:cNvSpPr/>
          <p:nvPr/>
        </p:nvSpPr>
        <p:spPr>
          <a:xfrm>
            <a:off x="6143636" y="5857892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6500826" y="583473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3" name="32 - Ορθογώνιο"/>
          <p:cNvSpPr/>
          <p:nvPr/>
        </p:nvSpPr>
        <p:spPr>
          <a:xfrm>
            <a:off x="6858016" y="5715016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u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6929454" y="614364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Ορθογώνιο"/>
          <p:cNvSpPr/>
          <p:nvPr/>
        </p:nvSpPr>
        <p:spPr>
          <a:xfrm>
            <a:off x="6929454" y="6072206"/>
            <a:ext cx="2984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214546" y="114300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7" name="36 - Ορθογώνιο"/>
          <p:cNvSpPr/>
          <p:nvPr/>
        </p:nvSpPr>
        <p:spPr>
          <a:xfrm>
            <a:off x="857224" y="1785926"/>
            <a:ext cx="1290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λ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/>
          </a:p>
        </p:txBody>
      </p:sp>
      <p:cxnSp>
        <p:nvCxnSpPr>
          <p:cNvPr id="40" name="39 - Ευθύγραμμο βέλος σύνδεσης"/>
          <p:cNvCxnSpPr/>
          <p:nvPr/>
        </p:nvCxnSpPr>
        <p:spPr>
          <a:xfrm flipV="1">
            <a:off x="2857488" y="2000240"/>
            <a:ext cx="228601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5429256" y="1714488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Διαιρώ και τα δύο μέλη της εξίσωσης </a:t>
            </a:r>
            <a:r>
              <a:rPr lang="el-GR" dirty="0" smtClean="0"/>
              <a:t>με τον όρο με τον οποίο πολλαπλασιάζεται το λ</a:t>
            </a:r>
            <a:r>
              <a:rPr lang="en-US" dirty="0" smtClean="0"/>
              <a:t>, </a:t>
            </a:r>
            <a:r>
              <a:rPr lang="el-GR" dirty="0" smtClean="0"/>
              <a:t>δηλαδή </a:t>
            </a:r>
            <a:r>
              <a:rPr lang="el-GR" u="sng" dirty="0" smtClean="0"/>
              <a:t>με το </a:t>
            </a:r>
            <a:r>
              <a:rPr lang="en-US" u="sng" dirty="0" smtClean="0"/>
              <a:t>f </a:t>
            </a:r>
            <a:endParaRPr lang="en-US" u="sng" dirty="0"/>
          </a:p>
        </p:txBody>
      </p:sp>
      <p:sp>
        <p:nvSpPr>
          <p:cNvPr id="43" name="42 - Ορθογώνιο"/>
          <p:cNvSpPr/>
          <p:nvPr/>
        </p:nvSpPr>
        <p:spPr>
          <a:xfrm>
            <a:off x="500034" y="4597138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1285852" y="466857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1643042" y="4620292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λ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428596" y="5120358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1714480" y="504892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Ορθογώνιο"/>
          <p:cNvSpPr/>
          <p:nvPr/>
        </p:nvSpPr>
        <p:spPr>
          <a:xfrm>
            <a:off x="428596" y="5048920"/>
            <a:ext cx="2984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8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1785918" y="5000636"/>
            <a:ext cx="2936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2643174" y="5834714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3" name="52 - Ορθογώνιο"/>
          <p:cNvSpPr/>
          <p:nvPr/>
        </p:nvSpPr>
        <p:spPr>
          <a:xfrm>
            <a:off x="3428992" y="597759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3857620" y="597759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λ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2643174" y="6215082"/>
            <a:ext cx="2984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800" dirty="0"/>
          </a:p>
        </p:txBody>
      </p:sp>
      <p:cxnSp>
        <p:nvCxnSpPr>
          <p:cNvPr id="64" name="63 - Ευθεία γραμμή σύνδεσης"/>
          <p:cNvCxnSpPr/>
          <p:nvPr/>
        </p:nvCxnSpPr>
        <p:spPr>
          <a:xfrm>
            <a:off x="2643174" y="6334780"/>
            <a:ext cx="50006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Ορθογώνιο"/>
          <p:cNvSpPr/>
          <p:nvPr/>
        </p:nvSpPr>
        <p:spPr>
          <a:xfrm>
            <a:off x="5000628" y="592933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ή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6" name="65 - Ευθύγραμμο βέλος σύνδεσης"/>
          <p:cNvCxnSpPr/>
          <p:nvPr/>
        </p:nvCxnSpPr>
        <p:spPr>
          <a:xfrm flipV="1">
            <a:off x="3929058" y="5072074"/>
            <a:ext cx="207170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5357818" y="4500570"/>
            <a:ext cx="264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ο τύπος είναι λυμένος ως προς λ</a:t>
            </a:r>
            <a:endParaRPr lang="en-US" dirty="0"/>
          </a:p>
        </p:txBody>
      </p:sp>
      <p:cxnSp>
        <p:nvCxnSpPr>
          <p:cNvPr id="70" name="69 - Ευθύγραμμο βέλος σύνδεσης"/>
          <p:cNvCxnSpPr>
            <a:endCxn id="68" idx="2"/>
          </p:cNvCxnSpPr>
          <p:nvPr/>
        </p:nvCxnSpPr>
        <p:spPr>
          <a:xfrm rot="10800000">
            <a:off x="6679406" y="5146902"/>
            <a:ext cx="535801" cy="4966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  <p:bldP spid="17" grpId="0"/>
      <p:bldP spid="30" grpId="0"/>
      <p:bldP spid="31" grpId="0"/>
      <p:bldP spid="33" grpId="0"/>
      <p:bldP spid="35" grpId="0"/>
      <p:bldP spid="37" grpId="0"/>
      <p:bldP spid="41" grpId="0"/>
      <p:bldP spid="43" grpId="0"/>
      <p:bldP spid="44" grpId="0"/>
      <p:bldP spid="45" grpId="0"/>
      <p:bldP spid="48" grpId="0"/>
      <p:bldP spid="49" grpId="0"/>
      <p:bldP spid="52" grpId="0"/>
      <p:bldP spid="53" grpId="0"/>
      <p:bldP spid="54" grpId="0"/>
      <p:bldP spid="57" grpId="0"/>
      <p:bldP spid="65" grpId="0"/>
      <p:bldP spid="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5474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τύπος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en-US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</a:t>
            </a:r>
            <a:r>
              <a:rPr lang="en-US" sz="2400" b="1" dirty="0" smtClean="0">
                <a:solidFill>
                  <a:srgbClr val="7030A0"/>
                </a:solidFill>
              </a:rPr>
              <a:t>2</a:t>
            </a:r>
            <a:r>
              <a:rPr lang="el-GR" sz="2400" b="1" dirty="0" smtClean="0">
                <a:solidFill>
                  <a:srgbClr val="7030A0"/>
                </a:solidFill>
              </a:rPr>
              <a:t>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785786" y="3000372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1571604" y="307181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928794" y="3023526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" name="13 - Ευθεία γραμμή σύνδεσης"/>
          <p:cNvCxnSpPr/>
          <p:nvPr/>
        </p:nvCxnSpPr>
        <p:spPr>
          <a:xfrm>
            <a:off x="714348" y="352359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>
            <a:off x="2000232" y="345215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714348" y="3452154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2071670" y="3429000"/>
            <a:ext cx="373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p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1750199" y="5250669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2107389" y="4750603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Ορθογώνιο"/>
          <p:cNvSpPr/>
          <p:nvPr/>
        </p:nvSpPr>
        <p:spPr>
          <a:xfrm>
            <a:off x="6143636" y="5857892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6500826" y="583473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3" name="32 - Ορθογώνιο"/>
          <p:cNvSpPr/>
          <p:nvPr/>
        </p:nvSpPr>
        <p:spPr>
          <a:xfrm>
            <a:off x="6858016" y="5715016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6929454" y="614364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Ορθογώνιο"/>
          <p:cNvSpPr/>
          <p:nvPr/>
        </p:nvSpPr>
        <p:spPr>
          <a:xfrm>
            <a:off x="6929454" y="6072206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214546" y="114300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7" name="36 - Ορθογώνιο"/>
          <p:cNvSpPr/>
          <p:nvPr/>
        </p:nvSpPr>
        <p:spPr>
          <a:xfrm>
            <a:off x="857224" y="1785926"/>
            <a:ext cx="13853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/>
          </a:p>
        </p:txBody>
      </p:sp>
      <p:cxnSp>
        <p:nvCxnSpPr>
          <p:cNvPr id="40" name="39 - Ευθύγραμμο βέλος σύνδεσης"/>
          <p:cNvCxnSpPr/>
          <p:nvPr/>
        </p:nvCxnSpPr>
        <p:spPr>
          <a:xfrm flipV="1">
            <a:off x="2857488" y="2000240"/>
            <a:ext cx="228601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5429256" y="1714488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Διαιρώ και τα δύο μέλη της εξίσωσης </a:t>
            </a:r>
            <a:r>
              <a:rPr lang="el-GR" dirty="0" smtClean="0"/>
              <a:t>με τον όρο με τον οποίο πολλαπλασιάζεται το </a:t>
            </a:r>
            <a:r>
              <a:rPr lang="en-US" dirty="0" smtClean="0"/>
              <a:t>A, </a:t>
            </a:r>
            <a:r>
              <a:rPr lang="el-GR" dirty="0" smtClean="0"/>
              <a:t>δηλαδή </a:t>
            </a:r>
            <a:r>
              <a:rPr lang="el-GR" u="sng" dirty="0" smtClean="0"/>
              <a:t>με το </a:t>
            </a:r>
            <a:r>
              <a:rPr lang="en-US" u="sng" dirty="0" smtClean="0"/>
              <a:t>p </a:t>
            </a:r>
            <a:endParaRPr lang="en-US" u="sng" dirty="0"/>
          </a:p>
        </p:txBody>
      </p:sp>
      <p:sp>
        <p:nvSpPr>
          <p:cNvPr id="43" name="42 - Ορθογώνιο"/>
          <p:cNvSpPr/>
          <p:nvPr/>
        </p:nvSpPr>
        <p:spPr>
          <a:xfrm>
            <a:off x="500034" y="4597138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1285852" y="466857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1643042" y="4620292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428596" y="5120358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1714480" y="504892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Ορθογώνιο"/>
          <p:cNvSpPr/>
          <p:nvPr/>
        </p:nvSpPr>
        <p:spPr>
          <a:xfrm>
            <a:off x="428596" y="5048920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endParaRPr lang="en-US" sz="28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1785918" y="5000636"/>
            <a:ext cx="373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p</a:t>
            </a:r>
            <a:endParaRPr lang="en-US" sz="28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2643174" y="5834714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3" name="52 - Ορθογώνιο"/>
          <p:cNvSpPr/>
          <p:nvPr/>
        </p:nvSpPr>
        <p:spPr>
          <a:xfrm>
            <a:off x="3428992" y="597759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3857620" y="597759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2643174" y="6215082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endParaRPr lang="en-US" sz="2800" dirty="0"/>
          </a:p>
        </p:txBody>
      </p:sp>
      <p:cxnSp>
        <p:nvCxnSpPr>
          <p:cNvPr id="64" name="63 - Ευθεία γραμμή σύνδεσης"/>
          <p:cNvCxnSpPr/>
          <p:nvPr/>
        </p:nvCxnSpPr>
        <p:spPr>
          <a:xfrm>
            <a:off x="2643174" y="6334780"/>
            <a:ext cx="50006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Ορθογώνιο"/>
          <p:cNvSpPr/>
          <p:nvPr/>
        </p:nvSpPr>
        <p:spPr>
          <a:xfrm>
            <a:off x="5000628" y="592933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ή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6" name="65 - Ευθύγραμμο βέλος σύνδεσης"/>
          <p:cNvCxnSpPr/>
          <p:nvPr/>
        </p:nvCxnSpPr>
        <p:spPr>
          <a:xfrm flipV="1">
            <a:off x="3929058" y="5072074"/>
            <a:ext cx="207170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5357818" y="4500570"/>
            <a:ext cx="264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ο τύπος είναι λυμένος ως προς </a:t>
            </a:r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70" name="69 - Ευθύγραμμο βέλος σύνδεσης"/>
          <p:cNvCxnSpPr>
            <a:endCxn id="68" idx="2"/>
          </p:cNvCxnSpPr>
          <p:nvPr/>
        </p:nvCxnSpPr>
        <p:spPr>
          <a:xfrm rot="10800000">
            <a:off x="6679406" y="5146902"/>
            <a:ext cx="535801" cy="4966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  <p:bldP spid="17" grpId="0"/>
      <p:bldP spid="30" grpId="0"/>
      <p:bldP spid="31" grpId="0"/>
      <p:bldP spid="33" grpId="0"/>
      <p:bldP spid="35" grpId="0"/>
      <p:bldP spid="37" grpId="0"/>
      <p:bldP spid="41" grpId="0"/>
      <p:bldP spid="43" grpId="0"/>
      <p:bldP spid="44" grpId="0"/>
      <p:bldP spid="45" grpId="0"/>
      <p:bldP spid="48" grpId="0"/>
      <p:bldP spid="49" grpId="0"/>
      <p:bldP spid="52" grpId="0"/>
      <p:bldP spid="53" grpId="0"/>
      <p:bldP spid="54" grpId="0"/>
      <p:bldP spid="57" grpId="0"/>
      <p:bldP spid="65" grpId="0"/>
      <p:bldP spid="6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47671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Η εξίσωση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3y =x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3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785786" y="3000372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3y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1571604" y="307181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928794" y="3023526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" name="13 - Ευθεία γραμμή σύνδεσης"/>
          <p:cNvCxnSpPr/>
          <p:nvPr/>
        </p:nvCxnSpPr>
        <p:spPr>
          <a:xfrm>
            <a:off x="714348" y="352359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>
            <a:off x="2000232" y="345215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714348" y="345215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2071670" y="342900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392877" y="5179231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92877" y="4679165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Ορθογώνιο"/>
          <p:cNvSpPr/>
          <p:nvPr/>
        </p:nvSpPr>
        <p:spPr>
          <a:xfrm>
            <a:off x="6143636" y="5857892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y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6500826" y="585789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3" name="32 - Ορθογώνιο"/>
          <p:cNvSpPr/>
          <p:nvPr/>
        </p:nvSpPr>
        <p:spPr>
          <a:xfrm>
            <a:off x="6858016" y="5715016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6929454" y="614364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Ορθογώνιο"/>
          <p:cNvSpPr/>
          <p:nvPr/>
        </p:nvSpPr>
        <p:spPr>
          <a:xfrm>
            <a:off x="6929454" y="607220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214546" y="114300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7" name="36 - Ορθογώνιο"/>
          <p:cNvSpPr/>
          <p:nvPr/>
        </p:nvSpPr>
        <p:spPr>
          <a:xfrm>
            <a:off x="857224" y="1785926"/>
            <a:ext cx="946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3y =x</a:t>
            </a:r>
            <a:endParaRPr lang="en-US" sz="2800" dirty="0"/>
          </a:p>
        </p:txBody>
      </p:sp>
      <p:cxnSp>
        <p:nvCxnSpPr>
          <p:cNvPr id="40" name="39 - Ευθύγραμμο βέλος σύνδεσης"/>
          <p:cNvCxnSpPr/>
          <p:nvPr/>
        </p:nvCxnSpPr>
        <p:spPr>
          <a:xfrm flipV="1">
            <a:off x="2857488" y="2000240"/>
            <a:ext cx="228601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5429256" y="1714488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Διαιρώ και τα δύο μέλη της εξίσωσης </a:t>
            </a:r>
            <a:r>
              <a:rPr lang="el-GR" dirty="0" smtClean="0"/>
              <a:t>με τον όρο με τον οποίο πολλαπλασιάζεται το </a:t>
            </a:r>
            <a:r>
              <a:rPr lang="en-US" dirty="0" smtClean="0"/>
              <a:t>y, </a:t>
            </a:r>
            <a:r>
              <a:rPr lang="el-GR" dirty="0" smtClean="0"/>
              <a:t>δηλαδή </a:t>
            </a:r>
            <a:r>
              <a:rPr lang="el-GR" u="sng" dirty="0" smtClean="0"/>
              <a:t>με το </a:t>
            </a:r>
            <a:r>
              <a:rPr lang="en-US" u="sng" dirty="0" smtClean="0"/>
              <a:t>3 </a:t>
            </a:r>
            <a:endParaRPr lang="en-US" u="sng" dirty="0"/>
          </a:p>
        </p:txBody>
      </p:sp>
      <p:sp>
        <p:nvSpPr>
          <p:cNvPr id="43" name="42 - Ορθογώνιο"/>
          <p:cNvSpPr/>
          <p:nvPr/>
        </p:nvSpPr>
        <p:spPr>
          <a:xfrm>
            <a:off x="500034" y="4597138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3y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1285852" y="466857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1785918" y="4643446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428596" y="5120358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1714480" y="504892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Ορθογώνιο"/>
          <p:cNvSpPr/>
          <p:nvPr/>
        </p:nvSpPr>
        <p:spPr>
          <a:xfrm>
            <a:off x="428596" y="504892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sz="28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1785918" y="500063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2643174" y="5834714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3" name="52 - Ορθογώνιο"/>
          <p:cNvSpPr/>
          <p:nvPr/>
        </p:nvSpPr>
        <p:spPr>
          <a:xfrm>
            <a:off x="2214546" y="60007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1714480" y="6000768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2643174" y="621508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sz="2800" dirty="0"/>
          </a:p>
        </p:txBody>
      </p:sp>
      <p:cxnSp>
        <p:nvCxnSpPr>
          <p:cNvPr id="64" name="63 - Ευθεία γραμμή σύνδεσης"/>
          <p:cNvCxnSpPr/>
          <p:nvPr/>
        </p:nvCxnSpPr>
        <p:spPr>
          <a:xfrm>
            <a:off x="2643174" y="6334780"/>
            <a:ext cx="50006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Ορθογώνιο"/>
          <p:cNvSpPr/>
          <p:nvPr/>
        </p:nvSpPr>
        <p:spPr>
          <a:xfrm>
            <a:off x="5000628" y="592933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ή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6" name="65 - Ευθύγραμμο βέλος σύνδεσης"/>
          <p:cNvCxnSpPr/>
          <p:nvPr/>
        </p:nvCxnSpPr>
        <p:spPr>
          <a:xfrm flipV="1">
            <a:off x="3929058" y="5072074"/>
            <a:ext cx="207170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5357818" y="4500570"/>
            <a:ext cx="264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ο τύπος είναι λυμένος ως προς </a:t>
            </a:r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70" name="69 - Ευθύγραμμο βέλος σύνδεσης"/>
          <p:cNvCxnSpPr>
            <a:endCxn id="68" idx="2"/>
          </p:cNvCxnSpPr>
          <p:nvPr/>
        </p:nvCxnSpPr>
        <p:spPr>
          <a:xfrm rot="10800000">
            <a:off x="6679406" y="5146902"/>
            <a:ext cx="535801" cy="4966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  <p:bldP spid="17" grpId="0"/>
      <p:bldP spid="30" grpId="0"/>
      <p:bldP spid="31" grpId="0"/>
      <p:bldP spid="33" grpId="0"/>
      <p:bldP spid="35" grpId="0"/>
      <p:bldP spid="37" grpId="0"/>
      <p:bldP spid="41" grpId="0"/>
      <p:bldP spid="43" grpId="0"/>
      <p:bldP spid="44" grpId="0"/>
      <p:bldP spid="45" grpId="0"/>
      <p:bldP spid="48" grpId="0"/>
      <p:bldP spid="49" grpId="0"/>
      <p:bldP spid="52" grpId="0"/>
      <p:bldP spid="53" grpId="0"/>
      <p:bldP spid="54" grpId="0"/>
      <p:bldP spid="57" grpId="0"/>
      <p:bldP spid="65" grpId="0"/>
      <p:bldP spid="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0" y="214290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Πολλαπλασιάζοντας  με τον  αριθμό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28596" y="12858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  =</a:t>
            </a:r>
            <a:endParaRPr lang="en-US" sz="2800" dirty="0"/>
          </a:p>
        </p:txBody>
      </p:sp>
      <p:sp>
        <p:nvSpPr>
          <p:cNvPr id="7" name="6 - Ορθογώνιο"/>
          <p:cNvSpPr/>
          <p:nvPr/>
        </p:nvSpPr>
        <p:spPr>
          <a:xfrm>
            <a:off x="1643042" y="1285860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428596" y="211996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35  =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1643042" y="2119962"/>
            <a:ext cx="857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35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428596" y="312009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24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1  =</a:t>
            </a:r>
            <a:endParaRPr lang="en-US" sz="28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643042" y="312009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24</a:t>
            </a:r>
            <a:endParaRPr lang="en-US" sz="28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419166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714480" y="4191664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14" name="13 - TextBox"/>
          <p:cNvSpPr txBox="1"/>
          <p:nvPr/>
        </p:nvSpPr>
        <p:spPr>
          <a:xfrm>
            <a:off x="428596" y="533467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α  =</a:t>
            </a:r>
            <a:endParaRPr lang="en-US" sz="28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1643042" y="5334672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α</a:t>
            </a:r>
            <a:endParaRPr lang="en-US" sz="2800" dirty="0"/>
          </a:p>
        </p:txBody>
      </p:sp>
      <p:sp>
        <p:nvSpPr>
          <p:cNvPr id="16" name="15 - TextBox"/>
          <p:cNvSpPr txBox="1"/>
          <p:nvPr/>
        </p:nvSpPr>
        <p:spPr>
          <a:xfrm>
            <a:off x="4643438" y="14382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3  =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6215074" y="142873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3</a:t>
            </a:r>
            <a:endParaRPr lang="en-US" sz="2800" dirty="0"/>
          </a:p>
        </p:txBody>
      </p:sp>
      <p:sp>
        <p:nvSpPr>
          <p:cNvPr id="18" name="17 - TextBox"/>
          <p:cNvSpPr txBox="1"/>
          <p:nvPr/>
        </p:nvSpPr>
        <p:spPr>
          <a:xfrm>
            <a:off x="4714876" y="271462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6286512" y="270509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20" name="19 - TextBox"/>
          <p:cNvSpPr txBox="1"/>
          <p:nvPr/>
        </p:nvSpPr>
        <p:spPr>
          <a:xfrm>
            <a:off x="4714876" y="390591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 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1 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3  =</a:t>
            </a:r>
            <a:endParaRPr lang="en-US" sz="28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6286512" y="3896388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3</a:t>
            </a:r>
            <a:endParaRPr lang="en-US" sz="28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643438" y="504892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1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6215074" y="503939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58396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τύπος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ρ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n-US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.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V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</a:t>
            </a:r>
            <a:r>
              <a:rPr lang="en-US" sz="2400" b="1" dirty="0" smtClean="0">
                <a:solidFill>
                  <a:srgbClr val="7030A0"/>
                </a:solidFill>
              </a:rPr>
              <a:t>3</a:t>
            </a:r>
            <a:r>
              <a:rPr lang="el-GR" sz="2400" b="1" dirty="0" smtClean="0">
                <a:solidFill>
                  <a:srgbClr val="7030A0"/>
                </a:solidFill>
              </a:rPr>
              <a:t>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785786" y="3000372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1571604" y="307181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928794" y="2928934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ρ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" name="13 - Ευθεία γραμμή σύνδεσης"/>
          <p:cNvCxnSpPr/>
          <p:nvPr/>
        </p:nvCxnSpPr>
        <p:spPr>
          <a:xfrm>
            <a:off x="714348" y="352359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 flipV="1">
            <a:off x="2000232" y="3429000"/>
            <a:ext cx="1071570" cy="2315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714348" y="3452154"/>
            <a:ext cx="745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ρ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2071670" y="3357562"/>
            <a:ext cx="745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ρ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1750199" y="5250669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1928794" y="4643446"/>
            <a:ext cx="42862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Ορθογώνιο"/>
          <p:cNvSpPr/>
          <p:nvPr/>
        </p:nvSpPr>
        <p:spPr>
          <a:xfrm>
            <a:off x="6143636" y="5857892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V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6500826" y="583473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3" name="32 - Ορθογώνιο"/>
          <p:cNvSpPr/>
          <p:nvPr/>
        </p:nvSpPr>
        <p:spPr>
          <a:xfrm>
            <a:off x="6858016" y="5715016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6929454" y="614364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Ορθογώνιο"/>
          <p:cNvSpPr/>
          <p:nvPr/>
        </p:nvSpPr>
        <p:spPr>
          <a:xfrm>
            <a:off x="6786578" y="6072206"/>
            <a:ext cx="745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ρ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. </a:t>
            </a:r>
            <a:r>
              <a:rPr lang="en-US" sz="2800" b="1" dirty="0" smtClean="0">
                <a:solidFill>
                  <a:srgbClr val="FF0000"/>
                </a:solidFill>
              </a:rPr>
              <a:t>g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214546" y="114300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7" name="36 - Ορθογώνιο"/>
          <p:cNvSpPr/>
          <p:nvPr/>
        </p:nvSpPr>
        <p:spPr>
          <a:xfrm>
            <a:off x="857224" y="1785926"/>
            <a:ext cx="18549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ρ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/>
          </a:p>
        </p:txBody>
      </p:sp>
      <p:cxnSp>
        <p:nvCxnSpPr>
          <p:cNvPr id="40" name="39 - Ευθύγραμμο βέλος σύνδεσης"/>
          <p:cNvCxnSpPr/>
          <p:nvPr/>
        </p:nvCxnSpPr>
        <p:spPr>
          <a:xfrm flipV="1">
            <a:off x="2857488" y="2000240"/>
            <a:ext cx="228601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5429256" y="1714488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Διαιρώ και τα δύο μέλη της εξίσωσης </a:t>
            </a:r>
            <a:r>
              <a:rPr lang="el-GR" dirty="0" smtClean="0"/>
              <a:t>με τον όρο με τον οποίο πολλαπλασιάζεται το </a:t>
            </a:r>
            <a:r>
              <a:rPr lang="en-US" dirty="0" smtClean="0"/>
              <a:t>V, </a:t>
            </a:r>
            <a:r>
              <a:rPr lang="el-GR" dirty="0" smtClean="0"/>
              <a:t>δηλαδή </a:t>
            </a:r>
            <a:r>
              <a:rPr lang="el-GR" u="sng" dirty="0" smtClean="0"/>
              <a:t>με το </a:t>
            </a:r>
            <a:r>
              <a:rPr lang="en-US" u="sng" dirty="0" smtClean="0"/>
              <a:t>p g </a:t>
            </a:r>
            <a:endParaRPr lang="en-US" u="sng" dirty="0"/>
          </a:p>
        </p:txBody>
      </p:sp>
      <p:sp>
        <p:nvSpPr>
          <p:cNvPr id="43" name="42 - Ορθογώνιο"/>
          <p:cNvSpPr/>
          <p:nvPr/>
        </p:nvSpPr>
        <p:spPr>
          <a:xfrm>
            <a:off x="500034" y="4597138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1285852" y="466857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1643042" y="4572008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ρ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428596" y="5120358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1714480" y="5048920"/>
            <a:ext cx="1000132" cy="2315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Ορθογώνιο"/>
          <p:cNvSpPr/>
          <p:nvPr/>
        </p:nvSpPr>
        <p:spPr>
          <a:xfrm>
            <a:off x="428596" y="5048920"/>
            <a:ext cx="745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ρ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1643042" y="5000636"/>
            <a:ext cx="745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ρ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2786050" y="5786454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3" name="52 - Ορθογώνιο"/>
          <p:cNvSpPr/>
          <p:nvPr/>
        </p:nvSpPr>
        <p:spPr>
          <a:xfrm>
            <a:off x="3428992" y="597759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3857620" y="597759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2643174" y="6215082"/>
            <a:ext cx="745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ρ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/>
          </a:p>
        </p:txBody>
      </p:sp>
      <p:cxnSp>
        <p:nvCxnSpPr>
          <p:cNvPr id="64" name="63 - Ευθεία γραμμή σύνδεσης"/>
          <p:cNvCxnSpPr/>
          <p:nvPr/>
        </p:nvCxnSpPr>
        <p:spPr>
          <a:xfrm>
            <a:off x="2786050" y="6286520"/>
            <a:ext cx="50006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Ορθογώνιο"/>
          <p:cNvSpPr/>
          <p:nvPr/>
        </p:nvSpPr>
        <p:spPr>
          <a:xfrm>
            <a:off x="5000628" y="592933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ή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6" name="65 - Ευθύγραμμο βέλος σύνδεσης"/>
          <p:cNvCxnSpPr/>
          <p:nvPr/>
        </p:nvCxnSpPr>
        <p:spPr>
          <a:xfrm flipV="1">
            <a:off x="3929058" y="5072074"/>
            <a:ext cx="207170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5357818" y="4500570"/>
            <a:ext cx="264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ο τύπος είναι λυμένος ως προς </a:t>
            </a:r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70" name="69 - Ευθύγραμμο βέλος σύνδεσης"/>
          <p:cNvCxnSpPr>
            <a:endCxn id="68" idx="2"/>
          </p:cNvCxnSpPr>
          <p:nvPr/>
        </p:nvCxnSpPr>
        <p:spPr>
          <a:xfrm rot="10800000">
            <a:off x="6679406" y="5146902"/>
            <a:ext cx="535801" cy="4966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  <p:bldP spid="17" grpId="0"/>
      <p:bldP spid="30" grpId="0"/>
      <p:bldP spid="31" grpId="0"/>
      <p:bldP spid="33" grpId="0"/>
      <p:bldP spid="35" grpId="0"/>
      <p:bldP spid="37" grpId="0"/>
      <p:bldP spid="41" grpId="0"/>
      <p:bldP spid="43" grpId="0"/>
      <p:bldP spid="44" grpId="0"/>
      <p:bldP spid="45" grpId="0"/>
      <p:bldP spid="48" grpId="0"/>
      <p:bldP spid="49" grpId="0"/>
      <p:bldP spid="52" grpId="0"/>
      <p:bldP spid="53" grpId="0"/>
      <p:bldP spid="54" grpId="0"/>
      <p:bldP spid="57" grpId="0"/>
      <p:bldP spid="65" grpId="0"/>
      <p:bldP spid="6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6309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τύπος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</a:t>
            </a:r>
            <a:r>
              <a:rPr lang="en-US" sz="2400" b="1" dirty="0" smtClean="0">
                <a:solidFill>
                  <a:srgbClr val="7030A0"/>
                </a:solidFill>
              </a:rPr>
              <a:t>5</a:t>
            </a:r>
            <a:r>
              <a:rPr lang="el-GR" sz="2400" b="1" dirty="0" smtClean="0">
                <a:solidFill>
                  <a:srgbClr val="7030A0"/>
                </a:solidFill>
              </a:rPr>
              <a:t>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143108" y="128586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cxnSp>
        <p:nvCxnSpPr>
          <p:cNvPr id="40" name="39 - Ευθύγραμμο βέλος σύνδεσης"/>
          <p:cNvCxnSpPr/>
          <p:nvPr/>
        </p:nvCxnSpPr>
        <p:spPr>
          <a:xfrm flipV="1">
            <a:off x="2285984" y="2000240"/>
            <a:ext cx="285752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5357818" y="1714488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Κάνω χιαστή</a:t>
            </a:r>
            <a:endParaRPr lang="en-US" dirty="0"/>
          </a:p>
        </p:txBody>
      </p:sp>
      <p:sp>
        <p:nvSpPr>
          <p:cNvPr id="68" name="67 - TextBox"/>
          <p:cNvSpPr txBox="1"/>
          <p:nvPr/>
        </p:nvSpPr>
        <p:spPr>
          <a:xfrm>
            <a:off x="6215074" y="4714884"/>
            <a:ext cx="264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ο τύπος είναι λυμένος ως προς </a:t>
            </a:r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70" name="69 - Ευθύγραμμο βέλος σύνδεσης"/>
          <p:cNvCxnSpPr/>
          <p:nvPr/>
        </p:nvCxnSpPr>
        <p:spPr>
          <a:xfrm rot="5400000" flipH="1" flipV="1">
            <a:off x="6413214" y="5374000"/>
            <a:ext cx="425240" cy="392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Ορθογώνιο"/>
          <p:cNvSpPr/>
          <p:nvPr/>
        </p:nvSpPr>
        <p:spPr>
          <a:xfrm>
            <a:off x="2428860" y="57148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2786050" y="54832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3214678" y="35716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q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3214678" y="85723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3214678" y="785794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5" name="54 - Ορθογώνιο"/>
          <p:cNvSpPr/>
          <p:nvPr/>
        </p:nvSpPr>
        <p:spPr>
          <a:xfrm>
            <a:off x="500034" y="200024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56" name="55 - Ορθογώνιο"/>
          <p:cNvSpPr/>
          <p:nvPr/>
        </p:nvSpPr>
        <p:spPr>
          <a:xfrm>
            <a:off x="857224" y="19770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1285852" y="178592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q</a:t>
            </a:r>
            <a:endParaRPr lang="en-US" sz="2800" b="1" dirty="0"/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1285852" y="228599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Ορθογώνιο"/>
          <p:cNvSpPr/>
          <p:nvPr/>
        </p:nvSpPr>
        <p:spPr>
          <a:xfrm>
            <a:off x="1285852" y="2214554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61" name="60 - Ορθογώνιο"/>
          <p:cNvSpPr/>
          <p:nvPr/>
        </p:nvSpPr>
        <p:spPr>
          <a:xfrm>
            <a:off x="285720" y="307181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62" name="61 - Ορθογώνιο"/>
          <p:cNvSpPr/>
          <p:nvPr/>
        </p:nvSpPr>
        <p:spPr>
          <a:xfrm>
            <a:off x="714348" y="32146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63" name="62 - Ορθογώνιο"/>
          <p:cNvSpPr/>
          <p:nvPr/>
        </p:nvSpPr>
        <p:spPr>
          <a:xfrm>
            <a:off x="1142976" y="307181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q</a:t>
            </a:r>
            <a:endParaRPr lang="en-US" sz="2800" b="1" dirty="0"/>
          </a:p>
        </p:txBody>
      </p:sp>
      <p:cxnSp>
        <p:nvCxnSpPr>
          <p:cNvPr id="67" name="66 - Ευθεία γραμμή σύνδεσης"/>
          <p:cNvCxnSpPr/>
          <p:nvPr/>
        </p:nvCxnSpPr>
        <p:spPr>
          <a:xfrm>
            <a:off x="1142976" y="357187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Ορθογώνιο"/>
          <p:cNvSpPr/>
          <p:nvPr/>
        </p:nvSpPr>
        <p:spPr>
          <a:xfrm>
            <a:off x="1142976" y="3500438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71" name="70 - Ορθογώνιο"/>
          <p:cNvSpPr/>
          <p:nvPr/>
        </p:nvSpPr>
        <p:spPr>
          <a:xfrm>
            <a:off x="6786578" y="3000372"/>
            <a:ext cx="239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2400" dirty="0"/>
          </a:p>
        </p:txBody>
      </p:sp>
      <p:sp>
        <p:nvSpPr>
          <p:cNvPr id="78" name="77 - Ορθογώνιο"/>
          <p:cNvSpPr/>
          <p:nvPr/>
        </p:nvSpPr>
        <p:spPr>
          <a:xfrm>
            <a:off x="285720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sp>
        <p:nvSpPr>
          <p:cNvPr id="83" name="82 - Ορθογώνιο"/>
          <p:cNvSpPr/>
          <p:nvPr/>
        </p:nvSpPr>
        <p:spPr>
          <a:xfrm>
            <a:off x="285720" y="5572140"/>
            <a:ext cx="1500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I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/>
              <a:t>q</a:t>
            </a:r>
            <a:endParaRPr lang="en-US" sz="2800" b="1" dirty="0"/>
          </a:p>
        </p:txBody>
      </p:sp>
      <p:sp>
        <p:nvSpPr>
          <p:cNvPr id="84" name="83 - TextBox"/>
          <p:cNvSpPr txBox="1"/>
          <p:nvPr/>
        </p:nvSpPr>
        <p:spPr>
          <a:xfrm>
            <a:off x="5143504" y="585789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</a:t>
            </a:r>
            <a:endParaRPr lang="en-US" sz="2400" dirty="0"/>
          </a:p>
        </p:txBody>
      </p:sp>
      <p:sp>
        <p:nvSpPr>
          <p:cNvPr id="85" name="84 - Ορθογώνιο"/>
          <p:cNvSpPr/>
          <p:nvPr/>
        </p:nvSpPr>
        <p:spPr>
          <a:xfrm>
            <a:off x="5929322" y="5857892"/>
            <a:ext cx="1928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q</a:t>
            </a:r>
            <a:r>
              <a:rPr lang="el-GR" sz="2800" b="1" dirty="0" smtClean="0"/>
              <a:t>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I</a:t>
            </a:r>
            <a:endParaRPr lang="en-US" sz="2800" b="1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214282" y="3500438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Ορθογώνιο"/>
          <p:cNvSpPr/>
          <p:nvPr/>
        </p:nvSpPr>
        <p:spPr>
          <a:xfrm>
            <a:off x="357158" y="421481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44" name="43 - Ορθογώνιο"/>
          <p:cNvSpPr/>
          <p:nvPr/>
        </p:nvSpPr>
        <p:spPr>
          <a:xfrm>
            <a:off x="785786" y="43576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45" name="44 - Ορθογώνιο"/>
          <p:cNvSpPr/>
          <p:nvPr/>
        </p:nvSpPr>
        <p:spPr>
          <a:xfrm>
            <a:off x="1214414" y="421481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q</a:t>
            </a:r>
            <a:endParaRPr lang="en-US" sz="2800" b="1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1214414" y="4714884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Ορθογώνιο"/>
          <p:cNvSpPr/>
          <p:nvPr/>
        </p:nvSpPr>
        <p:spPr>
          <a:xfrm>
            <a:off x="1214414" y="4643446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48" name="47 - Ορθογώνιο"/>
          <p:cNvSpPr/>
          <p:nvPr/>
        </p:nvSpPr>
        <p:spPr>
          <a:xfrm>
            <a:off x="357158" y="464344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cxnSp>
        <p:nvCxnSpPr>
          <p:cNvPr id="49" name="48 - Ευθεία γραμμή σύνδεσης"/>
          <p:cNvCxnSpPr/>
          <p:nvPr/>
        </p:nvCxnSpPr>
        <p:spPr>
          <a:xfrm>
            <a:off x="285720" y="464344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>
            <a:off x="714348" y="4572008"/>
            <a:ext cx="57150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- Ευθεία γραμμή σύνδεσης"/>
          <p:cNvCxnSpPr/>
          <p:nvPr/>
        </p:nvCxnSpPr>
        <p:spPr>
          <a:xfrm flipV="1">
            <a:off x="714348" y="4500570"/>
            <a:ext cx="445660" cy="373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Ορθογώνιο"/>
          <p:cNvSpPr/>
          <p:nvPr/>
        </p:nvSpPr>
        <p:spPr>
          <a:xfrm>
            <a:off x="2428860" y="6072206"/>
            <a:ext cx="1500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/>
              <a:t>I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/>
              <a:t>q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68" grpId="0"/>
      <p:bldP spid="55" grpId="0"/>
      <p:bldP spid="56" grpId="0"/>
      <p:bldP spid="58" grpId="0"/>
      <p:bldP spid="61" grpId="0"/>
      <p:bldP spid="62" grpId="0"/>
      <p:bldP spid="63" grpId="0"/>
      <p:bldP spid="69" grpId="0"/>
      <p:bldP spid="78" grpId="0"/>
      <p:bldP spid="83" grpId="0"/>
      <p:bldP spid="84" grpId="0"/>
      <p:bldP spid="85" grpId="0"/>
      <p:bldP spid="43" grpId="0"/>
      <p:bldP spid="44" grpId="0"/>
      <p:bldP spid="45" grpId="0"/>
      <p:bldP spid="47" grpId="0"/>
      <p:bldP spid="48" grpId="0"/>
      <p:bldP spid="6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6309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τύπος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</a:t>
            </a:r>
            <a:r>
              <a:rPr lang="en-US" sz="2400" b="1" dirty="0" smtClean="0">
                <a:solidFill>
                  <a:srgbClr val="7030A0"/>
                </a:solidFill>
              </a:rPr>
              <a:t>6</a:t>
            </a:r>
            <a:r>
              <a:rPr lang="el-GR" sz="2400" b="1" dirty="0" smtClean="0">
                <a:solidFill>
                  <a:srgbClr val="7030A0"/>
                </a:solidFill>
              </a:rPr>
              <a:t>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143108" y="128586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cxnSp>
        <p:nvCxnSpPr>
          <p:cNvPr id="40" name="39 - Ευθύγραμμο βέλος σύνδεσης"/>
          <p:cNvCxnSpPr/>
          <p:nvPr/>
        </p:nvCxnSpPr>
        <p:spPr>
          <a:xfrm flipV="1">
            <a:off x="2857488" y="2000240"/>
            <a:ext cx="228601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6500826" y="4500570"/>
            <a:ext cx="264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ο τύπος είναι λυμένος ως προς </a:t>
            </a:r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70" name="69 - Ευθύγραμμο βέλος σύνδεσης"/>
          <p:cNvCxnSpPr/>
          <p:nvPr/>
        </p:nvCxnSpPr>
        <p:spPr>
          <a:xfrm rot="5400000" flipH="1" flipV="1">
            <a:off x="6127462" y="5159686"/>
            <a:ext cx="425240" cy="392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Ορθογώνιο"/>
          <p:cNvSpPr/>
          <p:nvPr/>
        </p:nvSpPr>
        <p:spPr>
          <a:xfrm>
            <a:off x="2428860" y="57148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R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2786050" y="54832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3214678" y="35716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V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3214678" y="85723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3214678" y="785794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3" name="82 - Ορθογώνιο"/>
          <p:cNvSpPr/>
          <p:nvPr/>
        </p:nvSpPr>
        <p:spPr>
          <a:xfrm>
            <a:off x="2500298" y="5786454"/>
            <a:ext cx="1500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R =  V</a:t>
            </a:r>
            <a:endParaRPr lang="en-US" sz="2800" b="1" dirty="0"/>
          </a:p>
        </p:txBody>
      </p:sp>
      <p:sp>
        <p:nvSpPr>
          <p:cNvPr id="84" name="83 - TextBox"/>
          <p:cNvSpPr txBox="1"/>
          <p:nvPr/>
        </p:nvSpPr>
        <p:spPr>
          <a:xfrm>
            <a:off x="4572000" y="578645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</a:t>
            </a:r>
            <a:endParaRPr lang="en-US" sz="2400" dirty="0"/>
          </a:p>
        </p:txBody>
      </p:sp>
      <p:sp>
        <p:nvSpPr>
          <p:cNvPr id="85" name="84 - Ορθογώνιο"/>
          <p:cNvSpPr/>
          <p:nvPr/>
        </p:nvSpPr>
        <p:spPr>
          <a:xfrm>
            <a:off x="5357818" y="5786454"/>
            <a:ext cx="1928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r>
              <a:rPr lang="el-GR" sz="2800" b="1" dirty="0" smtClean="0"/>
              <a:t> 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R</a:t>
            </a:r>
            <a:endParaRPr lang="en-US" sz="2800" b="1" dirty="0"/>
          </a:p>
        </p:txBody>
      </p:sp>
      <p:sp>
        <p:nvSpPr>
          <p:cNvPr id="37" name="36 - Ορθογώνιο"/>
          <p:cNvSpPr/>
          <p:nvPr/>
        </p:nvSpPr>
        <p:spPr>
          <a:xfrm>
            <a:off x="500034" y="200024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</a:t>
            </a:r>
            <a:endParaRPr lang="en-US" sz="2800" b="1" dirty="0"/>
          </a:p>
        </p:txBody>
      </p:sp>
      <p:sp>
        <p:nvSpPr>
          <p:cNvPr id="43" name="42 - Ορθογώνιο"/>
          <p:cNvSpPr/>
          <p:nvPr/>
        </p:nvSpPr>
        <p:spPr>
          <a:xfrm>
            <a:off x="857224" y="19770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44" name="43 - Ορθογώνιο"/>
          <p:cNvSpPr/>
          <p:nvPr/>
        </p:nvSpPr>
        <p:spPr>
          <a:xfrm>
            <a:off x="1285852" y="178592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45" name="44 - Ευθεία γραμμή σύνδεσης"/>
          <p:cNvCxnSpPr/>
          <p:nvPr/>
        </p:nvCxnSpPr>
        <p:spPr>
          <a:xfrm>
            <a:off x="1285852" y="228599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- Ορθογώνιο"/>
          <p:cNvSpPr/>
          <p:nvPr/>
        </p:nvSpPr>
        <p:spPr>
          <a:xfrm>
            <a:off x="1285852" y="2214554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285720" y="307181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</a:t>
            </a:r>
            <a:endParaRPr lang="en-US" sz="2800" b="1" dirty="0"/>
          </a:p>
        </p:txBody>
      </p:sp>
      <p:sp>
        <p:nvSpPr>
          <p:cNvPr id="48" name="47 - Ορθογώνιο"/>
          <p:cNvSpPr/>
          <p:nvPr/>
        </p:nvSpPr>
        <p:spPr>
          <a:xfrm>
            <a:off x="714348" y="32146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1142976" y="307181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52" name="51 - Ευθεία γραμμή σύνδεσης"/>
          <p:cNvCxnSpPr/>
          <p:nvPr/>
        </p:nvCxnSpPr>
        <p:spPr>
          <a:xfrm>
            <a:off x="1142976" y="357187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- Ορθογώνιο"/>
          <p:cNvSpPr/>
          <p:nvPr/>
        </p:nvSpPr>
        <p:spPr>
          <a:xfrm>
            <a:off x="1142976" y="3500438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54" name="53 - Ορθογώνιο"/>
          <p:cNvSpPr/>
          <p:nvPr/>
        </p:nvSpPr>
        <p:spPr>
          <a:xfrm>
            <a:off x="285720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sp>
        <p:nvSpPr>
          <p:cNvPr id="57" name="56 - Ορθογώνιο"/>
          <p:cNvSpPr/>
          <p:nvPr/>
        </p:nvSpPr>
        <p:spPr>
          <a:xfrm>
            <a:off x="285720" y="5572140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R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en-US" sz="2800" b="1" dirty="0"/>
          </a:p>
        </p:txBody>
      </p:sp>
      <p:cxnSp>
        <p:nvCxnSpPr>
          <p:cNvPr id="64" name="63 - Ευθεία γραμμή σύνδεσης"/>
          <p:cNvCxnSpPr/>
          <p:nvPr/>
        </p:nvCxnSpPr>
        <p:spPr>
          <a:xfrm>
            <a:off x="214282" y="3500438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Ορθογώνιο"/>
          <p:cNvSpPr/>
          <p:nvPr/>
        </p:nvSpPr>
        <p:spPr>
          <a:xfrm>
            <a:off x="357158" y="421481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</a:t>
            </a:r>
            <a:endParaRPr lang="en-US" sz="2800" b="1" dirty="0"/>
          </a:p>
        </p:txBody>
      </p:sp>
      <p:sp>
        <p:nvSpPr>
          <p:cNvPr id="66" name="65 - Ορθογώνιο"/>
          <p:cNvSpPr/>
          <p:nvPr/>
        </p:nvSpPr>
        <p:spPr>
          <a:xfrm>
            <a:off x="785786" y="43576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72" name="71 - Ορθογώνιο"/>
          <p:cNvSpPr/>
          <p:nvPr/>
        </p:nvSpPr>
        <p:spPr>
          <a:xfrm>
            <a:off x="1214414" y="421481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79" name="78 - Ευθεία γραμμή σύνδεσης"/>
          <p:cNvCxnSpPr/>
          <p:nvPr/>
        </p:nvCxnSpPr>
        <p:spPr>
          <a:xfrm>
            <a:off x="1214414" y="4714884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- Ορθογώνιο"/>
          <p:cNvSpPr/>
          <p:nvPr/>
        </p:nvSpPr>
        <p:spPr>
          <a:xfrm>
            <a:off x="1214414" y="4643446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86" name="85 - Ορθογώνιο"/>
          <p:cNvSpPr/>
          <p:nvPr/>
        </p:nvSpPr>
        <p:spPr>
          <a:xfrm>
            <a:off x="357158" y="464344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cxnSp>
        <p:nvCxnSpPr>
          <p:cNvPr id="87" name="86 - Ευθεία γραμμή σύνδεσης"/>
          <p:cNvCxnSpPr/>
          <p:nvPr/>
        </p:nvCxnSpPr>
        <p:spPr>
          <a:xfrm>
            <a:off x="285720" y="464344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- Ευθεία γραμμή σύνδεσης"/>
          <p:cNvCxnSpPr/>
          <p:nvPr/>
        </p:nvCxnSpPr>
        <p:spPr>
          <a:xfrm>
            <a:off x="714348" y="4572008"/>
            <a:ext cx="57150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- Ευθεία γραμμή σύνδεσης"/>
          <p:cNvCxnSpPr/>
          <p:nvPr/>
        </p:nvCxnSpPr>
        <p:spPr>
          <a:xfrm flipV="1">
            <a:off x="714348" y="4500570"/>
            <a:ext cx="445660" cy="373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89 - TextBox"/>
          <p:cNvSpPr txBox="1"/>
          <p:nvPr/>
        </p:nvSpPr>
        <p:spPr>
          <a:xfrm>
            <a:off x="5357818" y="1714488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Κάνω χιαστή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68" grpId="0"/>
      <p:bldP spid="83" grpId="0"/>
      <p:bldP spid="84" grpId="0"/>
      <p:bldP spid="85" grpId="0"/>
      <p:bldP spid="37" grpId="0"/>
      <p:bldP spid="43" grpId="0"/>
      <p:bldP spid="44" grpId="0"/>
      <p:bldP spid="46" grpId="0"/>
      <p:bldP spid="47" grpId="0"/>
      <p:bldP spid="48" grpId="0"/>
      <p:bldP spid="49" grpId="0"/>
      <p:bldP spid="53" grpId="0"/>
      <p:bldP spid="54" grpId="0"/>
      <p:bldP spid="57" grpId="0"/>
      <p:bldP spid="65" grpId="0"/>
      <p:bldP spid="66" grpId="0"/>
      <p:bldP spid="72" grpId="0"/>
      <p:bldP spid="81" grpId="0"/>
      <p:bldP spid="8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6309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τύπος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smtClean="0">
                <a:solidFill>
                  <a:srgbClr val="7030A0"/>
                </a:solidFill>
              </a:rPr>
              <a:t>Άσκηση  7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143108" y="128586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2428860" y="57148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R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2786050" y="54832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3214678" y="35716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V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3214678" y="85723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3214678" y="785794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5" name="54 - Ορθογώνιο"/>
          <p:cNvSpPr/>
          <p:nvPr/>
        </p:nvSpPr>
        <p:spPr>
          <a:xfrm>
            <a:off x="500034" y="200024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</a:t>
            </a:r>
            <a:endParaRPr lang="en-US" sz="2800" b="1" dirty="0"/>
          </a:p>
        </p:txBody>
      </p:sp>
      <p:sp>
        <p:nvSpPr>
          <p:cNvPr id="56" name="55 - Ορθογώνιο"/>
          <p:cNvSpPr/>
          <p:nvPr/>
        </p:nvSpPr>
        <p:spPr>
          <a:xfrm>
            <a:off x="857224" y="19770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1285852" y="178592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1285852" y="228599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Ορθογώνιο"/>
          <p:cNvSpPr/>
          <p:nvPr/>
        </p:nvSpPr>
        <p:spPr>
          <a:xfrm>
            <a:off x="1285852" y="2214554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61" name="60 - Ορθογώνιο"/>
          <p:cNvSpPr/>
          <p:nvPr/>
        </p:nvSpPr>
        <p:spPr>
          <a:xfrm>
            <a:off x="285720" y="307181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</a:t>
            </a:r>
            <a:endParaRPr lang="en-US" sz="2800" b="1" dirty="0"/>
          </a:p>
        </p:txBody>
      </p:sp>
      <p:sp>
        <p:nvSpPr>
          <p:cNvPr id="62" name="61 - Ορθογώνιο"/>
          <p:cNvSpPr/>
          <p:nvPr/>
        </p:nvSpPr>
        <p:spPr>
          <a:xfrm>
            <a:off x="714348" y="32146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63" name="62 - Ορθογώνιο"/>
          <p:cNvSpPr/>
          <p:nvPr/>
        </p:nvSpPr>
        <p:spPr>
          <a:xfrm>
            <a:off x="1142976" y="307181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67" name="66 - Ευθεία γραμμή σύνδεσης"/>
          <p:cNvCxnSpPr/>
          <p:nvPr/>
        </p:nvCxnSpPr>
        <p:spPr>
          <a:xfrm>
            <a:off x="1142976" y="357187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Ορθογώνιο"/>
          <p:cNvSpPr/>
          <p:nvPr/>
        </p:nvSpPr>
        <p:spPr>
          <a:xfrm>
            <a:off x="1142976" y="3500438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71" name="70 - Ορθογώνιο"/>
          <p:cNvSpPr/>
          <p:nvPr/>
        </p:nvSpPr>
        <p:spPr>
          <a:xfrm>
            <a:off x="6286512" y="2357430"/>
            <a:ext cx="239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2400" dirty="0"/>
          </a:p>
        </p:txBody>
      </p:sp>
      <p:sp>
        <p:nvSpPr>
          <p:cNvPr id="78" name="77 - Ορθογώνιο"/>
          <p:cNvSpPr/>
          <p:nvPr/>
        </p:nvSpPr>
        <p:spPr>
          <a:xfrm>
            <a:off x="285720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sp>
        <p:nvSpPr>
          <p:cNvPr id="83" name="82 - Ορθογώνιο"/>
          <p:cNvSpPr/>
          <p:nvPr/>
        </p:nvSpPr>
        <p:spPr>
          <a:xfrm>
            <a:off x="285720" y="5572140"/>
            <a:ext cx="17145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R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214282" y="3500438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Ορθογώνιο"/>
          <p:cNvSpPr/>
          <p:nvPr/>
        </p:nvSpPr>
        <p:spPr>
          <a:xfrm>
            <a:off x="357158" y="421481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</a:t>
            </a:r>
            <a:endParaRPr lang="en-US" sz="2800" b="1" dirty="0"/>
          </a:p>
        </p:txBody>
      </p:sp>
      <p:sp>
        <p:nvSpPr>
          <p:cNvPr id="44" name="43 - Ορθογώνιο"/>
          <p:cNvSpPr/>
          <p:nvPr/>
        </p:nvSpPr>
        <p:spPr>
          <a:xfrm>
            <a:off x="785786" y="43576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45" name="44 - Ορθογώνιο"/>
          <p:cNvSpPr/>
          <p:nvPr/>
        </p:nvSpPr>
        <p:spPr>
          <a:xfrm>
            <a:off x="1214414" y="421481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1214414" y="4714884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Ορθογώνιο"/>
          <p:cNvSpPr/>
          <p:nvPr/>
        </p:nvSpPr>
        <p:spPr>
          <a:xfrm>
            <a:off x="1214414" y="4643446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48" name="47 - Ορθογώνιο"/>
          <p:cNvSpPr/>
          <p:nvPr/>
        </p:nvSpPr>
        <p:spPr>
          <a:xfrm>
            <a:off x="357158" y="464344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cxnSp>
        <p:nvCxnSpPr>
          <p:cNvPr id="49" name="48 - Ευθεία γραμμή σύνδεσης"/>
          <p:cNvCxnSpPr/>
          <p:nvPr/>
        </p:nvCxnSpPr>
        <p:spPr>
          <a:xfrm>
            <a:off x="285720" y="464344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>
            <a:off x="714348" y="4572008"/>
            <a:ext cx="57150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- Ευθεία γραμμή σύνδεσης"/>
          <p:cNvCxnSpPr/>
          <p:nvPr/>
        </p:nvCxnSpPr>
        <p:spPr>
          <a:xfrm flipV="1">
            <a:off x="714348" y="4572008"/>
            <a:ext cx="445660" cy="373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Ορθογώνιο"/>
          <p:cNvSpPr/>
          <p:nvPr/>
        </p:nvSpPr>
        <p:spPr>
          <a:xfrm>
            <a:off x="6286512" y="2071678"/>
            <a:ext cx="1500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/>
              <a:t>R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/>
              <a:t>V</a:t>
            </a:r>
            <a:endParaRPr lang="en-US" sz="2800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6215074" y="3000372"/>
            <a:ext cx="1500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/>
              <a:t>R  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>
            <a:off x="7215206" y="3429000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>
            <a:off x="6286512" y="3500438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Ορθογώνιο"/>
          <p:cNvSpPr/>
          <p:nvPr/>
        </p:nvSpPr>
        <p:spPr>
          <a:xfrm>
            <a:off x="6286512" y="3500438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endParaRPr lang="en-US" sz="2400" dirty="0"/>
          </a:p>
        </p:txBody>
      </p:sp>
      <p:sp>
        <p:nvSpPr>
          <p:cNvPr id="72" name="71 - Ορθογώνιο"/>
          <p:cNvSpPr/>
          <p:nvPr/>
        </p:nvSpPr>
        <p:spPr>
          <a:xfrm>
            <a:off x="7215206" y="3429000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endParaRPr lang="en-US" sz="2400" dirty="0"/>
          </a:p>
        </p:txBody>
      </p:sp>
      <p:sp>
        <p:nvSpPr>
          <p:cNvPr id="73" name="72 - Ορθογώνιο"/>
          <p:cNvSpPr/>
          <p:nvPr/>
        </p:nvSpPr>
        <p:spPr>
          <a:xfrm>
            <a:off x="5786446" y="4286256"/>
            <a:ext cx="2071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/>
              <a:t>R     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6929454" y="4714884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- Ευθεία γραμμή σύνδεσης"/>
          <p:cNvCxnSpPr/>
          <p:nvPr/>
        </p:nvCxnSpPr>
        <p:spPr>
          <a:xfrm>
            <a:off x="5857884" y="4786322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Ορθογώνιο"/>
          <p:cNvSpPr/>
          <p:nvPr/>
        </p:nvSpPr>
        <p:spPr>
          <a:xfrm>
            <a:off x="5857884" y="4786322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endParaRPr lang="en-US" sz="2400" dirty="0"/>
          </a:p>
        </p:txBody>
      </p:sp>
      <p:sp>
        <p:nvSpPr>
          <p:cNvPr id="77" name="76 - Ορθογώνιο"/>
          <p:cNvSpPr/>
          <p:nvPr/>
        </p:nvSpPr>
        <p:spPr>
          <a:xfrm>
            <a:off x="7143768" y="4714884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endParaRPr lang="en-US" sz="2400" dirty="0"/>
          </a:p>
        </p:txBody>
      </p:sp>
      <p:cxnSp>
        <p:nvCxnSpPr>
          <p:cNvPr id="82" name="81 - Ευθεία γραμμή σύνδεσης"/>
          <p:cNvCxnSpPr/>
          <p:nvPr/>
        </p:nvCxnSpPr>
        <p:spPr>
          <a:xfrm rot="5400000">
            <a:off x="6072198" y="4429132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- Ευθεία γραμμή σύνδεσης"/>
          <p:cNvCxnSpPr/>
          <p:nvPr/>
        </p:nvCxnSpPr>
        <p:spPr>
          <a:xfrm flipV="1">
            <a:off x="5715008" y="5000636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- Ορθογώνιο"/>
          <p:cNvSpPr/>
          <p:nvPr/>
        </p:nvSpPr>
        <p:spPr>
          <a:xfrm>
            <a:off x="6858016" y="550070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 V</a:t>
            </a:r>
            <a:endParaRPr lang="en-US" sz="2800" b="1" dirty="0"/>
          </a:p>
        </p:txBody>
      </p:sp>
      <p:cxnSp>
        <p:nvCxnSpPr>
          <p:cNvPr id="89" name="88 - Ευθεία γραμμή σύνδεσης"/>
          <p:cNvCxnSpPr/>
          <p:nvPr/>
        </p:nvCxnSpPr>
        <p:spPr>
          <a:xfrm>
            <a:off x="6929454" y="6000768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Ορθογώνιο"/>
          <p:cNvSpPr/>
          <p:nvPr/>
        </p:nvSpPr>
        <p:spPr>
          <a:xfrm>
            <a:off x="7072330" y="6000768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endParaRPr lang="en-US" sz="2400" dirty="0"/>
          </a:p>
        </p:txBody>
      </p:sp>
      <p:sp>
        <p:nvSpPr>
          <p:cNvPr id="96" name="95 - Ορθογώνιο"/>
          <p:cNvSpPr/>
          <p:nvPr/>
        </p:nvSpPr>
        <p:spPr>
          <a:xfrm>
            <a:off x="6858016" y="321468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97" name="96 - Ορθογώνιο"/>
          <p:cNvSpPr/>
          <p:nvPr/>
        </p:nvSpPr>
        <p:spPr>
          <a:xfrm>
            <a:off x="6500826" y="450057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98" name="97 - Ορθογώνιο"/>
          <p:cNvSpPr/>
          <p:nvPr/>
        </p:nvSpPr>
        <p:spPr>
          <a:xfrm>
            <a:off x="6215074" y="5786454"/>
            <a:ext cx="673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 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/>
              <a:t>=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55" grpId="0"/>
      <p:bldP spid="56" grpId="0"/>
      <p:bldP spid="58" grpId="0"/>
      <p:bldP spid="60" grpId="0"/>
      <p:bldP spid="61" grpId="0"/>
      <p:bldP spid="62" grpId="0"/>
      <p:bldP spid="63" grpId="0"/>
      <p:bldP spid="69" grpId="0"/>
      <p:bldP spid="78" grpId="0"/>
      <p:bldP spid="83" grpId="0"/>
      <p:bldP spid="43" grpId="0"/>
      <p:bldP spid="44" grpId="0"/>
      <p:bldP spid="45" grpId="0"/>
      <p:bldP spid="47" grpId="0"/>
      <p:bldP spid="48" grpId="0"/>
      <p:bldP spid="65" grpId="0"/>
      <p:bldP spid="52" grpId="0"/>
      <p:bldP spid="66" grpId="0"/>
      <p:bldP spid="72" grpId="0"/>
      <p:bldP spid="73" grpId="0"/>
      <p:bldP spid="76" grpId="0"/>
      <p:bldP spid="77" grpId="0"/>
      <p:bldP spid="88" grpId="0"/>
      <p:bldP spid="92" grpId="0"/>
      <p:bldP spid="96" grpId="0"/>
      <p:bldP spid="97" grpId="0"/>
      <p:bldP spid="9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 smtClean="0"/>
              <a:t>ΚΛΑΣΜΑΤΑ </a:t>
            </a:r>
            <a:endParaRPr lang="en-US" dirty="0"/>
          </a:p>
        </p:txBody>
      </p:sp>
      <p:sp>
        <p:nvSpPr>
          <p:cNvPr id="3" name="2 - TextBox"/>
          <p:cNvSpPr txBox="1"/>
          <p:nvPr/>
        </p:nvSpPr>
        <p:spPr>
          <a:xfrm>
            <a:off x="428596" y="171448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=  λόγος   =   πηλίκο   =  διαίρεση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2714612" y="3214686"/>
            <a:ext cx="7858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8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2643174" y="371475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Ορθογώνιο"/>
          <p:cNvSpPr/>
          <p:nvPr/>
        </p:nvSpPr>
        <p:spPr>
          <a:xfrm>
            <a:off x="2714612" y="371475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6 - Έλλειψη"/>
          <p:cNvSpPr/>
          <p:nvPr/>
        </p:nvSpPr>
        <p:spPr>
          <a:xfrm>
            <a:off x="2714612" y="3214686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8 - Ευθύγραμμο βέλος σύνδεσης"/>
          <p:cNvCxnSpPr>
            <a:stCxn id="7" idx="6"/>
          </p:cNvCxnSpPr>
          <p:nvPr/>
        </p:nvCxnSpPr>
        <p:spPr>
          <a:xfrm flipV="1">
            <a:off x="3143240" y="3143248"/>
            <a:ext cx="928694" cy="2857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4071934" y="2857496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αριθμητής</a:t>
            </a:r>
            <a:endParaRPr lang="en-US" sz="2400" dirty="0"/>
          </a:p>
        </p:txBody>
      </p:sp>
      <p:sp>
        <p:nvSpPr>
          <p:cNvPr id="11" name="10 - Έλλειψη"/>
          <p:cNvSpPr/>
          <p:nvPr/>
        </p:nvSpPr>
        <p:spPr>
          <a:xfrm>
            <a:off x="2714612" y="3786190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>
            <a:off x="3143240" y="4071942"/>
            <a:ext cx="857256" cy="2857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4000496" y="414338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παρονομαστής</a:t>
            </a:r>
            <a:endParaRPr lang="en-US" sz="2400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10800000" flipV="1">
            <a:off x="570678" y="3714752"/>
            <a:ext cx="2001058" cy="1358116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0" y="5072074"/>
            <a:ext cx="3000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Γραμμή κλάσματος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10" grpId="0"/>
      <p:bldP spid="11" grpId="0" animBg="1"/>
      <p:bldP spid="14" grpId="0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1000100" y="3643314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3643306" y="2285992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 : 2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1071538" y="300037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1000100" y="364331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40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>
            <a:off x="6572264" y="4864254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6643702" y="428625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4" name="23 - Ευθεία γραμμή σύνδεσης"/>
          <p:cNvCxnSpPr/>
          <p:nvPr/>
        </p:nvCxnSpPr>
        <p:spPr>
          <a:xfrm rot="5400000">
            <a:off x="5791208" y="5138750"/>
            <a:ext cx="1571636" cy="95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Ορθογώνιο"/>
          <p:cNvSpPr/>
          <p:nvPr/>
        </p:nvSpPr>
        <p:spPr>
          <a:xfrm>
            <a:off x="6000760" y="428625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928662" y="135729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=  λόγος   =   πηλίκο   =  διαίρεση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 smtClean="0"/>
              <a:t>ΚΛΑΣΜΑΤΑ </a:t>
            </a:r>
            <a:endParaRPr lang="en-US" dirty="0"/>
          </a:p>
        </p:txBody>
      </p:sp>
      <p:sp>
        <p:nvSpPr>
          <p:cNvPr id="14" name="13 - Ορθογώνιο"/>
          <p:cNvSpPr/>
          <p:nvPr/>
        </p:nvSpPr>
        <p:spPr>
          <a:xfrm>
            <a:off x="1714480" y="3286124"/>
            <a:ext cx="6992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=4</a:t>
            </a:r>
            <a:endParaRPr lang="en-US" sz="40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4714876" y="2285992"/>
            <a:ext cx="6992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=4</a:t>
            </a:r>
            <a:endParaRPr lang="en-US" sz="40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6572264" y="485776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en-US" sz="4000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10800000" flipV="1">
            <a:off x="1428728" y="5929330"/>
            <a:ext cx="714380" cy="50006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0" y="6286520"/>
            <a:ext cx="857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Διάφοροι τρόποι …για την ίδια διαίρεση</a:t>
            </a:r>
            <a:endParaRPr lang="en-US" sz="28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3" grpId="0"/>
      <p:bldP spid="27" grpId="0"/>
      <p:bldP spid="14" grpId="0"/>
      <p:bldP spid="15" grpId="0"/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571472" y="19288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642910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348" y="18573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με αριθμητή  1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285852" y="157161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20" name="19 - Ευθεία γραμμή σύνδεσης"/>
          <p:cNvCxnSpPr/>
          <p:nvPr/>
        </p:nvCxnSpPr>
        <p:spPr>
          <a:xfrm>
            <a:off x="357158" y="3429000"/>
            <a:ext cx="78581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428596" y="2857496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500034" y="33575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1214414" y="3078304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723872" y="536432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795310" y="472137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785786" y="5214950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x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438252" y="500713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5043237" y="1643050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500694" y="100010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5286380" y="1571612"/>
            <a:ext cx="13099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2x +1</a:t>
            </a:r>
            <a:endParaRPr lang="en-US" sz="4000" b="1" dirty="0"/>
          </a:p>
        </p:txBody>
      </p:sp>
      <p:sp>
        <p:nvSpPr>
          <p:cNvPr id="37" name="36 - Ορθογώνιο"/>
          <p:cNvSpPr/>
          <p:nvPr/>
        </p:nvSpPr>
        <p:spPr>
          <a:xfrm>
            <a:off x="6786578" y="121442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6215074" y="3571876"/>
            <a:ext cx="828427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6215074" y="3500438"/>
            <a:ext cx="7473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r>
              <a:rPr lang="el-GR" sz="4000" b="1" dirty="0" smtClean="0"/>
              <a:t>α</a:t>
            </a:r>
            <a:endParaRPr lang="en-US" sz="4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7114939" y="322118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5072066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429256" y="4857760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5143504" y="5357826"/>
            <a:ext cx="14638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α</a:t>
            </a:r>
            <a:r>
              <a:rPr lang="el-GR" sz="4000" b="1" dirty="0" smtClean="0"/>
              <a:t> – 3</a:t>
            </a:r>
            <a:r>
              <a:rPr lang="en-US" sz="4000" b="1" dirty="0" smtClean="0"/>
              <a:t>x</a:t>
            </a:r>
            <a:endParaRPr lang="en-US" sz="4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6815407" y="507856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1714480" y="19288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1785918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38" name="37 - Ορθογώνιο"/>
          <p:cNvSpPr/>
          <p:nvPr/>
        </p:nvSpPr>
        <p:spPr>
          <a:xfrm>
            <a:off x="1857356" y="18573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1714480" y="3429000"/>
            <a:ext cx="78581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1785918" y="2857496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1857356" y="33575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1857356" y="535782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TextBox"/>
          <p:cNvSpPr txBox="1"/>
          <p:nvPr/>
        </p:nvSpPr>
        <p:spPr>
          <a:xfrm>
            <a:off x="1928794" y="471488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1919270" y="5208456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x</a:t>
            </a:r>
            <a:endParaRPr lang="en-US" sz="4000" dirty="0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>
            <a:off x="7329253" y="1649544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7786710" y="100660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55" name="54 - Ορθογώνιο"/>
          <p:cNvSpPr/>
          <p:nvPr/>
        </p:nvSpPr>
        <p:spPr>
          <a:xfrm>
            <a:off x="7572396" y="1578106"/>
            <a:ext cx="13099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2x +1</a:t>
            </a:r>
            <a:endParaRPr lang="en-US" sz="4000" b="1" dirty="0"/>
          </a:p>
        </p:txBody>
      </p:sp>
      <p:cxnSp>
        <p:nvCxnSpPr>
          <p:cNvPr id="56" name="55 - Ευθεία γραμμή σύνδεσης"/>
          <p:cNvCxnSpPr/>
          <p:nvPr/>
        </p:nvCxnSpPr>
        <p:spPr>
          <a:xfrm>
            <a:off x="7601225" y="3571876"/>
            <a:ext cx="828427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TextBox"/>
          <p:cNvSpPr txBox="1"/>
          <p:nvPr/>
        </p:nvSpPr>
        <p:spPr>
          <a:xfrm>
            <a:off x="7601225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7601225" y="3500438"/>
            <a:ext cx="7473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r>
              <a:rPr lang="el-GR" sz="4000" b="1" dirty="0" smtClean="0"/>
              <a:t>α</a:t>
            </a:r>
            <a:endParaRPr lang="en-US" sz="4000" dirty="0"/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7186377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7543567" y="4857760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61" name="60 - Ορθογώνιο"/>
          <p:cNvSpPr/>
          <p:nvPr/>
        </p:nvSpPr>
        <p:spPr>
          <a:xfrm>
            <a:off x="7257815" y="5357826"/>
            <a:ext cx="14638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α</a:t>
            </a:r>
            <a:r>
              <a:rPr lang="el-GR" sz="4000" b="1" dirty="0" smtClean="0"/>
              <a:t> – 3</a:t>
            </a:r>
            <a:r>
              <a:rPr lang="en-US" sz="4000" b="1" dirty="0" smtClean="0"/>
              <a:t>x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785786" y="257174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857224" y="192880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928662" y="250030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Απλά  και  σύνθετα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5857884" y="2928934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- Ευθεία γραμμή σύνδεσης"/>
          <p:cNvCxnSpPr/>
          <p:nvPr/>
        </p:nvCxnSpPr>
        <p:spPr>
          <a:xfrm>
            <a:off x="6215074" y="221455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TextBox"/>
          <p:cNvSpPr txBox="1"/>
          <p:nvPr/>
        </p:nvSpPr>
        <p:spPr>
          <a:xfrm>
            <a:off x="6286512" y="157161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93" name="92 - Ορθογώνιο"/>
          <p:cNvSpPr/>
          <p:nvPr/>
        </p:nvSpPr>
        <p:spPr>
          <a:xfrm>
            <a:off x="6357950" y="214311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cxnSp>
        <p:nvCxnSpPr>
          <p:cNvPr id="94" name="93 - Ευθεία γραμμή σύνδεσης"/>
          <p:cNvCxnSpPr/>
          <p:nvPr/>
        </p:nvCxnSpPr>
        <p:spPr>
          <a:xfrm>
            <a:off x="6357950" y="356538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- TextBox"/>
          <p:cNvSpPr txBox="1"/>
          <p:nvPr/>
        </p:nvSpPr>
        <p:spPr>
          <a:xfrm>
            <a:off x="6429388" y="29224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96" name="95 - Ορθογώνιο"/>
          <p:cNvSpPr/>
          <p:nvPr/>
        </p:nvSpPr>
        <p:spPr>
          <a:xfrm>
            <a:off x="6500826" y="349394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24" name="23 - Έλλειψη"/>
          <p:cNvSpPr/>
          <p:nvPr/>
        </p:nvSpPr>
        <p:spPr>
          <a:xfrm>
            <a:off x="285720" y="1857364"/>
            <a:ext cx="1500198" cy="15716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26 - Ευθύγραμμο βέλος σύνδεσης"/>
          <p:cNvCxnSpPr>
            <a:stCxn id="24" idx="4"/>
          </p:cNvCxnSpPr>
          <p:nvPr/>
        </p:nvCxnSpPr>
        <p:spPr>
          <a:xfrm rot="5400000">
            <a:off x="375032" y="4054099"/>
            <a:ext cx="1285886" cy="356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0" y="4786322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Απλό κλάσμα</a:t>
            </a:r>
            <a:endParaRPr lang="en-US" sz="2400" b="1" u="sng" dirty="0"/>
          </a:p>
        </p:txBody>
      </p:sp>
      <p:sp>
        <p:nvSpPr>
          <p:cNvPr id="34" name="33 - Έλλειψη"/>
          <p:cNvSpPr/>
          <p:nvPr/>
        </p:nvSpPr>
        <p:spPr>
          <a:xfrm>
            <a:off x="5072066" y="1000108"/>
            <a:ext cx="3286148" cy="37147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 rot="5400000">
            <a:off x="5947165" y="5339983"/>
            <a:ext cx="1285886" cy="356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5500694" y="592933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Σύνθετο  κλάσμα</a:t>
            </a:r>
            <a:endParaRPr lang="en-US" sz="2400" b="1" u="sng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92" grpId="0"/>
      <p:bldP spid="93" grpId="0"/>
      <p:bldP spid="95" grpId="0"/>
      <p:bldP spid="96" grpId="0"/>
      <p:bldP spid="24" grpId="0" animBg="1"/>
      <p:bldP spid="31" grpId="0"/>
      <p:bldP spid="34" grpId="0" animBg="1"/>
      <p:bldP spid="3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Σύνθετα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2500298" y="3357562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- Ευθεία γραμμή σύνδεσης"/>
          <p:cNvCxnSpPr/>
          <p:nvPr/>
        </p:nvCxnSpPr>
        <p:spPr>
          <a:xfrm>
            <a:off x="2857488" y="264318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TextBox"/>
          <p:cNvSpPr txBox="1"/>
          <p:nvPr/>
        </p:nvSpPr>
        <p:spPr>
          <a:xfrm>
            <a:off x="2928926" y="20002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93" name="92 - Ορθογώνιο"/>
          <p:cNvSpPr/>
          <p:nvPr/>
        </p:nvSpPr>
        <p:spPr>
          <a:xfrm>
            <a:off x="3000364" y="257174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cxnSp>
        <p:nvCxnSpPr>
          <p:cNvPr id="94" name="93 - Ευθεία γραμμή σύνδεσης"/>
          <p:cNvCxnSpPr/>
          <p:nvPr/>
        </p:nvCxnSpPr>
        <p:spPr>
          <a:xfrm>
            <a:off x="3000364" y="399401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- TextBox"/>
          <p:cNvSpPr txBox="1"/>
          <p:nvPr/>
        </p:nvSpPr>
        <p:spPr>
          <a:xfrm>
            <a:off x="3071802" y="335106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96" name="95 - Ορθογώνιο"/>
          <p:cNvSpPr/>
          <p:nvPr/>
        </p:nvSpPr>
        <p:spPr>
          <a:xfrm>
            <a:off x="3143240" y="392257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34" name="33 - Έλλειψη"/>
          <p:cNvSpPr/>
          <p:nvPr/>
        </p:nvSpPr>
        <p:spPr>
          <a:xfrm>
            <a:off x="2643174" y="1857364"/>
            <a:ext cx="1428760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 flipV="1">
            <a:off x="4071934" y="1643050"/>
            <a:ext cx="1500198" cy="64294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5857884" y="1357298"/>
            <a:ext cx="3286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Στον  αριθμητή  υπάρχει κλάσμα</a:t>
            </a:r>
            <a:endParaRPr lang="en-US" sz="2400" b="1" u="sng" dirty="0"/>
          </a:p>
        </p:txBody>
      </p:sp>
      <p:sp>
        <p:nvSpPr>
          <p:cNvPr id="22" name="21 - Έλλειψη"/>
          <p:cNvSpPr/>
          <p:nvPr/>
        </p:nvSpPr>
        <p:spPr>
          <a:xfrm>
            <a:off x="2643174" y="3429000"/>
            <a:ext cx="1428760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22 - Ευθύγραμμο βέλος σύνδεσης"/>
          <p:cNvCxnSpPr>
            <a:endCxn id="26" idx="1"/>
          </p:cNvCxnSpPr>
          <p:nvPr/>
        </p:nvCxnSpPr>
        <p:spPr>
          <a:xfrm>
            <a:off x="4143372" y="4071942"/>
            <a:ext cx="1428760" cy="77268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5572132" y="4429132"/>
            <a:ext cx="3143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Στον  παρονομαστή υπάρχει    κλάσμα</a:t>
            </a:r>
            <a:endParaRPr lang="en-US" sz="2400" b="1" u="sng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/>
      <p:bldP spid="95" grpId="0"/>
      <p:bldP spid="96" grpId="0"/>
      <p:bldP spid="34" grpId="0" animBg="1"/>
      <p:bldP spid="36" grpId="0"/>
      <p:bldP spid="22" grpId="0" animBg="1"/>
      <p:bldP spid="2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Σύνθετα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2500298" y="3357562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TextBox"/>
          <p:cNvSpPr txBox="1"/>
          <p:nvPr/>
        </p:nvSpPr>
        <p:spPr>
          <a:xfrm>
            <a:off x="3071802" y="250030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cxnSp>
        <p:nvCxnSpPr>
          <p:cNvPr id="94" name="93 - Ευθεία γραμμή σύνδεσης"/>
          <p:cNvCxnSpPr/>
          <p:nvPr/>
        </p:nvCxnSpPr>
        <p:spPr>
          <a:xfrm>
            <a:off x="3000364" y="399401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- TextBox"/>
          <p:cNvSpPr txBox="1"/>
          <p:nvPr/>
        </p:nvSpPr>
        <p:spPr>
          <a:xfrm>
            <a:off x="3071802" y="335106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96" name="95 - Ορθογώνιο"/>
          <p:cNvSpPr/>
          <p:nvPr/>
        </p:nvSpPr>
        <p:spPr>
          <a:xfrm>
            <a:off x="3143240" y="392257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34" name="33 - Έλλειψη"/>
          <p:cNvSpPr/>
          <p:nvPr/>
        </p:nvSpPr>
        <p:spPr>
          <a:xfrm>
            <a:off x="3000364" y="2428868"/>
            <a:ext cx="714380" cy="7858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 flipV="1">
            <a:off x="4071934" y="1643050"/>
            <a:ext cx="1500198" cy="64294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5857884" y="1357298"/>
            <a:ext cx="3286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Στον  αριθμητή  υπάρχει αριθμός (ή μεταβλητή</a:t>
            </a:r>
            <a:r>
              <a:rPr lang="en-US" sz="2400" b="1" u="sng" dirty="0" smtClean="0"/>
              <a:t>, </a:t>
            </a:r>
            <a:r>
              <a:rPr lang="el-GR" sz="2400" b="1" u="sng" dirty="0" smtClean="0"/>
              <a:t>γράμμα)</a:t>
            </a:r>
            <a:endParaRPr lang="en-US" sz="2400" b="1" u="sng" dirty="0"/>
          </a:p>
        </p:txBody>
      </p:sp>
      <p:sp>
        <p:nvSpPr>
          <p:cNvPr id="22" name="21 - Έλλειψη"/>
          <p:cNvSpPr/>
          <p:nvPr/>
        </p:nvSpPr>
        <p:spPr>
          <a:xfrm>
            <a:off x="2643174" y="3429000"/>
            <a:ext cx="1428760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22 - Ευθύγραμμο βέλος σύνδεσης"/>
          <p:cNvCxnSpPr>
            <a:endCxn id="26" idx="1"/>
          </p:cNvCxnSpPr>
          <p:nvPr/>
        </p:nvCxnSpPr>
        <p:spPr>
          <a:xfrm>
            <a:off x="4143372" y="4071942"/>
            <a:ext cx="1428760" cy="77268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5572132" y="4429132"/>
            <a:ext cx="3143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Στον  παρονομαστή υπάρχει    κλάσμα</a:t>
            </a:r>
            <a:endParaRPr lang="en-US" sz="2400" b="1" u="sng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5" grpId="0"/>
      <p:bldP spid="96" grpId="0"/>
      <p:bldP spid="34" grpId="0" animBg="1"/>
      <p:bldP spid="36" grpId="0"/>
      <p:bldP spid="22" grpId="0" animBg="1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1500134" y="571480"/>
            <a:ext cx="764386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tx2">
                    <a:lumMod val="75000"/>
                  </a:schemeClr>
                </a:solidFill>
              </a:rPr>
              <a:t>Αν ένα κλάσμα έχει μόνο πολλαπλασιασμό στον αριθμητή και μόνο πολλαπλασιασμό στον παρονομαστή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.. </a:t>
            </a:r>
          </a:p>
          <a:p>
            <a:endParaRPr lang="el-G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b="1" u="sng" dirty="0" smtClean="0">
                <a:solidFill>
                  <a:schemeClr val="tx2">
                    <a:lumMod val="75000"/>
                  </a:schemeClr>
                </a:solidFill>
              </a:rPr>
              <a:t>τότε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αν στον αριθμητή και στον παρονομαστή έχω τον ίδιο αριθμό ή ίδια μεταβλητή (=γράμμα) ή ίδια παρένθεση ..</a:t>
            </a:r>
          </a:p>
          <a:p>
            <a:endParaRPr lang="el-G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2800" u="sng" dirty="0" smtClean="0">
                <a:solidFill>
                  <a:srgbClr val="FF0000"/>
                </a:solidFill>
              </a:rPr>
              <a:t>τότε</a:t>
            </a:r>
            <a:r>
              <a:rPr lang="el-GR" sz="2800" dirty="0" smtClean="0">
                <a:solidFill>
                  <a:srgbClr val="FF0000"/>
                </a:solidFill>
              </a:rPr>
              <a:t> τα ίδια φεύγουν ….και στην θέση τους μπαίνει το ένα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0" name="49 - Ορθογώνιο"/>
          <p:cNvSpPr/>
          <p:nvPr/>
        </p:nvSpPr>
        <p:spPr>
          <a:xfrm>
            <a:off x="3143240" y="450057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8" name="27 - Ορθογώνιο"/>
          <p:cNvSpPr/>
          <p:nvPr/>
        </p:nvSpPr>
        <p:spPr>
          <a:xfrm>
            <a:off x="1643042" y="55721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428596" y="600076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571472" y="53578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571472" y="5854503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000100" y="5357826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928662" y="5925941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857224" y="5286388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785786" y="585789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2126533" y="600076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2269409" y="53578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40" name="39 - Ορθογώνιο"/>
          <p:cNvSpPr/>
          <p:nvPr/>
        </p:nvSpPr>
        <p:spPr>
          <a:xfrm>
            <a:off x="2269409" y="5854503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2698037" y="5357826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2626599" y="5925941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46" name="45 - Ορθογώνιο"/>
          <p:cNvSpPr/>
          <p:nvPr/>
        </p:nvSpPr>
        <p:spPr>
          <a:xfrm>
            <a:off x="3214678" y="55721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 rot="5400000">
            <a:off x="2750331" y="5464983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5400000">
            <a:off x="2607455" y="6107925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Ευθεία γραμμή σύνδεσης"/>
          <p:cNvCxnSpPr/>
          <p:nvPr/>
        </p:nvCxnSpPr>
        <p:spPr>
          <a:xfrm>
            <a:off x="3769607" y="600076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3912483" y="53578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3912483" y="5854503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65" name="64 - Ορθογώνιο"/>
          <p:cNvSpPr/>
          <p:nvPr/>
        </p:nvSpPr>
        <p:spPr>
          <a:xfrm>
            <a:off x="4341111" y="5357826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4269673" y="5925941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7" name="66 - Ορθογώνιο"/>
          <p:cNvSpPr/>
          <p:nvPr/>
        </p:nvSpPr>
        <p:spPr>
          <a:xfrm>
            <a:off x="4198235" y="5286388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4126797" y="585789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5072066" y="564357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3" name="82 - Ευθεία γραμμή σύνδεσης"/>
          <p:cNvCxnSpPr/>
          <p:nvPr/>
        </p:nvCxnSpPr>
        <p:spPr>
          <a:xfrm>
            <a:off x="6000760" y="600076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- TextBox"/>
          <p:cNvSpPr txBox="1"/>
          <p:nvPr/>
        </p:nvSpPr>
        <p:spPr>
          <a:xfrm>
            <a:off x="6143636" y="53578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6143636" y="5854503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0" y="0"/>
            <a:ext cx="3784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Απλοποίηση κλάσματος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8" grpId="0"/>
      <p:bldP spid="31" grpId="0"/>
      <p:bldP spid="32" grpId="0"/>
      <p:bldP spid="33" grpId="0"/>
      <p:bldP spid="34" grpId="0"/>
      <p:bldP spid="35" grpId="0"/>
      <p:bldP spid="36" grpId="0"/>
      <p:bldP spid="39" grpId="0"/>
      <p:bldP spid="40" grpId="0"/>
      <p:bldP spid="41" grpId="0"/>
      <p:bldP spid="42" grpId="0"/>
      <p:bldP spid="46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84" grpId="0"/>
      <p:bldP spid="8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Σύνθετα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2500298" y="3357562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- Ευθεία γραμμή σύνδεσης"/>
          <p:cNvCxnSpPr/>
          <p:nvPr/>
        </p:nvCxnSpPr>
        <p:spPr>
          <a:xfrm>
            <a:off x="2857488" y="264318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TextBox"/>
          <p:cNvSpPr txBox="1"/>
          <p:nvPr/>
        </p:nvSpPr>
        <p:spPr>
          <a:xfrm>
            <a:off x="2928926" y="20002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93" name="92 - Ορθογώνιο"/>
          <p:cNvSpPr/>
          <p:nvPr/>
        </p:nvSpPr>
        <p:spPr>
          <a:xfrm>
            <a:off x="3000364" y="257174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95" name="94 - TextBox"/>
          <p:cNvSpPr txBox="1"/>
          <p:nvPr/>
        </p:nvSpPr>
        <p:spPr>
          <a:xfrm>
            <a:off x="3071802" y="335106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34" name="33 - Έλλειψη"/>
          <p:cNvSpPr/>
          <p:nvPr/>
        </p:nvSpPr>
        <p:spPr>
          <a:xfrm>
            <a:off x="2643174" y="1857364"/>
            <a:ext cx="1428760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 flipV="1">
            <a:off x="4071934" y="1643050"/>
            <a:ext cx="1500198" cy="64294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5857884" y="1357298"/>
            <a:ext cx="3286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Στον  αριθμητή  υπάρχει κλάσμα</a:t>
            </a:r>
            <a:endParaRPr lang="en-US" sz="2400" b="1" u="sng" dirty="0"/>
          </a:p>
        </p:txBody>
      </p:sp>
      <p:sp>
        <p:nvSpPr>
          <p:cNvPr id="22" name="21 - Έλλειψη"/>
          <p:cNvSpPr/>
          <p:nvPr/>
        </p:nvSpPr>
        <p:spPr>
          <a:xfrm>
            <a:off x="3000364" y="3429000"/>
            <a:ext cx="642942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22 - Ευθύγραμμο βέλος σύνδεσης"/>
          <p:cNvCxnSpPr>
            <a:endCxn id="26" idx="1"/>
          </p:cNvCxnSpPr>
          <p:nvPr/>
        </p:nvCxnSpPr>
        <p:spPr>
          <a:xfrm>
            <a:off x="4143372" y="4071942"/>
            <a:ext cx="1428760" cy="95735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5572132" y="4429132"/>
            <a:ext cx="314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Στον  παρονομαστή υπάρχει    αριθμός (ή μεταβλητή)</a:t>
            </a:r>
            <a:endParaRPr lang="en-US" sz="2400" b="1" u="sng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/>
      <p:bldP spid="95" grpId="0"/>
      <p:bldP spid="34" grpId="0" animBg="1"/>
      <p:bldP spid="36" grpId="0"/>
      <p:bldP spid="22" grpId="0" animBg="1"/>
      <p:bldP spid="2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Απλά    -  Σύνθετα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2357454" y="3967467"/>
            <a:ext cx="85722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ύγραμμο βέλος σύνδεσης"/>
          <p:cNvCxnSpPr/>
          <p:nvPr/>
        </p:nvCxnSpPr>
        <p:spPr>
          <a:xfrm flipV="1">
            <a:off x="3428992" y="1895765"/>
            <a:ext cx="78581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4214810" y="1610013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Απλό κλάσμα</a:t>
            </a:r>
            <a:endParaRPr lang="en-US" sz="2400" dirty="0"/>
          </a:p>
        </p:txBody>
      </p:sp>
      <p:cxnSp>
        <p:nvCxnSpPr>
          <p:cNvPr id="16" name="15 - Ευθεία γραμμή σύνδεσης"/>
          <p:cNvCxnSpPr/>
          <p:nvPr/>
        </p:nvCxnSpPr>
        <p:spPr>
          <a:xfrm>
            <a:off x="2643174" y="2038641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2714612" y="1610013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3</a:t>
            </a:r>
            <a:endParaRPr lang="en-US" sz="2400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2714612" y="203864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cxnSp>
        <p:nvCxnSpPr>
          <p:cNvPr id="24" name="23 - Ευθεία γραμμή σύνδεσης"/>
          <p:cNvCxnSpPr/>
          <p:nvPr/>
        </p:nvCxnSpPr>
        <p:spPr>
          <a:xfrm>
            <a:off x="2571736" y="3538839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571736" y="311021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27" name="26 - Ορθογώνιο"/>
          <p:cNvSpPr/>
          <p:nvPr/>
        </p:nvSpPr>
        <p:spPr>
          <a:xfrm>
            <a:off x="2571736" y="3538839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2571736" y="4324657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2643174" y="389602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7</a:t>
            </a:r>
            <a:endParaRPr lang="en-US" sz="24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2571736" y="4253219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12</a:t>
            </a:r>
            <a:endParaRPr lang="en-US" sz="2400" dirty="0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 flipV="1">
            <a:off x="3500430" y="3824591"/>
            <a:ext cx="78581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4500562" y="3467401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Σύνθετο  κλάσμα</a:t>
            </a:r>
            <a:endParaRPr lang="en-US" sz="2400" dirty="0"/>
          </a:p>
        </p:txBody>
      </p:sp>
      <p:cxnSp>
        <p:nvCxnSpPr>
          <p:cNvPr id="38" name="37 - Ευθύγραμμο βέλος σύνδεσης"/>
          <p:cNvCxnSpPr/>
          <p:nvPr/>
        </p:nvCxnSpPr>
        <p:spPr>
          <a:xfrm flipV="1">
            <a:off x="4214842" y="6220446"/>
            <a:ext cx="78581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5000660" y="5934694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Απλό κλάσμα</a:t>
            </a:r>
            <a:endParaRPr lang="en-US" sz="2400" dirty="0"/>
          </a:p>
        </p:txBody>
      </p:sp>
      <p:cxnSp>
        <p:nvCxnSpPr>
          <p:cNvPr id="40" name="39 - Ευθεία γραμμή σύνδεσης"/>
          <p:cNvCxnSpPr/>
          <p:nvPr/>
        </p:nvCxnSpPr>
        <p:spPr>
          <a:xfrm>
            <a:off x="2357422" y="6253483"/>
            <a:ext cx="1500198" cy="330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2357454" y="5896293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3</a:t>
            </a:r>
            <a:r>
              <a:rPr lang="en-US" sz="2400" b="1" dirty="0" smtClean="0"/>
              <a:t>x – 4</a:t>
            </a:r>
            <a:r>
              <a:rPr lang="el-GR" sz="2400" b="1" dirty="0" smtClean="0"/>
              <a:t> </a:t>
            </a:r>
            <a:r>
              <a:rPr lang="en-US" sz="2400" b="1" dirty="0" smtClean="0"/>
              <a:t>+</a:t>
            </a:r>
            <a:r>
              <a:rPr lang="el-GR" sz="2400" b="1" dirty="0" smtClean="0"/>
              <a:t> α</a:t>
            </a:r>
            <a:endParaRPr lang="en-US" sz="2400" b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2857488" y="632492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6</a:t>
            </a:r>
            <a:endParaRPr lang="en-US" sz="2400" dirty="0"/>
          </a:p>
        </p:txBody>
      </p:sp>
      <p:sp>
        <p:nvSpPr>
          <p:cNvPr id="45" name="44 - TextBox"/>
          <p:cNvSpPr txBox="1"/>
          <p:nvPr/>
        </p:nvSpPr>
        <p:spPr>
          <a:xfrm>
            <a:off x="0" y="500042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παραδείγματα</a:t>
            </a:r>
            <a:endParaRPr lang="en-US" sz="2400" u="sng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7" grpId="0"/>
      <p:bldP spid="18" grpId="0"/>
      <p:bldP spid="25" grpId="0"/>
      <p:bldP spid="25" grpId="1"/>
      <p:bldP spid="27" grpId="0"/>
      <p:bldP spid="27" grpId="1"/>
      <p:bldP spid="31" grpId="0"/>
      <p:bldP spid="31" grpId="1"/>
      <p:bldP spid="32" grpId="0"/>
      <p:bldP spid="32" grpId="1"/>
      <p:bldP spid="37" grpId="0"/>
      <p:bldP spid="39" grpId="0"/>
      <p:bldP spid="41" grpId="0"/>
      <p:bldP spid="4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Απλά    -  Σύνθετα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1785918" y="3643314"/>
            <a:ext cx="135732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ύγραμμο βέλος σύνδεσης"/>
          <p:cNvCxnSpPr/>
          <p:nvPr/>
        </p:nvCxnSpPr>
        <p:spPr>
          <a:xfrm flipV="1">
            <a:off x="2357422" y="1571612"/>
            <a:ext cx="78581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3143240" y="1285860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Απλό κλάσμα</a:t>
            </a:r>
            <a:endParaRPr lang="en-US" sz="2400" dirty="0"/>
          </a:p>
        </p:txBody>
      </p:sp>
      <p:cxnSp>
        <p:nvCxnSpPr>
          <p:cNvPr id="16" name="15 - Ευθεία γραμμή σύνδεσης"/>
          <p:cNvCxnSpPr/>
          <p:nvPr/>
        </p:nvCxnSpPr>
        <p:spPr>
          <a:xfrm flipV="1">
            <a:off x="285720" y="1643050"/>
            <a:ext cx="1785950" cy="314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428596" y="1214422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3</a:t>
            </a:r>
            <a:r>
              <a:rPr lang="en-US" sz="2400" b="1" dirty="0" smtClean="0"/>
              <a:t>(3x + </a:t>
            </a:r>
            <a:r>
              <a:rPr lang="el-GR" sz="2400" b="1" dirty="0" smtClean="0"/>
              <a:t>α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785786" y="1714488"/>
            <a:ext cx="635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4+x</a:t>
            </a:r>
            <a:endParaRPr lang="en-US" sz="2400" dirty="0"/>
          </a:p>
        </p:txBody>
      </p:sp>
      <p:cxnSp>
        <p:nvCxnSpPr>
          <p:cNvPr id="24" name="23 - Ευθεία γραμμή σύνδεσης"/>
          <p:cNvCxnSpPr/>
          <p:nvPr/>
        </p:nvCxnSpPr>
        <p:spPr>
          <a:xfrm>
            <a:off x="1928794" y="3214686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1928794" y="2857496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 + 2</a:t>
            </a:r>
            <a:endParaRPr lang="en-US" sz="2400" b="1" dirty="0"/>
          </a:p>
        </p:txBody>
      </p:sp>
      <p:sp>
        <p:nvSpPr>
          <p:cNvPr id="27" name="26 - Ορθογώνιο"/>
          <p:cNvSpPr/>
          <p:nvPr/>
        </p:nvSpPr>
        <p:spPr>
          <a:xfrm>
            <a:off x="2071670" y="3214686"/>
            <a:ext cx="434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m</a:t>
            </a:r>
            <a:endParaRPr lang="en-US" sz="24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2071670" y="4071942"/>
            <a:ext cx="71438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2071670" y="364331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kg</a:t>
            </a:r>
            <a:endParaRPr lang="en-US" sz="24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2143108" y="4000504"/>
            <a:ext cx="463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2s</a:t>
            </a:r>
            <a:endParaRPr lang="en-US" sz="2400" dirty="0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 flipV="1">
            <a:off x="3286116" y="3500438"/>
            <a:ext cx="78581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4429124" y="3214686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Σύνθετο  κλάσμα</a:t>
            </a:r>
            <a:endParaRPr lang="en-US" sz="2400" dirty="0"/>
          </a:p>
        </p:txBody>
      </p:sp>
      <p:sp>
        <p:nvSpPr>
          <p:cNvPr id="45" name="44 - TextBox"/>
          <p:cNvSpPr txBox="1"/>
          <p:nvPr/>
        </p:nvSpPr>
        <p:spPr>
          <a:xfrm>
            <a:off x="0" y="500042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παραδείγματα</a:t>
            </a:r>
            <a:endParaRPr lang="en-US" sz="2400" u="sng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3286116" y="5967731"/>
            <a:ext cx="928694" cy="330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3571868" y="557214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</a:t>
            </a:r>
            <a:endParaRPr lang="en-US" sz="2400" b="1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3571868" y="6357958"/>
            <a:ext cx="428628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3571868" y="596773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</a:t>
            </a:r>
            <a:endParaRPr lang="en-US" sz="24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3571868" y="6286520"/>
            <a:ext cx="463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2s</a:t>
            </a:r>
            <a:endParaRPr lang="en-US" sz="2400" dirty="0"/>
          </a:p>
        </p:txBody>
      </p:sp>
      <p:cxnSp>
        <p:nvCxnSpPr>
          <p:cNvPr id="53" name="52 - Ευθύγραμμο βέλος σύνδεσης"/>
          <p:cNvCxnSpPr/>
          <p:nvPr/>
        </p:nvCxnSpPr>
        <p:spPr>
          <a:xfrm flipV="1">
            <a:off x="4643470" y="5929330"/>
            <a:ext cx="78581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5786478" y="5643578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Σύνθετο  κλάσμα</a:t>
            </a:r>
            <a:endParaRPr lang="en-US" sz="24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7" grpId="0"/>
      <p:bldP spid="18" grpId="0"/>
      <p:bldP spid="25" grpId="0"/>
      <p:bldP spid="25" grpId="1"/>
      <p:bldP spid="27" grpId="0"/>
      <p:bldP spid="27" grpId="1"/>
      <p:bldP spid="31" grpId="0"/>
      <p:bldP spid="31" grpId="1"/>
      <p:bldP spid="32" grpId="0"/>
      <p:bldP spid="32" grpId="1"/>
      <p:bldP spid="37" grpId="0"/>
      <p:bldP spid="44" grpId="0"/>
      <p:bldP spid="44" grpId="1"/>
      <p:bldP spid="48" grpId="0"/>
      <p:bldP spid="48" grpId="1"/>
      <p:bldP spid="49" grpId="0"/>
      <p:bldP spid="49" grpId="1"/>
      <p:bldP spid="5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Απλά    -  Σύνθετα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1785918" y="3643314"/>
            <a:ext cx="135732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ύγραμμο βέλος σύνδεσης"/>
          <p:cNvCxnSpPr/>
          <p:nvPr/>
        </p:nvCxnSpPr>
        <p:spPr>
          <a:xfrm flipV="1">
            <a:off x="2357422" y="1571612"/>
            <a:ext cx="78581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3143240" y="1285860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Απλό κλάσμα</a:t>
            </a:r>
            <a:endParaRPr lang="en-US" sz="2400" dirty="0"/>
          </a:p>
        </p:txBody>
      </p:sp>
      <p:cxnSp>
        <p:nvCxnSpPr>
          <p:cNvPr id="16" name="15 - Ευθεία γραμμή σύνδεσης"/>
          <p:cNvCxnSpPr/>
          <p:nvPr/>
        </p:nvCxnSpPr>
        <p:spPr>
          <a:xfrm flipV="1">
            <a:off x="285720" y="1643050"/>
            <a:ext cx="1785950" cy="314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428596" y="1214422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3</a:t>
            </a:r>
            <a:r>
              <a:rPr lang="en-US" sz="2400" b="1" dirty="0" smtClean="0"/>
              <a:t>(3x + </a:t>
            </a:r>
            <a:r>
              <a:rPr lang="el-GR" sz="2400" b="1" dirty="0" smtClean="0"/>
              <a:t>α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785786" y="1714488"/>
            <a:ext cx="635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4+x</a:t>
            </a:r>
            <a:endParaRPr lang="en-US" sz="2400" dirty="0"/>
          </a:p>
        </p:txBody>
      </p:sp>
      <p:cxnSp>
        <p:nvCxnSpPr>
          <p:cNvPr id="24" name="23 - Ευθεία γραμμή σύνδεσης"/>
          <p:cNvCxnSpPr/>
          <p:nvPr/>
        </p:nvCxnSpPr>
        <p:spPr>
          <a:xfrm>
            <a:off x="1928794" y="3214686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1928794" y="2857496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 + 2</a:t>
            </a:r>
            <a:endParaRPr lang="en-US" sz="2400" b="1" dirty="0"/>
          </a:p>
        </p:txBody>
      </p:sp>
      <p:sp>
        <p:nvSpPr>
          <p:cNvPr id="27" name="26 - Ορθογώνιο"/>
          <p:cNvSpPr/>
          <p:nvPr/>
        </p:nvSpPr>
        <p:spPr>
          <a:xfrm>
            <a:off x="2071670" y="3214686"/>
            <a:ext cx="434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m</a:t>
            </a:r>
            <a:endParaRPr lang="en-US" sz="2400" dirty="0"/>
          </a:p>
        </p:txBody>
      </p:sp>
      <p:sp>
        <p:nvSpPr>
          <p:cNvPr id="31" name="30 - TextBox"/>
          <p:cNvSpPr txBox="1"/>
          <p:nvPr/>
        </p:nvSpPr>
        <p:spPr>
          <a:xfrm>
            <a:off x="1857356" y="364331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2(x-2)</a:t>
            </a:r>
            <a:endParaRPr lang="en-US" sz="2400" b="1" dirty="0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 flipV="1">
            <a:off x="3286116" y="3500438"/>
            <a:ext cx="78581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4429124" y="3214686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Σύνθετο  κλάσμα</a:t>
            </a:r>
            <a:endParaRPr lang="en-US" sz="2400" dirty="0"/>
          </a:p>
        </p:txBody>
      </p:sp>
      <p:sp>
        <p:nvSpPr>
          <p:cNvPr id="45" name="44 - TextBox"/>
          <p:cNvSpPr txBox="1"/>
          <p:nvPr/>
        </p:nvSpPr>
        <p:spPr>
          <a:xfrm>
            <a:off x="0" y="500042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παραδείγματα</a:t>
            </a:r>
            <a:endParaRPr lang="en-US" sz="2400" u="sng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2928926" y="5715016"/>
            <a:ext cx="135732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3357554" y="571501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7m</a:t>
            </a:r>
            <a:endParaRPr lang="en-US" sz="2400" b="1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3286116" y="5357826"/>
            <a:ext cx="642942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3428992" y="492919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</a:t>
            </a:r>
            <a:endParaRPr lang="en-US" sz="24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3428992" y="5286388"/>
            <a:ext cx="412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s</a:t>
            </a:r>
            <a:r>
              <a:rPr lang="en-US" sz="2400" b="1" baseline="30000" dirty="0" smtClean="0"/>
              <a:t>2</a:t>
            </a:r>
            <a:endParaRPr lang="en-US" sz="2400" baseline="30000" dirty="0"/>
          </a:p>
        </p:txBody>
      </p:sp>
      <p:cxnSp>
        <p:nvCxnSpPr>
          <p:cNvPr id="53" name="52 - Ευθύγραμμο βέλος σύνδεσης"/>
          <p:cNvCxnSpPr/>
          <p:nvPr/>
        </p:nvCxnSpPr>
        <p:spPr>
          <a:xfrm flipV="1">
            <a:off x="4572000" y="5643578"/>
            <a:ext cx="785818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5500694" y="5357826"/>
            <a:ext cx="3286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Σύνθετο  κλάσμα</a:t>
            </a:r>
            <a:endParaRPr lang="en-US" sz="24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7" grpId="0"/>
      <p:bldP spid="18" grpId="0"/>
      <p:bldP spid="25" grpId="0"/>
      <p:bldP spid="25" grpId="1"/>
      <p:bldP spid="27" grpId="0"/>
      <p:bldP spid="27" grpId="1"/>
      <p:bldP spid="31" grpId="0"/>
      <p:bldP spid="31" grpId="1"/>
      <p:bldP spid="37" grpId="0"/>
      <p:bldP spid="44" grpId="0"/>
      <p:bldP spid="44" grpId="1"/>
      <p:bldP spid="48" grpId="0"/>
      <p:bldP spid="48" grpId="1"/>
      <p:bldP spid="49" grpId="0"/>
      <p:bldP spid="49" grpId="1"/>
      <p:bldP spid="5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0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Πως κάνω τα σύνθετα κλάσματα…… απλά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6" name="55 - Ευθύγραμμο βέλος σύνδεσης"/>
          <p:cNvCxnSpPr/>
          <p:nvPr/>
        </p:nvCxnSpPr>
        <p:spPr>
          <a:xfrm rot="5400000">
            <a:off x="392877" y="5036355"/>
            <a:ext cx="1000132" cy="7143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TextBox"/>
          <p:cNvSpPr txBox="1"/>
          <p:nvPr/>
        </p:nvSpPr>
        <p:spPr>
          <a:xfrm>
            <a:off x="142844" y="557214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Σύνθετο  κλάσμα</a:t>
            </a:r>
            <a:endParaRPr lang="en-US" u="sng" dirty="0"/>
          </a:p>
        </p:txBody>
      </p:sp>
      <p:cxnSp>
        <p:nvCxnSpPr>
          <p:cNvPr id="58" name="57 - Ευθύγραμμο βέλος σύνδεσης"/>
          <p:cNvCxnSpPr/>
          <p:nvPr/>
        </p:nvCxnSpPr>
        <p:spPr>
          <a:xfrm rot="16200000" flipH="1">
            <a:off x="7715272" y="4572008"/>
            <a:ext cx="1428760" cy="1428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7715272" y="542926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Απλό  κλάσμα</a:t>
            </a:r>
            <a:endParaRPr lang="en-US" u="sng" dirty="0"/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285720" y="2779564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Ορθογώνιο"/>
          <p:cNvSpPr/>
          <p:nvPr/>
        </p:nvSpPr>
        <p:spPr>
          <a:xfrm>
            <a:off x="1857356" y="235093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1" name="40 - Ευθεία γραμμή σύνδεσης"/>
          <p:cNvCxnSpPr/>
          <p:nvPr/>
        </p:nvCxnSpPr>
        <p:spPr>
          <a:xfrm>
            <a:off x="571472" y="207167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TextBox"/>
          <p:cNvSpPr txBox="1"/>
          <p:nvPr/>
        </p:nvSpPr>
        <p:spPr>
          <a:xfrm>
            <a:off x="642910" y="142873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43" name="42 - Ορθογώνιο"/>
          <p:cNvSpPr/>
          <p:nvPr/>
        </p:nvSpPr>
        <p:spPr>
          <a:xfrm>
            <a:off x="714348" y="200024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714348" y="342250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785786" y="277956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50" name="49 - Ορθογώνιο"/>
          <p:cNvSpPr/>
          <p:nvPr/>
        </p:nvSpPr>
        <p:spPr>
          <a:xfrm>
            <a:off x="857224" y="335106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cxnSp>
        <p:nvCxnSpPr>
          <p:cNvPr id="55" name="54 - Ευθεία γραμμή σύνδεσης"/>
          <p:cNvCxnSpPr/>
          <p:nvPr/>
        </p:nvCxnSpPr>
        <p:spPr>
          <a:xfrm>
            <a:off x="2500298" y="2779564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- Ευθεία γραμμή σύνδεσης"/>
          <p:cNvCxnSpPr/>
          <p:nvPr/>
        </p:nvCxnSpPr>
        <p:spPr>
          <a:xfrm>
            <a:off x="2786050" y="207167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- TextBox"/>
          <p:cNvSpPr txBox="1"/>
          <p:nvPr/>
        </p:nvSpPr>
        <p:spPr>
          <a:xfrm>
            <a:off x="2857488" y="1428736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62" name="61 - Ορθογώνιο"/>
          <p:cNvSpPr/>
          <p:nvPr/>
        </p:nvSpPr>
        <p:spPr>
          <a:xfrm>
            <a:off x="2928926" y="200024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cxnSp>
        <p:nvCxnSpPr>
          <p:cNvPr id="63" name="62 - Ευθεία γραμμή σύνδεσης"/>
          <p:cNvCxnSpPr/>
          <p:nvPr/>
        </p:nvCxnSpPr>
        <p:spPr>
          <a:xfrm>
            <a:off x="2928926" y="342250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TextBox"/>
          <p:cNvSpPr txBox="1"/>
          <p:nvPr/>
        </p:nvSpPr>
        <p:spPr>
          <a:xfrm>
            <a:off x="3000364" y="277956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65" name="64 - Ορθογώνιο"/>
          <p:cNvSpPr/>
          <p:nvPr/>
        </p:nvSpPr>
        <p:spPr>
          <a:xfrm>
            <a:off x="3071802" y="335106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66" name="65 - Ελεύθερη σχεδίαση"/>
          <p:cNvSpPr/>
          <p:nvPr/>
        </p:nvSpPr>
        <p:spPr>
          <a:xfrm>
            <a:off x="3357554" y="1707994"/>
            <a:ext cx="1643074" cy="2161735"/>
          </a:xfrm>
          <a:custGeom>
            <a:avLst/>
            <a:gdLst>
              <a:gd name="connsiteX0" fmla="*/ 0 w 1352843"/>
              <a:gd name="connsiteY0" fmla="*/ 0 h 2161735"/>
              <a:gd name="connsiteX1" fmla="*/ 1139483 w 1352843"/>
              <a:gd name="connsiteY1" fmla="*/ 393896 h 2161735"/>
              <a:gd name="connsiteX2" fmla="*/ 1280160 w 1352843"/>
              <a:gd name="connsiteY2" fmla="*/ 1420837 h 2161735"/>
              <a:gd name="connsiteX3" fmla="*/ 970671 w 1352843"/>
              <a:gd name="connsiteY3" fmla="*/ 2053883 h 2161735"/>
              <a:gd name="connsiteX4" fmla="*/ 196948 w 1352843"/>
              <a:gd name="connsiteY4" fmla="*/ 2067951 h 2161735"/>
              <a:gd name="connsiteX5" fmla="*/ 267286 w 1352843"/>
              <a:gd name="connsiteY5" fmla="*/ 2067951 h 216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2843" h="2161735">
                <a:moveTo>
                  <a:pt x="0" y="0"/>
                </a:moveTo>
                <a:cubicBezTo>
                  <a:pt x="463061" y="78545"/>
                  <a:pt x="926123" y="157090"/>
                  <a:pt x="1139483" y="393896"/>
                </a:cubicBezTo>
                <a:cubicBezTo>
                  <a:pt x="1352843" y="630702"/>
                  <a:pt x="1308295" y="1144173"/>
                  <a:pt x="1280160" y="1420837"/>
                </a:cubicBezTo>
                <a:cubicBezTo>
                  <a:pt x="1252025" y="1697501"/>
                  <a:pt x="1151206" y="1946031"/>
                  <a:pt x="970671" y="2053883"/>
                </a:cubicBezTo>
                <a:cubicBezTo>
                  <a:pt x="790136" y="2161735"/>
                  <a:pt x="314179" y="2065606"/>
                  <a:pt x="196948" y="2067951"/>
                </a:cubicBezTo>
                <a:cubicBezTo>
                  <a:pt x="79717" y="2070296"/>
                  <a:pt x="173501" y="2069123"/>
                  <a:pt x="267286" y="2067951"/>
                </a:cubicBezTo>
              </a:path>
            </a:pathLst>
          </a:custGeom>
          <a:ln w="158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66 - Ελεύθερη σχεδίαση"/>
          <p:cNvSpPr/>
          <p:nvPr/>
        </p:nvSpPr>
        <p:spPr>
          <a:xfrm>
            <a:off x="3357554" y="2279498"/>
            <a:ext cx="937846" cy="949569"/>
          </a:xfrm>
          <a:custGeom>
            <a:avLst/>
            <a:gdLst>
              <a:gd name="connsiteX0" fmla="*/ 0 w 937846"/>
              <a:gd name="connsiteY0" fmla="*/ 0 h 949569"/>
              <a:gd name="connsiteX1" fmla="*/ 801858 w 937846"/>
              <a:gd name="connsiteY1" fmla="*/ 140677 h 949569"/>
              <a:gd name="connsiteX2" fmla="*/ 815926 w 937846"/>
              <a:gd name="connsiteY2" fmla="*/ 829994 h 949569"/>
              <a:gd name="connsiteX3" fmla="*/ 393895 w 937846"/>
              <a:gd name="connsiteY3" fmla="*/ 858129 h 949569"/>
              <a:gd name="connsiteX4" fmla="*/ 140677 w 937846"/>
              <a:gd name="connsiteY4" fmla="*/ 900332 h 94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846" h="949569">
                <a:moveTo>
                  <a:pt x="0" y="0"/>
                </a:moveTo>
                <a:cubicBezTo>
                  <a:pt x="332935" y="1172"/>
                  <a:pt x="665870" y="2345"/>
                  <a:pt x="801858" y="140677"/>
                </a:cubicBezTo>
                <a:cubicBezTo>
                  <a:pt x="937846" y="279009"/>
                  <a:pt x="883920" y="710419"/>
                  <a:pt x="815926" y="829994"/>
                </a:cubicBezTo>
                <a:cubicBezTo>
                  <a:pt x="747932" y="949569"/>
                  <a:pt x="506436" y="846406"/>
                  <a:pt x="393895" y="858129"/>
                </a:cubicBezTo>
                <a:cubicBezTo>
                  <a:pt x="281354" y="869852"/>
                  <a:pt x="211015" y="885092"/>
                  <a:pt x="140677" y="90033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67 - TextBox"/>
          <p:cNvSpPr txBox="1"/>
          <p:nvPr/>
        </p:nvSpPr>
        <p:spPr>
          <a:xfrm>
            <a:off x="4143372" y="17794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επί</a:t>
            </a:r>
            <a:endParaRPr lang="en-US" dirty="0"/>
          </a:p>
        </p:txBody>
      </p:sp>
      <p:cxnSp>
        <p:nvCxnSpPr>
          <p:cNvPr id="69" name="68 - Ευθεία γραμμή σύνδεσης"/>
          <p:cNvCxnSpPr/>
          <p:nvPr/>
        </p:nvCxnSpPr>
        <p:spPr>
          <a:xfrm flipV="1">
            <a:off x="7929586" y="2708126"/>
            <a:ext cx="100013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7929586" y="1993746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18</a:t>
            </a:r>
            <a:endParaRPr lang="en-US" sz="4000" b="1" dirty="0"/>
          </a:p>
        </p:txBody>
      </p:sp>
      <p:sp>
        <p:nvSpPr>
          <p:cNvPr id="71" name="70 - Ορθογώνιο"/>
          <p:cNvSpPr/>
          <p:nvPr/>
        </p:nvSpPr>
        <p:spPr>
          <a:xfrm>
            <a:off x="8001024" y="2636688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20</a:t>
            </a:r>
            <a:endParaRPr lang="en-US" sz="4000" dirty="0"/>
          </a:p>
        </p:txBody>
      </p:sp>
      <p:sp>
        <p:nvSpPr>
          <p:cNvPr id="72" name="71 - TextBox"/>
          <p:cNvSpPr txBox="1"/>
          <p:nvPr/>
        </p:nvSpPr>
        <p:spPr>
          <a:xfrm>
            <a:off x="3929058" y="29224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επί</a:t>
            </a:r>
            <a:endParaRPr lang="en-US" dirty="0"/>
          </a:p>
        </p:txBody>
      </p:sp>
      <p:sp>
        <p:nvSpPr>
          <p:cNvPr id="73" name="72 - Ορθογώνιο"/>
          <p:cNvSpPr/>
          <p:nvPr/>
        </p:nvSpPr>
        <p:spPr>
          <a:xfrm>
            <a:off x="4874296" y="235743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5572132" y="2708126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5715008" y="1993746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76" name="75 - Ορθογώνιο"/>
          <p:cNvSpPr/>
          <p:nvPr/>
        </p:nvSpPr>
        <p:spPr>
          <a:xfrm>
            <a:off x="6286512" y="1922308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77" name="76 - TextBox"/>
          <p:cNvSpPr txBox="1"/>
          <p:nvPr/>
        </p:nvSpPr>
        <p:spPr>
          <a:xfrm>
            <a:off x="6500826" y="199374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78" name="77 - Ορθογώνιο"/>
          <p:cNvSpPr/>
          <p:nvPr/>
        </p:nvSpPr>
        <p:spPr>
          <a:xfrm>
            <a:off x="5786446" y="270812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79" name="78 - Ορθογώνιο"/>
          <p:cNvSpPr/>
          <p:nvPr/>
        </p:nvSpPr>
        <p:spPr>
          <a:xfrm>
            <a:off x="6072198" y="2708126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0" name="79 - Ορθογώνιο"/>
          <p:cNvSpPr/>
          <p:nvPr/>
        </p:nvSpPr>
        <p:spPr>
          <a:xfrm>
            <a:off x="6286512" y="270812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sp>
        <p:nvSpPr>
          <p:cNvPr id="81" name="80 - Ορθογώνιο"/>
          <p:cNvSpPr/>
          <p:nvPr/>
        </p:nvSpPr>
        <p:spPr>
          <a:xfrm>
            <a:off x="7143768" y="235093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9" grpId="0"/>
      <p:bldP spid="39" grpId="0"/>
      <p:bldP spid="42" grpId="0"/>
      <p:bldP spid="43" grpId="0"/>
      <p:bldP spid="45" grpId="0"/>
      <p:bldP spid="50" grpId="0"/>
      <p:bldP spid="61" grpId="0"/>
      <p:bldP spid="62" grpId="0"/>
      <p:bldP spid="64" grpId="0"/>
      <p:bldP spid="65" grpId="0"/>
      <p:bldP spid="66" grpId="0" animBg="1"/>
      <p:bldP spid="67" grpId="0" animBg="1"/>
      <p:bldP spid="68" grpId="0"/>
      <p:bldP spid="70" grpId="0"/>
      <p:bldP spid="71" grpId="0"/>
      <p:bldP spid="72" grpId="0"/>
      <p:bldP spid="73" grpId="0"/>
      <p:bldP spid="75" grpId="0"/>
      <p:bldP spid="76" grpId="0"/>
      <p:bldP spid="77" grpId="0"/>
      <p:bldP spid="78" grpId="0"/>
      <p:bldP spid="79" grpId="0"/>
      <p:bldP spid="80" grpId="0"/>
      <p:bldP spid="8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0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Πως κάνω τα σύνθετα κλάσματα…… απλά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285720" y="307181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Ορθογώνιο"/>
          <p:cNvSpPr/>
          <p:nvPr/>
        </p:nvSpPr>
        <p:spPr>
          <a:xfrm>
            <a:off x="1857356" y="264318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4" name="83 - Ευθεία γραμμή σύνδεσης"/>
          <p:cNvCxnSpPr/>
          <p:nvPr/>
        </p:nvCxnSpPr>
        <p:spPr>
          <a:xfrm>
            <a:off x="571472" y="236392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84 - TextBox"/>
          <p:cNvSpPr txBox="1"/>
          <p:nvPr/>
        </p:nvSpPr>
        <p:spPr>
          <a:xfrm>
            <a:off x="642910" y="172098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86" name="85 - Ορθογώνιο"/>
          <p:cNvSpPr/>
          <p:nvPr/>
        </p:nvSpPr>
        <p:spPr>
          <a:xfrm>
            <a:off x="714348" y="229248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cxnSp>
        <p:nvCxnSpPr>
          <p:cNvPr id="87" name="86 - Ευθεία γραμμή σύνδεσης"/>
          <p:cNvCxnSpPr/>
          <p:nvPr/>
        </p:nvCxnSpPr>
        <p:spPr>
          <a:xfrm>
            <a:off x="714348" y="371475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- TextBox"/>
          <p:cNvSpPr txBox="1"/>
          <p:nvPr/>
        </p:nvSpPr>
        <p:spPr>
          <a:xfrm>
            <a:off x="785786" y="307181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89" name="88 - Ορθογώνιο"/>
          <p:cNvSpPr/>
          <p:nvPr/>
        </p:nvSpPr>
        <p:spPr>
          <a:xfrm>
            <a:off x="857224" y="3643314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2500298" y="307181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- Ευθεία γραμμή σύνδεσης"/>
          <p:cNvCxnSpPr/>
          <p:nvPr/>
        </p:nvCxnSpPr>
        <p:spPr>
          <a:xfrm>
            <a:off x="2786050" y="236392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TextBox"/>
          <p:cNvSpPr txBox="1"/>
          <p:nvPr/>
        </p:nvSpPr>
        <p:spPr>
          <a:xfrm>
            <a:off x="2714612" y="172098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</a:t>
            </a:r>
            <a:endParaRPr lang="en-US" sz="4000" b="1" dirty="0"/>
          </a:p>
        </p:txBody>
      </p:sp>
      <p:sp>
        <p:nvSpPr>
          <p:cNvPr id="93" name="92 - Ορθογώνιο"/>
          <p:cNvSpPr/>
          <p:nvPr/>
        </p:nvSpPr>
        <p:spPr>
          <a:xfrm>
            <a:off x="2928926" y="229248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cxnSp>
        <p:nvCxnSpPr>
          <p:cNvPr id="94" name="93 - Ευθεία γραμμή σύνδεσης"/>
          <p:cNvCxnSpPr/>
          <p:nvPr/>
        </p:nvCxnSpPr>
        <p:spPr>
          <a:xfrm>
            <a:off x="2928926" y="371475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- TextBox"/>
          <p:cNvSpPr txBox="1"/>
          <p:nvPr/>
        </p:nvSpPr>
        <p:spPr>
          <a:xfrm>
            <a:off x="3000364" y="307181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96" name="95 - Ορθογώνιο"/>
          <p:cNvSpPr/>
          <p:nvPr/>
        </p:nvSpPr>
        <p:spPr>
          <a:xfrm>
            <a:off x="3071802" y="3643314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sp>
        <p:nvSpPr>
          <p:cNvPr id="98" name="97 - Ελεύθερη σχεδίαση"/>
          <p:cNvSpPr/>
          <p:nvPr/>
        </p:nvSpPr>
        <p:spPr>
          <a:xfrm>
            <a:off x="3357554" y="2000240"/>
            <a:ext cx="1643074" cy="2161735"/>
          </a:xfrm>
          <a:custGeom>
            <a:avLst/>
            <a:gdLst>
              <a:gd name="connsiteX0" fmla="*/ 0 w 1352843"/>
              <a:gd name="connsiteY0" fmla="*/ 0 h 2161735"/>
              <a:gd name="connsiteX1" fmla="*/ 1139483 w 1352843"/>
              <a:gd name="connsiteY1" fmla="*/ 393896 h 2161735"/>
              <a:gd name="connsiteX2" fmla="*/ 1280160 w 1352843"/>
              <a:gd name="connsiteY2" fmla="*/ 1420837 h 2161735"/>
              <a:gd name="connsiteX3" fmla="*/ 970671 w 1352843"/>
              <a:gd name="connsiteY3" fmla="*/ 2053883 h 2161735"/>
              <a:gd name="connsiteX4" fmla="*/ 196948 w 1352843"/>
              <a:gd name="connsiteY4" fmla="*/ 2067951 h 2161735"/>
              <a:gd name="connsiteX5" fmla="*/ 267286 w 1352843"/>
              <a:gd name="connsiteY5" fmla="*/ 2067951 h 216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2843" h="2161735">
                <a:moveTo>
                  <a:pt x="0" y="0"/>
                </a:moveTo>
                <a:cubicBezTo>
                  <a:pt x="463061" y="78545"/>
                  <a:pt x="926123" y="157090"/>
                  <a:pt x="1139483" y="393896"/>
                </a:cubicBezTo>
                <a:cubicBezTo>
                  <a:pt x="1352843" y="630702"/>
                  <a:pt x="1308295" y="1144173"/>
                  <a:pt x="1280160" y="1420837"/>
                </a:cubicBezTo>
                <a:cubicBezTo>
                  <a:pt x="1252025" y="1697501"/>
                  <a:pt x="1151206" y="1946031"/>
                  <a:pt x="970671" y="2053883"/>
                </a:cubicBezTo>
                <a:cubicBezTo>
                  <a:pt x="790136" y="2161735"/>
                  <a:pt x="314179" y="2065606"/>
                  <a:pt x="196948" y="2067951"/>
                </a:cubicBezTo>
                <a:cubicBezTo>
                  <a:pt x="79717" y="2070296"/>
                  <a:pt x="173501" y="2069123"/>
                  <a:pt x="267286" y="2067951"/>
                </a:cubicBezTo>
              </a:path>
            </a:pathLst>
          </a:custGeom>
          <a:ln w="158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98 - Ελεύθερη σχεδίαση"/>
          <p:cNvSpPr/>
          <p:nvPr/>
        </p:nvSpPr>
        <p:spPr>
          <a:xfrm>
            <a:off x="3357554" y="2571744"/>
            <a:ext cx="937846" cy="949569"/>
          </a:xfrm>
          <a:custGeom>
            <a:avLst/>
            <a:gdLst>
              <a:gd name="connsiteX0" fmla="*/ 0 w 937846"/>
              <a:gd name="connsiteY0" fmla="*/ 0 h 949569"/>
              <a:gd name="connsiteX1" fmla="*/ 801858 w 937846"/>
              <a:gd name="connsiteY1" fmla="*/ 140677 h 949569"/>
              <a:gd name="connsiteX2" fmla="*/ 815926 w 937846"/>
              <a:gd name="connsiteY2" fmla="*/ 829994 h 949569"/>
              <a:gd name="connsiteX3" fmla="*/ 393895 w 937846"/>
              <a:gd name="connsiteY3" fmla="*/ 858129 h 949569"/>
              <a:gd name="connsiteX4" fmla="*/ 140677 w 937846"/>
              <a:gd name="connsiteY4" fmla="*/ 900332 h 94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846" h="949569">
                <a:moveTo>
                  <a:pt x="0" y="0"/>
                </a:moveTo>
                <a:cubicBezTo>
                  <a:pt x="332935" y="1172"/>
                  <a:pt x="665870" y="2345"/>
                  <a:pt x="801858" y="140677"/>
                </a:cubicBezTo>
                <a:cubicBezTo>
                  <a:pt x="937846" y="279009"/>
                  <a:pt x="883920" y="710419"/>
                  <a:pt x="815926" y="829994"/>
                </a:cubicBezTo>
                <a:cubicBezTo>
                  <a:pt x="747932" y="949569"/>
                  <a:pt x="506436" y="846406"/>
                  <a:pt x="393895" y="858129"/>
                </a:cubicBezTo>
                <a:cubicBezTo>
                  <a:pt x="281354" y="869852"/>
                  <a:pt x="211015" y="885092"/>
                  <a:pt x="140677" y="90033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99 - TextBox"/>
          <p:cNvSpPr txBox="1"/>
          <p:nvPr/>
        </p:nvSpPr>
        <p:spPr>
          <a:xfrm>
            <a:off x="4143372" y="207167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επί</a:t>
            </a:r>
            <a:endParaRPr lang="en-US" dirty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 flipV="1">
            <a:off x="7929586" y="3000372"/>
            <a:ext cx="100013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7929586" y="2285992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2xs</a:t>
            </a:r>
            <a:endParaRPr lang="en-US" sz="4000" b="1" dirty="0"/>
          </a:p>
        </p:txBody>
      </p:sp>
      <p:sp>
        <p:nvSpPr>
          <p:cNvPr id="33" name="32 - Ορθογώνιο"/>
          <p:cNvSpPr/>
          <p:nvPr/>
        </p:nvSpPr>
        <p:spPr>
          <a:xfrm>
            <a:off x="8001024" y="2928934"/>
            <a:ext cx="8611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r>
              <a:rPr lang="en-US" sz="4000" b="1" dirty="0" smtClean="0"/>
              <a:t>m</a:t>
            </a:r>
            <a:endParaRPr lang="en-US" sz="4000" dirty="0"/>
          </a:p>
        </p:txBody>
      </p:sp>
      <p:sp>
        <p:nvSpPr>
          <p:cNvPr id="34" name="33 - TextBox"/>
          <p:cNvSpPr txBox="1"/>
          <p:nvPr/>
        </p:nvSpPr>
        <p:spPr>
          <a:xfrm>
            <a:off x="3929058" y="321468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επί</a:t>
            </a:r>
            <a:endParaRPr lang="en-US" dirty="0"/>
          </a:p>
        </p:txBody>
      </p:sp>
      <p:sp>
        <p:nvSpPr>
          <p:cNvPr id="35" name="34 - Ορθογώνιο"/>
          <p:cNvSpPr/>
          <p:nvPr/>
        </p:nvSpPr>
        <p:spPr>
          <a:xfrm>
            <a:off x="4874296" y="264967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5572132" y="300037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TextBox"/>
          <p:cNvSpPr txBox="1"/>
          <p:nvPr/>
        </p:nvSpPr>
        <p:spPr>
          <a:xfrm>
            <a:off x="5715008" y="228599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</a:t>
            </a:r>
            <a:endParaRPr lang="en-US" sz="4000" b="1" dirty="0"/>
          </a:p>
        </p:txBody>
      </p:sp>
      <p:sp>
        <p:nvSpPr>
          <p:cNvPr id="48" name="47 - Ορθογώνιο"/>
          <p:cNvSpPr/>
          <p:nvPr/>
        </p:nvSpPr>
        <p:spPr>
          <a:xfrm>
            <a:off x="6286512" y="221455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49" name="48 - TextBox"/>
          <p:cNvSpPr txBox="1"/>
          <p:nvPr/>
        </p:nvSpPr>
        <p:spPr>
          <a:xfrm>
            <a:off x="6500826" y="228599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b="1" dirty="0"/>
          </a:p>
        </p:txBody>
      </p:sp>
      <p:sp>
        <p:nvSpPr>
          <p:cNvPr id="51" name="50 - Ορθογώνιο"/>
          <p:cNvSpPr/>
          <p:nvPr/>
        </p:nvSpPr>
        <p:spPr>
          <a:xfrm>
            <a:off x="5786446" y="300037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6072198" y="300037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53" name="52 - Ορθογώνιο"/>
          <p:cNvSpPr/>
          <p:nvPr/>
        </p:nvSpPr>
        <p:spPr>
          <a:xfrm>
            <a:off x="6286512" y="3000372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7143768" y="264318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85" grpId="0"/>
      <p:bldP spid="86" grpId="0"/>
      <p:bldP spid="88" grpId="0"/>
      <p:bldP spid="89" grpId="0"/>
      <p:bldP spid="92" grpId="0"/>
      <p:bldP spid="93" grpId="0"/>
      <p:bldP spid="95" grpId="0"/>
      <p:bldP spid="96" grpId="0"/>
      <p:bldP spid="98" grpId="0" animBg="1"/>
      <p:bldP spid="99" grpId="0" animBg="1"/>
      <p:bldP spid="100" grpId="0"/>
      <p:bldP spid="32" grpId="0"/>
      <p:bldP spid="33" grpId="0"/>
      <p:bldP spid="34" grpId="0"/>
      <p:bldP spid="35" grpId="0"/>
      <p:bldP spid="47" grpId="0"/>
      <p:bldP spid="48" grpId="0"/>
      <p:bldP spid="49" grpId="0"/>
      <p:bldP spid="51" grpId="0"/>
      <p:bldP spid="52" grpId="0"/>
      <p:bldP spid="53" grpId="0"/>
      <p:bldP spid="5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571472" y="19288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642910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0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348" y="18573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με αριθμητή 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285852" y="1571612"/>
            <a:ext cx="9300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 = 0</a:t>
            </a:r>
            <a:endParaRPr lang="en-US" sz="4000" dirty="0"/>
          </a:p>
        </p:txBody>
      </p:sp>
      <p:cxnSp>
        <p:nvCxnSpPr>
          <p:cNvPr id="20" name="19 - Ευθεία γραμμή σύνδεσης"/>
          <p:cNvCxnSpPr/>
          <p:nvPr/>
        </p:nvCxnSpPr>
        <p:spPr>
          <a:xfrm>
            <a:off x="357158" y="3429000"/>
            <a:ext cx="78581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428596" y="2857496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0</a:t>
            </a:r>
            <a:endParaRPr lang="en-US" sz="40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500034" y="33575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1214414" y="3078304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r>
              <a:rPr lang="en-US" sz="4000" b="1" dirty="0" smtClean="0"/>
              <a:t> 0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723872" y="536432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795310" y="472137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0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785786" y="5214950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x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438252" y="5007130"/>
            <a:ext cx="9300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r>
              <a:rPr lang="en-US" sz="4000" b="1" dirty="0" smtClean="0"/>
              <a:t> 0</a:t>
            </a:r>
            <a:r>
              <a:rPr lang="el-GR" sz="4000" b="1" dirty="0" smtClean="0"/>
              <a:t> </a:t>
            </a:r>
            <a:endParaRPr lang="en-US" sz="4000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5043237" y="1643050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500694" y="100010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0</a:t>
            </a:r>
            <a:endParaRPr lang="en-US" sz="4000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5286380" y="1571612"/>
            <a:ext cx="13099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2x +1</a:t>
            </a:r>
            <a:endParaRPr lang="en-US" sz="4000" b="1" dirty="0"/>
          </a:p>
        </p:txBody>
      </p:sp>
      <p:sp>
        <p:nvSpPr>
          <p:cNvPr id="37" name="36 - Ορθογώνιο"/>
          <p:cNvSpPr/>
          <p:nvPr/>
        </p:nvSpPr>
        <p:spPr>
          <a:xfrm>
            <a:off x="6786578" y="1214422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r>
              <a:rPr lang="en-US" sz="4000" b="1" dirty="0" smtClean="0"/>
              <a:t> 0</a:t>
            </a:r>
            <a:endParaRPr lang="en-US" sz="4000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6215074" y="3571876"/>
            <a:ext cx="828427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0</a:t>
            </a:r>
            <a:endParaRPr lang="en-US" sz="4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6215074" y="3500438"/>
            <a:ext cx="7473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r>
              <a:rPr lang="el-GR" sz="4000" b="1" dirty="0" smtClean="0"/>
              <a:t>α</a:t>
            </a:r>
            <a:endParaRPr lang="en-US" sz="4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7114939" y="3221180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r>
              <a:rPr lang="en-US" sz="4000" b="1" dirty="0" smtClean="0"/>
              <a:t> 0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5072066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429256" y="4857760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0</a:t>
            </a:r>
            <a:endParaRPr lang="en-US" sz="40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5143504" y="5357826"/>
            <a:ext cx="14638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α</a:t>
            </a:r>
            <a:r>
              <a:rPr lang="el-GR" sz="4000" b="1" dirty="0" smtClean="0"/>
              <a:t> – 3</a:t>
            </a:r>
            <a:r>
              <a:rPr lang="en-US" sz="4000" b="1" dirty="0" smtClean="0"/>
              <a:t>x</a:t>
            </a:r>
            <a:endParaRPr lang="en-US" sz="4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6815407" y="5078568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r>
              <a:rPr lang="en-US" sz="4000" b="1" dirty="0" smtClean="0"/>
              <a:t> 0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5" grpId="0"/>
      <p:bldP spid="26" grpId="0"/>
      <p:bldP spid="28" grpId="0"/>
      <p:bldP spid="31" grpId="0"/>
      <p:bldP spid="32" grpId="0"/>
      <p:bldP spid="33" grpId="0"/>
      <p:bldP spid="35" grpId="0"/>
      <p:bldP spid="36" grpId="0"/>
      <p:bldP spid="37" grpId="0"/>
      <p:bldP spid="40" grpId="0"/>
      <p:bldP spid="41" grpId="0"/>
      <p:bldP spid="42" grpId="0"/>
      <p:bldP spid="45" grpId="0"/>
      <p:bldP spid="46" grpId="0"/>
      <p:bldP spid="4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785786" y="21429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με παρονομαστή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 δεν  ορίζονται!!!!!!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571472" y="19288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642910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38" name="37 - Ορθογώνιο"/>
          <p:cNvSpPr/>
          <p:nvPr/>
        </p:nvSpPr>
        <p:spPr>
          <a:xfrm>
            <a:off x="714348" y="18573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0</a:t>
            </a:r>
            <a:endParaRPr lang="en-US" sz="40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1214414" y="1714488"/>
            <a:ext cx="1909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Δεν   ορίζεται</a:t>
            </a:r>
            <a:endParaRPr lang="en-US" sz="24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>
            <a:off x="357158" y="3429000"/>
            <a:ext cx="78581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TextBox"/>
          <p:cNvSpPr txBox="1"/>
          <p:nvPr/>
        </p:nvSpPr>
        <p:spPr>
          <a:xfrm>
            <a:off x="357158" y="2786058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62</a:t>
            </a:r>
            <a:endParaRPr lang="en-US" sz="4000" b="1" dirty="0"/>
          </a:p>
        </p:txBody>
      </p:sp>
      <p:sp>
        <p:nvSpPr>
          <p:cNvPr id="50" name="49 - Ορθογώνιο"/>
          <p:cNvSpPr/>
          <p:nvPr/>
        </p:nvSpPr>
        <p:spPr>
          <a:xfrm>
            <a:off x="500034" y="33575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0</a:t>
            </a:r>
            <a:endParaRPr lang="en-US" sz="4000" dirty="0"/>
          </a:p>
        </p:txBody>
      </p:sp>
      <p:cxnSp>
        <p:nvCxnSpPr>
          <p:cNvPr id="52" name="51 - Ευθεία γραμμή σύνδεσης"/>
          <p:cNvCxnSpPr/>
          <p:nvPr/>
        </p:nvCxnSpPr>
        <p:spPr>
          <a:xfrm>
            <a:off x="723872" y="536432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- TextBox"/>
          <p:cNvSpPr txBox="1"/>
          <p:nvPr/>
        </p:nvSpPr>
        <p:spPr>
          <a:xfrm>
            <a:off x="795310" y="472137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54" name="53 - Ορθογώνιο"/>
          <p:cNvSpPr/>
          <p:nvPr/>
        </p:nvSpPr>
        <p:spPr>
          <a:xfrm>
            <a:off x="866748" y="529288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0</a:t>
            </a:r>
            <a:endParaRPr lang="en-US" sz="4000" dirty="0"/>
          </a:p>
        </p:txBody>
      </p:sp>
      <p:cxnSp>
        <p:nvCxnSpPr>
          <p:cNvPr id="56" name="55 - Ευθεία γραμμή σύνδεσης"/>
          <p:cNvCxnSpPr/>
          <p:nvPr/>
        </p:nvCxnSpPr>
        <p:spPr>
          <a:xfrm>
            <a:off x="5043237" y="1643050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TextBox"/>
          <p:cNvSpPr txBox="1"/>
          <p:nvPr/>
        </p:nvSpPr>
        <p:spPr>
          <a:xfrm>
            <a:off x="5143504" y="1000108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 +1</a:t>
            </a:r>
            <a:endParaRPr lang="en-US" sz="4000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5572132" y="164305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0</a:t>
            </a:r>
            <a:endParaRPr lang="en-US" sz="4000" dirty="0"/>
          </a:p>
        </p:txBody>
      </p:sp>
      <p:cxnSp>
        <p:nvCxnSpPr>
          <p:cNvPr id="60" name="59 - Ευθεία γραμμή σύνδεσης"/>
          <p:cNvCxnSpPr/>
          <p:nvPr/>
        </p:nvCxnSpPr>
        <p:spPr>
          <a:xfrm>
            <a:off x="6215074" y="3571876"/>
            <a:ext cx="828427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- TextBox"/>
          <p:cNvSpPr txBox="1"/>
          <p:nvPr/>
        </p:nvSpPr>
        <p:spPr>
          <a:xfrm>
            <a:off x="6215074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3α</a:t>
            </a:r>
            <a:endParaRPr lang="en-US" sz="4000" b="1" dirty="0"/>
          </a:p>
        </p:txBody>
      </p:sp>
      <p:sp>
        <p:nvSpPr>
          <p:cNvPr id="62" name="61 - Ορθογώνιο"/>
          <p:cNvSpPr/>
          <p:nvPr/>
        </p:nvSpPr>
        <p:spPr>
          <a:xfrm>
            <a:off x="6429388" y="350043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0</a:t>
            </a:r>
            <a:endParaRPr lang="en-US" sz="4000" dirty="0"/>
          </a:p>
        </p:txBody>
      </p:sp>
      <p:cxnSp>
        <p:nvCxnSpPr>
          <p:cNvPr id="64" name="63 - Ευθεία γραμμή σύνδεσης"/>
          <p:cNvCxnSpPr/>
          <p:nvPr/>
        </p:nvCxnSpPr>
        <p:spPr>
          <a:xfrm>
            <a:off x="5072066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TextBox"/>
          <p:cNvSpPr txBox="1"/>
          <p:nvPr/>
        </p:nvSpPr>
        <p:spPr>
          <a:xfrm>
            <a:off x="5214942" y="485776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 +</a:t>
            </a:r>
            <a:r>
              <a:rPr lang="el-GR" sz="4000" b="1" dirty="0" smtClean="0"/>
              <a:t>α</a:t>
            </a:r>
            <a:endParaRPr lang="en-US" sz="4000" b="1" dirty="0"/>
          </a:p>
        </p:txBody>
      </p:sp>
      <p:sp>
        <p:nvSpPr>
          <p:cNvPr id="66" name="65 - Ορθογώνιο"/>
          <p:cNvSpPr/>
          <p:nvPr/>
        </p:nvSpPr>
        <p:spPr>
          <a:xfrm>
            <a:off x="5600961" y="550719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0</a:t>
            </a:r>
            <a:endParaRPr lang="en-US" sz="40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1285852" y="3143248"/>
            <a:ext cx="1909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Δεν   ορίζεται</a:t>
            </a:r>
            <a:endParaRPr lang="en-US" sz="24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1357290" y="5143512"/>
            <a:ext cx="1909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Δεν   ορίζεται</a:t>
            </a:r>
            <a:endParaRPr lang="en-US" sz="2400" dirty="0"/>
          </a:p>
        </p:txBody>
      </p:sp>
      <p:sp>
        <p:nvSpPr>
          <p:cNvPr id="70" name="69 - Ορθογώνιο"/>
          <p:cNvSpPr/>
          <p:nvPr/>
        </p:nvSpPr>
        <p:spPr>
          <a:xfrm>
            <a:off x="6715140" y="1357298"/>
            <a:ext cx="1909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Δεν   ορίζεται</a:t>
            </a:r>
            <a:endParaRPr lang="en-US" sz="2400" dirty="0"/>
          </a:p>
        </p:txBody>
      </p:sp>
      <p:sp>
        <p:nvSpPr>
          <p:cNvPr id="71" name="70 - Ορθογώνιο"/>
          <p:cNvSpPr/>
          <p:nvPr/>
        </p:nvSpPr>
        <p:spPr>
          <a:xfrm>
            <a:off x="7020349" y="3324525"/>
            <a:ext cx="1909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Δεν   ορίζεται</a:t>
            </a:r>
            <a:endParaRPr lang="en-US" sz="2400" dirty="0"/>
          </a:p>
        </p:txBody>
      </p:sp>
      <p:sp>
        <p:nvSpPr>
          <p:cNvPr id="72" name="71 - Ορθογώνιο"/>
          <p:cNvSpPr/>
          <p:nvPr/>
        </p:nvSpPr>
        <p:spPr>
          <a:xfrm>
            <a:off x="6858016" y="5143512"/>
            <a:ext cx="1909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Δεν   ορίζεται</a:t>
            </a:r>
            <a:endParaRPr lang="en-US" sz="24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8" grpId="0"/>
      <p:bldP spid="43" grpId="0"/>
      <p:bldP spid="49" grpId="0"/>
      <p:bldP spid="50" grpId="0"/>
      <p:bldP spid="53" grpId="0"/>
      <p:bldP spid="54" grpId="0"/>
      <p:bldP spid="57" grpId="0"/>
      <p:bldP spid="58" grpId="0"/>
      <p:bldP spid="61" grpId="0"/>
      <p:bldP spid="62" grpId="0"/>
      <p:bldP spid="65" grpId="0"/>
      <p:bldP spid="66" grpId="0"/>
      <p:bldP spid="68" grpId="0"/>
      <p:bldP spid="69" grpId="0"/>
      <p:bldP spid="70" grpId="0"/>
      <p:bldP spid="71" grpId="0"/>
      <p:bldP spid="7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0" y="0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με ίδιο παρονομαστή και αριθμητή  είναι ίσα με το ένα…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8" name="27 - Ευθεία γραμμή σύνδεσης"/>
          <p:cNvCxnSpPr/>
          <p:nvPr/>
        </p:nvCxnSpPr>
        <p:spPr>
          <a:xfrm>
            <a:off x="357158" y="264318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428596" y="20002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500034" y="257174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1071538" y="228599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76" name="75 - TextBox"/>
          <p:cNvSpPr txBox="1"/>
          <p:nvPr/>
        </p:nvSpPr>
        <p:spPr>
          <a:xfrm>
            <a:off x="1500166" y="229248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93" name="92 - Ορθογώνιο"/>
          <p:cNvSpPr/>
          <p:nvPr/>
        </p:nvSpPr>
        <p:spPr>
          <a:xfrm>
            <a:off x="357158" y="107154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παραδείγματα</a:t>
            </a:r>
            <a:endParaRPr lang="en-US" sz="2400" dirty="0"/>
          </a:p>
        </p:txBody>
      </p:sp>
      <p:cxnSp>
        <p:nvCxnSpPr>
          <p:cNvPr id="94" name="93 - Ευθεία γραμμή σύνδεσης"/>
          <p:cNvCxnSpPr/>
          <p:nvPr/>
        </p:nvCxnSpPr>
        <p:spPr>
          <a:xfrm>
            <a:off x="285720" y="429275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- TextBox"/>
          <p:cNvSpPr txBox="1"/>
          <p:nvPr/>
        </p:nvSpPr>
        <p:spPr>
          <a:xfrm>
            <a:off x="214282" y="3714752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12</a:t>
            </a:r>
            <a:endParaRPr lang="en-US" sz="4000" b="1" dirty="0"/>
          </a:p>
        </p:txBody>
      </p:sp>
      <p:sp>
        <p:nvSpPr>
          <p:cNvPr id="96" name="95 - Ορθογώνιο"/>
          <p:cNvSpPr/>
          <p:nvPr/>
        </p:nvSpPr>
        <p:spPr>
          <a:xfrm>
            <a:off x="214282" y="4286256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12</a:t>
            </a:r>
            <a:endParaRPr lang="en-US" sz="4000" dirty="0"/>
          </a:p>
        </p:txBody>
      </p:sp>
      <p:sp>
        <p:nvSpPr>
          <p:cNvPr id="97" name="96 - Ορθογώνιο"/>
          <p:cNvSpPr/>
          <p:nvPr/>
        </p:nvSpPr>
        <p:spPr>
          <a:xfrm>
            <a:off x="1142976" y="3929066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98" name="97 - TextBox"/>
          <p:cNvSpPr txBox="1"/>
          <p:nvPr/>
        </p:nvSpPr>
        <p:spPr>
          <a:xfrm>
            <a:off x="1785918" y="392906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cxnSp>
        <p:nvCxnSpPr>
          <p:cNvPr id="99" name="98 - Ευθεία γραμμή σύνδεσης"/>
          <p:cNvCxnSpPr/>
          <p:nvPr/>
        </p:nvCxnSpPr>
        <p:spPr>
          <a:xfrm>
            <a:off x="285720" y="6013756"/>
            <a:ext cx="514354" cy="24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99 - TextBox"/>
          <p:cNvSpPr txBox="1"/>
          <p:nvPr/>
        </p:nvSpPr>
        <p:spPr>
          <a:xfrm>
            <a:off x="214282" y="543575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101" name="100 - Ορθογώνιο"/>
          <p:cNvSpPr/>
          <p:nvPr/>
        </p:nvSpPr>
        <p:spPr>
          <a:xfrm>
            <a:off x="214282" y="6007262"/>
            <a:ext cx="3554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dirty="0"/>
          </a:p>
        </p:txBody>
      </p:sp>
      <p:sp>
        <p:nvSpPr>
          <p:cNvPr id="102" name="101 - Ορθογώνιο"/>
          <p:cNvSpPr/>
          <p:nvPr/>
        </p:nvSpPr>
        <p:spPr>
          <a:xfrm>
            <a:off x="1071538" y="564357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103" name="102 - TextBox"/>
          <p:cNvSpPr txBox="1"/>
          <p:nvPr/>
        </p:nvSpPr>
        <p:spPr>
          <a:xfrm>
            <a:off x="1643042" y="564357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cxnSp>
        <p:nvCxnSpPr>
          <p:cNvPr id="104" name="103 - Ευθεία γραμμή σύνδεσης"/>
          <p:cNvCxnSpPr/>
          <p:nvPr/>
        </p:nvCxnSpPr>
        <p:spPr>
          <a:xfrm>
            <a:off x="4714876" y="2000240"/>
            <a:ext cx="114300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104 - TextBox"/>
          <p:cNvSpPr txBox="1"/>
          <p:nvPr/>
        </p:nvSpPr>
        <p:spPr>
          <a:xfrm>
            <a:off x="4929190" y="135729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- 4</a:t>
            </a:r>
            <a:endParaRPr lang="en-US" sz="4000" b="1" dirty="0"/>
          </a:p>
        </p:txBody>
      </p:sp>
      <p:sp>
        <p:nvSpPr>
          <p:cNvPr id="106" name="105 - Ορθογώνιο"/>
          <p:cNvSpPr/>
          <p:nvPr/>
        </p:nvSpPr>
        <p:spPr>
          <a:xfrm>
            <a:off x="4929190" y="2000240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-4</a:t>
            </a:r>
            <a:endParaRPr lang="en-US" sz="4000" dirty="0"/>
          </a:p>
        </p:txBody>
      </p:sp>
      <p:sp>
        <p:nvSpPr>
          <p:cNvPr id="107" name="106 - Ορθογώνιο"/>
          <p:cNvSpPr/>
          <p:nvPr/>
        </p:nvSpPr>
        <p:spPr>
          <a:xfrm>
            <a:off x="5857884" y="157161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108" name="107 - TextBox"/>
          <p:cNvSpPr txBox="1"/>
          <p:nvPr/>
        </p:nvSpPr>
        <p:spPr>
          <a:xfrm>
            <a:off x="6429388" y="157161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cxnSp>
        <p:nvCxnSpPr>
          <p:cNvPr id="110" name="109 - Ευθεία γραμμή σύνδεσης"/>
          <p:cNvCxnSpPr/>
          <p:nvPr/>
        </p:nvCxnSpPr>
        <p:spPr>
          <a:xfrm>
            <a:off x="5000628" y="3649808"/>
            <a:ext cx="114300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110 - TextBox"/>
          <p:cNvSpPr txBox="1"/>
          <p:nvPr/>
        </p:nvSpPr>
        <p:spPr>
          <a:xfrm>
            <a:off x="5214942" y="3006866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- 5</a:t>
            </a:r>
            <a:endParaRPr lang="en-US" sz="4000" b="1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5214942" y="3649808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-5</a:t>
            </a:r>
            <a:endParaRPr lang="en-US" sz="4000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6143636" y="322118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114" name="113 - TextBox"/>
          <p:cNvSpPr txBox="1"/>
          <p:nvPr/>
        </p:nvSpPr>
        <p:spPr>
          <a:xfrm>
            <a:off x="6715140" y="322118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cxnSp>
        <p:nvCxnSpPr>
          <p:cNvPr id="115" name="114 - Ευθεία γραμμή σύνδεσης"/>
          <p:cNvCxnSpPr/>
          <p:nvPr/>
        </p:nvCxnSpPr>
        <p:spPr>
          <a:xfrm>
            <a:off x="5072066" y="5792948"/>
            <a:ext cx="114300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115 - TextBox"/>
          <p:cNvSpPr txBox="1"/>
          <p:nvPr/>
        </p:nvSpPr>
        <p:spPr>
          <a:xfrm>
            <a:off x="5143504" y="5143512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- 20</a:t>
            </a:r>
            <a:endParaRPr lang="en-US" sz="4000" b="1" dirty="0"/>
          </a:p>
        </p:txBody>
      </p:sp>
      <p:sp>
        <p:nvSpPr>
          <p:cNvPr id="117" name="116 - Ορθογώνιο"/>
          <p:cNvSpPr/>
          <p:nvPr/>
        </p:nvSpPr>
        <p:spPr>
          <a:xfrm>
            <a:off x="5214942" y="5715016"/>
            <a:ext cx="887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dirty="0" smtClean="0"/>
              <a:t>-20</a:t>
            </a:r>
            <a:endParaRPr lang="en-US" sz="4000" dirty="0"/>
          </a:p>
        </p:txBody>
      </p:sp>
      <p:sp>
        <p:nvSpPr>
          <p:cNvPr id="118" name="117 - Ορθογώνιο"/>
          <p:cNvSpPr/>
          <p:nvPr/>
        </p:nvSpPr>
        <p:spPr>
          <a:xfrm>
            <a:off x="6215074" y="536432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119" name="118 - TextBox"/>
          <p:cNvSpPr txBox="1"/>
          <p:nvPr/>
        </p:nvSpPr>
        <p:spPr>
          <a:xfrm>
            <a:off x="6786578" y="536432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76" grpId="0"/>
      <p:bldP spid="95" grpId="0"/>
      <p:bldP spid="96" grpId="0"/>
      <p:bldP spid="97" grpId="0"/>
      <p:bldP spid="98" grpId="0"/>
      <p:bldP spid="100" grpId="0"/>
      <p:bldP spid="101" grpId="0"/>
      <p:bldP spid="102" grpId="0"/>
      <p:bldP spid="103" grpId="0"/>
      <p:bldP spid="105" grpId="0"/>
      <p:bldP spid="106" grpId="0"/>
      <p:bldP spid="107" grpId="0"/>
      <p:bldP spid="108" grpId="0"/>
      <p:bldP spid="111" grpId="0"/>
      <p:bldP spid="112" grpId="0"/>
      <p:bldP spid="113" grpId="0"/>
      <p:bldP spid="114" grpId="0"/>
      <p:bldP spid="116" grpId="0"/>
      <p:bldP spid="117" grpId="0"/>
      <p:bldP spid="118" grpId="0"/>
      <p:bldP spid="11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0" y="0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με ίδιο παρονομαστή και αριθμητή  είναι ίσα με το ένα…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8" name="27 - Ευθεία γραμμή σύνδεσης"/>
          <p:cNvCxnSpPr/>
          <p:nvPr/>
        </p:nvCxnSpPr>
        <p:spPr>
          <a:xfrm>
            <a:off x="357158" y="264318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428596" y="20002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500034" y="257174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1071538" y="228599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76" name="75 - TextBox"/>
          <p:cNvSpPr txBox="1"/>
          <p:nvPr/>
        </p:nvSpPr>
        <p:spPr>
          <a:xfrm>
            <a:off x="1500166" y="229248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93" name="92 - Ορθογώνιο"/>
          <p:cNvSpPr/>
          <p:nvPr/>
        </p:nvSpPr>
        <p:spPr>
          <a:xfrm>
            <a:off x="357158" y="107154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παραδείγματα</a:t>
            </a:r>
            <a:endParaRPr lang="en-US" sz="2400" dirty="0"/>
          </a:p>
        </p:txBody>
      </p:sp>
      <p:cxnSp>
        <p:nvCxnSpPr>
          <p:cNvPr id="94" name="93 - Ευθεία γραμμή σύνδεσης"/>
          <p:cNvCxnSpPr/>
          <p:nvPr/>
        </p:nvCxnSpPr>
        <p:spPr>
          <a:xfrm>
            <a:off x="285720" y="429275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- TextBox"/>
          <p:cNvSpPr txBox="1"/>
          <p:nvPr/>
        </p:nvSpPr>
        <p:spPr>
          <a:xfrm>
            <a:off x="214282" y="3714752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96" name="95 - Ορθογώνιο"/>
          <p:cNvSpPr/>
          <p:nvPr/>
        </p:nvSpPr>
        <p:spPr>
          <a:xfrm>
            <a:off x="214282" y="4286256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dirty="0"/>
          </a:p>
        </p:txBody>
      </p:sp>
      <p:sp>
        <p:nvSpPr>
          <p:cNvPr id="97" name="96 - Ορθογώνιο"/>
          <p:cNvSpPr/>
          <p:nvPr/>
        </p:nvSpPr>
        <p:spPr>
          <a:xfrm>
            <a:off x="1142976" y="3929066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98" name="97 - TextBox"/>
          <p:cNvSpPr txBox="1"/>
          <p:nvPr/>
        </p:nvSpPr>
        <p:spPr>
          <a:xfrm>
            <a:off x="1785918" y="392906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cxnSp>
        <p:nvCxnSpPr>
          <p:cNvPr id="99" name="98 - Ευθεία γραμμή σύνδεσης"/>
          <p:cNvCxnSpPr/>
          <p:nvPr/>
        </p:nvCxnSpPr>
        <p:spPr>
          <a:xfrm>
            <a:off x="0" y="6000768"/>
            <a:ext cx="800074" cy="154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99 - TextBox"/>
          <p:cNvSpPr txBox="1"/>
          <p:nvPr/>
        </p:nvSpPr>
        <p:spPr>
          <a:xfrm>
            <a:off x="0" y="535782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3x</a:t>
            </a:r>
            <a:endParaRPr lang="en-US" sz="4000" b="1" dirty="0"/>
          </a:p>
        </p:txBody>
      </p:sp>
      <p:sp>
        <p:nvSpPr>
          <p:cNvPr id="101" name="100 - Ορθογώνιο"/>
          <p:cNvSpPr/>
          <p:nvPr/>
        </p:nvSpPr>
        <p:spPr>
          <a:xfrm>
            <a:off x="0" y="5929330"/>
            <a:ext cx="10001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3x</a:t>
            </a:r>
            <a:endParaRPr lang="en-US" sz="4000" dirty="0"/>
          </a:p>
        </p:txBody>
      </p:sp>
      <p:sp>
        <p:nvSpPr>
          <p:cNvPr id="102" name="101 - Ορθογώνιο"/>
          <p:cNvSpPr/>
          <p:nvPr/>
        </p:nvSpPr>
        <p:spPr>
          <a:xfrm>
            <a:off x="928662" y="564357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103" name="102 - TextBox"/>
          <p:cNvSpPr txBox="1"/>
          <p:nvPr/>
        </p:nvSpPr>
        <p:spPr>
          <a:xfrm>
            <a:off x="1500166" y="564357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cxnSp>
        <p:nvCxnSpPr>
          <p:cNvPr id="104" name="103 - Ευθεία γραμμή σύνδεσης"/>
          <p:cNvCxnSpPr/>
          <p:nvPr/>
        </p:nvCxnSpPr>
        <p:spPr>
          <a:xfrm>
            <a:off x="4714876" y="2000240"/>
            <a:ext cx="114300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104 - TextBox"/>
          <p:cNvSpPr txBox="1"/>
          <p:nvPr/>
        </p:nvSpPr>
        <p:spPr>
          <a:xfrm>
            <a:off x="4643438" y="1357298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- 4α</a:t>
            </a:r>
            <a:endParaRPr lang="en-US" sz="4000" b="1" dirty="0"/>
          </a:p>
        </p:txBody>
      </p:sp>
      <p:sp>
        <p:nvSpPr>
          <p:cNvPr id="106" name="105 - Ορθογώνιο"/>
          <p:cNvSpPr/>
          <p:nvPr/>
        </p:nvSpPr>
        <p:spPr>
          <a:xfrm>
            <a:off x="4786314" y="2000240"/>
            <a:ext cx="10001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dirty="0" smtClean="0"/>
              <a:t>-4α</a:t>
            </a:r>
            <a:endParaRPr lang="en-US" sz="4000" dirty="0"/>
          </a:p>
        </p:txBody>
      </p:sp>
      <p:sp>
        <p:nvSpPr>
          <p:cNvPr id="107" name="106 - Ορθογώνιο"/>
          <p:cNvSpPr/>
          <p:nvPr/>
        </p:nvSpPr>
        <p:spPr>
          <a:xfrm>
            <a:off x="5857884" y="157161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108" name="107 - TextBox"/>
          <p:cNvSpPr txBox="1"/>
          <p:nvPr/>
        </p:nvSpPr>
        <p:spPr>
          <a:xfrm>
            <a:off x="6429388" y="157161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cxnSp>
        <p:nvCxnSpPr>
          <p:cNvPr id="110" name="109 - Ευθεία γραμμή σύνδεσης"/>
          <p:cNvCxnSpPr/>
          <p:nvPr/>
        </p:nvCxnSpPr>
        <p:spPr>
          <a:xfrm>
            <a:off x="4357686" y="3643314"/>
            <a:ext cx="1785950" cy="145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110 - TextBox"/>
          <p:cNvSpPr txBox="1"/>
          <p:nvPr/>
        </p:nvSpPr>
        <p:spPr>
          <a:xfrm>
            <a:off x="4643438" y="3071810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r>
              <a:rPr lang="el-GR" sz="4000" b="1" dirty="0" smtClean="0"/>
              <a:t>+3</a:t>
            </a:r>
            <a:endParaRPr lang="en-US" sz="4000" b="1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4643438" y="3649808"/>
            <a:ext cx="11657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 + 3</a:t>
            </a:r>
            <a:endParaRPr lang="en-US" sz="4000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6143636" y="322118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114" name="113 - TextBox"/>
          <p:cNvSpPr txBox="1"/>
          <p:nvPr/>
        </p:nvSpPr>
        <p:spPr>
          <a:xfrm>
            <a:off x="6715140" y="322118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cxnSp>
        <p:nvCxnSpPr>
          <p:cNvPr id="115" name="114 - Ευθεία γραμμή σύνδεσης"/>
          <p:cNvCxnSpPr/>
          <p:nvPr/>
        </p:nvCxnSpPr>
        <p:spPr>
          <a:xfrm>
            <a:off x="4500562" y="5864386"/>
            <a:ext cx="2214578" cy="145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115 - TextBox"/>
          <p:cNvSpPr txBox="1"/>
          <p:nvPr/>
        </p:nvSpPr>
        <p:spPr>
          <a:xfrm>
            <a:off x="4714876" y="5150006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2x+3+ x</a:t>
            </a:r>
            <a:r>
              <a:rPr lang="en-US" sz="4000" b="1" baseline="30000" dirty="0" smtClean="0"/>
              <a:t>2</a:t>
            </a:r>
            <a:endParaRPr lang="en-US" sz="4000" b="1" baseline="30000" dirty="0"/>
          </a:p>
        </p:txBody>
      </p:sp>
      <p:sp>
        <p:nvSpPr>
          <p:cNvPr id="117" name="116 - Ορθογώνιο"/>
          <p:cNvSpPr/>
          <p:nvPr/>
        </p:nvSpPr>
        <p:spPr>
          <a:xfrm>
            <a:off x="4643438" y="5935824"/>
            <a:ext cx="20002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2x+3+ x</a:t>
            </a:r>
            <a:r>
              <a:rPr lang="en-US" sz="4000" b="1" baseline="30000" dirty="0" smtClean="0"/>
              <a:t>2</a:t>
            </a:r>
            <a:endParaRPr lang="en-US" sz="4000" b="1" baseline="30000" dirty="0"/>
          </a:p>
        </p:txBody>
      </p:sp>
      <p:sp>
        <p:nvSpPr>
          <p:cNvPr id="118" name="117 - Ορθογώνιο"/>
          <p:cNvSpPr/>
          <p:nvPr/>
        </p:nvSpPr>
        <p:spPr>
          <a:xfrm>
            <a:off x="7500958" y="5656566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119" name="118 - TextBox"/>
          <p:cNvSpPr txBox="1"/>
          <p:nvPr/>
        </p:nvSpPr>
        <p:spPr>
          <a:xfrm>
            <a:off x="8072462" y="565656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76" grpId="0"/>
      <p:bldP spid="95" grpId="0"/>
      <p:bldP spid="96" grpId="0"/>
      <p:bldP spid="97" grpId="0"/>
      <p:bldP spid="98" grpId="0"/>
      <p:bldP spid="100" grpId="0"/>
      <p:bldP spid="101" grpId="0"/>
      <p:bldP spid="102" grpId="0"/>
      <p:bldP spid="103" grpId="0"/>
      <p:bldP spid="105" grpId="0"/>
      <p:bldP spid="106" grpId="0"/>
      <p:bldP spid="107" grpId="0"/>
      <p:bldP spid="108" grpId="0"/>
      <p:bldP spid="111" grpId="0"/>
      <p:bldP spid="112" grpId="0"/>
      <p:bldP spid="113" grpId="0"/>
      <p:bldP spid="114" grpId="0"/>
      <p:bldP spid="116" grpId="0"/>
      <p:bldP spid="117" grpId="0"/>
      <p:bldP spid="118" grpId="0"/>
      <p:bldP spid="1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2928926" y="857232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8" name="27 - Ορθογώνιο"/>
          <p:cNvSpPr/>
          <p:nvPr/>
        </p:nvSpPr>
        <p:spPr>
          <a:xfrm>
            <a:off x="1428728" y="192880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214282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57158" y="171448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357158" y="221116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785786" y="1714488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714348" y="228260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642910" y="164305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571472" y="221455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 rot="5400000">
            <a:off x="964381" y="1821645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5400000">
            <a:off x="892943" y="2464587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Ευθεία γραμμή σύνδεσης"/>
          <p:cNvCxnSpPr/>
          <p:nvPr/>
        </p:nvCxnSpPr>
        <p:spPr>
          <a:xfrm>
            <a:off x="2071670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2214546" y="171448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2214546" y="221116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65" name="64 - Ορθογώνιο"/>
          <p:cNvSpPr/>
          <p:nvPr/>
        </p:nvSpPr>
        <p:spPr>
          <a:xfrm>
            <a:off x="2643174" y="171448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2571736" y="2282603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7" name="66 - Ορθογώνιο"/>
          <p:cNvSpPr/>
          <p:nvPr/>
        </p:nvSpPr>
        <p:spPr>
          <a:xfrm>
            <a:off x="2500298" y="164305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2428860" y="221455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3428992" y="20002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3" name="82 - Ευθεία γραμμή σύνδεσης"/>
          <p:cNvCxnSpPr/>
          <p:nvPr/>
        </p:nvCxnSpPr>
        <p:spPr>
          <a:xfrm>
            <a:off x="4357686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- TextBox"/>
          <p:cNvSpPr txBox="1"/>
          <p:nvPr/>
        </p:nvSpPr>
        <p:spPr>
          <a:xfrm>
            <a:off x="4500562" y="171448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4500562" y="221116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0" y="0"/>
            <a:ext cx="3784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Απλοποίηση κλάσματος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1428728" y="385762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214282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357158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785786" y="3643314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714348" y="4211429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cxnSp>
        <p:nvCxnSpPr>
          <p:cNvPr id="52" name="51 - Ευθεία γραμμή σύνδεσης"/>
          <p:cNvCxnSpPr/>
          <p:nvPr/>
        </p:nvCxnSpPr>
        <p:spPr>
          <a:xfrm rot="5400000">
            <a:off x="964381" y="3750471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 rot="5400000">
            <a:off x="892943" y="4393413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>
            <a:off x="2071670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2214546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57" name="56 - Ορθογώνιο"/>
          <p:cNvSpPr/>
          <p:nvPr/>
        </p:nvSpPr>
        <p:spPr>
          <a:xfrm>
            <a:off x="2643174" y="3643314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2428860" y="421481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2500298" y="364331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3428992" y="378619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70" name="69 - Ευθεία γραμμή σύνδεσης"/>
          <p:cNvCxnSpPr/>
          <p:nvPr/>
        </p:nvCxnSpPr>
        <p:spPr>
          <a:xfrm>
            <a:off x="4071934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4214810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72" name="71 - Ορθογώνιο"/>
          <p:cNvSpPr/>
          <p:nvPr/>
        </p:nvSpPr>
        <p:spPr>
          <a:xfrm>
            <a:off x="4214810" y="4139991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dirty="0"/>
          </a:p>
        </p:txBody>
      </p:sp>
      <p:sp>
        <p:nvSpPr>
          <p:cNvPr id="74" name="73 - Ορθογώνιο"/>
          <p:cNvSpPr/>
          <p:nvPr/>
        </p:nvSpPr>
        <p:spPr>
          <a:xfrm>
            <a:off x="5500694" y="392906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75" name="74 - TextBox"/>
          <p:cNvSpPr txBox="1"/>
          <p:nvPr/>
        </p:nvSpPr>
        <p:spPr>
          <a:xfrm>
            <a:off x="6072198" y="392906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76" name="75 - Ορθογώνιο"/>
          <p:cNvSpPr/>
          <p:nvPr/>
        </p:nvSpPr>
        <p:spPr>
          <a:xfrm>
            <a:off x="1428728" y="571501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77" name="76 - Ευθεία γραμμή σύνδεσης"/>
          <p:cNvCxnSpPr/>
          <p:nvPr/>
        </p:nvCxnSpPr>
        <p:spPr>
          <a:xfrm>
            <a:off x="214282" y="6143644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357158" y="5500702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79" name="78 - Ορθογώνιο"/>
          <p:cNvSpPr/>
          <p:nvPr/>
        </p:nvSpPr>
        <p:spPr>
          <a:xfrm>
            <a:off x="785786" y="5500702"/>
            <a:ext cx="612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r>
              <a:rPr lang="el-GR" sz="3600" b="1" baseline="30000" dirty="0" smtClean="0"/>
              <a:t>2</a:t>
            </a:r>
            <a:endParaRPr lang="en-US" sz="3600" baseline="30000" dirty="0"/>
          </a:p>
        </p:txBody>
      </p:sp>
      <p:sp>
        <p:nvSpPr>
          <p:cNvPr id="80" name="79 - Ορθογώνιο"/>
          <p:cNvSpPr/>
          <p:nvPr/>
        </p:nvSpPr>
        <p:spPr>
          <a:xfrm>
            <a:off x="428596" y="6068817"/>
            <a:ext cx="9160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5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cxnSp>
        <p:nvCxnSpPr>
          <p:cNvPr id="81" name="80 - Ευθεία γραμμή σύνδεσης"/>
          <p:cNvCxnSpPr/>
          <p:nvPr/>
        </p:nvCxnSpPr>
        <p:spPr>
          <a:xfrm rot="5400000">
            <a:off x="392877" y="5679297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- Ευθεία γραμμή σύνδεσης"/>
          <p:cNvCxnSpPr/>
          <p:nvPr/>
        </p:nvCxnSpPr>
        <p:spPr>
          <a:xfrm rot="5400000">
            <a:off x="464315" y="6250801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- Ευθεία γραμμή σύνδεσης"/>
          <p:cNvCxnSpPr/>
          <p:nvPr/>
        </p:nvCxnSpPr>
        <p:spPr>
          <a:xfrm>
            <a:off x="1887630" y="6143644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- TextBox"/>
          <p:cNvSpPr txBox="1"/>
          <p:nvPr/>
        </p:nvSpPr>
        <p:spPr>
          <a:xfrm>
            <a:off x="2030506" y="5500702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100" name="99 - Ορθογώνιο"/>
          <p:cNvSpPr/>
          <p:nvPr/>
        </p:nvSpPr>
        <p:spPr>
          <a:xfrm>
            <a:off x="2459134" y="5500702"/>
            <a:ext cx="612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r>
              <a:rPr lang="el-GR" sz="3600" b="1" baseline="30000" dirty="0" smtClean="0"/>
              <a:t>2</a:t>
            </a:r>
            <a:endParaRPr lang="en-US" sz="3600" baseline="30000" dirty="0"/>
          </a:p>
        </p:txBody>
      </p:sp>
      <p:sp>
        <p:nvSpPr>
          <p:cNvPr id="101" name="100 - Ορθογώνιο"/>
          <p:cNvSpPr/>
          <p:nvPr/>
        </p:nvSpPr>
        <p:spPr>
          <a:xfrm>
            <a:off x="2101944" y="6068817"/>
            <a:ext cx="9160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1  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104" name="103 - Ορθογώνιο"/>
          <p:cNvSpPr/>
          <p:nvPr/>
        </p:nvSpPr>
        <p:spPr>
          <a:xfrm>
            <a:off x="2357422" y="550070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105" name="104 - Ορθογώνιο"/>
          <p:cNvSpPr/>
          <p:nvPr/>
        </p:nvSpPr>
        <p:spPr>
          <a:xfrm>
            <a:off x="2428860" y="600726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cxnSp>
        <p:nvCxnSpPr>
          <p:cNvPr id="106" name="105 - Ευθεία γραμμή σύνδεσης"/>
          <p:cNvCxnSpPr/>
          <p:nvPr/>
        </p:nvCxnSpPr>
        <p:spPr>
          <a:xfrm>
            <a:off x="3602142" y="607220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- Ορθογώνιο"/>
          <p:cNvSpPr/>
          <p:nvPr/>
        </p:nvSpPr>
        <p:spPr>
          <a:xfrm>
            <a:off x="3929058" y="5429264"/>
            <a:ext cx="612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r>
              <a:rPr lang="el-GR" sz="3600" b="1" baseline="30000" dirty="0" smtClean="0"/>
              <a:t>2</a:t>
            </a:r>
            <a:endParaRPr lang="en-US" sz="3600" baseline="30000" dirty="0"/>
          </a:p>
        </p:txBody>
      </p:sp>
      <p:sp>
        <p:nvSpPr>
          <p:cNvPr id="109" name="108 - Ορθογώνιο"/>
          <p:cNvSpPr/>
          <p:nvPr/>
        </p:nvSpPr>
        <p:spPr>
          <a:xfrm>
            <a:off x="4000496" y="5997379"/>
            <a:ext cx="3983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3016908" y="578645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8" grpId="0"/>
      <p:bldP spid="31" grpId="0"/>
      <p:bldP spid="32" grpId="0"/>
      <p:bldP spid="33" grpId="0"/>
      <p:bldP spid="34" grpId="0"/>
      <p:bldP spid="35" grpId="0"/>
      <p:bldP spid="36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84" grpId="0"/>
      <p:bldP spid="85" grpId="0"/>
      <p:bldP spid="38" grpId="0"/>
      <p:bldP spid="44" grpId="0"/>
      <p:bldP spid="47" grpId="0"/>
      <p:bldP spid="49" grpId="0"/>
      <p:bldP spid="55" grpId="0"/>
      <p:bldP spid="57" grpId="0"/>
      <p:bldP spid="58" grpId="0"/>
      <p:bldP spid="59" grpId="0"/>
      <p:bldP spid="60" grpId="0"/>
      <p:bldP spid="71" grpId="0"/>
      <p:bldP spid="72" grpId="0"/>
      <p:bldP spid="74" grpId="0"/>
      <p:bldP spid="75" grpId="0"/>
      <p:bldP spid="76" grpId="0"/>
      <p:bldP spid="78" grpId="0"/>
      <p:bldP spid="79" grpId="0"/>
      <p:bldP spid="80" grpId="0"/>
      <p:bldP spid="99" grpId="0"/>
      <p:bldP spid="100" grpId="0"/>
      <p:bldP spid="101" grpId="0"/>
      <p:bldP spid="104" grpId="0"/>
      <p:bldP spid="105" grpId="0"/>
      <p:bldP spid="108" grpId="0"/>
      <p:bldP spid="109" grpId="0"/>
      <p:bldP spid="1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571472" y="379268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642910" y="314974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348" y="372124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Σε ένα κλάσμα μπορώ να πολλαπλασιάσω  (ή να διαιρέσω)  αριθμητή  και  παρονομαστή με τον  ίδιο αριθμό  (ή την ίδια μεταβλητή) 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285852" y="343549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1785918" y="3786190"/>
            <a:ext cx="121444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1841632" y="314324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38" name="37 - Ορθογώνιο"/>
          <p:cNvSpPr/>
          <p:nvPr/>
        </p:nvSpPr>
        <p:spPr>
          <a:xfrm>
            <a:off x="1857356" y="364331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2214546" y="3214686"/>
            <a:ext cx="6046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.</a:t>
            </a:r>
            <a:r>
              <a:rPr lang="el-GR" sz="3600" b="1" dirty="0" smtClean="0"/>
              <a:t> 4</a:t>
            </a:r>
            <a:endParaRPr lang="en-US" sz="36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2214546" y="3714752"/>
            <a:ext cx="6046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.</a:t>
            </a:r>
            <a:r>
              <a:rPr lang="el-GR" sz="3600" b="1" dirty="0" smtClean="0"/>
              <a:t> 4</a:t>
            </a:r>
            <a:endParaRPr lang="en-US" sz="36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357158" y="214311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cxnSp>
        <p:nvCxnSpPr>
          <p:cNvPr id="51" name="50 - Ευθεία γραμμή σύνδεσης"/>
          <p:cNvCxnSpPr/>
          <p:nvPr/>
        </p:nvCxnSpPr>
        <p:spPr>
          <a:xfrm>
            <a:off x="3857620" y="536432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TextBox"/>
          <p:cNvSpPr txBox="1"/>
          <p:nvPr/>
        </p:nvSpPr>
        <p:spPr>
          <a:xfrm>
            <a:off x="3786182" y="471488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53" name="52 - Ορθογώνιο"/>
          <p:cNvSpPr/>
          <p:nvPr/>
        </p:nvSpPr>
        <p:spPr>
          <a:xfrm>
            <a:off x="4000496" y="529288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4572000" y="500713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55" name="54 - Ευθεία γραμμή σύνδεσης"/>
          <p:cNvCxnSpPr/>
          <p:nvPr/>
        </p:nvCxnSpPr>
        <p:spPr>
          <a:xfrm>
            <a:off x="5072066" y="5357826"/>
            <a:ext cx="121444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TextBox"/>
          <p:cNvSpPr txBox="1"/>
          <p:nvPr/>
        </p:nvSpPr>
        <p:spPr>
          <a:xfrm>
            <a:off x="5000628" y="471488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57" name="56 - Ορθογώνιο"/>
          <p:cNvSpPr/>
          <p:nvPr/>
        </p:nvSpPr>
        <p:spPr>
          <a:xfrm>
            <a:off x="5143504" y="521495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5500694" y="4786322"/>
            <a:ext cx="6046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.</a:t>
            </a:r>
            <a:r>
              <a:rPr lang="el-GR" sz="3600" b="1" dirty="0" smtClean="0"/>
              <a:t> </a:t>
            </a:r>
            <a:r>
              <a:rPr lang="en-US" sz="3600" b="1" dirty="0" smtClean="0"/>
              <a:t>2</a:t>
            </a:r>
            <a:endParaRPr lang="en-US" sz="36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5500694" y="5286388"/>
            <a:ext cx="6046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.</a:t>
            </a:r>
            <a:r>
              <a:rPr lang="el-GR" sz="3600" b="1" dirty="0" smtClean="0"/>
              <a:t> </a:t>
            </a:r>
            <a:r>
              <a:rPr lang="en-US" sz="3600" b="1" dirty="0" smtClean="0"/>
              <a:t>2</a:t>
            </a:r>
            <a:endParaRPr lang="en-US" sz="36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9" grpId="0"/>
      <p:bldP spid="38" grpId="0"/>
      <p:bldP spid="43" grpId="0"/>
      <p:bldP spid="49" grpId="0"/>
      <p:bldP spid="52" grpId="0"/>
      <p:bldP spid="53" grpId="0"/>
      <p:bldP spid="54" grpId="0"/>
      <p:bldP spid="56" grpId="0"/>
      <p:bldP spid="57" grpId="0"/>
      <p:bldP spid="58" grpId="0"/>
      <p:bldP spid="5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428596" y="3643314"/>
            <a:ext cx="114300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428596" y="3000372"/>
            <a:ext cx="1857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α + 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348" y="364331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Σε ένα κλάσμα μπορώ να πολλαπλασιάσω  (ή να διαιρέσω)  αριθμητή  και  παρονομαστή με τον  ίδιο αριθμό  (ή την ίδια μεταβλητή) 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785918" y="322118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2357422" y="3571876"/>
            <a:ext cx="1731087" cy="338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2341698" y="2928934"/>
            <a:ext cx="1658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(α+</a:t>
            </a:r>
            <a:r>
              <a:rPr lang="en-US" sz="4000" b="1" dirty="0" smtClean="0"/>
              <a:t>x)</a:t>
            </a:r>
            <a:endParaRPr lang="en-US" sz="4000" b="1" dirty="0"/>
          </a:p>
        </p:txBody>
      </p:sp>
      <p:sp>
        <p:nvSpPr>
          <p:cNvPr id="38" name="37 - Ορθογώνιο"/>
          <p:cNvSpPr/>
          <p:nvPr/>
        </p:nvSpPr>
        <p:spPr>
          <a:xfrm>
            <a:off x="2357422" y="342900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3500430" y="3000372"/>
            <a:ext cx="6431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.</a:t>
            </a:r>
            <a:r>
              <a:rPr lang="el-GR" sz="3600" b="1" dirty="0" smtClean="0"/>
              <a:t> α</a:t>
            </a:r>
            <a:endParaRPr lang="en-US" sz="36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2714612" y="3500438"/>
            <a:ext cx="6431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.</a:t>
            </a:r>
            <a:r>
              <a:rPr lang="el-GR" sz="3600" b="1" dirty="0" smtClean="0"/>
              <a:t> α</a:t>
            </a:r>
            <a:endParaRPr lang="en-US" sz="36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357158" y="214311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cxnSp>
        <p:nvCxnSpPr>
          <p:cNvPr id="51" name="50 - Ευθεία γραμμή σύνδεσης"/>
          <p:cNvCxnSpPr/>
          <p:nvPr/>
        </p:nvCxnSpPr>
        <p:spPr>
          <a:xfrm>
            <a:off x="3857620" y="536432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TextBox"/>
          <p:cNvSpPr txBox="1"/>
          <p:nvPr/>
        </p:nvSpPr>
        <p:spPr>
          <a:xfrm>
            <a:off x="3786182" y="471488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53" name="52 - Ορθογώνιο"/>
          <p:cNvSpPr/>
          <p:nvPr/>
        </p:nvSpPr>
        <p:spPr>
          <a:xfrm>
            <a:off x="4000496" y="529288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4572000" y="500713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55" name="54 - Ευθεία γραμμή σύνδεσης"/>
          <p:cNvCxnSpPr/>
          <p:nvPr/>
        </p:nvCxnSpPr>
        <p:spPr>
          <a:xfrm>
            <a:off x="5072066" y="5357826"/>
            <a:ext cx="121444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TextBox"/>
          <p:cNvSpPr txBox="1"/>
          <p:nvPr/>
        </p:nvSpPr>
        <p:spPr>
          <a:xfrm>
            <a:off x="5000628" y="471488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57" name="56 - Ορθογώνιο"/>
          <p:cNvSpPr/>
          <p:nvPr/>
        </p:nvSpPr>
        <p:spPr>
          <a:xfrm>
            <a:off x="5143504" y="521495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5500694" y="4786322"/>
            <a:ext cx="5036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:</a:t>
            </a:r>
            <a:r>
              <a:rPr lang="en-US" sz="3600" b="1" dirty="0" smtClean="0"/>
              <a:t>2</a:t>
            </a:r>
            <a:endParaRPr lang="en-US" sz="36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5500694" y="5286388"/>
            <a:ext cx="6046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:</a:t>
            </a:r>
            <a:r>
              <a:rPr lang="el-GR" sz="3600" b="1" dirty="0" smtClean="0"/>
              <a:t> </a:t>
            </a:r>
            <a:r>
              <a:rPr lang="en-US" sz="3600" b="1" dirty="0" smtClean="0"/>
              <a:t>2</a:t>
            </a:r>
            <a:endParaRPr lang="en-US" sz="3600" dirty="0"/>
          </a:p>
        </p:txBody>
      </p:sp>
      <p:cxnSp>
        <p:nvCxnSpPr>
          <p:cNvPr id="24" name="23 - Ευθεία γραμμή σύνδεσης"/>
          <p:cNvCxnSpPr/>
          <p:nvPr/>
        </p:nvCxnSpPr>
        <p:spPr>
          <a:xfrm>
            <a:off x="6127061" y="3214686"/>
            <a:ext cx="5079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6055623" y="257174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6127061" y="31432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6770003" y="279255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7341507" y="314324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7325783" y="2500306"/>
            <a:ext cx="1658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7341507" y="300037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7770135" y="2571744"/>
            <a:ext cx="5854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:</a:t>
            </a:r>
            <a:r>
              <a:rPr lang="el-GR" sz="3600" b="1" dirty="0" smtClean="0"/>
              <a:t> 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7698697" y="3071810"/>
            <a:ext cx="5854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:</a:t>
            </a:r>
            <a:r>
              <a:rPr lang="el-GR" sz="3600" b="1" dirty="0" smtClean="0"/>
              <a:t> 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9" grpId="0"/>
      <p:bldP spid="38" grpId="0"/>
      <p:bldP spid="43" grpId="0"/>
      <p:bldP spid="49" grpId="0"/>
      <p:bldP spid="52" grpId="0"/>
      <p:bldP spid="53" grpId="0"/>
      <p:bldP spid="54" grpId="0"/>
      <p:bldP spid="56" grpId="0"/>
      <p:bldP spid="57" grpId="0"/>
      <p:bldP spid="58" grpId="0"/>
      <p:bldP spid="59" grpId="0"/>
      <p:bldP spid="25" grpId="0"/>
      <p:bldP spid="26" grpId="0"/>
      <p:bldP spid="28" grpId="0"/>
      <p:bldP spid="31" grpId="0"/>
      <p:bldP spid="32" grpId="0"/>
      <p:bldP spid="33" grpId="0"/>
      <p:bldP spid="3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0" y="0"/>
            <a:ext cx="8929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Σε ένα κλάσμα μπορώ να πολλαπλασιάσω  (ή να διαιρέσω)  αριθμητή  και  παρονομαστή με τον  ίδιο αριθμό  (ή την ίδια μεταβλητή) 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49 - Ορθογώνιο"/>
          <p:cNvSpPr/>
          <p:nvPr/>
        </p:nvSpPr>
        <p:spPr>
          <a:xfrm>
            <a:off x="428596" y="71435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cxnSp>
        <p:nvCxnSpPr>
          <p:cNvPr id="51" name="50 - Ευθεία γραμμή σύνδεσης"/>
          <p:cNvCxnSpPr/>
          <p:nvPr/>
        </p:nvCxnSpPr>
        <p:spPr>
          <a:xfrm>
            <a:off x="214282" y="572151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TextBox"/>
          <p:cNvSpPr txBox="1"/>
          <p:nvPr/>
        </p:nvSpPr>
        <p:spPr>
          <a:xfrm>
            <a:off x="142844" y="507207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53" name="52 - Ορθογώνιο"/>
          <p:cNvSpPr/>
          <p:nvPr/>
        </p:nvSpPr>
        <p:spPr>
          <a:xfrm>
            <a:off x="357158" y="565007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928662" y="536432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55" name="54 - Ευθεία γραμμή σύνδεσης"/>
          <p:cNvCxnSpPr/>
          <p:nvPr/>
        </p:nvCxnSpPr>
        <p:spPr>
          <a:xfrm>
            <a:off x="1428728" y="5715016"/>
            <a:ext cx="121444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TextBox"/>
          <p:cNvSpPr txBox="1"/>
          <p:nvPr/>
        </p:nvSpPr>
        <p:spPr>
          <a:xfrm>
            <a:off x="1357290" y="507207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57" name="56 - Ορθογώνιο"/>
          <p:cNvSpPr/>
          <p:nvPr/>
        </p:nvSpPr>
        <p:spPr>
          <a:xfrm>
            <a:off x="1500166" y="557214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1857356" y="5143512"/>
            <a:ext cx="5036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:</a:t>
            </a:r>
            <a:r>
              <a:rPr lang="en-US" sz="3600" b="1" dirty="0" smtClean="0"/>
              <a:t>2</a:t>
            </a:r>
            <a:endParaRPr lang="en-US" sz="36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1857356" y="5643578"/>
            <a:ext cx="6046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:</a:t>
            </a:r>
            <a:r>
              <a:rPr lang="el-GR" sz="3600" b="1" dirty="0" smtClean="0"/>
              <a:t> </a:t>
            </a:r>
            <a:r>
              <a:rPr lang="en-US" sz="3600" b="1" dirty="0" smtClean="0"/>
              <a:t>2</a:t>
            </a:r>
            <a:endParaRPr lang="en-US" sz="3600" dirty="0"/>
          </a:p>
        </p:txBody>
      </p:sp>
      <p:cxnSp>
        <p:nvCxnSpPr>
          <p:cNvPr id="24" name="23 - Ευθεία γραμμή σύνδεσης"/>
          <p:cNvCxnSpPr/>
          <p:nvPr/>
        </p:nvCxnSpPr>
        <p:spPr>
          <a:xfrm>
            <a:off x="301444" y="2500306"/>
            <a:ext cx="5079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30006" y="185736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301444" y="242886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944386" y="207817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1515890" y="242886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1500166" y="178592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1515890" y="228599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944518" y="1857364"/>
            <a:ext cx="5854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:</a:t>
            </a:r>
            <a:r>
              <a:rPr lang="el-GR" sz="3600" b="1" dirty="0" smtClean="0"/>
              <a:t> 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1873080" y="2357430"/>
            <a:ext cx="5854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baseline="30000" dirty="0" smtClean="0"/>
              <a:t>:</a:t>
            </a:r>
            <a:r>
              <a:rPr lang="el-GR" sz="3600" b="1" dirty="0" smtClean="0"/>
              <a:t> 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cxnSp>
        <p:nvCxnSpPr>
          <p:cNvPr id="35" name="34 - Ευθεία γραμμή σύνδεσης"/>
          <p:cNvCxnSpPr/>
          <p:nvPr/>
        </p:nvCxnSpPr>
        <p:spPr>
          <a:xfrm>
            <a:off x="3158964" y="2422374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εία γραμμή σύνδεσης"/>
          <p:cNvCxnSpPr/>
          <p:nvPr/>
        </p:nvCxnSpPr>
        <p:spPr>
          <a:xfrm>
            <a:off x="3444716" y="171448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3516154" y="107154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3587592" y="1643050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dirty="0"/>
          </a:p>
        </p:txBody>
      </p:sp>
      <p:cxnSp>
        <p:nvCxnSpPr>
          <p:cNvPr id="40" name="39 - Ευθεία γραμμή σύνδεσης"/>
          <p:cNvCxnSpPr/>
          <p:nvPr/>
        </p:nvCxnSpPr>
        <p:spPr>
          <a:xfrm>
            <a:off x="3587592" y="306531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3659030" y="242237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7</a:t>
            </a:r>
            <a:endParaRPr lang="en-US" sz="4000" b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3730468" y="2993878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dirty="0"/>
          </a:p>
        </p:txBody>
      </p:sp>
      <p:sp>
        <p:nvSpPr>
          <p:cNvPr id="44" name="43 - Ορθογώνιο"/>
          <p:cNvSpPr/>
          <p:nvPr/>
        </p:nvSpPr>
        <p:spPr>
          <a:xfrm>
            <a:off x="2587460" y="20002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2786050" y="528638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3643306" y="565007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3929058" y="49421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4000496" y="429924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3x</a:t>
            </a:r>
            <a:endParaRPr lang="en-US" sz="4000" b="1" dirty="0"/>
          </a:p>
        </p:txBody>
      </p:sp>
      <p:sp>
        <p:nvSpPr>
          <p:cNvPr id="60" name="59 - Ορθογώνιο"/>
          <p:cNvSpPr/>
          <p:nvPr/>
        </p:nvSpPr>
        <p:spPr>
          <a:xfrm>
            <a:off x="4071934" y="48707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dirty="0"/>
          </a:p>
        </p:txBody>
      </p:sp>
      <p:cxnSp>
        <p:nvCxnSpPr>
          <p:cNvPr id="61" name="60 - Ευθεία γραμμή σύνδεσης"/>
          <p:cNvCxnSpPr/>
          <p:nvPr/>
        </p:nvCxnSpPr>
        <p:spPr>
          <a:xfrm>
            <a:off x="4071934" y="629301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4143372" y="565007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b="1" dirty="0"/>
          </a:p>
        </p:txBody>
      </p:sp>
      <p:sp>
        <p:nvSpPr>
          <p:cNvPr id="63" name="62 - Ορθογώνιο"/>
          <p:cNvSpPr/>
          <p:nvPr/>
        </p:nvSpPr>
        <p:spPr>
          <a:xfrm>
            <a:off x="4214810" y="622157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6" grpId="0"/>
      <p:bldP spid="57" grpId="0"/>
      <p:bldP spid="58" grpId="0"/>
      <p:bldP spid="59" grpId="0"/>
      <p:bldP spid="25" grpId="0"/>
      <p:bldP spid="26" grpId="0"/>
      <p:bldP spid="28" grpId="0"/>
      <p:bldP spid="31" grpId="0"/>
      <p:bldP spid="32" grpId="0"/>
      <p:bldP spid="33" grpId="0"/>
      <p:bldP spid="34" grpId="0"/>
      <p:bldP spid="37" grpId="0"/>
      <p:bldP spid="39" grpId="0"/>
      <p:bldP spid="41" grpId="0"/>
      <p:bldP spid="42" grpId="0"/>
      <p:bldP spid="44" grpId="0"/>
      <p:bldP spid="45" grpId="0"/>
      <p:bldP spid="48" grpId="0"/>
      <p:bldP spid="60" grpId="0"/>
      <p:bldP spid="62" grpId="0"/>
      <p:bldP spid="6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2928926" y="857232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8" name="27 - Ορθογώνιο"/>
          <p:cNvSpPr/>
          <p:nvPr/>
        </p:nvSpPr>
        <p:spPr>
          <a:xfrm>
            <a:off x="1428728" y="192880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214282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Ορθογώνιο"/>
          <p:cNvSpPr/>
          <p:nvPr/>
        </p:nvSpPr>
        <p:spPr>
          <a:xfrm>
            <a:off x="857224" y="2285992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428596" y="1643050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285720" y="2357430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 rot="5400000">
            <a:off x="607191" y="1750207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5400000">
            <a:off x="392877" y="2536025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Ευθεία γραμμή σύνδεσης"/>
          <p:cNvCxnSpPr/>
          <p:nvPr/>
        </p:nvCxnSpPr>
        <p:spPr>
          <a:xfrm>
            <a:off x="2071670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Ορθογώνιο"/>
          <p:cNvSpPr/>
          <p:nvPr/>
        </p:nvSpPr>
        <p:spPr>
          <a:xfrm>
            <a:off x="2643174" y="2214554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sp>
        <p:nvSpPr>
          <p:cNvPr id="65" name="64 - Ορθογώνιο"/>
          <p:cNvSpPr/>
          <p:nvPr/>
        </p:nvSpPr>
        <p:spPr>
          <a:xfrm>
            <a:off x="2357422" y="171448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2143108" y="2285992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2500298" y="221455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3428992" y="20002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3" name="82 - Ευθεία γραμμή σύνδεσης"/>
          <p:cNvCxnSpPr/>
          <p:nvPr/>
        </p:nvCxnSpPr>
        <p:spPr>
          <a:xfrm>
            <a:off x="4357686" y="235743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- TextBox"/>
          <p:cNvSpPr txBox="1"/>
          <p:nvPr/>
        </p:nvSpPr>
        <p:spPr>
          <a:xfrm>
            <a:off x="4500562" y="171448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4500562" y="2211165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0" y="0"/>
            <a:ext cx="3784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Απλοποίηση κλάσματος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1428728" y="385762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214282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285720" y="4143380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642910" y="3643314"/>
            <a:ext cx="5517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2</a:t>
            </a:r>
            <a:endParaRPr lang="en-US" sz="3600" baseline="300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714348" y="4211429"/>
            <a:ext cx="5517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2</a:t>
            </a:r>
            <a:endParaRPr lang="en-US" sz="3600" baseline="30000" dirty="0"/>
          </a:p>
        </p:txBody>
      </p:sp>
      <p:cxnSp>
        <p:nvCxnSpPr>
          <p:cNvPr id="52" name="51 - Ευθεία γραμμή σύνδεσης"/>
          <p:cNvCxnSpPr/>
          <p:nvPr/>
        </p:nvCxnSpPr>
        <p:spPr>
          <a:xfrm rot="5400000">
            <a:off x="678629" y="3821909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 rot="5400000">
            <a:off x="750067" y="4393413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>
            <a:off x="2071670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2071670" y="4143380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b="1" dirty="0"/>
          </a:p>
        </p:txBody>
      </p:sp>
      <p:sp>
        <p:nvSpPr>
          <p:cNvPr id="57" name="56 - Ορθογώνιο"/>
          <p:cNvSpPr/>
          <p:nvPr/>
        </p:nvSpPr>
        <p:spPr>
          <a:xfrm>
            <a:off x="2643174" y="3643314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2643174" y="421481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2428860" y="414338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3428992" y="378619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70" name="69 - Ευθεία γραμμή σύνδεσης"/>
          <p:cNvCxnSpPr/>
          <p:nvPr/>
        </p:nvCxnSpPr>
        <p:spPr>
          <a:xfrm>
            <a:off x="4071934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4214810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72" name="71 - Ορθογώνιο"/>
          <p:cNvSpPr/>
          <p:nvPr/>
        </p:nvSpPr>
        <p:spPr>
          <a:xfrm>
            <a:off x="4214810" y="4139991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cxnSp>
        <p:nvCxnSpPr>
          <p:cNvPr id="77" name="76 - Ευθεία γραμμή σύνδεσης"/>
          <p:cNvCxnSpPr/>
          <p:nvPr/>
        </p:nvCxnSpPr>
        <p:spPr>
          <a:xfrm>
            <a:off x="285720" y="6000768"/>
            <a:ext cx="221457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214282" y="542926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79" name="78 - Ορθογώνιο"/>
          <p:cNvSpPr/>
          <p:nvPr/>
        </p:nvSpPr>
        <p:spPr>
          <a:xfrm>
            <a:off x="642910" y="5425875"/>
            <a:ext cx="14766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(x</a:t>
            </a:r>
            <a:r>
              <a:rPr lang="el-GR" sz="3600" b="1" baseline="30000" dirty="0" smtClean="0"/>
              <a:t>2</a:t>
            </a:r>
            <a:r>
              <a:rPr lang="en-US" sz="3600" b="1" baseline="30000" dirty="0" smtClean="0"/>
              <a:t> </a:t>
            </a:r>
            <a:r>
              <a:rPr lang="en-US" sz="3600" b="1" dirty="0" smtClean="0"/>
              <a:t> +2)</a:t>
            </a:r>
            <a:endParaRPr lang="en-US" sz="3600" baseline="30000" dirty="0"/>
          </a:p>
        </p:txBody>
      </p:sp>
      <p:sp>
        <p:nvSpPr>
          <p:cNvPr id="80" name="79 - Ορθογώνιο"/>
          <p:cNvSpPr/>
          <p:nvPr/>
        </p:nvSpPr>
        <p:spPr>
          <a:xfrm>
            <a:off x="428596" y="6068817"/>
            <a:ext cx="20717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5</a:t>
            </a:r>
            <a:r>
              <a:rPr lang="en-US" sz="3600" b="1" dirty="0" smtClean="0"/>
              <a:t>(x</a:t>
            </a:r>
            <a:r>
              <a:rPr lang="en-US" sz="3600" b="1" baseline="30000" dirty="0" smtClean="0"/>
              <a:t>2</a:t>
            </a:r>
            <a:r>
              <a:rPr lang="en-US" sz="3600" b="1" dirty="0" smtClean="0"/>
              <a:t> +2)</a:t>
            </a:r>
            <a:endParaRPr lang="en-US" sz="3600" baseline="30000" dirty="0"/>
          </a:p>
        </p:txBody>
      </p:sp>
      <p:cxnSp>
        <p:nvCxnSpPr>
          <p:cNvPr id="82" name="81 - Ευθεία γραμμή σύνδεσης"/>
          <p:cNvCxnSpPr/>
          <p:nvPr/>
        </p:nvCxnSpPr>
        <p:spPr>
          <a:xfrm rot="10800000" flipV="1">
            <a:off x="785786" y="6215082"/>
            <a:ext cx="1285884" cy="357190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- Ευθεία γραμμή σύνδεσης"/>
          <p:cNvCxnSpPr/>
          <p:nvPr/>
        </p:nvCxnSpPr>
        <p:spPr>
          <a:xfrm rot="10800000" flipV="1">
            <a:off x="714348" y="5572140"/>
            <a:ext cx="1214446" cy="366714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Ορθογώνιο"/>
          <p:cNvSpPr/>
          <p:nvPr/>
        </p:nvSpPr>
        <p:spPr>
          <a:xfrm>
            <a:off x="2643174" y="55721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93" name="92 - Ευθεία γραμμή σύνδεσης"/>
          <p:cNvCxnSpPr/>
          <p:nvPr/>
        </p:nvCxnSpPr>
        <p:spPr>
          <a:xfrm flipV="1">
            <a:off x="3588412" y="5929330"/>
            <a:ext cx="626398" cy="338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93 - TextBox"/>
          <p:cNvSpPr txBox="1"/>
          <p:nvPr/>
        </p:nvSpPr>
        <p:spPr>
          <a:xfrm>
            <a:off x="3516974" y="5361215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96" name="95 - Ορθογώνιο"/>
          <p:cNvSpPr/>
          <p:nvPr/>
        </p:nvSpPr>
        <p:spPr>
          <a:xfrm>
            <a:off x="3588412" y="6000768"/>
            <a:ext cx="20717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5</a:t>
            </a:r>
            <a:endParaRPr lang="en-US" sz="3600" baseline="30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8" grpId="0"/>
      <p:bldP spid="32" grpId="0"/>
      <p:bldP spid="33" grpId="0"/>
      <p:bldP spid="34" grpId="0"/>
      <p:bldP spid="64" grpId="0"/>
      <p:bldP spid="65" grpId="0"/>
      <p:bldP spid="66" grpId="0"/>
      <p:bldP spid="68" grpId="0"/>
      <p:bldP spid="69" grpId="0"/>
      <p:bldP spid="84" grpId="0"/>
      <p:bldP spid="85" grpId="0"/>
      <p:bldP spid="38" grpId="0"/>
      <p:bldP spid="44" grpId="0"/>
      <p:bldP spid="47" grpId="0"/>
      <p:bldP spid="49" grpId="0"/>
      <p:bldP spid="55" grpId="0"/>
      <p:bldP spid="57" grpId="0"/>
      <p:bldP spid="58" grpId="0"/>
      <p:bldP spid="59" grpId="0"/>
      <p:bldP spid="60" grpId="0"/>
      <p:bldP spid="71" grpId="0"/>
      <p:bldP spid="72" grpId="0"/>
      <p:bldP spid="78" grpId="0"/>
      <p:bldP spid="79" grpId="0"/>
      <p:bldP spid="80" grpId="0"/>
      <p:bldP spid="92" grpId="0"/>
      <p:bldP spid="94" grpId="0"/>
      <p:bldP spid="9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2928926" y="857232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0" y="2357430"/>
            <a:ext cx="1302427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0" y="17859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357158" y="221116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857224" y="1857364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714348" y="228260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500034" y="1857364"/>
            <a:ext cx="3545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baseline="30000" dirty="0" smtClean="0"/>
              <a:t>+</a:t>
            </a:r>
            <a:endParaRPr lang="en-US" sz="40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571472" y="221455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0" y="0"/>
            <a:ext cx="3784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Απλοποίηση κλάσματος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214282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357158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785786" y="3643314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428596" y="4211429"/>
            <a:ext cx="1428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9-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cxnSp>
        <p:nvCxnSpPr>
          <p:cNvPr id="77" name="76 - Ευθεία γραμμή σύνδεσης"/>
          <p:cNvCxnSpPr/>
          <p:nvPr/>
        </p:nvCxnSpPr>
        <p:spPr>
          <a:xfrm>
            <a:off x="673216" y="6143644"/>
            <a:ext cx="1302427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673216" y="5500702"/>
            <a:ext cx="1071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  +</a:t>
            </a:r>
            <a:endParaRPr lang="en-US" sz="4000" b="1" dirty="0"/>
          </a:p>
        </p:txBody>
      </p:sp>
      <p:sp>
        <p:nvSpPr>
          <p:cNvPr id="79" name="78 - Ορθογώνιο"/>
          <p:cNvSpPr/>
          <p:nvPr/>
        </p:nvSpPr>
        <p:spPr>
          <a:xfrm>
            <a:off x="1530440" y="5568751"/>
            <a:ext cx="612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r>
              <a:rPr lang="el-GR" sz="3600" b="1" baseline="30000" dirty="0" smtClean="0"/>
              <a:t>2</a:t>
            </a:r>
            <a:endParaRPr lang="en-US" sz="3600" baseline="30000" dirty="0"/>
          </a:p>
        </p:txBody>
      </p:sp>
      <p:sp>
        <p:nvSpPr>
          <p:cNvPr id="80" name="79 - Ορθογώνιο"/>
          <p:cNvSpPr/>
          <p:nvPr/>
        </p:nvSpPr>
        <p:spPr>
          <a:xfrm>
            <a:off x="673216" y="6072206"/>
            <a:ext cx="13446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5 -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cxnSp>
        <p:nvCxnSpPr>
          <p:cNvPr id="87" name="86 - Ευθύγραμμο βέλος σύνδεσης"/>
          <p:cNvCxnSpPr/>
          <p:nvPr/>
        </p:nvCxnSpPr>
        <p:spPr>
          <a:xfrm flipV="1">
            <a:off x="1714480" y="2214554"/>
            <a:ext cx="1643074" cy="1428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- TextBox"/>
          <p:cNvSpPr txBox="1"/>
          <p:nvPr/>
        </p:nvSpPr>
        <p:spPr>
          <a:xfrm>
            <a:off x="3500430" y="1785926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Δεν γίνεται απλοποίηση γιατί στον αριθμητή δεν έχω  μόνο  πολλαπλασιασμό…..</a:t>
            </a:r>
            <a:endParaRPr lang="en-US" dirty="0"/>
          </a:p>
        </p:txBody>
      </p:sp>
      <p:cxnSp>
        <p:nvCxnSpPr>
          <p:cNvPr id="89" name="88 - Ευθύγραμμο βέλος σύνδεσης"/>
          <p:cNvCxnSpPr/>
          <p:nvPr/>
        </p:nvCxnSpPr>
        <p:spPr>
          <a:xfrm flipV="1">
            <a:off x="1714480" y="4143380"/>
            <a:ext cx="1643074" cy="1428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89 - TextBox"/>
          <p:cNvSpPr txBox="1"/>
          <p:nvPr/>
        </p:nvSpPr>
        <p:spPr>
          <a:xfrm>
            <a:off x="3500430" y="3643314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Δεν γίνεται απλοποίηση γιατί στον παρονομαστή δεν  έχω  μόνο πολλαπλασιασμό..</a:t>
            </a:r>
            <a:endParaRPr lang="en-US" dirty="0"/>
          </a:p>
        </p:txBody>
      </p:sp>
      <p:cxnSp>
        <p:nvCxnSpPr>
          <p:cNvPr id="94" name="93 - Ευθύγραμμο βέλος σύνδεσης"/>
          <p:cNvCxnSpPr/>
          <p:nvPr/>
        </p:nvCxnSpPr>
        <p:spPr>
          <a:xfrm flipV="1">
            <a:off x="2357422" y="6000768"/>
            <a:ext cx="1643074" cy="1428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- TextBox"/>
          <p:cNvSpPr txBox="1"/>
          <p:nvPr/>
        </p:nvSpPr>
        <p:spPr>
          <a:xfrm>
            <a:off x="4000496" y="5572140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Δεν γίνεται απλοποίηση γιατί στον παρονομαστή και </a:t>
            </a:r>
            <a:r>
              <a:rPr lang="el-GR" smtClean="0"/>
              <a:t>στον αριθμητή </a:t>
            </a:r>
            <a:r>
              <a:rPr lang="el-GR" dirty="0" smtClean="0"/>
              <a:t>δεν  έχω  μόνο πολλαπλασιασμό..</a:t>
            </a:r>
            <a:endParaRPr 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31" grpId="0"/>
      <p:bldP spid="32" grpId="0"/>
      <p:bldP spid="33" grpId="0"/>
      <p:bldP spid="34" grpId="0"/>
      <p:bldP spid="35" grpId="0"/>
      <p:bldP spid="36" grpId="0"/>
      <p:bldP spid="44" grpId="0"/>
      <p:bldP spid="47" grpId="0"/>
      <p:bldP spid="49" grpId="0"/>
      <p:bldP spid="78" grpId="0"/>
      <p:bldP spid="79" grpId="0"/>
      <p:bldP spid="80" grpId="0"/>
      <p:bldP spid="88" grpId="0"/>
      <p:bldP spid="90" grpId="0"/>
      <p:bldP spid="9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500034" y="300037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571472" y="235743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642910" y="292893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2428860" y="257174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357158" y="1357298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1214414" y="257174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1500166" y="300037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571604" y="235743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1643042" y="292893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3000364" y="300037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000364" y="228599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3357554" y="228599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33" name="32 - TextBox"/>
          <p:cNvSpPr txBox="1"/>
          <p:nvPr/>
        </p:nvSpPr>
        <p:spPr>
          <a:xfrm>
            <a:off x="3643306" y="228599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b="1" dirty="0"/>
          </a:p>
        </p:txBody>
      </p:sp>
      <p:sp>
        <p:nvSpPr>
          <p:cNvPr id="35" name="34 - Ορθογώνιο"/>
          <p:cNvSpPr/>
          <p:nvPr/>
        </p:nvSpPr>
        <p:spPr>
          <a:xfrm>
            <a:off x="3071802" y="300037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3428992" y="295519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39" name="38 - Ορθογώνιο"/>
          <p:cNvSpPr/>
          <p:nvPr/>
        </p:nvSpPr>
        <p:spPr>
          <a:xfrm>
            <a:off x="3714744" y="292893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4572000" y="257174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5357818" y="2928934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429256" y="300037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15</a:t>
            </a:r>
            <a:endParaRPr lang="en-US" sz="4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5500694" y="235743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500034" y="55721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571472" y="492919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60" name="59 - Ορθογώνιο"/>
          <p:cNvSpPr/>
          <p:nvPr/>
        </p:nvSpPr>
        <p:spPr>
          <a:xfrm>
            <a:off x="642910" y="55007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2428860" y="51435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62" name="61 - Ορθογώνιο"/>
          <p:cNvSpPr/>
          <p:nvPr/>
        </p:nvSpPr>
        <p:spPr>
          <a:xfrm>
            <a:off x="1214414" y="514351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63" name="62 - Ευθεία γραμμή σύνδεσης"/>
          <p:cNvCxnSpPr/>
          <p:nvPr/>
        </p:nvCxnSpPr>
        <p:spPr>
          <a:xfrm>
            <a:off x="1500166" y="55721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TextBox"/>
          <p:cNvSpPr txBox="1"/>
          <p:nvPr/>
        </p:nvSpPr>
        <p:spPr>
          <a:xfrm>
            <a:off x="1571604" y="492919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b="1" dirty="0"/>
          </a:p>
        </p:txBody>
      </p:sp>
      <p:sp>
        <p:nvSpPr>
          <p:cNvPr id="65" name="64 - Ορθογώνιο"/>
          <p:cNvSpPr/>
          <p:nvPr/>
        </p:nvSpPr>
        <p:spPr>
          <a:xfrm>
            <a:off x="1643042" y="55007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cxnSp>
        <p:nvCxnSpPr>
          <p:cNvPr id="66" name="65 - Ευθεία γραμμή σύνδεσης"/>
          <p:cNvCxnSpPr/>
          <p:nvPr/>
        </p:nvCxnSpPr>
        <p:spPr>
          <a:xfrm>
            <a:off x="3000364" y="557214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3000364" y="48577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3357554" y="485776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69" name="68 - TextBox"/>
          <p:cNvSpPr txBox="1"/>
          <p:nvPr/>
        </p:nvSpPr>
        <p:spPr>
          <a:xfrm>
            <a:off x="3643306" y="48577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b="1" dirty="0"/>
          </a:p>
        </p:txBody>
      </p:sp>
      <p:sp>
        <p:nvSpPr>
          <p:cNvPr id="70" name="69 - Ορθογώνιο"/>
          <p:cNvSpPr/>
          <p:nvPr/>
        </p:nvSpPr>
        <p:spPr>
          <a:xfrm>
            <a:off x="3071802" y="557214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sp>
        <p:nvSpPr>
          <p:cNvPr id="71" name="70 - Ορθογώνιο"/>
          <p:cNvSpPr/>
          <p:nvPr/>
        </p:nvSpPr>
        <p:spPr>
          <a:xfrm>
            <a:off x="3428992" y="5526961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72" name="71 - Ορθογώνιο"/>
          <p:cNvSpPr/>
          <p:nvPr/>
        </p:nvSpPr>
        <p:spPr>
          <a:xfrm>
            <a:off x="3714744" y="55007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73" name="72 - Ορθογώνιο"/>
          <p:cNvSpPr/>
          <p:nvPr/>
        </p:nvSpPr>
        <p:spPr>
          <a:xfrm>
            <a:off x="4572000" y="51435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5357818" y="5500702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5429256" y="557214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20</a:t>
            </a:r>
            <a:endParaRPr lang="en-US" sz="4000" b="1" dirty="0"/>
          </a:p>
        </p:txBody>
      </p:sp>
      <p:sp>
        <p:nvSpPr>
          <p:cNvPr id="76" name="75 - TextBox"/>
          <p:cNvSpPr txBox="1"/>
          <p:nvPr/>
        </p:nvSpPr>
        <p:spPr>
          <a:xfrm>
            <a:off x="5500694" y="4929198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12</a:t>
            </a:r>
            <a:endParaRPr lang="en-US" sz="4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2" grpId="0"/>
      <p:bldP spid="24" grpId="0"/>
      <p:bldP spid="25" grpId="0"/>
      <p:bldP spid="31" grpId="0"/>
      <p:bldP spid="32" grpId="0"/>
      <p:bldP spid="33" grpId="0"/>
      <p:bldP spid="35" grpId="0"/>
      <p:bldP spid="37" grpId="0"/>
      <p:bldP spid="39" grpId="0"/>
      <p:bldP spid="40" grpId="0"/>
      <p:bldP spid="45" grpId="0"/>
      <p:bldP spid="46" grpId="0"/>
      <p:bldP spid="48" grpId="0"/>
      <p:bldP spid="60" grpId="0"/>
      <p:bldP spid="61" grpId="0"/>
      <p:bldP spid="62" grpId="0"/>
      <p:bldP spid="64" grpId="0"/>
      <p:bldP spid="65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5" grpId="0"/>
      <p:bldP spid="7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214282" y="20002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285720" y="135729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357158" y="19288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2143108" y="15716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57148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928662" y="157161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1214414" y="20002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285852" y="135729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1357290" y="19288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2714612" y="200024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2714612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3071802" y="128586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33" name="32 - TextBox"/>
          <p:cNvSpPr txBox="1"/>
          <p:nvPr/>
        </p:nvSpPr>
        <p:spPr>
          <a:xfrm>
            <a:off x="3357554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35" name="34 - Ορθογώνιο"/>
          <p:cNvSpPr/>
          <p:nvPr/>
        </p:nvSpPr>
        <p:spPr>
          <a:xfrm>
            <a:off x="2786050" y="200024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3143240" y="1955061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39" name="38 - Ορθογώνιο"/>
          <p:cNvSpPr/>
          <p:nvPr/>
        </p:nvSpPr>
        <p:spPr>
          <a:xfrm>
            <a:off x="3428992" y="19288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4286248" y="15716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5072066" y="1928802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143504" y="200024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12</a:t>
            </a:r>
            <a:endParaRPr lang="en-US" sz="4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5214942" y="135729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30</a:t>
            </a:r>
            <a:endParaRPr lang="en-US" sz="4000" b="1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785786" y="421481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714348" y="3571876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-</a:t>
            </a:r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60" name="59 - Ορθογώνιο"/>
          <p:cNvSpPr/>
          <p:nvPr/>
        </p:nvSpPr>
        <p:spPr>
          <a:xfrm>
            <a:off x="928662" y="4143380"/>
            <a:ext cx="487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2571736" y="371475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62" name="61 - Ορθογώνιο"/>
          <p:cNvSpPr/>
          <p:nvPr/>
        </p:nvSpPr>
        <p:spPr>
          <a:xfrm>
            <a:off x="1500166" y="378619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63" name="62 - Ευθεία γραμμή σύνδεσης"/>
          <p:cNvCxnSpPr/>
          <p:nvPr/>
        </p:nvCxnSpPr>
        <p:spPr>
          <a:xfrm>
            <a:off x="1785918" y="421481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TextBox"/>
          <p:cNvSpPr txBox="1"/>
          <p:nvPr/>
        </p:nvSpPr>
        <p:spPr>
          <a:xfrm>
            <a:off x="1714480" y="3578370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-</a:t>
            </a:r>
            <a:r>
              <a:rPr lang="el-GR" sz="4000" b="1" dirty="0" smtClean="0"/>
              <a:t>2</a:t>
            </a:r>
            <a:endParaRPr lang="en-US" sz="4000" b="1" dirty="0"/>
          </a:p>
        </p:txBody>
      </p:sp>
      <p:sp>
        <p:nvSpPr>
          <p:cNvPr id="65" name="64 - Ορθογώνιο"/>
          <p:cNvSpPr/>
          <p:nvPr/>
        </p:nvSpPr>
        <p:spPr>
          <a:xfrm>
            <a:off x="1928794" y="4143380"/>
            <a:ext cx="465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β</a:t>
            </a:r>
            <a:endParaRPr lang="en-US" sz="4000" dirty="0"/>
          </a:p>
        </p:txBody>
      </p:sp>
      <p:cxnSp>
        <p:nvCxnSpPr>
          <p:cNvPr id="66" name="65 - Ευθεία γραμμή σύνδεσης"/>
          <p:cNvCxnSpPr>
            <a:endCxn id="73" idx="1"/>
          </p:cNvCxnSpPr>
          <p:nvPr/>
        </p:nvCxnSpPr>
        <p:spPr>
          <a:xfrm flipV="1">
            <a:off x="3143240" y="4140133"/>
            <a:ext cx="1714512" cy="32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3143240" y="350043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-6</a:t>
            </a:r>
            <a:endParaRPr lang="en-US" sz="40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3643306" y="3500438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69" name="68 - TextBox"/>
          <p:cNvSpPr txBox="1"/>
          <p:nvPr/>
        </p:nvSpPr>
        <p:spPr>
          <a:xfrm>
            <a:off x="3786182" y="3500438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(-2)</a:t>
            </a:r>
            <a:endParaRPr lang="en-US" sz="4000" b="1" dirty="0"/>
          </a:p>
        </p:txBody>
      </p:sp>
      <p:sp>
        <p:nvSpPr>
          <p:cNvPr id="70" name="69 - Ορθογώνιο"/>
          <p:cNvSpPr/>
          <p:nvPr/>
        </p:nvSpPr>
        <p:spPr>
          <a:xfrm>
            <a:off x="3357554" y="4214818"/>
            <a:ext cx="487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dirty="0"/>
          </a:p>
        </p:txBody>
      </p:sp>
      <p:sp>
        <p:nvSpPr>
          <p:cNvPr id="71" name="70 - Ορθογώνιο"/>
          <p:cNvSpPr/>
          <p:nvPr/>
        </p:nvSpPr>
        <p:spPr>
          <a:xfrm>
            <a:off x="3714744" y="4169639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72" name="71 - Ορθογώνιο"/>
          <p:cNvSpPr/>
          <p:nvPr/>
        </p:nvSpPr>
        <p:spPr>
          <a:xfrm>
            <a:off x="4000496" y="4143380"/>
            <a:ext cx="465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β</a:t>
            </a:r>
            <a:endParaRPr lang="en-US" sz="4000" dirty="0"/>
          </a:p>
        </p:txBody>
      </p:sp>
      <p:sp>
        <p:nvSpPr>
          <p:cNvPr id="73" name="72 - Ορθογώνιο"/>
          <p:cNvSpPr/>
          <p:nvPr/>
        </p:nvSpPr>
        <p:spPr>
          <a:xfrm>
            <a:off x="4857752" y="378619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5643570" y="4143380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5715008" y="421481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err="1" smtClean="0"/>
              <a:t>αβ</a:t>
            </a:r>
            <a:endParaRPr lang="en-US" sz="4000" b="1" dirty="0"/>
          </a:p>
        </p:txBody>
      </p:sp>
      <p:sp>
        <p:nvSpPr>
          <p:cNvPr id="76" name="75 - TextBox"/>
          <p:cNvSpPr txBox="1"/>
          <p:nvPr/>
        </p:nvSpPr>
        <p:spPr>
          <a:xfrm>
            <a:off x="5572132" y="3571876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+12</a:t>
            </a:r>
            <a:endParaRPr lang="en-US" sz="4000" b="1" dirty="0"/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2714612" y="621508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- TextBox"/>
          <p:cNvSpPr txBox="1"/>
          <p:nvPr/>
        </p:nvSpPr>
        <p:spPr>
          <a:xfrm>
            <a:off x="2786050" y="55721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92" name="91 - Ορθογώνιο"/>
          <p:cNvSpPr/>
          <p:nvPr/>
        </p:nvSpPr>
        <p:spPr>
          <a:xfrm>
            <a:off x="2857488" y="6143644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10</a:t>
            </a:r>
            <a:endParaRPr lang="en-US" sz="4000" dirty="0"/>
          </a:p>
        </p:txBody>
      </p:sp>
      <p:sp>
        <p:nvSpPr>
          <p:cNvPr id="93" name="92 - Ορθογώνιο"/>
          <p:cNvSpPr/>
          <p:nvPr/>
        </p:nvSpPr>
        <p:spPr>
          <a:xfrm>
            <a:off x="4643438" y="578645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94" name="93 - Ορθογώνιο"/>
          <p:cNvSpPr/>
          <p:nvPr/>
        </p:nvSpPr>
        <p:spPr>
          <a:xfrm>
            <a:off x="3428992" y="578645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95" name="94 - Ευθεία γραμμή σύνδεσης"/>
          <p:cNvCxnSpPr/>
          <p:nvPr/>
        </p:nvCxnSpPr>
        <p:spPr>
          <a:xfrm>
            <a:off x="3714744" y="621508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95 - TextBox"/>
          <p:cNvSpPr txBox="1"/>
          <p:nvPr/>
        </p:nvSpPr>
        <p:spPr>
          <a:xfrm>
            <a:off x="3786182" y="55721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b="1" dirty="0"/>
          </a:p>
        </p:txBody>
      </p:sp>
      <p:sp>
        <p:nvSpPr>
          <p:cNvPr id="97" name="96 - Ορθογώνιο"/>
          <p:cNvSpPr/>
          <p:nvPr/>
        </p:nvSpPr>
        <p:spPr>
          <a:xfrm>
            <a:off x="3857620" y="614364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dirty="0"/>
          </a:p>
        </p:txBody>
      </p:sp>
      <p:cxnSp>
        <p:nvCxnSpPr>
          <p:cNvPr id="98" name="97 - Ευθεία γραμμή σύνδεσης"/>
          <p:cNvCxnSpPr/>
          <p:nvPr/>
        </p:nvCxnSpPr>
        <p:spPr>
          <a:xfrm>
            <a:off x="5214942" y="621508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- TextBox"/>
          <p:cNvSpPr txBox="1"/>
          <p:nvPr/>
        </p:nvSpPr>
        <p:spPr>
          <a:xfrm>
            <a:off x="5214942" y="550070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100" name="99 - Ορθογώνιο"/>
          <p:cNvSpPr/>
          <p:nvPr/>
        </p:nvSpPr>
        <p:spPr>
          <a:xfrm>
            <a:off x="5572132" y="550070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01" name="100 - TextBox"/>
          <p:cNvSpPr txBox="1"/>
          <p:nvPr/>
        </p:nvSpPr>
        <p:spPr>
          <a:xfrm>
            <a:off x="5857884" y="550070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102" name="101 - Ορθογώνιο"/>
          <p:cNvSpPr/>
          <p:nvPr/>
        </p:nvSpPr>
        <p:spPr>
          <a:xfrm>
            <a:off x="5072066" y="6143644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10</a:t>
            </a:r>
            <a:endParaRPr lang="en-US" sz="4000" dirty="0"/>
          </a:p>
        </p:txBody>
      </p:sp>
      <p:sp>
        <p:nvSpPr>
          <p:cNvPr id="103" name="102 - Ορθογώνιο"/>
          <p:cNvSpPr/>
          <p:nvPr/>
        </p:nvSpPr>
        <p:spPr>
          <a:xfrm>
            <a:off x="5643570" y="616990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04" name="103 - Ορθογώνιο"/>
          <p:cNvSpPr/>
          <p:nvPr/>
        </p:nvSpPr>
        <p:spPr>
          <a:xfrm>
            <a:off x="5929322" y="614364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dirty="0"/>
          </a:p>
        </p:txBody>
      </p:sp>
      <p:sp>
        <p:nvSpPr>
          <p:cNvPr id="105" name="104 - Ορθογώνιο"/>
          <p:cNvSpPr/>
          <p:nvPr/>
        </p:nvSpPr>
        <p:spPr>
          <a:xfrm>
            <a:off x="6786578" y="578645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106" name="105 - Ευθεία γραμμή σύνδεσης"/>
          <p:cNvCxnSpPr/>
          <p:nvPr/>
        </p:nvCxnSpPr>
        <p:spPr>
          <a:xfrm>
            <a:off x="7572396" y="6143644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106 - TextBox"/>
          <p:cNvSpPr txBox="1"/>
          <p:nvPr/>
        </p:nvSpPr>
        <p:spPr>
          <a:xfrm>
            <a:off x="7643834" y="621508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20</a:t>
            </a:r>
            <a:endParaRPr lang="en-US" sz="4000" b="1" dirty="0"/>
          </a:p>
        </p:txBody>
      </p:sp>
      <p:sp>
        <p:nvSpPr>
          <p:cNvPr id="108" name="107 - TextBox"/>
          <p:cNvSpPr txBox="1"/>
          <p:nvPr/>
        </p:nvSpPr>
        <p:spPr>
          <a:xfrm>
            <a:off x="7715272" y="557214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5x</a:t>
            </a:r>
            <a:endParaRPr lang="en-US" sz="4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2" grpId="0"/>
      <p:bldP spid="24" grpId="0"/>
      <p:bldP spid="25" grpId="0"/>
      <p:bldP spid="31" grpId="0"/>
      <p:bldP spid="32" grpId="0"/>
      <p:bldP spid="33" grpId="0"/>
      <p:bldP spid="35" grpId="0"/>
      <p:bldP spid="37" grpId="0"/>
      <p:bldP spid="39" grpId="0"/>
      <p:bldP spid="40" grpId="0"/>
      <p:bldP spid="45" grpId="0"/>
      <p:bldP spid="46" grpId="0"/>
      <p:bldP spid="48" grpId="0"/>
      <p:bldP spid="60" grpId="0"/>
      <p:bldP spid="61" grpId="0"/>
      <p:bldP spid="62" grpId="0"/>
      <p:bldP spid="64" grpId="0"/>
      <p:bldP spid="65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5" grpId="0"/>
      <p:bldP spid="76" grpId="0"/>
      <p:bldP spid="91" grpId="0"/>
      <p:bldP spid="92" grpId="0"/>
      <p:bldP spid="93" grpId="0"/>
      <p:bldP spid="94" grpId="0"/>
      <p:bldP spid="96" grpId="0"/>
      <p:bldP spid="97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7" grpId="0"/>
      <p:bldP spid="10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214282" y="20002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285720" y="135729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357158" y="19288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3071802" y="15716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57148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928662" y="157161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1214414" y="20002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285852" y="135729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1357290" y="19288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3500430" y="2000240"/>
            <a:ext cx="185738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571868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4000496" y="121442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33" name="32 - TextBox"/>
          <p:cNvSpPr txBox="1"/>
          <p:nvPr/>
        </p:nvSpPr>
        <p:spPr>
          <a:xfrm>
            <a:off x="4857752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40" name="39 - Ορθογώνιο"/>
          <p:cNvSpPr/>
          <p:nvPr/>
        </p:nvSpPr>
        <p:spPr>
          <a:xfrm>
            <a:off x="5572132" y="164305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6143636" y="2000240"/>
            <a:ext cx="107157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6286512" y="200024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24</a:t>
            </a:r>
            <a:endParaRPr lang="en-US" sz="4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286512" y="121442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30</a:t>
            </a:r>
            <a:endParaRPr lang="en-US" sz="4000" b="1" dirty="0"/>
          </a:p>
        </p:txBody>
      </p:sp>
      <p:cxnSp>
        <p:nvCxnSpPr>
          <p:cNvPr id="77" name="76 - Ευθεία γραμμή σύνδεσης"/>
          <p:cNvCxnSpPr/>
          <p:nvPr/>
        </p:nvCxnSpPr>
        <p:spPr>
          <a:xfrm>
            <a:off x="2357422" y="20002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2428860" y="135729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79" name="78 - Ορθογώνιο"/>
          <p:cNvSpPr/>
          <p:nvPr/>
        </p:nvSpPr>
        <p:spPr>
          <a:xfrm>
            <a:off x="2500298" y="19288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80" name="79 - Ορθογώνιο"/>
          <p:cNvSpPr/>
          <p:nvPr/>
        </p:nvSpPr>
        <p:spPr>
          <a:xfrm>
            <a:off x="1928794" y="157161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2" name="81 - TextBox"/>
          <p:cNvSpPr txBox="1"/>
          <p:nvPr/>
        </p:nvSpPr>
        <p:spPr>
          <a:xfrm>
            <a:off x="4214810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83" name="82 - Ορθογώνιο"/>
          <p:cNvSpPr/>
          <p:nvPr/>
        </p:nvSpPr>
        <p:spPr>
          <a:xfrm>
            <a:off x="4572000" y="121442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4" name="83 - TextBox"/>
          <p:cNvSpPr txBox="1"/>
          <p:nvPr/>
        </p:nvSpPr>
        <p:spPr>
          <a:xfrm>
            <a:off x="3643306" y="20002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3929058" y="192880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6" name="85 - TextBox"/>
          <p:cNvSpPr txBox="1"/>
          <p:nvPr/>
        </p:nvSpPr>
        <p:spPr>
          <a:xfrm>
            <a:off x="4786314" y="1973981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87" name="86 - TextBox"/>
          <p:cNvSpPr txBox="1"/>
          <p:nvPr/>
        </p:nvSpPr>
        <p:spPr>
          <a:xfrm>
            <a:off x="4286248" y="20002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b="1" dirty="0"/>
          </a:p>
        </p:txBody>
      </p:sp>
      <p:sp>
        <p:nvSpPr>
          <p:cNvPr id="88" name="87 - Ορθογώνιο"/>
          <p:cNvSpPr/>
          <p:nvPr/>
        </p:nvSpPr>
        <p:spPr>
          <a:xfrm>
            <a:off x="4500562" y="192880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109" name="108 - Ευθεία γραμμή σύνδεσης"/>
          <p:cNvCxnSpPr/>
          <p:nvPr/>
        </p:nvCxnSpPr>
        <p:spPr>
          <a:xfrm>
            <a:off x="142844" y="5169771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109 - TextBox"/>
          <p:cNvSpPr txBox="1"/>
          <p:nvPr/>
        </p:nvSpPr>
        <p:spPr>
          <a:xfrm>
            <a:off x="214282" y="4526829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111" name="110 - Ορθογώνιο"/>
          <p:cNvSpPr/>
          <p:nvPr/>
        </p:nvSpPr>
        <p:spPr>
          <a:xfrm>
            <a:off x="142844" y="5072074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-2</a:t>
            </a:r>
            <a:endParaRPr lang="en-US" sz="4000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3143240" y="478632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857224" y="474114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114" name="113 - Ευθεία γραμμή σύνδεσης"/>
          <p:cNvCxnSpPr/>
          <p:nvPr/>
        </p:nvCxnSpPr>
        <p:spPr>
          <a:xfrm>
            <a:off x="1142976" y="5169771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- TextBox"/>
          <p:cNvSpPr txBox="1"/>
          <p:nvPr/>
        </p:nvSpPr>
        <p:spPr>
          <a:xfrm>
            <a:off x="1214414" y="4526829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116" name="115 - Ορθογώνιο"/>
          <p:cNvSpPr/>
          <p:nvPr/>
        </p:nvSpPr>
        <p:spPr>
          <a:xfrm>
            <a:off x="1285852" y="5098333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-3</a:t>
            </a:r>
            <a:endParaRPr lang="en-US" sz="4000" dirty="0"/>
          </a:p>
        </p:txBody>
      </p:sp>
      <p:cxnSp>
        <p:nvCxnSpPr>
          <p:cNvPr id="117" name="116 - Ευθεία γραμμή σύνδεσης"/>
          <p:cNvCxnSpPr/>
          <p:nvPr/>
        </p:nvCxnSpPr>
        <p:spPr>
          <a:xfrm>
            <a:off x="3857620" y="5169771"/>
            <a:ext cx="1928826" cy="451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117 - TextBox"/>
          <p:cNvSpPr txBox="1"/>
          <p:nvPr/>
        </p:nvSpPr>
        <p:spPr>
          <a:xfrm>
            <a:off x="3857620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119" name="118 - Ορθογώνιο"/>
          <p:cNvSpPr/>
          <p:nvPr/>
        </p:nvSpPr>
        <p:spPr>
          <a:xfrm>
            <a:off x="4214810" y="442913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20" name="119 - TextBox"/>
          <p:cNvSpPr txBox="1"/>
          <p:nvPr/>
        </p:nvSpPr>
        <p:spPr>
          <a:xfrm>
            <a:off x="4929190" y="4500570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(-4)</a:t>
            </a:r>
            <a:endParaRPr lang="en-US" sz="4000" b="1" dirty="0"/>
          </a:p>
        </p:txBody>
      </p:sp>
      <p:sp>
        <p:nvSpPr>
          <p:cNvPr id="121" name="120 - Ορθογώνιο"/>
          <p:cNvSpPr/>
          <p:nvPr/>
        </p:nvSpPr>
        <p:spPr>
          <a:xfrm>
            <a:off x="6215074" y="485776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122" name="121 - Ευθεία γραμμή σύνδεσης"/>
          <p:cNvCxnSpPr/>
          <p:nvPr/>
        </p:nvCxnSpPr>
        <p:spPr>
          <a:xfrm>
            <a:off x="7143768" y="5169771"/>
            <a:ext cx="107157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- TextBox"/>
          <p:cNvSpPr txBox="1"/>
          <p:nvPr/>
        </p:nvSpPr>
        <p:spPr>
          <a:xfrm>
            <a:off x="7286644" y="5169771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12x</a:t>
            </a:r>
            <a:endParaRPr lang="en-US" sz="4000" b="1" dirty="0"/>
          </a:p>
        </p:txBody>
      </p:sp>
      <p:sp>
        <p:nvSpPr>
          <p:cNvPr id="124" name="123 - TextBox"/>
          <p:cNvSpPr txBox="1"/>
          <p:nvPr/>
        </p:nvSpPr>
        <p:spPr>
          <a:xfrm>
            <a:off x="7286644" y="4383953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-8x</a:t>
            </a:r>
            <a:endParaRPr lang="en-US" sz="4000" b="1" dirty="0"/>
          </a:p>
        </p:txBody>
      </p:sp>
      <p:cxnSp>
        <p:nvCxnSpPr>
          <p:cNvPr id="125" name="124 - Ευθεία γραμμή σύνδεσης"/>
          <p:cNvCxnSpPr/>
          <p:nvPr/>
        </p:nvCxnSpPr>
        <p:spPr>
          <a:xfrm>
            <a:off x="2285984" y="5169771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125 - TextBox"/>
          <p:cNvSpPr txBox="1"/>
          <p:nvPr/>
        </p:nvSpPr>
        <p:spPr>
          <a:xfrm>
            <a:off x="2214546" y="4500570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-4</a:t>
            </a:r>
            <a:endParaRPr lang="en-US" sz="4000" b="1" dirty="0"/>
          </a:p>
        </p:txBody>
      </p:sp>
      <p:sp>
        <p:nvSpPr>
          <p:cNvPr id="127" name="126 - Ορθογώνιο"/>
          <p:cNvSpPr/>
          <p:nvPr/>
        </p:nvSpPr>
        <p:spPr>
          <a:xfrm>
            <a:off x="2285984" y="5072074"/>
            <a:ext cx="6799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2</a:t>
            </a:r>
            <a:r>
              <a:rPr lang="en-US" sz="4000" b="1" dirty="0" smtClean="0"/>
              <a:t>x</a:t>
            </a:r>
            <a:endParaRPr lang="en-US" sz="4000" dirty="0"/>
          </a:p>
        </p:txBody>
      </p:sp>
      <p:sp>
        <p:nvSpPr>
          <p:cNvPr id="128" name="127 - Ορθογώνιο"/>
          <p:cNvSpPr/>
          <p:nvPr/>
        </p:nvSpPr>
        <p:spPr>
          <a:xfrm>
            <a:off x="1857356" y="474114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29" name="128 - TextBox"/>
          <p:cNvSpPr txBox="1"/>
          <p:nvPr/>
        </p:nvSpPr>
        <p:spPr>
          <a:xfrm>
            <a:off x="4429124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130" name="129 - Ορθογώνιο"/>
          <p:cNvSpPr/>
          <p:nvPr/>
        </p:nvSpPr>
        <p:spPr>
          <a:xfrm>
            <a:off x="4786314" y="450057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31" name="130 - TextBox"/>
          <p:cNvSpPr txBox="1"/>
          <p:nvPr/>
        </p:nvSpPr>
        <p:spPr>
          <a:xfrm>
            <a:off x="3786182" y="514351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-2</a:t>
            </a:r>
            <a:endParaRPr lang="en-US" sz="4000" b="1" dirty="0"/>
          </a:p>
        </p:txBody>
      </p:sp>
      <p:sp>
        <p:nvSpPr>
          <p:cNvPr id="132" name="131 - Ορθογώνιο"/>
          <p:cNvSpPr/>
          <p:nvPr/>
        </p:nvSpPr>
        <p:spPr>
          <a:xfrm>
            <a:off x="4286248" y="509833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33" name="132 - TextBox"/>
          <p:cNvSpPr txBox="1"/>
          <p:nvPr/>
        </p:nvSpPr>
        <p:spPr>
          <a:xfrm>
            <a:off x="5286380" y="514351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134" name="133 - TextBox"/>
          <p:cNvSpPr txBox="1"/>
          <p:nvPr/>
        </p:nvSpPr>
        <p:spPr>
          <a:xfrm>
            <a:off x="4357686" y="5143512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(-3)</a:t>
            </a:r>
            <a:endParaRPr lang="en-US" sz="4000" b="1" dirty="0"/>
          </a:p>
        </p:txBody>
      </p:sp>
      <p:sp>
        <p:nvSpPr>
          <p:cNvPr id="135" name="134 - Ορθογώνιο"/>
          <p:cNvSpPr/>
          <p:nvPr/>
        </p:nvSpPr>
        <p:spPr>
          <a:xfrm>
            <a:off x="5072066" y="5143512"/>
            <a:ext cx="3571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2" grpId="0"/>
      <p:bldP spid="24" grpId="0"/>
      <p:bldP spid="25" grpId="0"/>
      <p:bldP spid="31" grpId="0"/>
      <p:bldP spid="32" grpId="0"/>
      <p:bldP spid="33" grpId="0"/>
      <p:bldP spid="40" grpId="0"/>
      <p:bldP spid="45" grpId="0"/>
      <p:bldP spid="46" grpId="0"/>
      <p:bldP spid="78" grpId="0"/>
      <p:bldP spid="79" grpId="0"/>
      <p:bldP spid="80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110" grpId="0"/>
      <p:bldP spid="111" grpId="0"/>
      <p:bldP spid="112" grpId="0"/>
      <p:bldP spid="113" grpId="0"/>
      <p:bldP spid="115" grpId="0"/>
      <p:bldP spid="116" grpId="0"/>
      <p:bldP spid="118" grpId="0"/>
      <p:bldP spid="119" grpId="0"/>
      <p:bldP spid="120" grpId="0"/>
      <p:bldP spid="121" grpId="0"/>
      <p:bldP spid="123" grpId="0"/>
      <p:bldP spid="124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214282" y="2000240"/>
            <a:ext cx="100013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142844" y="1357298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r>
              <a:rPr lang="en-US" sz="4000" b="1" dirty="0" smtClean="0"/>
              <a:t> +x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428596" y="200024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2643174" y="15716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57148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1357290" y="150017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1714480" y="20002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714480" y="142873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1714480" y="1857364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>
            <a:stCxn id="14" idx="3"/>
          </p:cNvCxnSpPr>
          <p:nvPr/>
        </p:nvCxnSpPr>
        <p:spPr>
          <a:xfrm>
            <a:off x="3198134" y="1925555"/>
            <a:ext cx="2159684" cy="32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286116" y="1214422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(</a:t>
            </a:r>
            <a:r>
              <a:rPr lang="el-GR" sz="4000" b="1" dirty="0" smtClean="0"/>
              <a:t>6</a:t>
            </a:r>
            <a:r>
              <a:rPr lang="en-US" sz="4000" b="1" dirty="0" smtClean="0"/>
              <a:t> + x)</a:t>
            </a:r>
            <a:endParaRPr lang="en-US" sz="40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4857752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40" name="39 - Ορθογώνιο"/>
          <p:cNvSpPr/>
          <p:nvPr/>
        </p:nvSpPr>
        <p:spPr>
          <a:xfrm>
            <a:off x="5572132" y="164305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6143636" y="2000240"/>
            <a:ext cx="200026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6572264" y="207167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4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215074" y="1214422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30</a:t>
            </a:r>
            <a:r>
              <a:rPr lang="en-US" sz="4000" b="1" dirty="0" smtClean="0"/>
              <a:t> + 5x</a:t>
            </a:r>
            <a:endParaRPr lang="en-US" sz="4000" b="1" dirty="0"/>
          </a:p>
        </p:txBody>
      </p:sp>
      <p:sp>
        <p:nvSpPr>
          <p:cNvPr id="83" name="82 - Ορθογώνιο"/>
          <p:cNvSpPr/>
          <p:nvPr/>
        </p:nvSpPr>
        <p:spPr>
          <a:xfrm>
            <a:off x="4572000" y="121442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4" name="83 - TextBox"/>
          <p:cNvSpPr txBox="1"/>
          <p:nvPr/>
        </p:nvSpPr>
        <p:spPr>
          <a:xfrm>
            <a:off x="3643306" y="20002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3929058" y="192880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7" name="86 - TextBox"/>
          <p:cNvSpPr txBox="1"/>
          <p:nvPr/>
        </p:nvSpPr>
        <p:spPr>
          <a:xfrm>
            <a:off x="4143372" y="192880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cxnSp>
        <p:nvCxnSpPr>
          <p:cNvPr id="109" name="108 - Ευθεία γραμμή σύνδεσης"/>
          <p:cNvCxnSpPr/>
          <p:nvPr/>
        </p:nvCxnSpPr>
        <p:spPr>
          <a:xfrm>
            <a:off x="142844" y="5169771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109 - TextBox"/>
          <p:cNvSpPr txBox="1"/>
          <p:nvPr/>
        </p:nvSpPr>
        <p:spPr>
          <a:xfrm>
            <a:off x="214282" y="4526829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111" name="110 - Ορθογώνιο"/>
          <p:cNvSpPr/>
          <p:nvPr/>
        </p:nvSpPr>
        <p:spPr>
          <a:xfrm>
            <a:off x="142844" y="5072074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-2</a:t>
            </a:r>
            <a:endParaRPr lang="en-US" sz="4000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2714612" y="471488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857224" y="474114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114" name="113 - Ευθεία γραμμή σύνδεσης"/>
          <p:cNvCxnSpPr/>
          <p:nvPr/>
        </p:nvCxnSpPr>
        <p:spPr>
          <a:xfrm>
            <a:off x="1142976" y="5169771"/>
            <a:ext cx="1143008" cy="451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- TextBox"/>
          <p:cNvSpPr txBox="1"/>
          <p:nvPr/>
        </p:nvSpPr>
        <p:spPr>
          <a:xfrm>
            <a:off x="1428728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116" name="115 - Ορθογώνιο"/>
          <p:cNvSpPr/>
          <p:nvPr/>
        </p:nvSpPr>
        <p:spPr>
          <a:xfrm>
            <a:off x="1214414" y="5143512"/>
            <a:ext cx="9348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x+4</a:t>
            </a:r>
            <a:endParaRPr lang="en-US" sz="4000" dirty="0"/>
          </a:p>
        </p:txBody>
      </p:sp>
      <p:cxnSp>
        <p:nvCxnSpPr>
          <p:cNvPr id="117" name="116 - Ευθεία γραμμή σύνδεσης"/>
          <p:cNvCxnSpPr/>
          <p:nvPr/>
        </p:nvCxnSpPr>
        <p:spPr>
          <a:xfrm flipV="1">
            <a:off x="3571868" y="5143512"/>
            <a:ext cx="1928826" cy="262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117 - TextBox"/>
          <p:cNvSpPr txBox="1"/>
          <p:nvPr/>
        </p:nvSpPr>
        <p:spPr>
          <a:xfrm>
            <a:off x="3571868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119" name="118 - Ορθογώνιο"/>
          <p:cNvSpPr/>
          <p:nvPr/>
        </p:nvSpPr>
        <p:spPr>
          <a:xfrm>
            <a:off x="3929058" y="442913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21" name="120 - Ορθογώνιο"/>
          <p:cNvSpPr/>
          <p:nvPr/>
        </p:nvSpPr>
        <p:spPr>
          <a:xfrm>
            <a:off x="6000760" y="471488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122" name="121 - Ευθεία γραμμή σύνδεσης"/>
          <p:cNvCxnSpPr/>
          <p:nvPr/>
        </p:nvCxnSpPr>
        <p:spPr>
          <a:xfrm flipV="1">
            <a:off x="7143768" y="5143512"/>
            <a:ext cx="1571636" cy="262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- TextBox"/>
          <p:cNvSpPr txBox="1"/>
          <p:nvPr/>
        </p:nvSpPr>
        <p:spPr>
          <a:xfrm>
            <a:off x="7072330" y="5143512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-2x -8</a:t>
            </a:r>
            <a:endParaRPr lang="en-US" sz="4000" b="1" dirty="0"/>
          </a:p>
        </p:txBody>
      </p:sp>
      <p:sp>
        <p:nvSpPr>
          <p:cNvPr id="124" name="123 - TextBox"/>
          <p:cNvSpPr txBox="1"/>
          <p:nvPr/>
        </p:nvSpPr>
        <p:spPr>
          <a:xfrm>
            <a:off x="7358082" y="4500570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</a:t>
            </a:r>
            <a:endParaRPr lang="en-US" sz="4000" b="1" dirty="0"/>
          </a:p>
        </p:txBody>
      </p:sp>
      <p:sp>
        <p:nvSpPr>
          <p:cNvPr id="129" name="128 - TextBox"/>
          <p:cNvSpPr txBox="1"/>
          <p:nvPr/>
        </p:nvSpPr>
        <p:spPr>
          <a:xfrm>
            <a:off x="4143372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131" name="130 - TextBox"/>
          <p:cNvSpPr txBox="1"/>
          <p:nvPr/>
        </p:nvSpPr>
        <p:spPr>
          <a:xfrm>
            <a:off x="3500430" y="514351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-2</a:t>
            </a:r>
            <a:endParaRPr lang="en-US" sz="4000" b="1" dirty="0"/>
          </a:p>
        </p:txBody>
      </p:sp>
      <p:sp>
        <p:nvSpPr>
          <p:cNvPr id="132" name="131 - Ορθογώνιο"/>
          <p:cNvSpPr/>
          <p:nvPr/>
        </p:nvSpPr>
        <p:spPr>
          <a:xfrm>
            <a:off x="4000496" y="509833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34" name="133 - TextBox"/>
          <p:cNvSpPr txBox="1"/>
          <p:nvPr/>
        </p:nvSpPr>
        <p:spPr>
          <a:xfrm>
            <a:off x="4143372" y="5143512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(</a:t>
            </a:r>
            <a:r>
              <a:rPr lang="en-US" sz="4000" b="1" dirty="0" smtClean="0"/>
              <a:t>x + 4</a:t>
            </a:r>
            <a:r>
              <a:rPr lang="el-GR" sz="4000" b="1" dirty="0" smtClean="0"/>
              <a:t>)</a:t>
            </a:r>
            <a:endParaRPr lang="en-US" sz="4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2" grpId="0"/>
      <p:bldP spid="24" grpId="0"/>
      <p:bldP spid="25" grpId="0"/>
      <p:bldP spid="31" grpId="0"/>
      <p:bldP spid="33" grpId="0"/>
      <p:bldP spid="40" grpId="0"/>
      <p:bldP spid="45" grpId="0"/>
      <p:bldP spid="46" grpId="0"/>
      <p:bldP spid="83" grpId="0"/>
      <p:bldP spid="84" grpId="0"/>
      <p:bldP spid="85" grpId="0"/>
      <p:bldP spid="87" grpId="0"/>
      <p:bldP spid="110" grpId="0"/>
      <p:bldP spid="111" grpId="0"/>
      <p:bldP spid="112" grpId="0"/>
      <p:bldP spid="113" grpId="0"/>
      <p:bldP spid="115" grpId="0"/>
      <p:bldP spid="116" grpId="0"/>
      <p:bldP spid="118" grpId="0"/>
      <p:bldP spid="119" grpId="0"/>
      <p:bldP spid="121" grpId="0"/>
      <p:bldP spid="123" grpId="0"/>
      <p:bldP spid="124" grpId="0"/>
      <p:bldP spid="129" grpId="0"/>
      <p:bldP spid="131" grpId="0"/>
      <p:bldP spid="132" grpId="0"/>
      <p:bldP spid="13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214282" y="2000240"/>
            <a:ext cx="100013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142844" y="1357298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 +x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214282" y="1928802"/>
            <a:ext cx="12144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x - 2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2643174" y="15716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57148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1357290" y="150017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1714480" y="20002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714480" y="142873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1714480" y="18573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>
            <a:stCxn id="14" idx="3"/>
          </p:cNvCxnSpPr>
          <p:nvPr/>
        </p:nvCxnSpPr>
        <p:spPr>
          <a:xfrm>
            <a:off x="3198134" y="1925555"/>
            <a:ext cx="2159684" cy="32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286116" y="1214422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(1 + x)</a:t>
            </a:r>
            <a:endParaRPr lang="en-US" sz="40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4857752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</a:t>
            </a:r>
            <a:endParaRPr lang="en-US" sz="4000" b="1" dirty="0"/>
          </a:p>
        </p:txBody>
      </p:sp>
      <p:sp>
        <p:nvSpPr>
          <p:cNvPr id="40" name="39 - Ορθογώνιο"/>
          <p:cNvSpPr/>
          <p:nvPr/>
        </p:nvSpPr>
        <p:spPr>
          <a:xfrm>
            <a:off x="5572132" y="164305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6143636" y="2000240"/>
            <a:ext cx="200026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6572264" y="2071678"/>
            <a:ext cx="1888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-4 +2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215074" y="1214422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r>
              <a:rPr lang="en-US" sz="4000" b="1" dirty="0" smtClean="0"/>
              <a:t> + 3x</a:t>
            </a:r>
            <a:endParaRPr lang="en-US" sz="4000" b="1" dirty="0"/>
          </a:p>
        </p:txBody>
      </p:sp>
      <p:sp>
        <p:nvSpPr>
          <p:cNvPr id="83" name="82 - Ορθογώνιο"/>
          <p:cNvSpPr/>
          <p:nvPr/>
        </p:nvSpPr>
        <p:spPr>
          <a:xfrm>
            <a:off x="4572000" y="121442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4" name="83 - TextBox"/>
          <p:cNvSpPr txBox="1"/>
          <p:nvPr/>
        </p:nvSpPr>
        <p:spPr>
          <a:xfrm>
            <a:off x="3143240" y="2000240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(x – 2 )</a:t>
            </a:r>
            <a:endParaRPr lang="en-US" sz="4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4572000" y="192880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7" name="86 - TextBox"/>
          <p:cNvSpPr txBox="1"/>
          <p:nvPr/>
        </p:nvSpPr>
        <p:spPr>
          <a:xfrm>
            <a:off x="4786314" y="192880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cxnSp>
        <p:nvCxnSpPr>
          <p:cNvPr id="109" name="108 - Ευθεία γραμμή σύνδεσης"/>
          <p:cNvCxnSpPr/>
          <p:nvPr/>
        </p:nvCxnSpPr>
        <p:spPr>
          <a:xfrm>
            <a:off x="142844" y="5169771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109 - TextBox"/>
          <p:cNvSpPr txBox="1"/>
          <p:nvPr/>
        </p:nvSpPr>
        <p:spPr>
          <a:xfrm>
            <a:off x="214282" y="4526829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b="1" dirty="0"/>
          </a:p>
        </p:txBody>
      </p:sp>
      <p:sp>
        <p:nvSpPr>
          <p:cNvPr id="111" name="110 - Ορθογώνιο"/>
          <p:cNvSpPr/>
          <p:nvPr/>
        </p:nvSpPr>
        <p:spPr>
          <a:xfrm>
            <a:off x="142844" y="5072074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-2</a:t>
            </a:r>
            <a:endParaRPr lang="en-US" sz="4000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2714612" y="471488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857224" y="474114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114" name="113 - Ευθεία γραμμή σύνδεσης"/>
          <p:cNvCxnSpPr/>
          <p:nvPr/>
        </p:nvCxnSpPr>
        <p:spPr>
          <a:xfrm>
            <a:off x="1142976" y="5169771"/>
            <a:ext cx="1428760" cy="451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- TextBox"/>
          <p:cNvSpPr txBox="1"/>
          <p:nvPr/>
        </p:nvSpPr>
        <p:spPr>
          <a:xfrm>
            <a:off x="1071538" y="4429132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r>
              <a:rPr lang="el-GR" sz="4000" b="1" dirty="0" smtClean="0"/>
              <a:t>α +1</a:t>
            </a:r>
            <a:endParaRPr lang="en-US" sz="4000" b="1" dirty="0"/>
          </a:p>
        </p:txBody>
      </p:sp>
      <p:sp>
        <p:nvSpPr>
          <p:cNvPr id="116" name="115 - Ορθογώνιο"/>
          <p:cNvSpPr/>
          <p:nvPr/>
        </p:nvSpPr>
        <p:spPr>
          <a:xfrm>
            <a:off x="1285852" y="5143512"/>
            <a:ext cx="12144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dirty="0" smtClean="0"/>
              <a:t>α</a:t>
            </a:r>
            <a:r>
              <a:rPr lang="en-US" sz="4000" b="1" dirty="0" smtClean="0"/>
              <a:t>+</a:t>
            </a:r>
            <a:r>
              <a:rPr lang="el-GR" sz="4000" b="1" dirty="0" smtClean="0"/>
              <a:t> 2</a:t>
            </a:r>
            <a:endParaRPr lang="en-US" sz="4000" dirty="0"/>
          </a:p>
        </p:txBody>
      </p:sp>
      <p:cxnSp>
        <p:nvCxnSpPr>
          <p:cNvPr id="117" name="116 - Ευθεία γραμμή σύνδεσης"/>
          <p:cNvCxnSpPr/>
          <p:nvPr/>
        </p:nvCxnSpPr>
        <p:spPr>
          <a:xfrm flipV="1">
            <a:off x="3571868" y="5143512"/>
            <a:ext cx="2357454" cy="262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117 - TextBox"/>
          <p:cNvSpPr txBox="1"/>
          <p:nvPr/>
        </p:nvSpPr>
        <p:spPr>
          <a:xfrm>
            <a:off x="3500430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119" name="118 - Ορθογώνιο"/>
          <p:cNvSpPr/>
          <p:nvPr/>
        </p:nvSpPr>
        <p:spPr>
          <a:xfrm>
            <a:off x="3786182" y="442913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21" name="120 - Ορθογώνιο"/>
          <p:cNvSpPr/>
          <p:nvPr/>
        </p:nvSpPr>
        <p:spPr>
          <a:xfrm>
            <a:off x="6000760" y="471488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122" name="121 - Ευθεία γραμμή σύνδεσης"/>
          <p:cNvCxnSpPr/>
          <p:nvPr/>
        </p:nvCxnSpPr>
        <p:spPr>
          <a:xfrm flipV="1">
            <a:off x="6500826" y="5072074"/>
            <a:ext cx="2214578" cy="714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- TextBox"/>
          <p:cNvSpPr txBox="1"/>
          <p:nvPr/>
        </p:nvSpPr>
        <p:spPr>
          <a:xfrm>
            <a:off x="7072330" y="5286388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-2</a:t>
            </a:r>
            <a:r>
              <a:rPr lang="el-GR" sz="4000" b="1" dirty="0" smtClean="0"/>
              <a:t>α</a:t>
            </a:r>
            <a:r>
              <a:rPr lang="en-US" sz="4000" b="1" dirty="0" smtClean="0"/>
              <a:t> -</a:t>
            </a:r>
            <a:r>
              <a:rPr lang="el-GR" sz="4000" b="1" dirty="0" smtClean="0"/>
              <a:t> 4</a:t>
            </a:r>
            <a:endParaRPr lang="en-US" sz="4000" b="1" dirty="0"/>
          </a:p>
        </p:txBody>
      </p:sp>
      <p:sp>
        <p:nvSpPr>
          <p:cNvPr id="124" name="123 - TextBox"/>
          <p:cNvSpPr txBox="1"/>
          <p:nvPr/>
        </p:nvSpPr>
        <p:spPr>
          <a:xfrm>
            <a:off x="6929454" y="4429132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10α  +5 </a:t>
            </a:r>
            <a:endParaRPr lang="en-US" sz="4000" b="1" dirty="0"/>
          </a:p>
        </p:txBody>
      </p:sp>
      <p:sp>
        <p:nvSpPr>
          <p:cNvPr id="129" name="128 - TextBox"/>
          <p:cNvSpPr txBox="1"/>
          <p:nvPr/>
        </p:nvSpPr>
        <p:spPr>
          <a:xfrm>
            <a:off x="4071934" y="4507064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(2α +1)</a:t>
            </a:r>
            <a:endParaRPr lang="en-US" sz="4000" b="1" dirty="0"/>
          </a:p>
        </p:txBody>
      </p:sp>
      <p:sp>
        <p:nvSpPr>
          <p:cNvPr id="131" name="130 - TextBox"/>
          <p:cNvSpPr txBox="1"/>
          <p:nvPr/>
        </p:nvSpPr>
        <p:spPr>
          <a:xfrm>
            <a:off x="3500430" y="514351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-2</a:t>
            </a:r>
            <a:endParaRPr lang="en-US" sz="4000" b="1" dirty="0"/>
          </a:p>
        </p:txBody>
      </p:sp>
      <p:sp>
        <p:nvSpPr>
          <p:cNvPr id="132" name="131 - Ορθογώνιο"/>
          <p:cNvSpPr/>
          <p:nvPr/>
        </p:nvSpPr>
        <p:spPr>
          <a:xfrm>
            <a:off x="4000496" y="509833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34" name="133 - TextBox"/>
          <p:cNvSpPr txBox="1"/>
          <p:nvPr/>
        </p:nvSpPr>
        <p:spPr>
          <a:xfrm>
            <a:off x="4214810" y="5072074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(α</a:t>
            </a:r>
            <a:r>
              <a:rPr lang="en-US" sz="4000" b="1" dirty="0" smtClean="0"/>
              <a:t> + </a:t>
            </a:r>
            <a:r>
              <a:rPr lang="el-GR" sz="4000" b="1" dirty="0" smtClean="0"/>
              <a:t>2)</a:t>
            </a:r>
            <a:endParaRPr lang="en-US" sz="4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2" grpId="0"/>
      <p:bldP spid="24" grpId="0"/>
      <p:bldP spid="25" grpId="0"/>
      <p:bldP spid="31" grpId="0"/>
      <p:bldP spid="33" grpId="0"/>
      <p:bldP spid="40" grpId="0"/>
      <p:bldP spid="45" grpId="0"/>
      <p:bldP spid="46" grpId="0"/>
      <p:bldP spid="83" grpId="0"/>
      <p:bldP spid="84" grpId="0"/>
      <p:bldP spid="85" grpId="0"/>
      <p:bldP spid="87" grpId="0"/>
      <p:bldP spid="110" grpId="0"/>
      <p:bldP spid="111" grpId="0"/>
      <p:bldP spid="112" grpId="0"/>
      <p:bldP spid="113" grpId="0"/>
      <p:bldP spid="115" grpId="0"/>
      <p:bldP spid="116" grpId="0"/>
      <p:bldP spid="118" grpId="0"/>
      <p:bldP spid="119" grpId="0"/>
      <p:bldP spid="121" grpId="0"/>
      <p:bldP spid="123" grpId="0"/>
      <p:bldP spid="124" grpId="0"/>
      <p:bldP spid="129" grpId="0"/>
      <p:bldP spid="131" grpId="0"/>
      <p:bldP spid="132" grpId="0"/>
      <p:bldP spid="1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571472" y="19288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642910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348" y="18573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με παρονομαστή  1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285852" y="1571612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8</a:t>
            </a:r>
            <a:endParaRPr lang="en-US" sz="4000" dirty="0"/>
          </a:p>
        </p:txBody>
      </p:sp>
      <p:cxnSp>
        <p:nvCxnSpPr>
          <p:cNvPr id="20" name="19 - Ευθεία γραμμή σύνδεσης"/>
          <p:cNvCxnSpPr/>
          <p:nvPr/>
        </p:nvCxnSpPr>
        <p:spPr>
          <a:xfrm>
            <a:off x="357158" y="3429000"/>
            <a:ext cx="78581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357158" y="2786058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62</a:t>
            </a:r>
            <a:endParaRPr lang="en-US" sz="40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500034" y="33575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1214414" y="3078304"/>
            <a:ext cx="10743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62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723872" y="536432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795310" y="472137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866748" y="529288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438252" y="5007130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x</a:t>
            </a:r>
            <a:endParaRPr lang="en-US" sz="4000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5043237" y="1643050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143504" y="1000108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 +1</a:t>
            </a:r>
            <a:endParaRPr lang="en-US" sz="4000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5572132" y="164305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6786578" y="1214422"/>
            <a:ext cx="17956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2x + 1</a:t>
            </a:r>
            <a:endParaRPr lang="en-US" sz="4000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6215074" y="3571876"/>
            <a:ext cx="828427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3α</a:t>
            </a:r>
            <a:endParaRPr lang="en-US" sz="4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6429388" y="350043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7114939" y="3221180"/>
            <a:ext cx="11176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3α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5072066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214942" y="485776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 +</a:t>
            </a:r>
            <a:r>
              <a:rPr lang="el-GR" sz="4000" b="1" dirty="0" smtClean="0"/>
              <a:t>α</a:t>
            </a:r>
            <a:endParaRPr lang="en-US" sz="40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5600961" y="550719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6815407" y="5078568"/>
            <a:ext cx="15792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x + </a:t>
            </a:r>
            <a:r>
              <a:rPr lang="el-GR" sz="4000" b="1" dirty="0" smtClean="0"/>
              <a:t>α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5" grpId="0"/>
      <p:bldP spid="26" grpId="0"/>
      <p:bldP spid="28" grpId="0"/>
      <p:bldP spid="31" grpId="0"/>
      <p:bldP spid="32" grpId="0"/>
      <p:bldP spid="33" grpId="0"/>
      <p:bldP spid="35" grpId="0"/>
      <p:bldP spid="36" grpId="0"/>
      <p:bldP spid="37" grpId="0"/>
      <p:bldP spid="40" grpId="0"/>
      <p:bldP spid="41" grpId="0"/>
      <p:bldP spid="42" grpId="0"/>
      <p:bldP spid="45" grpId="0"/>
      <p:bldP spid="46" grpId="0"/>
      <p:bldP spid="4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-32" y="207817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 και αριθμών (ή μεταβλητών)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357290" y="214961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107154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357158" y="207817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642910" y="250680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714348" y="186385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785786" y="24353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4357686" y="243536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4357686" y="179891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4714876" y="1818679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33" name="32 - TextBox"/>
          <p:cNvSpPr txBox="1"/>
          <p:nvPr/>
        </p:nvSpPr>
        <p:spPr>
          <a:xfrm>
            <a:off x="5000628" y="179891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4714876" y="236392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5929322" y="200673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6715140" y="2363924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7072330" y="229248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858016" y="179242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30</a:t>
            </a:r>
            <a:endParaRPr lang="en-US" sz="4000" b="1" dirty="0"/>
          </a:p>
        </p:txBody>
      </p:sp>
      <p:sp>
        <p:nvSpPr>
          <p:cNvPr id="77" name="76 - TextBox"/>
          <p:cNvSpPr txBox="1"/>
          <p:nvPr/>
        </p:nvSpPr>
        <p:spPr>
          <a:xfrm>
            <a:off x="2071670" y="207817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cxnSp>
        <p:nvCxnSpPr>
          <p:cNvPr id="79" name="78 - Ευθεία γραμμή σύνδεσης"/>
          <p:cNvCxnSpPr/>
          <p:nvPr/>
        </p:nvCxnSpPr>
        <p:spPr>
          <a:xfrm>
            <a:off x="2500298" y="250680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- TextBox"/>
          <p:cNvSpPr txBox="1"/>
          <p:nvPr/>
        </p:nvSpPr>
        <p:spPr>
          <a:xfrm>
            <a:off x="2571736" y="186385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81" name="80 - Ορθογώνιο"/>
          <p:cNvSpPr/>
          <p:nvPr/>
        </p:nvSpPr>
        <p:spPr>
          <a:xfrm>
            <a:off x="2643174" y="24353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82" name="81 - Ορθογώνιο"/>
          <p:cNvSpPr/>
          <p:nvPr/>
        </p:nvSpPr>
        <p:spPr>
          <a:xfrm>
            <a:off x="3286116" y="207817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9" name="88 - Ευθεία γραμμή σύνδεσης"/>
          <p:cNvCxnSpPr/>
          <p:nvPr/>
        </p:nvCxnSpPr>
        <p:spPr>
          <a:xfrm>
            <a:off x="2643174" y="4864254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108 - TextBox"/>
          <p:cNvSpPr txBox="1"/>
          <p:nvPr/>
        </p:nvSpPr>
        <p:spPr>
          <a:xfrm>
            <a:off x="2643174" y="422780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110" name="109 - Ορθογώνιο"/>
          <p:cNvSpPr/>
          <p:nvPr/>
        </p:nvSpPr>
        <p:spPr>
          <a:xfrm>
            <a:off x="3000364" y="4247571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11" name="110 - TextBox"/>
          <p:cNvSpPr txBox="1"/>
          <p:nvPr/>
        </p:nvSpPr>
        <p:spPr>
          <a:xfrm>
            <a:off x="3286116" y="422780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3000364" y="479281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6</a:t>
            </a:r>
            <a:endParaRPr lang="en-US" sz="4000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4214810" y="443562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114" name="113 - Ευθεία γραμμή σύνδεσης"/>
          <p:cNvCxnSpPr/>
          <p:nvPr/>
        </p:nvCxnSpPr>
        <p:spPr>
          <a:xfrm>
            <a:off x="5000628" y="4792816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- TextBox"/>
          <p:cNvSpPr txBox="1"/>
          <p:nvPr/>
        </p:nvSpPr>
        <p:spPr>
          <a:xfrm>
            <a:off x="5357818" y="472137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6</a:t>
            </a:r>
            <a:endParaRPr lang="en-US" sz="4000" b="1" dirty="0"/>
          </a:p>
        </p:txBody>
      </p:sp>
      <p:sp>
        <p:nvSpPr>
          <p:cNvPr id="116" name="115 - TextBox"/>
          <p:cNvSpPr txBox="1"/>
          <p:nvPr/>
        </p:nvSpPr>
        <p:spPr>
          <a:xfrm>
            <a:off x="5143504" y="422131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</a:t>
            </a:r>
            <a:endParaRPr lang="en-US" sz="4000" b="1" dirty="0"/>
          </a:p>
        </p:txBody>
      </p:sp>
      <p:sp>
        <p:nvSpPr>
          <p:cNvPr id="117" name="116 - TextBox"/>
          <p:cNvSpPr txBox="1"/>
          <p:nvPr/>
        </p:nvSpPr>
        <p:spPr>
          <a:xfrm>
            <a:off x="285720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cxnSp>
        <p:nvCxnSpPr>
          <p:cNvPr id="118" name="117 - Ευθεία γραμμή σύνδεσης"/>
          <p:cNvCxnSpPr/>
          <p:nvPr/>
        </p:nvCxnSpPr>
        <p:spPr>
          <a:xfrm>
            <a:off x="785786" y="493569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118 - TextBox"/>
          <p:cNvSpPr txBox="1"/>
          <p:nvPr/>
        </p:nvSpPr>
        <p:spPr>
          <a:xfrm>
            <a:off x="857224" y="429275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120" name="119 - Ορθογώνιο"/>
          <p:cNvSpPr/>
          <p:nvPr/>
        </p:nvSpPr>
        <p:spPr>
          <a:xfrm>
            <a:off x="928662" y="486425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6</a:t>
            </a:r>
            <a:endParaRPr lang="en-US" sz="4000" dirty="0"/>
          </a:p>
        </p:txBody>
      </p:sp>
      <p:sp>
        <p:nvSpPr>
          <p:cNvPr id="121" name="120 - Ορθογώνιο"/>
          <p:cNvSpPr/>
          <p:nvPr/>
        </p:nvSpPr>
        <p:spPr>
          <a:xfrm>
            <a:off x="1571604" y="450706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2" grpId="0"/>
      <p:bldP spid="24" grpId="0"/>
      <p:bldP spid="25" grpId="0"/>
      <p:bldP spid="31" grpId="0"/>
      <p:bldP spid="32" grpId="0"/>
      <p:bldP spid="33" grpId="0"/>
      <p:bldP spid="39" grpId="0"/>
      <p:bldP spid="40" grpId="0"/>
      <p:bldP spid="45" grpId="0"/>
      <p:bldP spid="46" grpId="0"/>
      <p:bldP spid="77" grpId="0"/>
      <p:bldP spid="80" grpId="0"/>
      <p:bldP spid="81" grpId="0"/>
      <p:bldP spid="82" grpId="0"/>
      <p:bldP spid="109" grpId="0"/>
      <p:bldP spid="110" grpId="0"/>
      <p:bldP spid="111" grpId="0"/>
      <p:bldP spid="112" grpId="0"/>
      <p:bldP spid="113" grpId="0"/>
      <p:bldP spid="115" grpId="0"/>
      <p:bldP spid="116" grpId="0"/>
      <p:bldP spid="117" grpId="0"/>
      <p:bldP spid="119" grpId="0"/>
      <p:bldP spid="120" grpId="0"/>
      <p:bldP spid="12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1000100" y="214311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 και αριθμών (ή μεταβλητών)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428728" y="214311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107154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714348" y="2071678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-32" y="2526565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71406" y="1883623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142844" y="2455127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4357686" y="243536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4357686" y="179891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4714876" y="1818679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33" name="32 - TextBox"/>
          <p:cNvSpPr txBox="1"/>
          <p:nvPr/>
        </p:nvSpPr>
        <p:spPr>
          <a:xfrm>
            <a:off x="5000628" y="179891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4714876" y="236392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5929322" y="200673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6715140" y="2363924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6858016" y="235743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858016" y="179242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77" name="76 - TextBox"/>
          <p:cNvSpPr txBox="1"/>
          <p:nvPr/>
        </p:nvSpPr>
        <p:spPr>
          <a:xfrm>
            <a:off x="2643174" y="214311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cxnSp>
        <p:nvCxnSpPr>
          <p:cNvPr id="79" name="78 - Ευθεία γραμμή σύνδεσης"/>
          <p:cNvCxnSpPr/>
          <p:nvPr/>
        </p:nvCxnSpPr>
        <p:spPr>
          <a:xfrm>
            <a:off x="2000232" y="250680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- TextBox"/>
          <p:cNvSpPr txBox="1"/>
          <p:nvPr/>
        </p:nvSpPr>
        <p:spPr>
          <a:xfrm>
            <a:off x="2071670" y="186385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81" name="80 - Ορθογώνιο"/>
          <p:cNvSpPr/>
          <p:nvPr/>
        </p:nvSpPr>
        <p:spPr>
          <a:xfrm>
            <a:off x="2143108" y="24353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dirty="0"/>
          </a:p>
        </p:txBody>
      </p:sp>
      <p:sp>
        <p:nvSpPr>
          <p:cNvPr id="82" name="81 - Ορθογώνιο"/>
          <p:cNvSpPr/>
          <p:nvPr/>
        </p:nvSpPr>
        <p:spPr>
          <a:xfrm>
            <a:off x="3286116" y="207817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9" name="88 - Ευθεία γραμμή σύνδεσης"/>
          <p:cNvCxnSpPr>
            <a:stCxn id="121" idx="3"/>
          </p:cNvCxnSpPr>
          <p:nvPr/>
        </p:nvCxnSpPr>
        <p:spPr>
          <a:xfrm>
            <a:off x="3055258" y="4848019"/>
            <a:ext cx="1945370" cy="48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108 - TextBox"/>
          <p:cNvSpPr txBox="1"/>
          <p:nvPr/>
        </p:nvSpPr>
        <p:spPr>
          <a:xfrm>
            <a:off x="3071802" y="421481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b="1" dirty="0"/>
          </a:p>
        </p:txBody>
      </p:sp>
      <p:sp>
        <p:nvSpPr>
          <p:cNvPr id="110" name="109 - Ορθογώνιο"/>
          <p:cNvSpPr/>
          <p:nvPr/>
        </p:nvSpPr>
        <p:spPr>
          <a:xfrm>
            <a:off x="3428992" y="414338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11" name="110 - TextBox"/>
          <p:cNvSpPr txBox="1"/>
          <p:nvPr/>
        </p:nvSpPr>
        <p:spPr>
          <a:xfrm>
            <a:off x="3643306" y="4214818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(</a:t>
            </a:r>
            <a:r>
              <a:rPr lang="en-US" sz="4000" b="1" dirty="0" smtClean="0"/>
              <a:t>2</a:t>
            </a:r>
            <a:r>
              <a:rPr lang="el-GR" sz="4000" b="1" dirty="0" smtClean="0"/>
              <a:t> +</a:t>
            </a:r>
            <a:r>
              <a:rPr lang="en-US" sz="4000" b="1" dirty="0" smtClean="0"/>
              <a:t>x)</a:t>
            </a:r>
            <a:endParaRPr lang="en-US" sz="4000" b="1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3929058" y="4779828"/>
            <a:ext cx="487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5286380" y="435769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114" name="113 - Ευθεία γραμμή σύνδεσης"/>
          <p:cNvCxnSpPr/>
          <p:nvPr/>
        </p:nvCxnSpPr>
        <p:spPr>
          <a:xfrm>
            <a:off x="6072198" y="4786322"/>
            <a:ext cx="192882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- TextBox"/>
          <p:cNvSpPr txBox="1"/>
          <p:nvPr/>
        </p:nvSpPr>
        <p:spPr>
          <a:xfrm>
            <a:off x="6929454" y="470839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b="1" dirty="0"/>
          </a:p>
        </p:txBody>
      </p:sp>
      <p:sp>
        <p:nvSpPr>
          <p:cNvPr id="116" name="115 - TextBox"/>
          <p:cNvSpPr txBox="1"/>
          <p:nvPr/>
        </p:nvSpPr>
        <p:spPr>
          <a:xfrm>
            <a:off x="6286512" y="4071942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 8 + 4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117" name="116 - TextBox"/>
          <p:cNvSpPr txBox="1"/>
          <p:nvPr/>
        </p:nvSpPr>
        <p:spPr>
          <a:xfrm>
            <a:off x="285720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b="1" dirty="0"/>
          </a:p>
        </p:txBody>
      </p:sp>
      <p:cxnSp>
        <p:nvCxnSpPr>
          <p:cNvPr id="118" name="117 - Ευθεία γραμμή σύνδεσης"/>
          <p:cNvCxnSpPr/>
          <p:nvPr/>
        </p:nvCxnSpPr>
        <p:spPr>
          <a:xfrm flipV="1">
            <a:off x="785786" y="4929198"/>
            <a:ext cx="1428760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118 - TextBox"/>
          <p:cNvSpPr txBox="1"/>
          <p:nvPr/>
        </p:nvSpPr>
        <p:spPr>
          <a:xfrm>
            <a:off x="714348" y="4214818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 + x</a:t>
            </a:r>
            <a:endParaRPr lang="en-US" sz="4000" b="1" dirty="0"/>
          </a:p>
        </p:txBody>
      </p:sp>
      <p:sp>
        <p:nvSpPr>
          <p:cNvPr id="120" name="119 - Ορθογώνιο"/>
          <p:cNvSpPr/>
          <p:nvPr/>
        </p:nvSpPr>
        <p:spPr>
          <a:xfrm>
            <a:off x="1214414" y="4857760"/>
            <a:ext cx="487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dirty="0"/>
          </a:p>
        </p:txBody>
      </p:sp>
      <p:sp>
        <p:nvSpPr>
          <p:cNvPr id="121" name="120 - Ορθογώνιο"/>
          <p:cNvSpPr/>
          <p:nvPr/>
        </p:nvSpPr>
        <p:spPr>
          <a:xfrm>
            <a:off x="2500298" y="449407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2" grpId="0"/>
      <p:bldP spid="24" grpId="0"/>
      <p:bldP spid="25" grpId="0"/>
      <p:bldP spid="31" grpId="0"/>
      <p:bldP spid="32" grpId="0"/>
      <p:bldP spid="33" grpId="0"/>
      <p:bldP spid="39" grpId="0"/>
      <p:bldP spid="40" grpId="0"/>
      <p:bldP spid="45" grpId="0"/>
      <p:bldP spid="46" grpId="0"/>
      <p:bldP spid="77" grpId="0"/>
      <p:bldP spid="80" grpId="0"/>
      <p:bldP spid="81" grpId="0"/>
      <p:bldP spid="82" grpId="0"/>
      <p:bldP spid="109" grpId="0"/>
      <p:bldP spid="110" grpId="0"/>
      <p:bldP spid="111" grpId="0"/>
      <p:bldP spid="112" grpId="0"/>
      <p:bldP spid="113" grpId="0"/>
      <p:bldP spid="115" grpId="0"/>
      <p:bldP spid="116" grpId="0"/>
      <p:bldP spid="117" grpId="0"/>
      <p:bldP spid="119" grpId="0"/>
      <p:bldP spid="120" grpId="0"/>
      <p:bldP spid="121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1714480" y="2935428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</a:t>
            </a:r>
            <a:endParaRPr lang="en-US" sz="40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 και αριθμών (ή μεταβλητών)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2357422" y="300686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107154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357158" y="3357562"/>
            <a:ext cx="121444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714348" y="264318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428596" y="3214686"/>
            <a:ext cx="10583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y</a:t>
            </a:r>
            <a:r>
              <a:rPr lang="el-GR" sz="4000" b="1" dirty="0" smtClean="0"/>
              <a:t> +3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3143240" y="3351068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143240" y="271462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3500430" y="2734385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33" name="32 - TextBox"/>
          <p:cNvSpPr txBox="1"/>
          <p:nvPr/>
        </p:nvSpPr>
        <p:spPr>
          <a:xfrm>
            <a:off x="3786182" y="2714620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</a:t>
            </a:r>
            <a:endParaRPr lang="en-US" sz="40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3214678" y="3286124"/>
            <a:ext cx="1571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y  +3</a:t>
            </a:r>
            <a:endParaRPr lang="en-US" sz="40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4857752" y="292893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5643570" y="3364056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500694" y="3292618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y +3</a:t>
            </a:r>
            <a:endParaRPr lang="en-US" sz="4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5715008" y="257823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6x</a:t>
            </a:r>
            <a:endParaRPr lang="en-US" sz="4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4" grpId="0"/>
      <p:bldP spid="25" grpId="0"/>
      <p:bldP spid="31" grpId="0"/>
      <p:bldP spid="32" grpId="0"/>
      <p:bldP spid="33" grpId="0"/>
      <p:bldP spid="39" grpId="0"/>
      <p:bldP spid="40" grpId="0"/>
      <p:bldP spid="45" grpId="0"/>
      <p:bldP spid="4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-71470" y="32146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-71470" y="2571744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06" y="31432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6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Διαίρεση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  μεταξύ κλασμάτων    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(α τρόπος)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571604" y="285749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57148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642910" y="2786058"/>
            <a:ext cx="4379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:</a:t>
            </a:r>
            <a:r>
              <a:rPr lang="el-GR" sz="4800" b="1" dirty="0" smtClean="0"/>
              <a:t> 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928662" y="32146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000100" y="257174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1071538" y="3143248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cxnSp>
        <p:nvCxnSpPr>
          <p:cNvPr id="57" name="56 - Ευθεία γραμμή σύνδεσης"/>
          <p:cNvCxnSpPr/>
          <p:nvPr/>
        </p:nvCxnSpPr>
        <p:spPr>
          <a:xfrm>
            <a:off x="2214546" y="322118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Ορθογώνιο"/>
          <p:cNvSpPr/>
          <p:nvPr/>
        </p:nvSpPr>
        <p:spPr>
          <a:xfrm>
            <a:off x="3786182" y="279255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2500298" y="251329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2571736" y="187035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</a:t>
            </a:r>
            <a:endParaRPr lang="en-US" sz="4000" b="1" dirty="0"/>
          </a:p>
        </p:txBody>
      </p:sp>
      <p:sp>
        <p:nvSpPr>
          <p:cNvPr id="61" name="60 - Ορθογώνιο"/>
          <p:cNvSpPr/>
          <p:nvPr/>
        </p:nvSpPr>
        <p:spPr>
          <a:xfrm>
            <a:off x="2643174" y="244185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6</a:t>
            </a:r>
            <a:endParaRPr lang="en-US" sz="4000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2643174" y="386412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2714612" y="322118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2786050" y="3792684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>
            <a:off x="4429124" y="322118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>
            <a:off x="4714876" y="251329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4786314" y="187035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</a:t>
            </a:r>
            <a:endParaRPr lang="en-US" sz="40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4857752" y="244185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6</a:t>
            </a:r>
            <a:endParaRPr lang="en-US" sz="4000" dirty="0"/>
          </a:p>
        </p:txBody>
      </p:sp>
      <p:cxnSp>
        <p:nvCxnSpPr>
          <p:cNvPr id="69" name="68 - Ευθεία γραμμή σύνδεσης"/>
          <p:cNvCxnSpPr/>
          <p:nvPr/>
        </p:nvCxnSpPr>
        <p:spPr>
          <a:xfrm>
            <a:off x="4857752" y="386412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4857752" y="321468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71" name="70 - Ορθογώνιο"/>
          <p:cNvSpPr/>
          <p:nvPr/>
        </p:nvSpPr>
        <p:spPr>
          <a:xfrm>
            <a:off x="5000628" y="3792684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sp>
        <p:nvSpPr>
          <p:cNvPr id="72" name="71 - Ελεύθερη σχεδίαση"/>
          <p:cNvSpPr/>
          <p:nvPr/>
        </p:nvSpPr>
        <p:spPr>
          <a:xfrm>
            <a:off x="5286380" y="2149610"/>
            <a:ext cx="1643074" cy="2161735"/>
          </a:xfrm>
          <a:custGeom>
            <a:avLst/>
            <a:gdLst>
              <a:gd name="connsiteX0" fmla="*/ 0 w 1352843"/>
              <a:gd name="connsiteY0" fmla="*/ 0 h 2161735"/>
              <a:gd name="connsiteX1" fmla="*/ 1139483 w 1352843"/>
              <a:gd name="connsiteY1" fmla="*/ 393896 h 2161735"/>
              <a:gd name="connsiteX2" fmla="*/ 1280160 w 1352843"/>
              <a:gd name="connsiteY2" fmla="*/ 1420837 h 2161735"/>
              <a:gd name="connsiteX3" fmla="*/ 970671 w 1352843"/>
              <a:gd name="connsiteY3" fmla="*/ 2053883 h 2161735"/>
              <a:gd name="connsiteX4" fmla="*/ 196948 w 1352843"/>
              <a:gd name="connsiteY4" fmla="*/ 2067951 h 2161735"/>
              <a:gd name="connsiteX5" fmla="*/ 267286 w 1352843"/>
              <a:gd name="connsiteY5" fmla="*/ 2067951 h 216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2843" h="2161735">
                <a:moveTo>
                  <a:pt x="0" y="0"/>
                </a:moveTo>
                <a:cubicBezTo>
                  <a:pt x="463061" y="78545"/>
                  <a:pt x="926123" y="157090"/>
                  <a:pt x="1139483" y="393896"/>
                </a:cubicBezTo>
                <a:cubicBezTo>
                  <a:pt x="1352843" y="630702"/>
                  <a:pt x="1308295" y="1144173"/>
                  <a:pt x="1280160" y="1420837"/>
                </a:cubicBezTo>
                <a:cubicBezTo>
                  <a:pt x="1252025" y="1697501"/>
                  <a:pt x="1151206" y="1946031"/>
                  <a:pt x="970671" y="2053883"/>
                </a:cubicBezTo>
                <a:cubicBezTo>
                  <a:pt x="790136" y="2161735"/>
                  <a:pt x="314179" y="2065606"/>
                  <a:pt x="196948" y="2067951"/>
                </a:cubicBezTo>
                <a:cubicBezTo>
                  <a:pt x="79717" y="2070296"/>
                  <a:pt x="173501" y="2069123"/>
                  <a:pt x="267286" y="2067951"/>
                </a:cubicBezTo>
              </a:path>
            </a:pathLst>
          </a:custGeom>
          <a:ln w="158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72 - Ελεύθερη σχεδίαση"/>
          <p:cNvSpPr/>
          <p:nvPr/>
        </p:nvSpPr>
        <p:spPr>
          <a:xfrm>
            <a:off x="5286380" y="2721114"/>
            <a:ext cx="937846" cy="949569"/>
          </a:xfrm>
          <a:custGeom>
            <a:avLst/>
            <a:gdLst>
              <a:gd name="connsiteX0" fmla="*/ 0 w 937846"/>
              <a:gd name="connsiteY0" fmla="*/ 0 h 949569"/>
              <a:gd name="connsiteX1" fmla="*/ 801858 w 937846"/>
              <a:gd name="connsiteY1" fmla="*/ 140677 h 949569"/>
              <a:gd name="connsiteX2" fmla="*/ 815926 w 937846"/>
              <a:gd name="connsiteY2" fmla="*/ 829994 h 949569"/>
              <a:gd name="connsiteX3" fmla="*/ 393895 w 937846"/>
              <a:gd name="connsiteY3" fmla="*/ 858129 h 949569"/>
              <a:gd name="connsiteX4" fmla="*/ 140677 w 937846"/>
              <a:gd name="connsiteY4" fmla="*/ 900332 h 94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846" h="949569">
                <a:moveTo>
                  <a:pt x="0" y="0"/>
                </a:moveTo>
                <a:cubicBezTo>
                  <a:pt x="332935" y="1172"/>
                  <a:pt x="665870" y="2345"/>
                  <a:pt x="801858" y="140677"/>
                </a:cubicBezTo>
                <a:cubicBezTo>
                  <a:pt x="937846" y="279009"/>
                  <a:pt x="883920" y="710419"/>
                  <a:pt x="815926" y="829994"/>
                </a:cubicBezTo>
                <a:cubicBezTo>
                  <a:pt x="747932" y="949569"/>
                  <a:pt x="506436" y="846406"/>
                  <a:pt x="393895" y="858129"/>
                </a:cubicBezTo>
                <a:cubicBezTo>
                  <a:pt x="281354" y="869852"/>
                  <a:pt x="211015" y="885092"/>
                  <a:pt x="140677" y="90033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73 - TextBox"/>
          <p:cNvSpPr txBox="1"/>
          <p:nvPr/>
        </p:nvSpPr>
        <p:spPr>
          <a:xfrm>
            <a:off x="6072198" y="222104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επί</a:t>
            </a:r>
            <a:endParaRPr lang="en-US" dirty="0"/>
          </a:p>
        </p:txBody>
      </p:sp>
      <p:cxnSp>
        <p:nvCxnSpPr>
          <p:cNvPr id="75" name="74 - Ευθεία γραμμή σύνδεσης"/>
          <p:cNvCxnSpPr/>
          <p:nvPr/>
        </p:nvCxnSpPr>
        <p:spPr>
          <a:xfrm flipV="1">
            <a:off x="7572396" y="5435758"/>
            <a:ext cx="100013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TextBox"/>
          <p:cNvSpPr txBox="1"/>
          <p:nvPr/>
        </p:nvSpPr>
        <p:spPr>
          <a:xfrm>
            <a:off x="7572396" y="4721378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2xs</a:t>
            </a:r>
            <a:endParaRPr lang="en-US" sz="4000" b="1" dirty="0"/>
          </a:p>
        </p:txBody>
      </p:sp>
      <p:sp>
        <p:nvSpPr>
          <p:cNvPr id="77" name="76 - Ορθογώνιο"/>
          <p:cNvSpPr/>
          <p:nvPr/>
        </p:nvSpPr>
        <p:spPr>
          <a:xfrm>
            <a:off x="7643834" y="5364320"/>
            <a:ext cx="8611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6m</a:t>
            </a:r>
            <a:endParaRPr lang="en-US" sz="4000" dirty="0"/>
          </a:p>
        </p:txBody>
      </p:sp>
      <p:sp>
        <p:nvSpPr>
          <p:cNvPr id="78" name="77 - TextBox"/>
          <p:cNvSpPr txBox="1"/>
          <p:nvPr/>
        </p:nvSpPr>
        <p:spPr>
          <a:xfrm>
            <a:off x="5857884" y="336405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επί</a:t>
            </a:r>
            <a:endParaRPr lang="en-US" dirty="0"/>
          </a:p>
        </p:txBody>
      </p:sp>
      <p:sp>
        <p:nvSpPr>
          <p:cNvPr id="79" name="78 - Ορθογώνιο"/>
          <p:cNvSpPr/>
          <p:nvPr/>
        </p:nvSpPr>
        <p:spPr>
          <a:xfrm>
            <a:off x="6803122" y="279904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0" name="79 - Ευθεία γραμμή σύνδεσης"/>
          <p:cNvCxnSpPr/>
          <p:nvPr/>
        </p:nvCxnSpPr>
        <p:spPr>
          <a:xfrm>
            <a:off x="7500958" y="314974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- TextBox"/>
          <p:cNvSpPr txBox="1"/>
          <p:nvPr/>
        </p:nvSpPr>
        <p:spPr>
          <a:xfrm>
            <a:off x="7643834" y="243536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</a:t>
            </a:r>
            <a:endParaRPr lang="en-US" sz="4000" b="1" dirty="0"/>
          </a:p>
        </p:txBody>
      </p:sp>
      <p:sp>
        <p:nvSpPr>
          <p:cNvPr id="82" name="81 - Ορθογώνιο"/>
          <p:cNvSpPr/>
          <p:nvPr/>
        </p:nvSpPr>
        <p:spPr>
          <a:xfrm>
            <a:off x="8215338" y="236392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3" name="82 - TextBox"/>
          <p:cNvSpPr txBox="1"/>
          <p:nvPr/>
        </p:nvSpPr>
        <p:spPr>
          <a:xfrm>
            <a:off x="8429652" y="243536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b="1" dirty="0"/>
          </a:p>
        </p:txBody>
      </p:sp>
      <p:sp>
        <p:nvSpPr>
          <p:cNvPr id="90" name="89 - Ορθογώνιο"/>
          <p:cNvSpPr/>
          <p:nvPr/>
        </p:nvSpPr>
        <p:spPr>
          <a:xfrm>
            <a:off x="7715272" y="314974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6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8001024" y="314974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92" name="91 - Ορθογώνιο"/>
          <p:cNvSpPr/>
          <p:nvPr/>
        </p:nvSpPr>
        <p:spPr>
          <a:xfrm>
            <a:off x="8215338" y="3149742"/>
            <a:ext cx="601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dirty="0"/>
          </a:p>
        </p:txBody>
      </p:sp>
      <p:sp>
        <p:nvSpPr>
          <p:cNvPr id="93" name="92 - Ορθογώνιο"/>
          <p:cNvSpPr/>
          <p:nvPr/>
        </p:nvSpPr>
        <p:spPr>
          <a:xfrm>
            <a:off x="6786578" y="507856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  <p:bldP spid="61" grpId="0"/>
      <p:bldP spid="63" grpId="0"/>
      <p:bldP spid="64" grpId="0"/>
      <p:bldP spid="67" grpId="0"/>
      <p:bldP spid="68" grpId="0"/>
      <p:bldP spid="70" grpId="0"/>
      <p:bldP spid="71" grpId="0"/>
      <p:bldP spid="72" grpId="0" animBg="1"/>
      <p:bldP spid="73" grpId="0" animBg="1"/>
      <p:bldP spid="74" grpId="0"/>
      <p:bldP spid="76" grpId="0"/>
      <p:bldP spid="77" grpId="0"/>
      <p:bldP spid="78" grpId="0"/>
      <p:bldP spid="79" grpId="0"/>
      <p:bldP spid="81" grpId="0"/>
      <p:bldP spid="82" grpId="0"/>
      <p:bldP spid="83" grpId="0"/>
      <p:bldP spid="90" grpId="0"/>
      <p:bldP spid="91" grpId="0"/>
      <p:bldP spid="92" grpId="0"/>
      <p:bldP spid="9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-71470" y="350043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1571604" y="357187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92867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285688" y="3500438"/>
            <a:ext cx="4379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:</a:t>
            </a:r>
            <a:r>
              <a:rPr lang="el-GR" sz="4800" b="1" dirty="0" smtClean="0"/>
              <a:t> 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571440" y="392906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642878" y="328612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714316" y="392906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cxnSp>
        <p:nvCxnSpPr>
          <p:cNvPr id="57" name="56 - Ευθεία γραμμή σύνδεσης"/>
          <p:cNvCxnSpPr/>
          <p:nvPr/>
        </p:nvCxnSpPr>
        <p:spPr>
          <a:xfrm>
            <a:off x="2214546" y="393556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Ορθογώνιο"/>
          <p:cNvSpPr/>
          <p:nvPr/>
        </p:nvSpPr>
        <p:spPr>
          <a:xfrm>
            <a:off x="3786182" y="350693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60" name="59 - TextBox"/>
          <p:cNvSpPr txBox="1"/>
          <p:nvPr/>
        </p:nvSpPr>
        <p:spPr>
          <a:xfrm>
            <a:off x="2571736" y="328612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2643174" y="45785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2714612" y="39355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2786050" y="45070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>
            <a:off x="4429124" y="393556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>
            <a:off x="4714876" y="322767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4786314" y="258473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4857752" y="315623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cxnSp>
        <p:nvCxnSpPr>
          <p:cNvPr id="69" name="68 - Ευθεία γραμμή σύνδεσης"/>
          <p:cNvCxnSpPr/>
          <p:nvPr/>
        </p:nvCxnSpPr>
        <p:spPr>
          <a:xfrm>
            <a:off x="4857752" y="45785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4857752" y="392906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71" name="70 - Ορθογώνιο"/>
          <p:cNvSpPr/>
          <p:nvPr/>
        </p:nvSpPr>
        <p:spPr>
          <a:xfrm>
            <a:off x="5000628" y="45070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cxnSp>
        <p:nvCxnSpPr>
          <p:cNvPr id="75" name="74 - Ευθεία γραμμή σύνδεσης"/>
          <p:cNvCxnSpPr/>
          <p:nvPr/>
        </p:nvCxnSpPr>
        <p:spPr>
          <a:xfrm flipV="1">
            <a:off x="7572396" y="6150138"/>
            <a:ext cx="100013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TextBox"/>
          <p:cNvSpPr txBox="1"/>
          <p:nvPr/>
        </p:nvSpPr>
        <p:spPr>
          <a:xfrm>
            <a:off x="7572396" y="5435758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18</a:t>
            </a:r>
            <a:endParaRPr lang="en-US" sz="4000" b="1" dirty="0"/>
          </a:p>
        </p:txBody>
      </p:sp>
      <p:sp>
        <p:nvSpPr>
          <p:cNvPr id="77" name="76 - Ορθογώνιο"/>
          <p:cNvSpPr/>
          <p:nvPr/>
        </p:nvSpPr>
        <p:spPr>
          <a:xfrm>
            <a:off x="7770986" y="607870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sp>
        <p:nvSpPr>
          <p:cNvPr id="79" name="78 - Ορθογώνιο"/>
          <p:cNvSpPr/>
          <p:nvPr/>
        </p:nvSpPr>
        <p:spPr>
          <a:xfrm>
            <a:off x="6803122" y="351342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0" name="79 - Ευθεία γραμμή σύνδεσης"/>
          <p:cNvCxnSpPr/>
          <p:nvPr/>
        </p:nvCxnSpPr>
        <p:spPr>
          <a:xfrm>
            <a:off x="7500958" y="386412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- TextBox"/>
          <p:cNvSpPr txBox="1"/>
          <p:nvPr/>
        </p:nvSpPr>
        <p:spPr>
          <a:xfrm>
            <a:off x="7643834" y="314974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82" name="81 - Ορθογώνιο"/>
          <p:cNvSpPr/>
          <p:nvPr/>
        </p:nvSpPr>
        <p:spPr>
          <a:xfrm>
            <a:off x="8215338" y="307830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3" name="82 - TextBox"/>
          <p:cNvSpPr txBox="1"/>
          <p:nvPr/>
        </p:nvSpPr>
        <p:spPr>
          <a:xfrm>
            <a:off x="8429652" y="314974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90" name="89 - Ορθογώνιο"/>
          <p:cNvSpPr/>
          <p:nvPr/>
        </p:nvSpPr>
        <p:spPr>
          <a:xfrm>
            <a:off x="7715272" y="386412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8072462" y="378619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92" name="91 - Ορθογώνιο"/>
          <p:cNvSpPr/>
          <p:nvPr/>
        </p:nvSpPr>
        <p:spPr>
          <a:xfrm>
            <a:off x="8215338" y="386412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sp>
        <p:nvSpPr>
          <p:cNvPr id="93" name="92 - Ορθογώνιο"/>
          <p:cNvSpPr/>
          <p:nvPr/>
        </p:nvSpPr>
        <p:spPr>
          <a:xfrm>
            <a:off x="6786578" y="579294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43" name="42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Διαίρεση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  μεταξύ κλάσματος και αριθμού (ή μεταβλητής)    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(α τρόπος)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4" name="43 - Ελεύθερη σχεδίαση"/>
          <p:cNvSpPr/>
          <p:nvPr/>
        </p:nvSpPr>
        <p:spPr>
          <a:xfrm rot="15849919">
            <a:off x="3303186" y="1428099"/>
            <a:ext cx="1160695" cy="2325009"/>
          </a:xfrm>
          <a:custGeom>
            <a:avLst/>
            <a:gdLst>
              <a:gd name="connsiteX0" fmla="*/ 0 w 937846"/>
              <a:gd name="connsiteY0" fmla="*/ 0 h 949569"/>
              <a:gd name="connsiteX1" fmla="*/ 801858 w 937846"/>
              <a:gd name="connsiteY1" fmla="*/ 140677 h 949569"/>
              <a:gd name="connsiteX2" fmla="*/ 815926 w 937846"/>
              <a:gd name="connsiteY2" fmla="*/ 829994 h 949569"/>
              <a:gd name="connsiteX3" fmla="*/ 393895 w 937846"/>
              <a:gd name="connsiteY3" fmla="*/ 858129 h 949569"/>
              <a:gd name="connsiteX4" fmla="*/ 140677 w 937846"/>
              <a:gd name="connsiteY4" fmla="*/ 900332 h 94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846" h="949569">
                <a:moveTo>
                  <a:pt x="0" y="0"/>
                </a:moveTo>
                <a:cubicBezTo>
                  <a:pt x="332935" y="1172"/>
                  <a:pt x="665870" y="2345"/>
                  <a:pt x="801858" y="140677"/>
                </a:cubicBezTo>
                <a:cubicBezTo>
                  <a:pt x="937846" y="279009"/>
                  <a:pt x="883920" y="710419"/>
                  <a:pt x="815926" y="829994"/>
                </a:cubicBezTo>
                <a:cubicBezTo>
                  <a:pt x="747932" y="949569"/>
                  <a:pt x="506436" y="846406"/>
                  <a:pt x="393895" y="858129"/>
                </a:cubicBezTo>
                <a:cubicBezTo>
                  <a:pt x="281354" y="869852"/>
                  <a:pt x="211015" y="885092"/>
                  <a:pt x="140677" y="90033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Ορθογώνιο"/>
          <p:cNvSpPr/>
          <p:nvPr/>
        </p:nvSpPr>
        <p:spPr>
          <a:xfrm>
            <a:off x="2786050" y="1714488"/>
            <a:ext cx="2571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Κάνω τον αριθμό κλάσμα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  <p:bldP spid="63" grpId="0"/>
      <p:bldP spid="64" grpId="0"/>
      <p:bldP spid="67" grpId="0"/>
      <p:bldP spid="68" grpId="0"/>
      <p:bldP spid="70" grpId="0"/>
      <p:bldP spid="71" grpId="0"/>
      <p:bldP spid="76" grpId="0"/>
      <p:bldP spid="77" grpId="0"/>
      <p:bldP spid="79" grpId="0"/>
      <p:bldP spid="81" grpId="0"/>
      <p:bldP spid="82" grpId="0"/>
      <p:bldP spid="83" grpId="0"/>
      <p:bldP spid="90" grpId="0"/>
      <p:bldP spid="91" grpId="0"/>
      <p:bldP spid="92" grpId="0"/>
      <p:bldP spid="93" grpId="0"/>
      <p:bldP spid="44" grpId="0" animBg="1"/>
      <p:bldP spid="3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0" y="92867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cxnSp>
        <p:nvCxnSpPr>
          <p:cNvPr id="57" name="56 - Ευθεία γραμμή σύνδεσης"/>
          <p:cNvCxnSpPr/>
          <p:nvPr/>
        </p:nvCxnSpPr>
        <p:spPr>
          <a:xfrm>
            <a:off x="500034" y="393556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Ορθογώνιο"/>
          <p:cNvSpPr/>
          <p:nvPr/>
        </p:nvSpPr>
        <p:spPr>
          <a:xfrm>
            <a:off x="2071670" y="350693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60" name="59 - TextBox"/>
          <p:cNvSpPr txBox="1"/>
          <p:nvPr/>
        </p:nvSpPr>
        <p:spPr>
          <a:xfrm>
            <a:off x="857224" y="328612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5m</a:t>
            </a:r>
            <a:endParaRPr lang="en-US" sz="4000" b="1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928662" y="45785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1000100" y="39355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1000100" y="4507064"/>
            <a:ext cx="6110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/>
              <a:t>gr</a:t>
            </a:r>
            <a:endParaRPr lang="en-US" sz="4000" dirty="0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>
            <a:off x="2714612" y="393556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 flipV="1">
            <a:off x="3000364" y="3214686"/>
            <a:ext cx="857256" cy="129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3000364" y="2571744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5m</a:t>
            </a:r>
            <a:endParaRPr lang="en-US" sz="40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3143240" y="321468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cxnSp>
        <p:nvCxnSpPr>
          <p:cNvPr id="69" name="68 - Ευθεία γραμμή σύνδεσης"/>
          <p:cNvCxnSpPr/>
          <p:nvPr/>
        </p:nvCxnSpPr>
        <p:spPr>
          <a:xfrm>
            <a:off x="3143240" y="45785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3143240" y="392906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7</a:t>
            </a:r>
            <a:endParaRPr lang="en-US" sz="4000" b="1" dirty="0"/>
          </a:p>
        </p:txBody>
      </p:sp>
      <p:sp>
        <p:nvSpPr>
          <p:cNvPr id="71" name="70 - Ορθογώνιο"/>
          <p:cNvSpPr/>
          <p:nvPr/>
        </p:nvSpPr>
        <p:spPr>
          <a:xfrm>
            <a:off x="3286116" y="4507064"/>
            <a:ext cx="6110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/>
              <a:t>gr</a:t>
            </a:r>
            <a:endParaRPr lang="en-US" sz="4000" dirty="0"/>
          </a:p>
        </p:txBody>
      </p:sp>
      <p:cxnSp>
        <p:nvCxnSpPr>
          <p:cNvPr id="75" name="74 - Ευθεία γραμμή σύνδεσης"/>
          <p:cNvCxnSpPr/>
          <p:nvPr/>
        </p:nvCxnSpPr>
        <p:spPr>
          <a:xfrm flipV="1">
            <a:off x="5857884" y="6150138"/>
            <a:ext cx="100013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TextBox"/>
          <p:cNvSpPr txBox="1"/>
          <p:nvPr/>
        </p:nvSpPr>
        <p:spPr>
          <a:xfrm>
            <a:off x="5857884" y="5435758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5mgr</a:t>
            </a:r>
            <a:endParaRPr lang="en-US" sz="4000" b="1" dirty="0"/>
          </a:p>
        </p:txBody>
      </p:sp>
      <p:sp>
        <p:nvSpPr>
          <p:cNvPr id="77" name="76 - Ορθογώνιο"/>
          <p:cNvSpPr/>
          <p:nvPr/>
        </p:nvSpPr>
        <p:spPr>
          <a:xfrm>
            <a:off x="6215074" y="615011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7</a:t>
            </a:r>
            <a:endParaRPr lang="en-US" sz="4000" dirty="0"/>
          </a:p>
        </p:txBody>
      </p:sp>
      <p:sp>
        <p:nvSpPr>
          <p:cNvPr id="79" name="78 - Ορθογώνιο"/>
          <p:cNvSpPr/>
          <p:nvPr/>
        </p:nvSpPr>
        <p:spPr>
          <a:xfrm>
            <a:off x="5088610" y="351342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0" name="79 - Ευθεία γραμμή σύνδεσης"/>
          <p:cNvCxnSpPr/>
          <p:nvPr/>
        </p:nvCxnSpPr>
        <p:spPr>
          <a:xfrm>
            <a:off x="5786446" y="386412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- TextBox"/>
          <p:cNvSpPr txBox="1"/>
          <p:nvPr/>
        </p:nvSpPr>
        <p:spPr>
          <a:xfrm>
            <a:off x="5715008" y="3149742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5m</a:t>
            </a:r>
            <a:endParaRPr lang="en-US" sz="4000" b="1" dirty="0"/>
          </a:p>
        </p:txBody>
      </p:sp>
      <p:sp>
        <p:nvSpPr>
          <p:cNvPr id="82" name="81 - Ορθογώνιο"/>
          <p:cNvSpPr/>
          <p:nvPr/>
        </p:nvSpPr>
        <p:spPr>
          <a:xfrm>
            <a:off x="6500826" y="307830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3" name="82 - TextBox"/>
          <p:cNvSpPr txBox="1"/>
          <p:nvPr/>
        </p:nvSpPr>
        <p:spPr>
          <a:xfrm>
            <a:off x="6715140" y="314974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gr</a:t>
            </a:r>
            <a:endParaRPr lang="en-US" sz="4000" b="1" dirty="0"/>
          </a:p>
        </p:txBody>
      </p:sp>
      <p:sp>
        <p:nvSpPr>
          <p:cNvPr id="90" name="89 - Ορθογώνιο"/>
          <p:cNvSpPr/>
          <p:nvPr/>
        </p:nvSpPr>
        <p:spPr>
          <a:xfrm>
            <a:off x="6000760" y="386412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6357950" y="378619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92" name="91 - Ορθογώνιο"/>
          <p:cNvSpPr/>
          <p:nvPr/>
        </p:nvSpPr>
        <p:spPr>
          <a:xfrm>
            <a:off x="6500826" y="386412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7</a:t>
            </a:r>
            <a:endParaRPr lang="en-US" sz="4000" dirty="0"/>
          </a:p>
        </p:txBody>
      </p:sp>
      <p:sp>
        <p:nvSpPr>
          <p:cNvPr id="93" name="92 - Ορθογώνιο"/>
          <p:cNvSpPr/>
          <p:nvPr/>
        </p:nvSpPr>
        <p:spPr>
          <a:xfrm>
            <a:off x="5072066" y="579294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43" name="42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Διαίρεση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  μεταξύ κλάσματος και αριθμού (ή μεταβλητής)    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(α τρόπος)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4" name="43 - Ελεύθερη σχεδίαση"/>
          <p:cNvSpPr/>
          <p:nvPr/>
        </p:nvSpPr>
        <p:spPr>
          <a:xfrm rot="15849919">
            <a:off x="1588674" y="1428099"/>
            <a:ext cx="1160695" cy="2325009"/>
          </a:xfrm>
          <a:custGeom>
            <a:avLst/>
            <a:gdLst>
              <a:gd name="connsiteX0" fmla="*/ 0 w 937846"/>
              <a:gd name="connsiteY0" fmla="*/ 0 h 949569"/>
              <a:gd name="connsiteX1" fmla="*/ 801858 w 937846"/>
              <a:gd name="connsiteY1" fmla="*/ 140677 h 949569"/>
              <a:gd name="connsiteX2" fmla="*/ 815926 w 937846"/>
              <a:gd name="connsiteY2" fmla="*/ 829994 h 949569"/>
              <a:gd name="connsiteX3" fmla="*/ 393895 w 937846"/>
              <a:gd name="connsiteY3" fmla="*/ 858129 h 949569"/>
              <a:gd name="connsiteX4" fmla="*/ 140677 w 937846"/>
              <a:gd name="connsiteY4" fmla="*/ 900332 h 94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846" h="949569">
                <a:moveTo>
                  <a:pt x="0" y="0"/>
                </a:moveTo>
                <a:cubicBezTo>
                  <a:pt x="332935" y="1172"/>
                  <a:pt x="665870" y="2345"/>
                  <a:pt x="801858" y="140677"/>
                </a:cubicBezTo>
                <a:cubicBezTo>
                  <a:pt x="937846" y="279009"/>
                  <a:pt x="883920" y="710419"/>
                  <a:pt x="815926" y="829994"/>
                </a:cubicBezTo>
                <a:cubicBezTo>
                  <a:pt x="747932" y="949569"/>
                  <a:pt x="506436" y="846406"/>
                  <a:pt x="393895" y="858129"/>
                </a:cubicBezTo>
                <a:cubicBezTo>
                  <a:pt x="281354" y="869852"/>
                  <a:pt x="211015" y="885092"/>
                  <a:pt x="140677" y="90033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Ορθογώνιο"/>
          <p:cNvSpPr/>
          <p:nvPr/>
        </p:nvSpPr>
        <p:spPr>
          <a:xfrm>
            <a:off x="2786050" y="1714488"/>
            <a:ext cx="2960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Κάνω τ</a:t>
            </a:r>
            <a:r>
              <a:rPr lang="en-US" dirty="0" smtClean="0"/>
              <a:t>n</a:t>
            </a:r>
            <a:r>
              <a:rPr lang="el-GR" dirty="0" smtClean="0"/>
              <a:t>ν  μεταβλητή κλάσμα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  <p:bldP spid="63" grpId="0"/>
      <p:bldP spid="64" grpId="0"/>
      <p:bldP spid="67" grpId="0"/>
      <p:bldP spid="68" grpId="0"/>
      <p:bldP spid="70" grpId="0"/>
      <p:bldP spid="71" grpId="0"/>
      <p:bldP spid="76" grpId="0"/>
      <p:bldP spid="77" grpId="0"/>
      <p:bldP spid="79" grpId="0"/>
      <p:bldP spid="81" grpId="0"/>
      <p:bldP spid="82" grpId="0"/>
      <p:bldP spid="83" grpId="0"/>
      <p:bldP spid="90" grpId="0"/>
      <p:bldP spid="91" grpId="0"/>
      <p:bldP spid="92" grpId="0"/>
      <p:bldP spid="93" grpId="0"/>
      <p:bldP spid="44" grpId="0" animBg="1"/>
      <p:bldP spid="3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0" y="92867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cxnSp>
        <p:nvCxnSpPr>
          <p:cNvPr id="57" name="56 - Ευθεία γραμμή σύνδεσης"/>
          <p:cNvCxnSpPr/>
          <p:nvPr/>
        </p:nvCxnSpPr>
        <p:spPr>
          <a:xfrm flipV="1">
            <a:off x="500034" y="3929066"/>
            <a:ext cx="1214446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Ορθογώνιο"/>
          <p:cNvSpPr/>
          <p:nvPr/>
        </p:nvSpPr>
        <p:spPr>
          <a:xfrm>
            <a:off x="2071670" y="350693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60" name="59 - TextBox"/>
          <p:cNvSpPr txBox="1"/>
          <p:nvPr/>
        </p:nvSpPr>
        <p:spPr>
          <a:xfrm>
            <a:off x="714348" y="392906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b="1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785786" y="342900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785786" y="279255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785786" y="33575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3</a:t>
            </a:r>
            <a:endParaRPr lang="en-US" sz="4000" dirty="0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>
            <a:off x="2714612" y="393556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 flipV="1">
            <a:off x="3000364" y="3214686"/>
            <a:ext cx="857256" cy="129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3000364" y="2571744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7</a:t>
            </a:r>
            <a:endParaRPr lang="en-US" sz="40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3143240" y="321468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3</a:t>
            </a:r>
            <a:endParaRPr lang="en-US" sz="4000" dirty="0"/>
          </a:p>
        </p:txBody>
      </p:sp>
      <p:sp>
        <p:nvSpPr>
          <p:cNvPr id="70" name="69 - TextBox"/>
          <p:cNvSpPr txBox="1"/>
          <p:nvPr/>
        </p:nvSpPr>
        <p:spPr>
          <a:xfrm>
            <a:off x="3143240" y="392906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b="1" dirty="0"/>
          </a:p>
        </p:txBody>
      </p:sp>
      <p:sp>
        <p:nvSpPr>
          <p:cNvPr id="76" name="75 - TextBox"/>
          <p:cNvSpPr txBox="1"/>
          <p:nvPr/>
        </p:nvSpPr>
        <p:spPr>
          <a:xfrm>
            <a:off x="7710102" y="542926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7</a:t>
            </a:r>
            <a:endParaRPr lang="en-US" sz="4000" b="1" dirty="0"/>
          </a:p>
        </p:txBody>
      </p:sp>
      <p:sp>
        <p:nvSpPr>
          <p:cNvPr id="77" name="76 - Ορθογώνιο"/>
          <p:cNvSpPr/>
          <p:nvPr/>
        </p:nvSpPr>
        <p:spPr>
          <a:xfrm>
            <a:off x="7710102" y="6007238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15</a:t>
            </a:r>
            <a:endParaRPr lang="en-US" sz="4000" dirty="0"/>
          </a:p>
        </p:txBody>
      </p:sp>
      <p:sp>
        <p:nvSpPr>
          <p:cNvPr id="79" name="78 - Ορθογώνιο"/>
          <p:cNvSpPr/>
          <p:nvPr/>
        </p:nvSpPr>
        <p:spPr>
          <a:xfrm>
            <a:off x="5088610" y="351342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0" name="79 - Ευθεία γραμμή σύνδεσης"/>
          <p:cNvCxnSpPr/>
          <p:nvPr/>
        </p:nvCxnSpPr>
        <p:spPr>
          <a:xfrm>
            <a:off x="5786446" y="386412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- TextBox"/>
          <p:cNvSpPr txBox="1"/>
          <p:nvPr/>
        </p:nvSpPr>
        <p:spPr>
          <a:xfrm>
            <a:off x="6072198" y="314324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7</a:t>
            </a:r>
            <a:endParaRPr lang="en-US" sz="4000" b="1" dirty="0"/>
          </a:p>
        </p:txBody>
      </p:sp>
      <p:sp>
        <p:nvSpPr>
          <p:cNvPr id="82" name="81 - Ορθογώνιο"/>
          <p:cNvSpPr/>
          <p:nvPr/>
        </p:nvSpPr>
        <p:spPr>
          <a:xfrm>
            <a:off x="6500826" y="307830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3" name="82 - TextBox"/>
          <p:cNvSpPr txBox="1"/>
          <p:nvPr/>
        </p:nvSpPr>
        <p:spPr>
          <a:xfrm>
            <a:off x="6715140" y="314974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90" name="89 - Ορθογώνιο"/>
          <p:cNvSpPr/>
          <p:nvPr/>
        </p:nvSpPr>
        <p:spPr>
          <a:xfrm>
            <a:off x="6000760" y="386412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3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6357950" y="378619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92" name="91 - Ορθογώνιο"/>
          <p:cNvSpPr/>
          <p:nvPr/>
        </p:nvSpPr>
        <p:spPr>
          <a:xfrm>
            <a:off x="6500826" y="386412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93" name="92 - Ορθογώνιο"/>
          <p:cNvSpPr/>
          <p:nvPr/>
        </p:nvSpPr>
        <p:spPr>
          <a:xfrm>
            <a:off x="7210036" y="565007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43" name="42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Διαίρεση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  μεταξύ κλάσματος και αριθμού (ή μεταβλητής)  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2" name="31 - Ευθεία γραμμή σύνδεσης"/>
          <p:cNvCxnSpPr/>
          <p:nvPr/>
        </p:nvCxnSpPr>
        <p:spPr>
          <a:xfrm>
            <a:off x="3071802" y="450057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3143240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cxnSp>
        <p:nvCxnSpPr>
          <p:cNvPr id="38" name="37 - Ευθεία γραμμή σύνδεσης"/>
          <p:cNvCxnSpPr/>
          <p:nvPr/>
        </p:nvCxnSpPr>
        <p:spPr>
          <a:xfrm rot="5400000" flipH="1" flipV="1">
            <a:off x="8102361" y="5537071"/>
            <a:ext cx="6470" cy="933864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  <p:bldP spid="63" grpId="0"/>
      <p:bldP spid="64" grpId="0"/>
      <p:bldP spid="67" grpId="0"/>
      <p:bldP spid="68" grpId="0"/>
      <p:bldP spid="70" grpId="0"/>
      <p:bldP spid="76" grpId="0"/>
      <p:bldP spid="77" grpId="0"/>
      <p:bldP spid="79" grpId="0"/>
      <p:bldP spid="81" grpId="0"/>
      <p:bldP spid="82" grpId="0"/>
      <p:bldP spid="83" grpId="0"/>
      <p:bldP spid="90" grpId="0"/>
      <p:bldP spid="91" grpId="0"/>
      <p:bldP spid="92" grpId="0"/>
      <p:bldP spid="93" grpId="0"/>
      <p:bldP spid="3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0" y="92867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cxnSp>
        <p:nvCxnSpPr>
          <p:cNvPr id="57" name="56 - Ευθεία γραμμή σύνδεσης"/>
          <p:cNvCxnSpPr/>
          <p:nvPr/>
        </p:nvCxnSpPr>
        <p:spPr>
          <a:xfrm flipV="1">
            <a:off x="500034" y="3929066"/>
            <a:ext cx="1214446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Ορθογώνιο"/>
          <p:cNvSpPr/>
          <p:nvPr/>
        </p:nvSpPr>
        <p:spPr>
          <a:xfrm>
            <a:off x="2071670" y="350693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60" name="59 - TextBox"/>
          <p:cNvSpPr txBox="1"/>
          <p:nvPr/>
        </p:nvSpPr>
        <p:spPr>
          <a:xfrm>
            <a:off x="857224" y="378619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b="1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785786" y="342900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785786" y="279255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785786" y="3357562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>
            <a:off x="2714612" y="393556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 flipV="1">
            <a:off x="3000364" y="3214686"/>
            <a:ext cx="857256" cy="129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3000364" y="2571744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3143240" y="3214686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sp>
        <p:nvSpPr>
          <p:cNvPr id="70" name="69 - TextBox"/>
          <p:cNvSpPr txBox="1"/>
          <p:nvPr/>
        </p:nvSpPr>
        <p:spPr>
          <a:xfrm>
            <a:off x="3143240" y="392906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b="1" dirty="0"/>
          </a:p>
        </p:txBody>
      </p:sp>
      <p:cxnSp>
        <p:nvCxnSpPr>
          <p:cNvPr id="75" name="74 - Ευθεία γραμμή σύνδεσης"/>
          <p:cNvCxnSpPr/>
          <p:nvPr/>
        </p:nvCxnSpPr>
        <p:spPr>
          <a:xfrm flipV="1">
            <a:off x="5786446" y="6143644"/>
            <a:ext cx="100013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TextBox"/>
          <p:cNvSpPr txBox="1"/>
          <p:nvPr/>
        </p:nvSpPr>
        <p:spPr>
          <a:xfrm>
            <a:off x="5929322" y="550070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77" name="76 - Ορθογώνιο"/>
          <p:cNvSpPr/>
          <p:nvPr/>
        </p:nvSpPr>
        <p:spPr>
          <a:xfrm>
            <a:off x="6072198" y="6072206"/>
            <a:ext cx="5629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r>
              <a:rPr lang="en-US" sz="4000" b="1" baseline="30000" dirty="0" smtClean="0"/>
              <a:t>2</a:t>
            </a:r>
            <a:endParaRPr lang="en-US" sz="4000" baseline="30000" dirty="0"/>
          </a:p>
        </p:txBody>
      </p:sp>
      <p:sp>
        <p:nvSpPr>
          <p:cNvPr id="79" name="78 - Ορθογώνιο"/>
          <p:cNvSpPr/>
          <p:nvPr/>
        </p:nvSpPr>
        <p:spPr>
          <a:xfrm>
            <a:off x="5088610" y="351342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0" name="79 - Ευθεία γραμμή σύνδεσης"/>
          <p:cNvCxnSpPr/>
          <p:nvPr/>
        </p:nvCxnSpPr>
        <p:spPr>
          <a:xfrm>
            <a:off x="5786446" y="386412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- TextBox"/>
          <p:cNvSpPr txBox="1"/>
          <p:nvPr/>
        </p:nvSpPr>
        <p:spPr>
          <a:xfrm>
            <a:off x="6072198" y="314324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82" name="81 - Ορθογώνιο"/>
          <p:cNvSpPr/>
          <p:nvPr/>
        </p:nvSpPr>
        <p:spPr>
          <a:xfrm>
            <a:off x="6500826" y="307830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3" name="82 - TextBox"/>
          <p:cNvSpPr txBox="1"/>
          <p:nvPr/>
        </p:nvSpPr>
        <p:spPr>
          <a:xfrm>
            <a:off x="6715140" y="314974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90" name="89 - Ορθογώνιο"/>
          <p:cNvSpPr/>
          <p:nvPr/>
        </p:nvSpPr>
        <p:spPr>
          <a:xfrm>
            <a:off x="6000760" y="3864122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6357950" y="378619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92" name="91 - Ορθογώνιο"/>
          <p:cNvSpPr/>
          <p:nvPr/>
        </p:nvSpPr>
        <p:spPr>
          <a:xfrm>
            <a:off x="6500826" y="3864122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sp>
        <p:nvSpPr>
          <p:cNvPr id="93" name="92 - Ορθογώνιο"/>
          <p:cNvSpPr/>
          <p:nvPr/>
        </p:nvSpPr>
        <p:spPr>
          <a:xfrm>
            <a:off x="5072066" y="579294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43" name="42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Διαίρεση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  μεταξύ κλάσματος και αριθμού (ή μεταβλητής)    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(α τρόπος)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2" name="31 - Ευθεία γραμμή σύνδεσης"/>
          <p:cNvCxnSpPr/>
          <p:nvPr/>
        </p:nvCxnSpPr>
        <p:spPr>
          <a:xfrm>
            <a:off x="3071802" y="450057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3143240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  <p:bldP spid="63" grpId="0"/>
      <p:bldP spid="64" grpId="0"/>
      <p:bldP spid="67" grpId="0"/>
      <p:bldP spid="68" grpId="0"/>
      <p:bldP spid="70" grpId="0"/>
      <p:bldP spid="76" grpId="0"/>
      <p:bldP spid="77" grpId="0"/>
      <p:bldP spid="79" grpId="0"/>
      <p:bldP spid="81" grpId="0"/>
      <p:bldP spid="82" grpId="0"/>
      <p:bldP spid="90" grpId="0"/>
      <p:bldP spid="91" grpId="0"/>
      <p:bldP spid="92" grpId="0"/>
      <p:bldP spid="9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2357422" y="85723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2428860" y="21429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2500298" y="78579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1928794" y="50004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3071802" y="42860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3357554" y="85723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428992" y="21429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3500430" y="78579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285720" y="92867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285720" y="21429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642910" y="21429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33" name="32 - TextBox"/>
          <p:cNvSpPr txBox="1"/>
          <p:nvPr/>
        </p:nvSpPr>
        <p:spPr>
          <a:xfrm>
            <a:off x="928662" y="21429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35" name="34 - Ορθογώνιο"/>
          <p:cNvSpPr/>
          <p:nvPr/>
        </p:nvSpPr>
        <p:spPr>
          <a:xfrm>
            <a:off x="357158" y="92867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714348" y="883491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39" name="38 - Ορθογώνιο"/>
          <p:cNvSpPr/>
          <p:nvPr/>
        </p:nvSpPr>
        <p:spPr>
          <a:xfrm>
            <a:off x="1000100" y="85723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4000496" y="306531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3929058" y="2422374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60" name="59 - Ορθογώνιο"/>
          <p:cNvSpPr/>
          <p:nvPr/>
        </p:nvSpPr>
        <p:spPr>
          <a:xfrm>
            <a:off x="4143372" y="2993878"/>
            <a:ext cx="487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1285852" y="271462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62" name="61 - Ορθογώνιο"/>
          <p:cNvSpPr/>
          <p:nvPr/>
        </p:nvSpPr>
        <p:spPr>
          <a:xfrm>
            <a:off x="4714876" y="2636688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63" name="62 - Ευθεία γραμμή σύνδεσης"/>
          <p:cNvCxnSpPr/>
          <p:nvPr/>
        </p:nvCxnSpPr>
        <p:spPr>
          <a:xfrm>
            <a:off x="5000628" y="306531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TextBox"/>
          <p:cNvSpPr txBox="1"/>
          <p:nvPr/>
        </p:nvSpPr>
        <p:spPr>
          <a:xfrm>
            <a:off x="4929190" y="2428868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b="1" dirty="0"/>
          </a:p>
        </p:txBody>
      </p:sp>
      <p:sp>
        <p:nvSpPr>
          <p:cNvPr id="65" name="64 - Ορθογώνιο"/>
          <p:cNvSpPr/>
          <p:nvPr/>
        </p:nvSpPr>
        <p:spPr>
          <a:xfrm>
            <a:off x="5143504" y="2993878"/>
            <a:ext cx="465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β</a:t>
            </a:r>
            <a:endParaRPr lang="en-US" sz="4000" dirty="0"/>
          </a:p>
        </p:txBody>
      </p:sp>
      <p:cxnSp>
        <p:nvCxnSpPr>
          <p:cNvPr id="66" name="65 - Ευθεία γραμμή σύνδεσης"/>
          <p:cNvCxnSpPr>
            <a:endCxn id="73" idx="1"/>
          </p:cNvCxnSpPr>
          <p:nvPr/>
        </p:nvCxnSpPr>
        <p:spPr>
          <a:xfrm flipV="1">
            <a:off x="1714480" y="3068563"/>
            <a:ext cx="1714512" cy="32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1714480" y="242886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2214546" y="2428868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69" name="68 - TextBox"/>
          <p:cNvSpPr txBox="1"/>
          <p:nvPr/>
        </p:nvSpPr>
        <p:spPr>
          <a:xfrm>
            <a:off x="2357422" y="2428868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 </a:t>
            </a:r>
            <a:r>
              <a:rPr lang="el-GR" sz="4000" b="1" dirty="0" smtClean="0"/>
              <a:t>2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70" name="69 - Ορθογώνιο"/>
          <p:cNvSpPr/>
          <p:nvPr/>
        </p:nvSpPr>
        <p:spPr>
          <a:xfrm>
            <a:off x="1928794" y="3143248"/>
            <a:ext cx="487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dirty="0"/>
          </a:p>
        </p:txBody>
      </p:sp>
      <p:sp>
        <p:nvSpPr>
          <p:cNvPr id="71" name="70 - Ορθογώνιο"/>
          <p:cNvSpPr/>
          <p:nvPr/>
        </p:nvSpPr>
        <p:spPr>
          <a:xfrm>
            <a:off x="2285984" y="3098069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72" name="71 - Ορθογώνιο"/>
          <p:cNvSpPr/>
          <p:nvPr/>
        </p:nvSpPr>
        <p:spPr>
          <a:xfrm>
            <a:off x="2571736" y="3071810"/>
            <a:ext cx="465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β</a:t>
            </a:r>
            <a:endParaRPr lang="en-US" sz="4000" dirty="0"/>
          </a:p>
        </p:txBody>
      </p:sp>
      <p:sp>
        <p:nvSpPr>
          <p:cNvPr id="73" name="72 - Ορθογώνιο"/>
          <p:cNvSpPr/>
          <p:nvPr/>
        </p:nvSpPr>
        <p:spPr>
          <a:xfrm>
            <a:off x="3428992" y="271462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285720" y="3143248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357158" y="321468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err="1" smtClean="0"/>
              <a:t>αβ</a:t>
            </a:r>
            <a:endParaRPr lang="en-US" sz="4000" b="1" dirty="0"/>
          </a:p>
        </p:txBody>
      </p:sp>
      <p:sp>
        <p:nvSpPr>
          <p:cNvPr id="76" name="75 - TextBox"/>
          <p:cNvSpPr txBox="1"/>
          <p:nvPr/>
        </p:nvSpPr>
        <p:spPr>
          <a:xfrm>
            <a:off x="214282" y="2571744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 </a:t>
            </a:r>
            <a:r>
              <a:rPr lang="el-GR" sz="4000" b="1" dirty="0" smtClean="0"/>
              <a:t>12</a:t>
            </a:r>
            <a:endParaRPr lang="en-US" sz="4000" b="1" dirty="0"/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2428860" y="585789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- TextBox"/>
          <p:cNvSpPr txBox="1"/>
          <p:nvPr/>
        </p:nvSpPr>
        <p:spPr>
          <a:xfrm>
            <a:off x="2500298" y="521495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92" name="91 - Ορθογώνιο"/>
          <p:cNvSpPr/>
          <p:nvPr/>
        </p:nvSpPr>
        <p:spPr>
          <a:xfrm>
            <a:off x="2571736" y="5786454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10</a:t>
            </a:r>
            <a:endParaRPr lang="en-US" sz="4000" dirty="0"/>
          </a:p>
        </p:txBody>
      </p:sp>
      <p:sp>
        <p:nvSpPr>
          <p:cNvPr id="94" name="93 - Ορθογώνιο"/>
          <p:cNvSpPr/>
          <p:nvPr/>
        </p:nvSpPr>
        <p:spPr>
          <a:xfrm>
            <a:off x="3143240" y="5429264"/>
            <a:ext cx="6687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baseline="30000" dirty="0" smtClean="0"/>
              <a:t>   +</a:t>
            </a:r>
            <a:endParaRPr lang="en-US" sz="4800" dirty="0"/>
          </a:p>
        </p:txBody>
      </p:sp>
      <p:cxnSp>
        <p:nvCxnSpPr>
          <p:cNvPr id="95" name="94 - Ευθεία γραμμή σύνδεσης"/>
          <p:cNvCxnSpPr/>
          <p:nvPr/>
        </p:nvCxnSpPr>
        <p:spPr>
          <a:xfrm>
            <a:off x="3929058" y="585789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95 - TextBox"/>
          <p:cNvSpPr txBox="1"/>
          <p:nvPr/>
        </p:nvSpPr>
        <p:spPr>
          <a:xfrm>
            <a:off x="4000496" y="521495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b="1" dirty="0"/>
          </a:p>
        </p:txBody>
      </p:sp>
      <p:sp>
        <p:nvSpPr>
          <p:cNvPr id="97" name="96 - Ορθογώνιο"/>
          <p:cNvSpPr/>
          <p:nvPr/>
        </p:nvSpPr>
        <p:spPr>
          <a:xfrm>
            <a:off x="4071934" y="5786454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10</a:t>
            </a:r>
            <a:endParaRPr lang="en-US" sz="4000" dirty="0"/>
          </a:p>
        </p:txBody>
      </p:sp>
      <p:cxnSp>
        <p:nvCxnSpPr>
          <p:cNvPr id="98" name="97 - Ευθεία γραμμή σύνδεσης"/>
          <p:cNvCxnSpPr/>
          <p:nvPr/>
        </p:nvCxnSpPr>
        <p:spPr>
          <a:xfrm>
            <a:off x="285720" y="585789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- TextBox"/>
          <p:cNvSpPr txBox="1"/>
          <p:nvPr/>
        </p:nvSpPr>
        <p:spPr>
          <a:xfrm>
            <a:off x="285720" y="514351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100" name="99 - Ορθογώνιο"/>
          <p:cNvSpPr/>
          <p:nvPr/>
        </p:nvSpPr>
        <p:spPr>
          <a:xfrm>
            <a:off x="642910" y="5143512"/>
            <a:ext cx="3898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baseline="30000" dirty="0" smtClean="0"/>
              <a:t>+</a:t>
            </a:r>
            <a:endParaRPr lang="en-US" sz="4800" dirty="0"/>
          </a:p>
        </p:txBody>
      </p:sp>
      <p:sp>
        <p:nvSpPr>
          <p:cNvPr id="101" name="100 - TextBox"/>
          <p:cNvSpPr txBox="1"/>
          <p:nvPr/>
        </p:nvSpPr>
        <p:spPr>
          <a:xfrm>
            <a:off x="928662" y="514351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102" name="101 - Ορθογώνιο"/>
          <p:cNvSpPr/>
          <p:nvPr/>
        </p:nvSpPr>
        <p:spPr>
          <a:xfrm>
            <a:off x="571440" y="5786454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10</a:t>
            </a:r>
            <a:endParaRPr lang="en-US" sz="4000" dirty="0"/>
          </a:p>
        </p:txBody>
      </p:sp>
      <p:sp>
        <p:nvSpPr>
          <p:cNvPr id="86" name="85 - Ορθογώνιο"/>
          <p:cNvSpPr/>
          <p:nvPr/>
        </p:nvSpPr>
        <p:spPr>
          <a:xfrm>
            <a:off x="1857356" y="542926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2" grpId="0"/>
      <p:bldP spid="24" grpId="0"/>
      <p:bldP spid="25" grpId="0"/>
      <p:bldP spid="48" grpId="0"/>
      <p:bldP spid="60" grpId="0"/>
      <p:bldP spid="61" grpId="0"/>
      <p:bldP spid="62" grpId="0"/>
      <p:bldP spid="64" grpId="0"/>
      <p:bldP spid="65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5" grpId="0"/>
      <p:bldP spid="76" grpId="0"/>
      <p:bldP spid="91" grpId="0"/>
      <p:bldP spid="92" grpId="0"/>
      <p:bldP spid="94" grpId="0"/>
      <p:bldP spid="96" grpId="0"/>
      <p:bldP spid="97" grpId="0"/>
      <p:bldP spid="99" grpId="0"/>
      <p:bldP spid="100" grpId="0"/>
      <p:bldP spid="101" grpId="0"/>
      <p:bldP spid="102" grpId="0"/>
      <p:bldP spid="86" grpId="0"/>
      <p:bldP spid="86" grpId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428596" y="1071546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5N</a:t>
            </a:r>
            <a:r>
              <a:rPr lang="el-GR" sz="2800" dirty="0" smtClean="0"/>
              <a:t> </a:t>
            </a:r>
            <a:r>
              <a:rPr lang="en-US" sz="2800" dirty="0" smtClean="0"/>
              <a:t>2m </a:t>
            </a:r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24" name="23 - TextBox"/>
          <p:cNvSpPr txBox="1"/>
          <p:nvPr/>
        </p:nvSpPr>
        <p:spPr>
          <a:xfrm>
            <a:off x="2071670" y="107154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N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 </a:t>
            </a:r>
            <a:r>
              <a:rPr lang="en-US" sz="2800" dirty="0" smtClean="0"/>
              <a:t>2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m</a:t>
            </a:r>
            <a:r>
              <a:rPr lang="en-US" sz="2800" dirty="0" smtClean="0"/>
              <a:t>  </a:t>
            </a:r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25" name="24 - TextBox"/>
          <p:cNvSpPr txBox="1"/>
          <p:nvPr/>
        </p:nvSpPr>
        <p:spPr>
          <a:xfrm>
            <a:off x="4214810" y="107154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2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 </a:t>
            </a:r>
            <a:r>
              <a:rPr lang="en-US" sz="2800" dirty="0" smtClean="0"/>
              <a:t>N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m</a:t>
            </a:r>
            <a:r>
              <a:rPr lang="en-US" sz="2800" dirty="0" smtClean="0"/>
              <a:t> </a:t>
            </a:r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27" name="26 - TextBox"/>
          <p:cNvSpPr txBox="1"/>
          <p:nvPr/>
        </p:nvSpPr>
        <p:spPr>
          <a:xfrm>
            <a:off x="6286512" y="107154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10 N</a:t>
            </a:r>
            <a:r>
              <a:rPr lang="el-GR" sz="2800" dirty="0" smtClean="0"/>
              <a:t> </a:t>
            </a:r>
            <a:r>
              <a:rPr lang="en-US" sz="2800" dirty="0" smtClean="0"/>
              <a:t>m</a:t>
            </a:r>
            <a:endParaRPr lang="en-US" sz="2800" dirty="0"/>
          </a:p>
        </p:txBody>
      </p:sp>
      <p:sp>
        <p:nvSpPr>
          <p:cNvPr id="28" name="27 - TextBox"/>
          <p:cNvSpPr txBox="1"/>
          <p:nvPr/>
        </p:nvSpPr>
        <p:spPr>
          <a:xfrm>
            <a:off x="428596" y="271462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5kg</a:t>
            </a:r>
            <a:r>
              <a:rPr lang="el-GR" sz="2800" dirty="0" smtClean="0"/>
              <a:t> </a:t>
            </a:r>
            <a:r>
              <a:rPr lang="en-US" sz="2800" dirty="0" smtClean="0"/>
              <a:t>2     </a:t>
            </a:r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714620"/>
            <a:ext cx="285752" cy="731078"/>
          </a:xfrm>
          <a:prstGeom prst="rect">
            <a:avLst/>
          </a:prstGeom>
          <a:noFill/>
        </p:spPr>
      </p:pic>
      <p:sp>
        <p:nvSpPr>
          <p:cNvPr id="40" name="39 - TextBox"/>
          <p:cNvSpPr txBox="1"/>
          <p:nvPr/>
        </p:nvSpPr>
        <p:spPr>
          <a:xfrm>
            <a:off x="2143108" y="271462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baseline="30000" dirty="0" smtClean="0"/>
              <a:t> . </a:t>
            </a:r>
            <a:r>
              <a:rPr lang="en-US" sz="2800" dirty="0" smtClean="0"/>
              <a:t>kg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2</a:t>
            </a:r>
            <a:r>
              <a:rPr lang="el-GR" sz="2800" baseline="30000" dirty="0" smtClean="0"/>
              <a:t> .</a:t>
            </a:r>
            <a:r>
              <a:rPr lang="en-US" sz="2800" dirty="0" smtClean="0"/>
              <a:t>        </a:t>
            </a:r>
            <a:r>
              <a:rPr lang="el-GR" sz="2800" dirty="0" smtClean="0"/>
              <a:t>=</a:t>
            </a:r>
            <a:endParaRPr lang="en-US" sz="2800" dirty="0"/>
          </a:p>
        </p:txBody>
      </p:sp>
      <p:pic>
        <p:nvPicPr>
          <p:cNvPr id="41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643182"/>
            <a:ext cx="285752" cy="731078"/>
          </a:xfrm>
          <a:prstGeom prst="rect">
            <a:avLst/>
          </a:prstGeom>
          <a:noFill/>
        </p:spPr>
      </p:pic>
      <p:sp>
        <p:nvSpPr>
          <p:cNvPr id="42" name="41 - TextBox"/>
          <p:cNvSpPr txBox="1"/>
          <p:nvPr/>
        </p:nvSpPr>
        <p:spPr>
          <a:xfrm>
            <a:off x="4357686" y="271462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baseline="30000" dirty="0" smtClean="0"/>
              <a:t> . </a:t>
            </a:r>
            <a:r>
              <a:rPr lang="en-US" sz="2800" dirty="0" smtClean="0"/>
              <a:t>2</a:t>
            </a:r>
            <a:r>
              <a:rPr lang="el-GR" sz="2800" baseline="30000" dirty="0" smtClean="0"/>
              <a:t>.</a:t>
            </a:r>
            <a:r>
              <a:rPr lang="en-US" sz="2800" dirty="0" smtClean="0"/>
              <a:t>kg</a:t>
            </a:r>
            <a:r>
              <a:rPr lang="el-GR" sz="2800" baseline="30000" dirty="0" smtClean="0"/>
              <a:t> .</a:t>
            </a:r>
            <a:r>
              <a:rPr lang="en-US" sz="2800" dirty="0" smtClean="0"/>
              <a:t>        </a:t>
            </a:r>
            <a:r>
              <a:rPr lang="el-GR" sz="2800" dirty="0" smtClean="0"/>
              <a:t>=</a:t>
            </a:r>
            <a:endParaRPr lang="en-US" sz="2800" dirty="0"/>
          </a:p>
        </p:txBody>
      </p:sp>
      <p:pic>
        <p:nvPicPr>
          <p:cNvPr id="43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2643182"/>
            <a:ext cx="285752" cy="731078"/>
          </a:xfrm>
          <a:prstGeom prst="rect">
            <a:avLst/>
          </a:prstGeom>
          <a:noFill/>
        </p:spPr>
      </p:pic>
      <p:sp>
        <p:nvSpPr>
          <p:cNvPr id="44" name="43 - TextBox"/>
          <p:cNvSpPr txBox="1"/>
          <p:nvPr/>
        </p:nvSpPr>
        <p:spPr>
          <a:xfrm>
            <a:off x="6357950" y="271462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10</a:t>
            </a:r>
            <a:r>
              <a:rPr lang="en-US" sz="2800" dirty="0" smtClean="0"/>
              <a:t>kg</a:t>
            </a:r>
            <a:endParaRPr lang="en-US" sz="2800" dirty="0"/>
          </a:p>
        </p:txBody>
      </p:sp>
      <p:pic>
        <p:nvPicPr>
          <p:cNvPr id="45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2714620"/>
            <a:ext cx="285752" cy="73107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  <p:bldP spid="25" grpId="0"/>
      <p:bldP spid="27" grpId="0"/>
      <p:bldP spid="28" grpId="0"/>
      <p:bldP spid="40" grpId="0"/>
      <p:bldP spid="42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με παρονομαστή  1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1643042" y="300037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1714480" y="235743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1785918" y="292893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000100" y="2571744"/>
            <a:ext cx="6751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</a:t>
            </a:r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6215074" y="3571876"/>
            <a:ext cx="57150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6215074" y="342900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5357818" y="3143248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 =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5072066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214942" y="485776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 +</a:t>
            </a:r>
            <a:r>
              <a:rPr lang="el-GR" sz="4000" b="1" dirty="0" smtClean="0"/>
              <a:t>α</a:t>
            </a:r>
            <a:endParaRPr lang="en-US" sz="40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5600961" y="550719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3286116" y="5000636"/>
            <a:ext cx="15792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 + </a:t>
            </a:r>
            <a:r>
              <a:rPr lang="el-GR" sz="4000" b="1" dirty="0" smtClean="0"/>
              <a:t>α =</a:t>
            </a:r>
            <a:endParaRPr lang="en-US" sz="4000" dirty="0"/>
          </a:p>
        </p:txBody>
      </p:sp>
      <p:sp>
        <p:nvSpPr>
          <p:cNvPr id="27" name="26 - Ορθογώνιο"/>
          <p:cNvSpPr/>
          <p:nvPr/>
        </p:nvSpPr>
        <p:spPr>
          <a:xfrm>
            <a:off x="357158" y="1428736"/>
            <a:ext cx="7986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άρα</a:t>
            </a:r>
            <a:endParaRPr lang="en-US" sz="28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40" grpId="0"/>
      <p:bldP spid="41" grpId="0"/>
      <p:bldP spid="42" grpId="0"/>
      <p:bldP spid="45" grpId="0"/>
      <p:bldP spid="46" grpId="0"/>
      <p:bldP spid="47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56 - Ευθεία γραμμή σύνδεσης"/>
          <p:cNvCxnSpPr/>
          <p:nvPr/>
        </p:nvCxnSpPr>
        <p:spPr>
          <a:xfrm>
            <a:off x="500034" y="1935296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Ορθογώνιο"/>
          <p:cNvSpPr/>
          <p:nvPr/>
        </p:nvSpPr>
        <p:spPr>
          <a:xfrm>
            <a:off x="2071670" y="150666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60" name="59 - TextBox"/>
          <p:cNvSpPr txBox="1"/>
          <p:nvPr/>
        </p:nvSpPr>
        <p:spPr>
          <a:xfrm>
            <a:off x="642910" y="1285860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10m</a:t>
            </a:r>
            <a:endParaRPr lang="en-US" sz="4000" b="1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928662" y="257823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1000100" y="193529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1000100" y="2506800"/>
            <a:ext cx="4603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h</a:t>
            </a:r>
            <a:endParaRPr lang="en-US" sz="4000" dirty="0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>
            <a:off x="2714612" y="1935296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 flipV="1">
            <a:off x="3000364" y="1214422"/>
            <a:ext cx="857256" cy="129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2857488" y="571480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10m</a:t>
            </a:r>
            <a:endParaRPr lang="en-US" sz="40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3143240" y="121442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cxnSp>
        <p:nvCxnSpPr>
          <p:cNvPr id="69" name="68 - Ευθεία γραμμή σύνδεσης"/>
          <p:cNvCxnSpPr/>
          <p:nvPr/>
        </p:nvCxnSpPr>
        <p:spPr>
          <a:xfrm>
            <a:off x="3143240" y="257823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3143240" y="192880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2m</a:t>
            </a:r>
            <a:endParaRPr lang="en-US" sz="4000" b="1" dirty="0"/>
          </a:p>
        </p:txBody>
      </p:sp>
      <p:sp>
        <p:nvSpPr>
          <p:cNvPr id="71" name="70 - Ορθογώνιο"/>
          <p:cNvSpPr/>
          <p:nvPr/>
        </p:nvSpPr>
        <p:spPr>
          <a:xfrm>
            <a:off x="3286116" y="2506800"/>
            <a:ext cx="4603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h</a:t>
            </a:r>
            <a:endParaRPr lang="en-US" sz="4000" dirty="0"/>
          </a:p>
        </p:txBody>
      </p:sp>
      <p:cxnSp>
        <p:nvCxnSpPr>
          <p:cNvPr id="75" name="74 - Ευθεία γραμμή σύνδεσης"/>
          <p:cNvCxnSpPr/>
          <p:nvPr/>
        </p:nvCxnSpPr>
        <p:spPr>
          <a:xfrm flipV="1">
            <a:off x="1214414" y="4643446"/>
            <a:ext cx="100013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TextBox"/>
          <p:cNvSpPr txBox="1"/>
          <p:nvPr/>
        </p:nvSpPr>
        <p:spPr>
          <a:xfrm>
            <a:off x="1214414" y="3929066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10h</a:t>
            </a:r>
            <a:endParaRPr lang="en-US" sz="4000" b="1" dirty="0"/>
          </a:p>
        </p:txBody>
      </p:sp>
      <p:sp>
        <p:nvSpPr>
          <p:cNvPr id="77" name="76 - Ορθογώνιο"/>
          <p:cNvSpPr/>
          <p:nvPr/>
        </p:nvSpPr>
        <p:spPr>
          <a:xfrm>
            <a:off x="1571604" y="464342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dirty="0"/>
          </a:p>
        </p:txBody>
      </p:sp>
      <p:sp>
        <p:nvSpPr>
          <p:cNvPr id="79" name="78 - Ορθογώνιο"/>
          <p:cNvSpPr/>
          <p:nvPr/>
        </p:nvSpPr>
        <p:spPr>
          <a:xfrm>
            <a:off x="4786314" y="142873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0" name="79 - Ευθεία γραμμή σύνδεσης"/>
          <p:cNvCxnSpPr/>
          <p:nvPr/>
        </p:nvCxnSpPr>
        <p:spPr>
          <a:xfrm>
            <a:off x="5786446" y="1863858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- TextBox"/>
          <p:cNvSpPr txBox="1"/>
          <p:nvPr/>
        </p:nvSpPr>
        <p:spPr>
          <a:xfrm>
            <a:off x="5715008" y="1149478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10m</a:t>
            </a:r>
            <a:endParaRPr lang="en-US" sz="4000" b="1" dirty="0"/>
          </a:p>
        </p:txBody>
      </p:sp>
      <p:sp>
        <p:nvSpPr>
          <p:cNvPr id="82" name="81 - Ορθογώνιο"/>
          <p:cNvSpPr/>
          <p:nvPr/>
        </p:nvSpPr>
        <p:spPr>
          <a:xfrm>
            <a:off x="6500826" y="107804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83" name="82 - TextBox"/>
          <p:cNvSpPr txBox="1"/>
          <p:nvPr/>
        </p:nvSpPr>
        <p:spPr>
          <a:xfrm>
            <a:off x="6715140" y="114947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h</a:t>
            </a:r>
            <a:endParaRPr lang="en-US" sz="4000" b="1" dirty="0"/>
          </a:p>
        </p:txBody>
      </p:sp>
      <p:sp>
        <p:nvSpPr>
          <p:cNvPr id="90" name="89 - Ορθογώνιο"/>
          <p:cNvSpPr/>
          <p:nvPr/>
        </p:nvSpPr>
        <p:spPr>
          <a:xfrm>
            <a:off x="6000760" y="186385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6357950" y="1785926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92" name="91 - Ορθογώνιο"/>
          <p:cNvSpPr/>
          <p:nvPr/>
        </p:nvSpPr>
        <p:spPr>
          <a:xfrm>
            <a:off x="6500826" y="1863858"/>
            <a:ext cx="8611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2m</a:t>
            </a:r>
            <a:endParaRPr lang="en-US" sz="4000" dirty="0"/>
          </a:p>
        </p:txBody>
      </p:sp>
      <p:sp>
        <p:nvSpPr>
          <p:cNvPr id="93" name="92 - Ορθογώνιο"/>
          <p:cNvSpPr/>
          <p:nvPr/>
        </p:nvSpPr>
        <p:spPr>
          <a:xfrm>
            <a:off x="428596" y="428625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31" name="30 - TextBox"/>
          <p:cNvSpPr txBox="1"/>
          <p:nvPr/>
        </p:nvSpPr>
        <p:spPr>
          <a:xfrm>
            <a:off x="428596" y="221455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cxnSp>
        <p:nvCxnSpPr>
          <p:cNvPr id="33" name="32 - Ευθεία γραμμή σύνδεσης"/>
          <p:cNvCxnSpPr/>
          <p:nvPr/>
        </p:nvCxnSpPr>
        <p:spPr>
          <a:xfrm rot="5400000">
            <a:off x="6715140" y="2143116"/>
            <a:ext cx="571504" cy="2857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6357950" y="1357298"/>
            <a:ext cx="571504" cy="2857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 flipV="1">
            <a:off x="3143240" y="4643446"/>
            <a:ext cx="100013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3143240" y="3929066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10 </a:t>
            </a:r>
            <a:endParaRPr lang="en-US" sz="4000" b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3500430" y="464342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2357422" y="428625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4286248" y="4143380"/>
            <a:ext cx="4876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h</a:t>
            </a:r>
            <a:endParaRPr lang="el-GR" sz="4400" dirty="0"/>
          </a:p>
        </p:txBody>
      </p:sp>
      <p:sp>
        <p:nvSpPr>
          <p:cNvPr id="48" name="47 - Ορθογώνιο"/>
          <p:cNvSpPr/>
          <p:nvPr/>
        </p:nvSpPr>
        <p:spPr>
          <a:xfrm>
            <a:off x="4929190" y="4214818"/>
            <a:ext cx="12057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r>
              <a:rPr lang="en-US" sz="4000" b="1" dirty="0" smtClean="0"/>
              <a:t> 5h</a:t>
            </a:r>
            <a:r>
              <a:rPr lang="el-GR" sz="4000" b="1" dirty="0" smtClean="0"/>
              <a:t>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  <p:bldP spid="63" grpId="0"/>
      <p:bldP spid="64" grpId="0"/>
      <p:bldP spid="67" grpId="0"/>
      <p:bldP spid="68" grpId="0"/>
      <p:bldP spid="70" grpId="0"/>
      <p:bldP spid="71" grpId="0"/>
      <p:bldP spid="76" grpId="0"/>
      <p:bldP spid="77" grpId="0"/>
      <p:bldP spid="79" grpId="0"/>
      <p:bldP spid="81" grpId="0"/>
      <p:bldP spid="82" grpId="0"/>
      <p:bldP spid="83" grpId="0"/>
      <p:bldP spid="90" grpId="0"/>
      <p:bldP spid="91" grpId="0"/>
      <p:bldP spid="92" grpId="0"/>
      <p:bldP spid="93" grpId="0"/>
      <p:bldP spid="31" grpId="0"/>
      <p:bldP spid="41" grpId="0"/>
      <p:bldP spid="42" grpId="0"/>
      <p:bldP spid="45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3357554" y="2571744"/>
            <a:ext cx="10715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4214810" y="2571744"/>
            <a:ext cx="1495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8x  -  4</a:t>
            </a:r>
            <a:endParaRPr lang="en-US" sz="2800" dirty="0"/>
          </a:p>
        </p:txBody>
      </p:sp>
      <p:sp>
        <p:nvSpPr>
          <p:cNvPr id="10" name="9 - Ορθογώνιο"/>
          <p:cNvSpPr/>
          <p:nvPr/>
        </p:nvSpPr>
        <p:spPr>
          <a:xfrm>
            <a:off x="7090146" y="254859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7518774" y="257174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7929586" y="242886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8001024" y="2857496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Ορθογώνιο"/>
          <p:cNvSpPr/>
          <p:nvPr/>
        </p:nvSpPr>
        <p:spPr>
          <a:xfrm>
            <a:off x="8001024" y="2786058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endParaRPr lang="en-US" sz="28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446412" y="2691466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875040" y="271462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1285852" y="257174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8" name="17 - Ευθεία γραμμή σύνδεσης"/>
          <p:cNvCxnSpPr/>
          <p:nvPr/>
        </p:nvCxnSpPr>
        <p:spPr>
          <a:xfrm>
            <a:off x="1214414" y="300037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Ορθογώνιο"/>
          <p:cNvSpPr/>
          <p:nvPr/>
        </p:nvSpPr>
        <p:spPr>
          <a:xfrm>
            <a:off x="1214414" y="2928934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endParaRPr lang="en-US" sz="2800" dirty="0"/>
          </a:p>
        </p:txBody>
      </p:sp>
      <p:sp>
        <p:nvSpPr>
          <p:cNvPr id="28" name="27 - Έλλειψη"/>
          <p:cNvSpPr/>
          <p:nvPr/>
        </p:nvSpPr>
        <p:spPr>
          <a:xfrm>
            <a:off x="0" y="2000240"/>
            <a:ext cx="2428860" cy="17145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 rot="16200000" flipH="1">
            <a:off x="1393009" y="4036223"/>
            <a:ext cx="1500198" cy="1428760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Έλλειψη"/>
          <p:cNvSpPr/>
          <p:nvPr/>
        </p:nvSpPr>
        <p:spPr>
          <a:xfrm>
            <a:off x="3000364" y="1928802"/>
            <a:ext cx="2857520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5400000">
            <a:off x="3000364" y="4286256"/>
            <a:ext cx="2143140" cy="428628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Έλλειψη"/>
          <p:cNvSpPr/>
          <p:nvPr/>
        </p:nvSpPr>
        <p:spPr>
          <a:xfrm>
            <a:off x="6786578" y="2000240"/>
            <a:ext cx="2357422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35 - Ευθύγραμμο βέλος σύνδεσης"/>
          <p:cNvCxnSpPr/>
          <p:nvPr/>
        </p:nvCxnSpPr>
        <p:spPr>
          <a:xfrm rot="10800000" flipV="1">
            <a:off x="5072066" y="3643314"/>
            <a:ext cx="2357454" cy="1928826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1500166" y="5715016"/>
            <a:ext cx="5429288" cy="461665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Τύπος  = σχέση   =  εξίσωση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9" grpId="0"/>
      <p:bldP spid="28" grpId="0" animBg="1"/>
      <p:bldP spid="31" grpId="0" animBg="1"/>
      <p:bldP spid="35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TextBox"/>
          <p:cNvSpPr txBox="1"/>
          <p:nvPr/>
        </p:nvSpPr>
        <p:spPr>
          <a:xfrm>
            <a:off x="1928794" y="3143248"/>
            <a:ext cx="61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5x</a:t>
            </a:r>
            <a:r>
              <a:rPr lang="en-US" sz="4000" b="1" baseline="30000" dirty="0" smtClean="0"/>
              <a:t>3</a:t>
            </a:r>
            <a:r>
              <a:rPr lang="en-US" sz="4000" b="1" dirty="0" smtClean="0"/>
              <a:t>  - 2 </a:t>
            </a:r>
            <a:r>
              <a:rPr lang="el-GR" sz="4000" b="1" dirty="0" smtClean="0"/>
              <a:t>   </a:t>
            </a:r>
            <a:r>
              <a:rPr lang="en-US" sz="4000" b="1" dirty="0" smtClean="0"/>
              <a:t>=</a:t>
            </a:r>
            <a:r>
              <a:rPr lang="el-GR" sz="4000" b="1" dirty="0" smtClean="0"/>
              <a:t>     </a:t>
            </a:r>
            <a:r>
              <a:rPr lang="en-US" sz="4000" b="1" dirty="0" smtClean="0"/>
              <a:t> 6</a:t>
            </a:r>
            <a:endParaRPr lang="en-US" sz="4000" b="1" dirty="0"/>
          </a:p>
        </p:txBody>
      </p:sp>
      <p:sp>
        <p:nvSpPr>
          <p:cNvPr id="9" name="8 - Έλλειψη"/>
          <p:cNvSpPr/>
          <p:nvPr/>
        </p:nvSpPr>
        <p:spPr>
          <a:xfrm>
            <a:off x="1857356" y="2857496"/>
            <a:ext cx="1857388" cy="10715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TextBox"/>
          <p:cNvSpPr txBox="1"/>
          <p:nvPr/>
        </p:nvSpPr>
        <p:spPr>
          <a:xfrm>
            <a:off x="714348" y="5357826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Πρώτο μέλος εξίσωσης</a:t>
            </a:r>
            <a:endParaRPr lang="en-US" sz="2400" b="1" dirty="0">
              <a:solidFill>
                <a:srgbClr val="00206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5400000">
            <a:off x="1750199" y="4321975"/>
            <a:ext cx="1357322" cy="571504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Έλλειψη"/>
          <p:cNvSpPr/>
          <p:nvPr/>
        </p:nvSpPr>
        <p:spPr>
          <a:xfrm>
            <a:off x="4357686" y="2714620"/>
            <a:ext cx="2143140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 rot="16200000" flipH="1">
            <a:off x="5214942" y="4429132"/>
            <a:ext cx="1571636" cy="85725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5072066" y="5572140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Δεύτερο μέλος εξίσωσης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1928794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ΕΞΙΣΩΣΗ  (σχέση,  τύπος)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642910" y="1714488"/>
            <a:ext cx="61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5x</a:t>
            </a:r>
            <a:r>
              <a:rPr lang="en-US" sz="4000" b="1" baseline="30000" dirty="0" smtClean="0"/>
              <a:t>3</a:t>
            </a:r>
            <a:r>
              <a:rPr lang="en-US" sz="4000" b="1" dirty="0" smtClean="0"/>
              <a:t>  - 2 </a:t>
            </a:r>
            <a:r>
              <a:rPr lang="el-GR" sz="4000" b="1" dirty="0" smtClean="0"/>
              <a:t>   </a:t>
            </a:r>
            <a:r>
              <a:rPr lang="en-US" sz="4000" b="1" dirty="0" smtClean="0"/>
              <a:t>=</a:t>
            </a:r>
            <a:r>
              <a:rPr lang="el-GR" sz="4000" b="1" dirty="0" smtClean="0"/>
              <a:t>     </a:t>
            </a:r>
            <a:r>
              <a:rPr lang="en-US" sz="4000" b="1" dirty="0" smtClean="0"/>
              <a:t> 6</a:t>
            </a:r>
            <a:endParaRPr lang="en-US" sz="4000" b="1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9" grpId="0" animBg="1"/>
      <p:bldP spid="12" grpId="0"/>
      <p:bldP spid="19" grpId="0" animBg="1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857224" y="4572008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Πρώτο μέλος εξίσωσης</a:t>
            </a:r>
            <a:r>
              <a:rPr lang="en-US" sz="2400" b="1" dirty="0" smtClean="0">
                <a:solidFill>
                  <a:srgbClr val="002060"/>
                </a:solidFill>
              </a:rPr>
              <a:t> (</a:t>
            </a:r>
            <a:r>
              <a:rPr lang="el-GR" sz="2400" b="1" dirty="0" smtClean="0">
                <a:solidFill>
                  <a:srgbClr val="002060"/>
                </a:solidFill>
              </a:rPr>
              <a:t>ή τύπου)</a:t>
            </a:r>
            <a:endParaRPr lang="en-US" sz="2400" b="1" dirty="0">
              <a:solidFill>
                <a:srgbClr val="00206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5400000">
            <a:off x="1857356" y="3214686"/>
            <a:ext cx="1571636" cy="1000132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ύγραμμο βέλος σύνδεσης"/>
          <p:cNvCxnSpPr/>
          <p:nvPr/>
        </p:nvCxnSpPr>
        <p:spPr>
          <a:xfrm rot="16200000" flipH="1">
            <a:off x="4429124" y="3000372"/>
            <a:ext cx="1571636" cy="85725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5143504" y="4357694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Δεύτερο μέλος εξίσωσης (ή τύπου)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1928794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ΕΞΙΣΩΣΗ  (σχέση,  τύπος)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3071802" y="2071678"/>
            <a:ext cx="571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3643306" y="209483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32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4071934" y="1928802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λ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" name="14 - Ευθεία γραμμή σύνδεσης"/>
          <p:cNvCxnSpPr>
            <a:stCxn id="11" idx="3"/>
          </p:cNvCxnSpPr>
          <p:nvPr/>
        </p:nvCxnSpPr>
        <p:spPr>
          <a:xfrm flipV="1">
            <a:off x="4033156" y="2382172"/>
            <a:ext cx="735342" cy="5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4125556" y="2309146"/>
            <a:ext cx="3882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</a:t>
            </a:r>
            <a:endParaRPr lang="en-US" sz="3200" dirty="0"/>
          </a:p>
        </p:txBody>
      </p:sp>
      <p:sp>
        <p:nvSpPr>
          <p:cNvPr id="17" name="16 - Έλλειψη"/>
          <p:cNvSpPr/>
          <p:nvPr/>
        </p:nvSpPr>
        <p:spPr>
          <a:xfrm>
            <a:off x="2857488" y="1857364"/>
            <a:ext cx="714380" cy="928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1" name="20 - Έλλειψη"/>
          <p:cNvSpPr/>
          <p:nvPr/>
        </p:nvSpPr>
        <p:spPr>
          <a:xfrm>
            <a:off x="4000496" y="1785926"/>
            <a:ext cx="1000132" cy="10001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2" grpId="0"/>
      <p:bldP spid="17" grpId="0" animBg="1"/>
      <p:bldP spid="21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2416</Words>
  <PresentationFormat>Προβολή στην οθόνη (4:3)</PresentationFormat>
  <Paragraphs>1221</Paragraphs>
  <Slides>60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60</vt:i4>
      </vt:variant>
    </vt:vector>
  </HeadingPairs>
  <TitlesOfParts>
    <vt:vector size="61" baseType="lpstr">
      <vt:lpstr>Θέμα του Office</vt:lpstr>
      <vt:lpstr>Χειρισμός τύπων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ΚΛΑΣΜΑΤΑ </vt:lpstr>
      <vt:lpstr>ΚΛΑΣΜΑΤΑ 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  <vt:lpstr>Διαφάνεια 40</vt:lpstr>
      <vt:lpstr>Διαφάνεια 41</vt:lpstr>
      <vt:lpstr>Διαφάνεια 42</vt:lpstr>
      <vt:lpstr>Διαφάνεια 43</vt:lpstr>
      <vt:lpstr>Διαφάνεια 44</vt:lpstr>
      <vt:lpstr>Διαφάνεια 45</vt:lpstr>
      <vt:lpstr>Διαφάνεια 46</vt:lpstr>
      <vt:lpstr>Διαφάνεια 47</vt:lpstr>
      <vt:lpstr>Διαφάνεια 48</vt:lpstr>
      <vt:lpstr>Διαφάνεια 49</vt:lpstr>
      <vt:lpstr>Διαφάνεια 50</vt:lpstr>
      <vt:lpstr>Διαφάνεια 51</vt:lpstr>
      <vt:lpstr>Διαφάνεια 52</vt:lpstr>
      <vt:lpstr>Διαφάνεια 53</vt:lpstr>
      <vt:lpstr>Διαφάνεια 54</vt:lpstr>
      <vt:lpstr>Διαφάνεια 55</vt:lpstr>
      <vt:lpstr>Διαφάνεια 56</vt:lpstr>
      <vt:lpstr>Διαφάνεια 57</vt:lpstr>
      <vt:lpstr>Διαφάνεια 58</vt:lpstr>
      <vt:lpstr>Διαφάνεια 59</vt:lpstr>
      <vt:lpstr>Διαφάνεια 60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Χειρισμός τύπων </dc:title>
  <dc:creator>Panorea</dc:creator>
  <cp:lastModifiedBy>hp pc</cp:lastModifiedBy>
  <cp:revision>104</cp:revision>
  <dcterms:created xsi:type="dcterms:W3CDTF">2021-01-28T06:37:17Z</dcterms:created>
  <dcterms:modified xsi:type="dcterms:W3CDTF">2022-11-14T19:17:52Z</dcterms:modified>
</cp:coreProperties>
</file>