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8" r:id="rId3"/>
    <p:sldId id="284" r:id="rId4"/>
    <p:sldId id="286" r:id="rId5"/>
    <p:sldId id="291" r:id="rId6"/>
    <p:sldId id="287" r:id="rId7"/>
    <p:sldId id="288" r:id="rId8"/>
    <p:sldId id="290" r:id="rId9"/>
    <p:sldId id="301" r:id="rId10"/>
    <p:sldId id="289" r:id="rId11"/>
    <p:sldId id="292" r:id="rId12"/>
    <p:sldId id="303" r:id="rId13"/>
    <p:sldId id="304" r:id="rId14"/>
    <p:sldId id="305" r:id="rId15"/>
    <p:sldId id="293" r:id="rId16"/>
    <p:sldId id="294" r:id="rId17"/>
    <p:sldId id="295" r:id="rId18"/>
    <p:sldId id="279" r:id="rId19"/>
    <p:sldId id="297" r:id="rId20"/>
    <p:sldId id="265" r:id="rId21"/>
    <p:sldId id="266" r:id="rId22"/>
    <p:sldId id="296" r:id="rId23"/>
    <p:sldId id="299" r:id="rId24"/>
    <p:sldId id="300" r:id="rId25"/>
    <p:sldId id="264" r:id="rId26"/>
    <p:sldId id="271" r:id="rId27"/>
    <p:sldId id="272" r:id="rId28"/>
    <p:sldId id="302" r:id="rId2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666" y="-1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2/3/2024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2/3/2024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2/3/2024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Χειρισμός τύπων  2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"/>
          <p:cNvSpPr/>
          <p:nvPr/>
        </p:nvSpPr>
        <p:spPr>
          <a:xfrm>
            <a:off x="928662" y="2023394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3200" dirty="0"/>
          </a:p>
        </p:txBody>
      </p:sp>
      <p:sp>
        <p:nvSpPr>
          <p:cNvPr id="18" name="17 - Ορθογώνιο"/>
          <p:cNvSpPr/>
          <p:nvPr/>
        </p:nvSpPr>
        <p:spPr>
          <a:xfrm>
            <a:off x="1285852" y="2000240"/>
            <a:ext cx="7745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V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endParaRPr lang="en-US" sz="28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285720" y="2000240"/>
            <a:ext cx="6222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P</a:t>
            </a:r>
            <a:r>
              <a:rPr lang="el-GR" sz="2800" b="1" baseline="-25000" dirty="0" err="1" smtClean="0">
                <a:solidFill>
                  <a:srgbClr val="0000FF"/>
                </a:solidFill>
              </a:rPr>
              <a:t>ηλ</a:t>
            </a:r>
            <a:endParaRPr lang="el-GR" sz="2800" dirty="0"/>
          </a:p>
        </p:txBody>
      </p:sp>
      <p:sp>
        <p:nvSpPr>
          <p:cNvPr id="15" name="14 - TextBox"/>
          <p:cNvSpPr txBox="1"/>
          <p:nvPr/>
        </p:nvSpPr>
        <p:spPr>
          <a:xfrm>
            <a:off x="2714612" y="1928802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=&gt;</a:t>
            </a:r>
            <a:endParaRPr lang="el-GR" sz="4000" b="1" dirty="0"/>
          </a:p>
        </p:txBody>
      </p:sp>
      <p:sp>
        <p:nvSpPr>
          <p:cNvPr id="16" name="15 - Ορθογώνιο"/>
          <p:cNvSpPr/>
          <p:nvPr/>
        </p:nvSpPr>
        <p:spPr>
          <a:xfrm>
            <a:off x="4539340" y="2023394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3200" dirty="0"/>
          </a:p>
        </p:txBody>
      </p:sp>
      <p:sp>
        <p:nvSpPr>
          <p:cNvPr id="20" name="19 - Ορθογώνιο"/>
          <p:cNvSpPr/>
          <p:nvPr/>
        </p:nvSpPr>
        <p:spPr>
          <a:xfrm>
            <a:off x="5072301" y="1928802"/>
            <a:ext cx="7745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V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endParaRPr lang="en-US" sz="2800" dirty="0"/>
          </a:p>
        </p:txBody>
      </p:sp>
      <p:sp>
        <p:nvSpPr>
          <p:cNvPr id="22" name="21 - Ορθογώνιο"/>
          <p:cNvSpPr/>
          <p:nvPr/>
        </p:nvSpPr>
        <p:spPr>
          <a:xfrm>
            <a:off x="3929058" y="1928802"/>
            <a:ext cx="6222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P</a:t>
            </a:r>
            <a:r>
              <a:rPr lang="el-GR" sz="2800" b="1" baseline="-25000" dirty="0" err="1" smtClean="0">
                <a:solidFill>
                  <a:srgbClr val="0000FF"/>
                </a:solidFill>
              </a:rPr>
              <a:t>ηλ</a:t>
            </a:r>
            <a:endParaRPr lang="el-GR" sz="2800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5072066" y="2405714"/>
            <a:ext cx="78581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>
            <a:off x="3929058" y="2428868"/>
            <a:ext cx="50006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Ορθογώνιο"/>
          <p:cNvSpPr/>
          <p:nvPr/>
        </p:nvSpPr>
        <p:spPr>
          <a:xfrm>
            <a:off x="5357818" y="2334276"/>
            <a:ext cx="396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V</a:t>
            </a:r>
            <a:endParaRPr lang="el-GR" sz="2800" dirty="0">
              <a:solidFill>
                <a:srgbClr val="FF0000"/>
              </a:solidFill>
            </a:endParaRPr>
          </a:p>
        </p:txBody>
      </p:sp>
      <p:sp>
        <p:nvSpPr>
          <p:cNvPr id="31" name="30 - Ορθογώνιο"/>
          <p:cNvSpPr/>
          <p:nvPr/>
        </p:nvSpPr>
        <p:spPr>
          <a:xfrm>
            <a:off x="4071934" y="2334276"/>
            <a:ext cx="396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V</a:t>
            </a:r>
            <a:endParaRPr lang="el-GR" sz="2800" dirty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0" y="357166"/>
            <a:ext cx="87154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Όταν έχω μια εξίσωση (ή τύπο ή σχέση) τότε μπορώ να</a:t>
            </a:r>
            <a:r>
              <a:rPr lang="en-US" dirty="0" smtClean="0"/>
              <a:t> </a:t>
            </a:r>
            <a:r>
              <a:rPr lang="el-GR" dirty="0" smtClean="0"/>
              <a:t>διαιρέσω (ή να  πολλαπλασιάσω  ) και τα δυο μέλη της εξίσωσης, με τον ίδιο αριθμό ή το ίδιο γράμμα……  όπως φαίνεται στα </a:t>
            </a:r>
            <a:r>
              <a:rPr lang="el-GR" b="1" dirty="0" smtClean="0"/>
              <a:t>παρακάτω παραδείγματα</a:t>
            </a:r>
            <a:r>
              <a:rPr lang="el-GR" dirty="0" smtClean="0"/>
              <a:t>:</a:t>
            </a:r>
            <a:endParaRPr lang="el-GR" dirty="0"/>
          </a:p>
        </p:txBody>
      </p:sp>
      <p:sp>
        <p:nvSpPr>
          <p:cNvPr id="35" name="34 - TextBox"/>
          <p:cNvSpPr txBox="1"/>
          <p:nvPr/>
        </p:nvSpPr>
        <p:spPr>
          <a:xfrm>
            <a:off x="214282" y="3571876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5x  - 2 </a:t>
            </a:r>
            <a:r>
              <a:rPr lang="el-GR" sz="2800" b="1" dirty="0" smtClean="0"/>
              <a:t>   </a:t>
            </a:r>
            <a:r>
              <a:rPr lang="en-US" sz="2800" b="1" dirty="0" smtClean="0"/>
              <a:t>=</a:t>
            </a:r>
            <a:r>
              <a:rPr lang="el-GR" sz="2800" b="1" dirty="0" smtClean="0"/>
              <a:t>   </a:t>
            </a:r>
            <a:r>
              <a:rPr lang="en-US" sz="2800" b="1" dirty="0" smtClean="0"/>
              <a:t>6</a:t>
            </a:r>
            <a:endParaRPr lang="en-US" sz="2800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2643174" y="3435494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=&gt;</a:t>
            </a:r>
            <a:endParaRPr lang="el-GR" sz="4000" b="1" dirty="0"/>
          </a:p>
        </p:txBody>
      </p:sp>
      <p:sp>
        <p:nvSpPr>
          <p:cNvPr id="37" name="36 - TextBox"/>
          <p:cNvSpPr txBox="1"/>
          <p:nvPr/>
        </p:nvSpPr>
        <p:spPr>
          <a:xfrm>
            <a:off x="3500430" y="3571876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5x  - 2 </a:t>
            </a:r>
            <a:r>
              <a:rPr lang="el-GR" sz="2800" b="1" dirty="0" smtClean="0"/>
              <a:t>   </a:t>
            </a:r>
            <a:r>
              <a:rPr lang="en-US" sz="2800" b="1" dirty="0" smtClean="0"/>
              <a:t>=</a:t>
            </a:r>
            <a:r>
              <a:rPr lang="el-GR" sz="2800" b="1" dirty="0" smtClean="0"/>
              <a:t>   </a:t>
            </a:r>
            <a:r>
              <a:rPr lang="en-US" sz="2800" b="1" dirty="0" smtClean="0"/>
              <a:t>6</a:t>
            </a:r>
            <a:endParaRPr lang="en-US" sz="2800" b="1" dirty="0"/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5143504" y="4000504"/>
            <a:ext cx="50006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- Ευθεία γραμμή σύνδεσης"/>
          <p:cNvCxnSpPr/>
          <p:nvPr/>
        </p:nvCxnSpPr>
        <p:spPr>
          <a:xfrm>
            <a:off x="3571868" y="4000504"/>
            <a:ext cx="92869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Ορθογώνιο"/>
          <p:cNvSpPr/>
          <p:nvPr/>
        </p:nvSpPr>
        <p:spPr>
          <a:xfrm>
            <a:off x="3786182" y="3929066"/>
            <a:ext cx="5790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8α</a:t>
            </a:r>
            <a:endParaRPr lang="el-GR" sz="2800" dirty="0">
              <a:solidFill>
                <a:srgbClr val="FF000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5143504" y="3929066"/>
            <a:ext cx="5790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8α</a:t>
            </a:r>
            <a:endParaRPr lang="el-GR" sz="2800" dirty="0">
              <a:solidFill>
                <a:srgbClr val="FF0000"/>
              </a:solidFill>
            </a:endParaRPr>
          </a:p>
        </p:txBody>
      </p:sp>
      <p:sp>
        <p:nvSpPr>
          <p:cNvPr id="43" name="42 - TextBox"/>
          <p:cNvSpPr txBox="1"/>
          <p:nvPr/>
        </p:nvSpPr>
        <p:spPr>
          <a:xfrm>
            <a:off x="285720" y="485776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5x  =</a:t>
            </a:r>
            <a:r>
              <a:rPr lang="el-GR" sz="2800" b="1" dirty="0" smtClean="0"/>
              <a:t>   </a:t>
            </a:r>
            <a:r>
              <a:rPr lang="en-US" sz="2800" b="1" dirty="0" smtClean="0"/>
              <a:t>6</a:t>
            </a:r>
            <a:endParaRPr lang="en-US" sz="28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2071670" y="4786322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=&gt;</a:t>
            </a:r>
            <a:endParaRPr lang="el-GR" sz="40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3000364" y="4929198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5x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7" name="26 - Ορθογώνιο"/>
          <p:cNvSpPr/>
          <p:nvPr/>
        </p:nvSpPr>
        <p:spPr>
          <a:xfrm>
            <a:off x="3929058" y="492919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=</a:t>
            </a:r>
            <a:endParaRPr lang="el-GR" sz="2800" dirty="0"/>
          </a:p>
        </p:txBody>
      </p:sp>
      <p:sp>
        <p:nvSpPr>
          <p:cNvPr id="29" name="28 - TextBox"/>
          <p:cNvSpPr txBox="1"/>
          <p:nvPr/>
        </p:nvSpPr>
        <p:spPr>
          <a:xfrm>
            <a:off x="4214810" y="4929198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6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0" name="39 - TextBox"/>
          <p:cNvSpPr txBox="1"/>
          <p:nvPr/>
        </p:nvSpPr>
        <p:spPr>
          <a:xfrm>
            <a:off x="2857488" y="5792948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=&gt;</a:t>
            </a:r>
            <a:endParaRPr lang="el-GR" sz="4000" b="1" dirty="0"/>
          </a:p>
        </p:txBody>
      </p:sp>
      <p:sp>
        <p:nvSpPr>
          <p:cNvPr id="50" name="49 - Ορθογώνιο"/>
          <p:cNvSpPr/>
          <p:nvPr/>
        </p:nvSpPr>
        <p:spPr>
          <a:xfrm>
            <a:off x="357158" y="5906176"/>
            <a:ext cx="10715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+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1" name="50 - Ορθογώνιο"/>
          <p:cNvSpPr/>
          <p:nvPr/>
        </p:nvSpPr>
        <p:spPr>
          <a:xfrm>
            <a:off x="1214414" y="5906176"/>
            <a:ext cx="14959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8x  -  4</a:t>
            </a:r>
            <a:endParaRPr lang="en-US" sz="2800" dirty="0"/>
          </a:p>
        </p:txBody>
      </p:sp>
      <p:sp>
        <p:nvSpPr>
          <p:cNvPr id="52" name="51 - Ορθογώνιο"/>
          <p:cNvSpPr/>
          <p:nvPr/>
        </p:nvSpPr>
        <p:spPr>
          <a:xfrm>
            <a:off x="3571868" y="5929330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+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3" name="52 - Ορθογώνιο"/>
          <p:cNvSpPr/>
          <p:nvPr/>
        </p:nvSpPr>
        <p:spPr>
          <a:xfrm>
            <a:off x="4786314" y="5929330"/>
            <a:ext cx="17203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8x  -  4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4" name="53 - Ορθογώνιο"/>
          <p:cNvSpPr/>
          <p:nvPr/>
        </p:nvSpPr>
        <p:spPr>
          <a:xfrm>
            <a:off x="3500430" y="4929198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rgbClr val="FF0000"/>
                </a:solidFill>
              </a:rPr>
              <a:t>x</a:t>
            </a:r>
            <a:endParaRPr lang="el-GR" sz="2800" dirty="0"/>
          </a:p>
        </p:txBody>
      </p:sp>
      <p:sp>
        <p:nvSpPr>
          <p:cNvPr id="55" name="54 - Ορθογώνιο"/>
          <p:cNvSpPr/>
          <p:nvPr/>
        </p:nvSpPr>
        <p:spPr>
          <a:xfrm>
            <a:off x="4485743" y="4929198"/>
            <a:ext cx="468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rgbClr val="FF0000"/>
                </a:solidFill>
              </a:rPr>
              <a:t>x</a:t>
            </a:r>
            <a:endParaRPr lang="el-GR" sz="2800" dirty="0"/>
          </a:p>
        </p:txBody>
      </p:sp>
      <p:sp>
        <p:nvSpPr>
          <p:cNvPr id="56" name="55 - Ορθογώνιο"/>
          <p:cNvSpPr/>
          <p:nvPr/>
        </p:nvSpPr>
        <p:spPr>
          <a:xfrm>
            <a:off x="6357950" y="5929330"/>
            <a:ext cx="4860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l-GR" sz="2800" b="1" dirty="0" smtClean="0">
                <a:solidFill>
                  <a:srgbClr val="FF0000"/>
                </a:solidFill>
              </a:rPr>
              <a:t>7</a:t>
            </a:r>
            <a:endParaRPr lang="el-GR" sz="2800" dirty="0"/>
          </a:p>
        </p:txBody>
      </p:sp>
      <p:sp>
        <p:nvSpPr>
          <p:cNvPr id="57" name="56 - Ορθογώνιο"/>
          <p:cNvSpPr/>
          <p:nvPr/>
        </p:nvSpPr>
        <p:spPr>
          <a:xfrm>
            <a:off x="4429124" y="5929330"/>
            <a:ext cx="4860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l-GR" sz="2800" b="1" dirty="0" smtClean="0">
                <a:solidFill>
                  <a:srgbClr val="FF0000"/>
                </a:solidFill>
              </a:rPr>
              <a:t>7</a:t>
            </a:r>
            <a:endParaRPr lang="el-GR" sz="2800" dirty="0"/>
          </a:p>
        </p:txBody>
      </p:sp>
      <p:sp>
        <p:nvSpPr>
          <p:cNvPr id="46" name="45 - TextBox"/>
          <p:cNvSpPr txBox="1"/>
          <p:nvPr/>
        </p:nvSpPr>
        <p:spPr>
          <a:xfrm>
            <a:off x="6429388" y="1928802"/>
            <a:ext cx="2428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Έχω διαιρέσει και τα δύο μέλη της εξίσωσης με το γράμμα</a:t>
            </a:r>
            <a:r>
              <a:rPr lang="en-US" sz="1400" dirty="0" smtClean="0"/>
              <a:t>  V</a:t>
            </a:r>
            <a:endParaRPr lang="el-GR" sz="1400" dirty="0"/>
          </a:p>
        </p:txBody>
      </p:sp>
      <p:sp>
        <p:nvSpPr>
          <p:cNvPr id="47" name="46 - TextBox"/>
          <p:cNvSpPr txBox="1"/>
          <p:nvPr/>
        </p:nvSpPr>
        <p:spPr>
          <a:xfrm>
            <a:off x="6215074" y="3643314"/>
            <a:ext cx="2428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Έχω διαιρέσει και τα δύο μέλη της εξίσωσης με το 8α</a:t>
            </a:r>
            <a:endParaRPr lang="el-GR" sz="1400" dirty="0"/>
          </a:p>
        </p:txBody>
      </p:sp>
      <p:sp>
        <p:nvSpPr>
          <p:cNvPr id="48" name="47 - TextBox"/>
          <p:cNvSpPr txBox="1"/>
          <p:nvPr/>
        </p:nvSpPr>
        <p:spPr>
          <a:xfrm>
            <a:off x="5214942" y="4857760"/>
            <a:ext cx="2928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Έχω πολλαπλασιάσει και τα δύο μέλη της εξίσωσης με το  </a:t>
            </a:r>
            <a:r>
              <a:rPr lang="en-US" sz="1400" dirty="0" smtClean="0"/>
              <a:t>x</a:t>
            </a:r>
            <a:endParaRPr lang="el-GR" sz="1400" dirty="0"/>
          </a:p>
        </p:txBody>
      </p:sp>
      <p:sp>
        <p:nvSpPr>
          <p:cNvPr id="49" name="48 - TextBox"/>
          <p:cNvSpPr txBox="1"/>
          <p:nvPr/>
        </p:nvSpPr>
        <p:spPr>
          <a:xfrm>
            <a:off x="7215206" y="5929330"/>
            <a:ext cx="17145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Έχω πολλαπλασιάσει και τα δύο μέλη της εξίσωσης με το  </a:t>
            </a:r>
            <a:r>
              <a:rPr lang="en-US" sz="1400" dirty="0" smtClean="0"/>
              <a:t>7</a:t>
            </a:r>
            <a:endParaRPr lang="el-GR" sz="14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7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/>
      <p:bldP spid="19" grpId="0"/>
      <p:bldP spid="15" grpId="0"/>
      <p:bldP spid="16" grpId="0"/>
      <p:bldP spid="20" grpId="0"/>
      <p:bldP spid="22" grpId="0"/>
      <p:bldP spid="30" grpId="0"/>
      <p:bldP spid="31" grpId="0"/>
      <p:bldP spid="35" grpId="0"/>
      <p:bldP spid="36" grpId="0"/>
      <p:bldP spid="37" grpId="0"/>
      <p:bldP spid="41" grpId="0"/>
      <p:bldP spid="42" grpId="0"/>
      <p:bldP spid="43" grpId="0"/>
      <p:bldP spid="44" grpId="0"/>
      <p:bldP spid="45" grpId="0"/>
      <p:bldP spid="27" grpId="0"/>
      <p:bldP spid="29" grpId="0"/>
      <p:bldP spid="40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46" grpId="0"/>
      <p:bldP spid="47" grpId="0"/>
      <p:bldP spid="48" grpId="0"/>
      <p:bldP spid="4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84 - TextBox"/>
          <p:cNvSpPr txBox="1"/>
          <p:nvPr/>
        </p:nvSpPr>
        <p:spPr>
          <a:xfrm>
            <a:off x="2214546" y="1500174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=&gt;</a:t>
            </a:r>
            <a:endParaRPr lang="el-GR" sz="3600" dirty="0"/>
          </a:p>
        </p:txBody>
      </p:sp>
      <p:sp>
        <p:nvSpPr>
          <p:cNvPr id="67" name="66 - Επεξήγηση με σύννεφο"/>
          <p:cNvSpPr/>
          <p:nvPr/>
        </p:nvSpPr>
        <p:spPr>
          <a:xfrm>
            <a:off x="1214414" y="1000108"/>
            <a:ext cx="2857520" cy="1785950"/>
          </a:xfrm>
          <a:prstGeom prst="cloudCallout">
            <a:avLst>
              <a:gd name="adj1" fmla="val 123877"/>
              <a:gd name="adj2" fmla="val 12412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8" name="67 - TextBox"/>
          <p:cNvSpPr txBox="1"/>
          <p:nvPr/>
        </p:nvSpPr>
        <p:spPr>
          <a:xfrm>
            <a:off x="5357818" y="4143380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συνεπάγεται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67" grpId="0" animBg="1"/>
      <p:bldP spid="6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32 - Ορθογώνιο"/>
          <p:cNvSpPr/>
          <p:nvPr/>
        </p:nvSpPr>
        <p:spPr>
          <a:xfrm>
            <a:off x="3286116" y="2996983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m</a:t>
            </a:r>
            <a:endParaRPr lang="en-US" sz="2800" b="1" dirty="0"/>
          </a:p>
        </p:txBody>
      </p:sp>
      <p:sp>
        <p:nvSpPr>
          <p:cNvPr id="34" name="33 - Ορθογώνιο"/>
          <p:cNvSpPr/>
          <p:nvPr/>
        </p:nvSpPr>
        <p:spPr>
          <a:xfrm>
            <a:off x="3571868" y="2973829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35" name="34 - Ορθογώνιο"/>
          <p:cNvSpPr/>
          <p:nvPr/>
        </p:nvSpPr>
        <p:spPr>
          <a:xfrm>
            <a:off x="3929058" y="2782669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w</a:t>
            </a:r>
            <a:endParaRPr lang="en-US" sz="2800" b="1" dirty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3929058" y="3282735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Ορθογώνιο"/>
          <p:cNvSpPr/>
          <p:nvPr/>
        </p:nvSpPr>
        <p:spPr>
          <a:xfrm>
            <a:off x="4000496" y="3211297"/>
            <a:ext cx="3545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g</a:t>
            </a:r>
            <a:endParaRPr lang="en-US" sz="2800" b="1" dirty="0"/>
          </a:p>
        </p:txBody>
      </p:sp>
      <p:sp>
        <p:nvSpPr>
          <p:cNvPr id="88" name="87 - TextBox"/>
          <p:cNvSpPr txBox="1"/>
          <p:nvPr/>
        </p:nvSpPr>
        <p:spPr>
          <a:xfrm>
            <a:off x="2214546" y="2925545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=&gt;</a:t>
            </a:r>
            <a:endParaRPr lang="el-GR" sz="3600" dirty="0"/>
          </a:p>
        </p:txBody>
      </p:sp>
      <p:sp>
        <p:nvSpPr>
          <p:cNvPr id="89" name="88 - Ορθογώνιο"/>
          <p:cNvSpPr/>
          <p:nvPr/>
        </p:nvSpPr>
        <p:spPr>
          <a:xfrm>
            <a:off x="428596" y="2854107"/>
            <a:ext cx="1500198" cy="523220"/>
          </a:xfrm>
          <a:prstGeom prst="rect">
            <a:avLst/>
          </a:prstGeom>
          <a:ln w="6350">
            <a:noFill/>
          </a:ln>
        </p:spPr>
        <p:txBody>
          <a:bodyPr wrap="square">
            <a:spAutoFit/>
          </a:bodyPr>
          <a:lstStyle/>
          <a:p>
            <a:r>
              <a:rPr lang="en-US" sz="2800" b="1" dirty="0" smtClean="0"/>
              <a:t>w=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g</a:t>
            </a:r>
            <a:endParaRPr lang="en-US" sz="2800" b="1" dirty="0"/>
          </a:p>
        </p:txBody>
      </p:sp>
      <p:sp>
        <p:nvSpPr>
          <p:cNvPr id="69" name="68 - TextBox"/>
          <p:cNvSpPr txBox="1"/>
          <p:nvPr/>
        </p:nvSpPr>
        <p:spPr>
          <a:xfrm>
            <a:off x="0" y="357166"/>
            <a:ext cx="9001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ΠΡΟΣΟΧΗ</a:t>
            </a:r>
            <a:r>
              <a:rPr lang="el-GR" sz="1600" dirty="0" smtClean="0"/>
              <a:t>!</a:t>
            </a:r>
            <a:r>
              <a:rPr lang="en-US" sz="1600" dirty="0" smtClean="0"/>
              <a:t> </a:t>
            </a:r>
            <a:r>
              <a:rPr lang="el-GR" sz="1600" dirty="0" smtClean="0"/>
              <a:t>Το σύμβολο του συνεπάγεται το </a:t>
            </a:r>
            <a:r>
              <a:rPr lang="el-GR" sz="1600" b="1" dirty="0" smtClean="0"/>
              <a:t>χρησιμοποιώ μόνο στην περίπτωση </a:t>
            </a:r>
            <a:r>
              <a:rPr lang="el-GR" sz="1600" dirty="0" smtClean="0"/>
              <a:t>που έχω μια εξίσωση , και ξαναγράφω την εξίσωση  , για να ξεχωρίζουν οι δύο εξισώσεις , γράφω ανάμεσά στις δύο εξισώσεις  το σύμβολο του συνεπάγεται (=&gt;)</a:t>
            </a:r>
          </a:p>
        </p:txBody>
      </p:sp>
      <p:sp>
        <p:nvSpPr>
          <p:cNvPr id="72" name="71 - TextBox"/>
          <p:cNvSpPr txBox="1"/>
          <p:nvPr/>
        </p:nvSpPr>
        <p:spPr>
          <a:xfrm>
            <a:off x="285720" y="1643050"/>
            <a:ext cx="4357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Παράδειγμα…</a:t>
            </a:r>
          </a:p>
        </p:txBody>
      </p:sp>
      <p:sp>
        <p:nvSpPr>
          <p:cNvPr id="73" name="72 - Ορθογώνιο"/>
          <p:cNvSpPr/>
          <p:nvPr/>
        </p:nvSpPr>
        <p:spPr>
          <a:xfrm>
            <a:off x="1000100" y="6357958"/>
            <a:ext cx="72152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u="sng" dirty="0" smtClean="0">
                <a:solidFill>
                  <a:srgbClr val="0000FF"/>
                </a:solidFill>
              </a:rPr>
              <a:t> </a:t>
            </a:r>
            <a:r>
              <a:rPr lang="el-GR" b="1" dirty="0" smtClean="0">
                <a:solidFill>
                  <a:srgbClr val="0000FF"/>
                </a:solidFill>
              </a:rPr>
              <a:t>μεταξύ των δυο εξισώσεων μπορώ να βάλω συνεπάγεται…</a:t>
            </a:r>
            <a:endParaRPr lang="el-GR" b="1" dirty="0">
              <a:solidFill>
                <a:srgbClr val="0000FF"/>
              </a:solidFill>
            </a:endParaRPr>
          </a:p>
        </p:txBody>
      </p:sp>
      <p:cxnSp>
        <p:nvCxnSpPr>
          <p:cNvPr id="43" name="42 - Ευθύγραμμο βέλος σύνδεσης"/>
          <p:cNvCxnSpPr/>
          <p:nvPr/>
        </p:nvCxnSpPr>
        <p:spPr>
          <a:xfrm rot="5400000">
            <a:off x="649798" y="4065054"/>
            <a:ext cx="1057794" cy="7143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214282" y="4572008"/>
            <a:ext cx="2071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Εδώ είναι μια εξίσωση</a:t>
            </a:r>
          </a:p>
        </p:txBody>
      </p:sp>
      <p:sp>
        <p:nvSpPr>
          <p:cNvPr id="45" name="44 - Ελεύθερη σχεδίαση"/>
          <p:cNvSpPr/>
          <p:nvPr/>
        </p:nvSpPr>
        <p:spPr>
          <a:xfrm>
            <a:off x="428596" y="2282603"/>
            <a:ext cx="1571637" cy="1357323"/>
          </a:xfrm>
          <a:custGeom>
            <a:avLst/>
            <a:gdLst>
              <a:gd name="connsiteX0" fmla="*/ 644236 w 1877995"/>
              <a:gd name="connsiteY0" fmla="*/ 0 h 1415047"/>
              <a:gd name="connsiteX1" fmla="*/ 571500 w 1877995"/>
              <a:gd name="connsiteY1" fmla="*/ 41564 h 1415047"/>
              <a:gd name="connsiteX2" fmla="*/ 529936 w 1877995"/>
              <a:gd name="connsiteY2" fmla="*/ 51955 h 1415047"/>
              <a:gd name="connsiteX3" fmla="*/ 457200 w 1877995"/>
              <a:gd name="connsiteY3" fmla="*/ 83128 h 1415047"/>
              <a:gd name="connsiteX4" fmla="*/ 415636 w 1877995"/>
              <a:gd name="connsiteY4" fmla="*/ 103909 h 1415047"/>
              <a:gd name="connsiteX5" fmla="*/ 311727 w 1877995"/>
              <a:gd name="connsiteY5" fmla="*/ 135082 h 1415047"/>
              <a:gd name="connsiteX6" fmla="*/ 249381 w 1877995"/>
              <a:gd name="connsiteY6" fmla="*/ 176646 h 1415047"/>
              <a:gd name="connsiteX7" fmla="*/ 145472 w 1877995"/>
              <a:gd name="connsiteY7" fmla="*/ 207818 h 1415047"/>
              <a:gd name="connsiteX8" fmla="*/ 114300 w 1877995"/>
              <a:gd name="connsiteY8" fmla="*/ 238991 h 1415047"/>
              <a:gd name="connsiteX9" fmla="*/ 62345 w 1877995"/>
              <a:gd name="connsiteY9" fmla="*/ 259773 h 1415047"/>
              <a:gd name="connsiteX10" fmla="*/ 31172 w 1877995"/>
              <a:gd name="connsiteY10" fmla="*/ 322118 h 1415047"/>
              <a:gd name="connsiteX11" fmla="*/ 0 w 1877995"/>
              <a:gd name="connsiteY11" fmla="*/ 363682 h 1415047"/>
              <a:gd name="connsiteX12" fmla="*/ 31172 w 1877995"/>
              <a:gd name="connsiteY12" fmla="*/ 841664 h 1415047"/>
              <a:gd name="connsiteX13" fmla="*/ 41563 w 1877995"/>
              <a:gd name="connsiteY13" fmla="*/ 924791 h 1415047"/>
              <a:gd name="connsiteX14" fmla="*/ 114300 w 1877995"/>
              <a:gd name="connsiteY14" fmla="*/ 1070264 h 1415047"/>
              <a:gd name="connsiteX15" fmla="*/ 145472 w 1877995"/>
              <a:gd name="connsiteY15" fmla="*/ 1174173 h 1415047"/>
              <a:gd name="connsiteX16" fmla="*/ 166254 w 1877995"/>
              <a:gd name="connsiteY16" fmla="*/ 1205346 h 1415047"/>
              <a:gd name="connsiteX17" fmla="*/ 197427 w 1877995"/>
              <a:gd name="connsiteY17" fmla="*/ 1257300 h 1415047"/>
              <a:gd name="connsiteX18" fmla="*/ 280554 w 1877995"/>
              <a:gd name="connsiteY18" fmla="*/ 1298864 h 1415047"/>
              <a:gd name="connsiteX19" fmla="*/ 311727 w 1877995"/>
              <a:gd name="connsiteY19" fmla="*/ 1330037 h 1415047"/>
              <a:gd name="connsiteX20" fmla="*/ 384463 w 1877995"/>
              <a:gd name="connsiteY20" fmla="*/ 1350818 h 1415047"/>
              <a:gd name="connsiteX21" fmla="*/ 561109 w 1877995"/>
              <a:gd name="connsiteY21" fmla="*/ 1381991 h 1415047"/>
              <a:gd name="connsiteX22" fmla="*/ 592281 w 1877995"/>
              <a:gd name="connsiteY22" fmla="*/ 1392382 h 1415047"/>
              <a:gd name="connsiteX23" fmla="*/ 644236 w 1877995"/>
              <a:gd name="connsiteY23" fmla="*/ 1413164 h 1415047"/>
              <a:gd name="connsiteX24" fmla="*/ 1018309 w 1877995"/>
              <a:gd name="connsiteY24" fmla="*/ 1392382 h 1415047"/>
              <a:gd name="connsiteX25" fmla="*/ 1153391 w 1877995"/>
              <a:gd name="connsiteY25" fmla="*/ 1371600 h 1415047"/>
              <a:gd name="connsiteX26" fmla="*/ 1215736 w 1877995"/>
              <a:gd name="connsiteY26" fmla="*/ 1340428 h 1415047"/>
              <a:gd name="connsiteX27" fmla="*/ 1246909 w 1877995"/>
              <a:gd name="connsiteY27" fmla="*/ 1330037 h 1415047"/>
              <a:gd name="connsiteX28" fmla="*/ 1288472 w 1877995"/>
              <a:gd name="connsiteY28" fmla="*/ 1309255 h 1415047"/>
              <a:gd name="connsiteX29" fmla="*/ 1402772 w 1877995"/>
              <a:gd name="connsiteY29" fmla="*/ 1298864 h 1415047"/>
              <a:gd name="connsiteX30" fmla="*/ 1433945 w 1877995"/>
              <a:gd name="connsiteY30" fmla="*/ 1278082 h 1415047"/>
              <a:gd name="connsiteX31" fmla="*/ 1475509 w 1877995"/>
              <a:gd name="connsiteY31" fmla="*/ 1246909 h 1415047"/>
              <a:gd name="connsiteX32" fmla="*/ 1527463 w 1877995"/>
              <a:gd name="connsiteY32" fmla="*/ 1236518 h 1415047"/>
              <a:gd name="connsiteX33" fmla="*/ 1620981 w 1877995"/>
              <a:gd name="connsiteY33" fmla="*/ 1194955 h 1415047"/>
              <a:gd name="connsiteX34" fmla="*/ 1662545 w 1877995"/>
              <a:gd name="connsiteY34" fmla="*/ 1163782 h 1415047"/>
              <a:gd name="connsiteX35" fmla="*/ 1693718 w 1877995"/>
              <a:gd name="connsiteY35" fmla="*/ 1153391 h 1415047"/>
              <a:gd name="connsiteX36" fmla="*/ 1756063 w 1877995"/>
              <a:gd name="connsiteY36" fmla="*/ 1101437 h 1415047"/>
              <a:gd name="connsiteX37" fmla="*/ 1808018 w 1877995"/>
              <a:gd name="connsiteY37" fmla="*/ 1070264 h 1415047"/>
              <a:gd name="connsiteX38" fmla="*/ 1839191 w 1877995"/>
              <a:gd name="connsiteY38" fmla="*/ 1007918 h 1415047"/>
              <a:gd name="connsiteX39" fmla="*/ 1870363 w 1877995"/>
              <a:gd name="connsiteY39" fmla="*/ 893618 h 1415047"/>
              <a:gd name="connsiteX40" fmla="*/ 1839191 w 1877995"/>
              <a:gd name="connsiteY40" fmla="*/ 727364 h 1415047"/>
              <a:gd name="connsiteX41" fmla="*/ 1787236 w 1877995"/>
              <a:gd name="connsiteY41" fmla="*/ 665018 h 1415047"/>
              <a:gd name="connsiteX42" fmla="*/ 1766454 w 1877995"/>
              <a:gd name="connsiteY42" fmla="*/ 623455 h 1415047"/>
              <a:gd name="connsiteX43" fmla="*/ 1724891 w 1877995"/>
              <a:gd name="connsiteY43" fmla="*/ 540328 h 1415047"/>
              <a:gd name="connsiteX44" fmla="*/ 1704109 w 1877995"/>
              <a:gd name="connsiteY44" fmla="*/ 477982 h 1415047"/>
              <a:gd name="connsiteX45" fmla="*/ 1641763 w 1877995"/>
              <a:gd name="connsiteY45" fmla="*/ 405246 h 1415047"/>
              <a:gd name="connsiteX46" fmla="*/ 1569027 w 1877995"/>
              <a:gd name="connsiteY46" fmla="*/ 311728 h 1415047"/>
              <a:gd name="connsiteX47" fmla="*/ 1537854 w 1877995"/>
              <a:gd name="connsiteY47" fmla="*/ 238991 h 1415047"/>
              <a:gd name="connsiteX48" fmla="*/ 1496291 w 1877995"/>
              <a:gd name="connsiteY48" fmla="*/ 207818 h 1415047"/>
              <a:gd name="connsiteX49" fmla="*/ 1413163 w 1877995"/>
              <a:gd name="connsiteY49" fmla="*/ 145473 h 1415047"/>
              <a:gd name="connsiteX50" fmla="*/ 1319645 w 1877995"/>
              <a:gd name="connsiteY50" fmla="*/ 124691 h 1415047"/>
              <a:gd name="connsiteX51" fmla="*/ 1246909 w 1877995"/>
              <a:gd name="connsiteY51" fmla="*/ 72737 h 1415047"/>
              <a:gd name="connsiteX52" fmla="*/ 1174172 w 1877995"/>
              <a:gd name="connsiteY52" fmla="*/ 62346 h 1415047"/>
              <a:gd name="connsiteX53" fmla="*/ 1101436 w 1877995"/>
              <a:gd name="connsiteY53" fmla="*/ 41564 h 1415047"/>
              <a:gd name="connsiteX54" fmla="*/ 1070263 w 1877995"/>
              <a:gd name="connsiteY54" fmla="*/ 31173 h 1415047"/>
              <a:gd name="connsiteX55" fmla="*/ 561109 w 1877995"/>
              <a:gd name="connsiteY55" fmla="*/ 10391 h 1415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877995" h="1415047">
                <a:moveTo>
                  <a:pt x="644236" y="0"/>
                </a:moveTo>
                <a:cubicBezTo>
                  <a:pt x="618397" y="17226"/>
                  <a:pt x="601631" y="30265"/>
                  <a:pt x="571500" y="41564"/>
                </a:cubicBezTo>
                <a:cubicBezTo>
                  <a:pt x="558128" y="46578"/>
                  <a:pt x="543791" y="48491"/>
                  <a:pt x="529936" y="51955"/>
                </a:cubicBezTo>
                <a:cubicBezTo>
                  <a:pt x="466766" y="94069"/>
                  <a:pt x="533881" y="54373"/>
                  <a:pt x="457200" y="83128"/>
                </a:cubicBezTo>
                <a:cubicBezTo>
                  <a:pt x="442696" y="88567"/>
                  <a:pt x="430018" y="98156"/>
                  <a:pt x="415636" y="103909"/>
                </a:cubicBezTo>
                <a:cubicBezTo>
                  <a:pt x="373469" y="120776"/>
                  <a:pt x="352556" y="124875"/>
                  <a:pt x="311727" y="135082"/>
                </a:cubicBezTo>
                <a:cubicBezTo>
                  <a:pt x="290945" y="148937"/>
                  <a:pt x="273076" y="168748"/>
                  <a:pt x="249381" y="176646"/>
                </a:cubicBezTo>
                <a:cubicBezTo>
                  <a:pt x="173488" y="201944"/>
                  <a:pt x="208288" y="192116"/>
                  <a:pt x="145472" y="207818"/>
                </a:cubicBezTo>
                <a:cubicBezTo>
                  <a:pt x="135081" y="218209"/>
                  <a:pt x="126761" y="231203"/>
                  <a:pt x="114300" y="238991"/>
                </a:cubicBezTo>
                <a:cubicBezTo>
                  <a:pt x="98483" y="248877"/>
                  <a:pt x="75534" y="246584"/>
                  <a:pt x="62345" y="259773"/>
                </a:cubicBezTo>
                <a:cubicBezTo>
                  <a:pt x="45915" y="276202"/>
                  <a:pt x="43126" y="302194"/>
                  <a:pt x="31172" y="322118"/>
                </a:cubicBezTo>
                <a:cubicBezTo>
                  <a:pt x="22262" y="336968"/>
                  <a:pt x="10391" y="349827"/>
                  <a:pt x="0" y="363682"/>
                </a:cubicBezTo>
                <a:cubicBezTo>
                  <a:pt x="11377" y="636722"/>
                  <a:pt x="4882" y="578754"/>
                  <a:pt x="31172" y="841664"/>
                </a:cubicBezTo>
                <a:cubicBezTo>
                  <a:pt x="33951" y="869450"/>
                  <a:pt x="33684" y="898001"/>
                  <a:pt x="41563" y="924791"/>
                </a:cubicBezTo>
                <a:cubicBezTo>
                  <a:pt x="58311" y="981734"/>
                  <a:pt x="85125" y="1021638"/>
                  <a:pt x="114300" y="1070264"/>
                </a:cubicBezTo>
                <a:cubicBezTo>
                  <a:pt x="122935" y="1104805"/>
                  <a:pt x="131018" y="1141651"/>
                  <a:pt x="145472" y="1174173"/>
                </a:cubicBezTo>
                <a:cubicBezTo>
                  <a:pt x="150544" y="1185585"/>
                  <a:pt x="159635" y="1194756"/>
                  <a:pt x="166254" y="1205346"/>
                </a:cubicBezTo>
                <a:cubicBezTo>
                  <a:pt x="176958" y="1222472"/>
                  <a:pt x="183146" y="1243019"/>
                  <a:pt x="197427" y="1257300"/>
                </a:cubicBezTo>
                <a:cubicBezTo>
                  <a:pt x="221967" y="1281840"/>
                  <a:pt x="250183" y="1288740"/>
                  <a:pt x="280554" y="1298864"/>
                </a:cubicBezTo>
                <a:cubicBezTo>
                  <a:pt x="290945" y="1309255"/>
                  <a:pt x="298583" y="1323465"/>
                  <a:pt x="311727" y="1330037"/>
                </a:cubicBezTo>
                <a:cubicBezTo>
                  <a:pt x="334280" y="1341314"/>
                  <a:pt x="360136" y="1344184"/>
                  <a:pt x="384463" y="1350818"/>
                </a:cubicBezTo>
                <a:cubicBezTo>
                  <a:pt x="453832" y="1369736"/>
                  <a:pt x="464203" y="1367082"/>
                  <a:pt x="561109" y="1381991"/>
                </a:cubicBezTo>
                <a:cubicBezTo>
                  <a:pt x="571500" y="1385455"/>
                  <a:pt x="582026" y="1388536"/>
                  <a:pt x="592281" y="1392382"/>
                </a:cubicBezTo>
                <a:cubicBezTo>
                  <a:pt x="609746" y="1398931"/>
                  <a:pt x="625597" y="1412447"/>
                  <a:pt x="644236" y="1413164"/>
                </a:cubicBezTo>
                <a:cubicBezTo>
                  <a:pt x="693195" y="1415047"/>
                  <a:pt x="948003" y="1397069"/>
                  <a:pt x="1018309" y="1392382"/>
                </a:cubicBezTo>
                <a:cubicBezTo>
                  <a:pt x="1063336" y="1385455"/>
                  <a:pt x="1108614" y="1379996"/>
                  <a:pt x="1153391" y="1371600"/>
                </a:cubicBezTo>
                <a:cubicBezTo>
                  <a:pt x="1195176" y="1363765"/>
                  <a:pt x="1176857" y="1359867"/>
                  <a:pt x="1215736" y="1340428"/>
                </a:cubicBezTo>
                <a:cubicBezTo>
                  <a:pt x="1225533" y="1335530"/>
                  <a:pt x="1236842" y="1334352"/>
                  <a:pt x="1246909" y="1330037"/>
                </a:cubicBezTo>
                <a:cubicBezTo>
                  <a:pt x="1261146" y="1323935"/>
                  <a:pt x="1273283" y="1312293"/>
                  <a:pt x="1288472" y="1309255"/>
                </a:cubicBezTo>
                <a:cubicBezTo>
                  <a:pt x="1325986" y="1301752"/>
                  <a:pt x="1364672" y="1302328"/>
                  <a:pt x="1402772" y="1298864"/>
                </a:cubicBezTo>
                <a:cubicBezTo>
                  <a:pt x="1413163" y="1291937"/>
                  <a:pt x="1423783" y="1285341"/>
                  <a:pt x="1433945" y="1278082"/>
                </a:cubicBezTo>
                <a:cubicBezTo>
                  <a:pt x="1448038" y="1268016"/>
                  <a:pt x="1459683" y="1253943"/>
                  <a:pt x="1475509" y="1246909"/>
                </a:cubicBezTo>
                <a:cubicBezTo>
                  <a:pt x="1491648" y="1239736"/>
                  <a:pt x="1510145" y="1239982"/>
                  <a:pt x="1527463" y="1236518"/>
                </a:cubicBezTo>
                <a:cubicBezTo>
                  <a:pt x="1619168" y="1175384"/>
                  <a:pt x="1472580" y="1269156"/>
                  <a:pt x="1620981" y="1194955"/>
                </a:cubicBezTo>
                <a:cubicBezTo>
                  <a:pt x="1636471" y="1187210"/>
                  <a:pt x="1647508" y="1172374"/>
                  <a:pt x="1662545" y="1163782"/>
                </a:cubicBezTo>
                <a:cubicBezTo>
                  <a:pt x="1672055" y="1158348"/>
                  <a:pt x="1683921" y="1158289"/>
                  <a:pt x="1693718" y="1153391"/>
                </a:cubicBezTo>
                <a:cubicBezTo>
                  <a:pt x="1742182" y="1129159"/>
                  <a:pt x="1710102" y="1135908"/>
                  <a:pt x="1756063" y="1101437"/>
                </a:cubicBezTo>
                <a:cubicBezTo>
                  <a:pt x="1772220" y="1089319"/>
                  <a:pt x="1790700" y="1080655"/>
                  <a:pt x="1808018" y="1070264"/>
                </a:cubicBezTo>
                <a:cubicBezTo>
                  <a:pt x="1818409" y="1049482"/>
                  <a:pt x="1832808" y="1030259"/>
                  <a:pt x="1839191" y="1007918"/>
                </a:cubicBezTo>
                <a:cubicBezTo>
                  <a:pt x="1877995" y="872101"/>
                  <a:pt x="1822077" y="966048"/>
                  <a:pt x="1870363" y="893618"/>
                </a:cubicBezTo>
                <a:cubicBezTo>
                  <a:pt x="1859972" y="838200"/>
                  <a:pt x="1853540" y="781891"/>
                  <a:pt x="1839191" y="727364"/>
                </a:cubicBezTo>
                <a:cubicBezTo>
                  <a:pt x="1832320" y="701252"/>
                  <a:pt x="1801279" y="684679"/>
                  <a:pt x="1787236" y="665018"/>
                </a:cubicBezTo>
                <a:cubicBezTo>
                  <a:pt x="1778233" y="652414"/>
                  <a:pt x="1773381" y="637309"/>
                  <a:pt x="1766454" y="623455"/>
                </a:cubicBezTo>
                <a:cubicBezTo>
                  <a:pt x="1740062" y="491495"/>
                  <a:pt x="1779467" y="638565"/>
                  <a:pt x="1724891" y="540328"/>
                </a:cubicBezTo>
                <a:cubicBezTo>
                  <a:pt x="1714253" y="521179"/>
                  <a:pt x="1713906" y="497575"/>
                  <a:pt x="1704109" y="477982"/>
                </a:cubicBezTo>
                <a:cubicBezTo>
                  <a:pt x="1680972" y="431708"/>
                  <a:pt x="1670882" y="442685"/>
                  <a:pt x="1641763" y="405246"/>
                </a:cubicBezTo>
                <a:cubicBezTo>
                  <a:pt x="1554762" y="293388"/>
                  <a:pt x="1639799" y="382497"/>
                  <a:pt x="1569027" y="311728"/>
                </a:cubicBezTo>
                <a:cubicBezTo>
                  <a:pt x="1561992" y="290622"/>
                  <a:pt x="1551862" y="255333"/>
                  <a:pt x="1537854" y="238991"/>
                </a:cubicBezTo>
                <a:cubicBezTo>
                  <a:pt x="1526584" y="225842"/>
                  <a:pt x="1509440" y="219088"/>
                  <a:pt x="1496291" y="207818"/>
                </a:cubicBezTo>
                <a:cubicBezTo>
                  <a:pt x="1460667" y="177283"/>
                  <a:pt x="1464209" y="163704"/>
                  <a:pt x="1413163" y="145473"/>
                </a:cubicBezTo>
                <a:cubicBezTo>
                  <a:pt x="1383090" y="134733"/>
                  <a:pt x="1350818" y="131618"/>
                  <a:pt x="1319645" y="124691"/>
                </a:cubicBezTo>
                <a:cubicBezTo>
                  <a:pt x="1319596" y="124654"/>
                  <a:pt x="1255351" y="75270"/>
                  <a:pt x="1246909" y="72737"/>
                </a:cubicBezTo>
                <a:cubicBezTo>
                  <a:pt x="1223450" y="65699"/>
                  <a:pt x="1198418" y="65810"/>
                  <a:pt x="1174172" y="62346"/>
                </a:cubicBezTo>
                <a:lnTo>
                  <a:pt x="1101436" y="41564"/>
                </a:lnTo>
                <a:cubicBezTo>
                  <a:pt x="1090945" y="38417"/>
                  <a:pt x="1081192" y="31902"/>
                  <a:pt x="1070263" y="31173"/>
                </a:cubicBezTo>
                <a:cubicBezTo>
                  <a:pt x="741237" y="9238"/>
                  <a:pt x="757572" y="10391"/>
                  <a:pt x="561109" y="10391"/>
                </a:cubicBez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46" name="45 - Ευθύγραμμο βέλος σύνδεσης"/>
          <p:cNvCxnSpPr/>
          <p:nvPr/>
        </p:nvCxnSpPr>
        <p:spPr>
          <a:xfrm>
            <a:off x="4357686" y="3714752"/>
            <a:ext cx="871522" cy="7143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TextBox"/>
          <p:cNvSpPr txBox="1"/>
          <p:nvPr/>
        </p:nvSpPr>
        <p:spPr>
          <a:xfrm>
            <a:off x="4000496" y="4429132"/>
            <a:ext cx="3643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Μια εξίσωση που έχει προκύψει από την προηγουμένη εξίσωση</a:t>
            </a:r>
          </a:p>
        </p:txBody>
      </p:sp>
      <p:sp>
        <p:nvSpPr>
          <p:cNvPr id="18" name="17 - Ελεύθερη σχεδίαση"/>
          <p:cNvSpPr/>
          <p:nvPr/>
        </p:nvSpPr>
        <p:spPr>
          <a:xfrm>
            <a:off x="3214678" y="2500306"/>
            <a:ext cx="1571637" cy="1357323"/>
          </a:xfrm>
          <a:custGeom>
            <a:avLst/>
            <a:gdLst>
              <a:gd name="connsiteX0" fmla="*/ 644236 w 1877995"/>
              <a:gd name="connsiteY0" fmla="*/ 0 h 1415047"/>
              <a:gd name="connsiteX1" fmla="*/ 571500 w 1877995"/>
              <a:gd name="connsiteY1" fmla="*/ 41564 h 1415047"/>
              <a:gd name="connsiteX2" fmla="*/ 529936 w 1877995"/>
              <a:gd name="connsiteY2" fmla="*/ 51955 h 1415047"/>
              <a:gd name="connsiteX3" fmla="*/ 457200 w 1877995"/>
              <a:gd name="connsiteY3" fmla="*/ 83128 h 1415047"/>
              <a:gd name="connsiteX4" fmla="*/ 415636 w 1877995"/>
              <a:gd name="connsiteY4" fmla="*/ 103909 h 1415047"/>
              <a:gd name="connsiteX5" fmla="*/ 311727 w 1877995"/>
              <a:gd name="connsiteY5" fmla="*/ 135082 h 1415047"/>
              <a:gd name="connsiteX6" fmla="*/ 249381 w 1877995"/>
              <a:gd name="connsiteY6" fmla="*/ 176646 h 1415047"/>
              <a:gd name="connsiteX7" fmla="*/ 145472 w 1877995"/>
              <a:gd name="connsiteY7" fmla="*/ 207818 h 1415047"/>
              <a:gd name="connsiteX8" fmla="*/ 114300 w 1877995"/>
              <a:gd name="connsiteY8" fmla="*/ 238991 h 1415047"/>
              <a:gd name="connsiteX9" fmla="*/ 62345 w 1877995"/>
              <a:gd name="connsiteY9" fmla="*/ 259773 h 1415047"/>
              <a:gd name="connsiteX10" fmla="*/ 31172 w 1877995"/>
              <a:gd name="connsiteY10" fmla="*/ 322118 h 1415047"/>
              <a:gd name="connsiteX11" fmla="*/ 0 w 1877995"/>
              <a:gd name="connsiteY11" fmla="*/ 363682 h 1415047"/>
              <a:gd name="connsiteX12" fmla="*/ 31172 w 1877995"/>
              <a:gd name="connsiteY12" fmla="*/ 841664 h 1415047"/>
              <a:gd name="connsiteX13" fmla="*/ 41563 w 1877995"/>
              <a:gd name="connsiteY13" fmla="*/ 924791 h 1415047"/>
              <a:gd name="connsiteX14" fmla="*/ 114300 w 1877995"/>
              <a:gd name="connsiteY14" fmla="*/ 1070264 h 1415047"/>
              <a:gd name="connsiteX15" fmla="*/ 145472 w 1877995"/>
              <a:gd name="connsiteY15" fmla="*/ 1174173 h 1415047"/>
              <a:gd name="connsiteX16" fmla="*/ 166254 w 1877995"/>
              <a:gd name="connsiteY16" fmla="*/ 1205346 h 1415047"/>
              <a:gd name="connsiteX17" fmla="*/ 197427 w 1877995"/>
              <a:gd name="connsiteY17" fmla="*/ 1257300 h 1415047"/>
              <a:gd name="connsiteX18" fmla="*/ 280554 w 1877995"/>
              <a:gd name="connsiteY18" fmla="*/ 1298864 h 1415047"/>
              <a:gd name="connsiteX19" fmla="*/ 311727 w 1877995"/>
              <a:gd name="connsiteY19" fmla="*/ 1330037 h 1415047"/>
              <a:gd name="connsiteX20" fmla="*/ 384463 w 1877995"/>
              <a:gd name="connsiteY20" fmla="*/ 1350818 h 1415047"/>
              <a:gd name="connsiteX21" fmla="*/ 561109 w 1877995"/>
              <a:gd name="connsiteY21" fmla="*/ 1381991 h 1415047"/>
              <a:gd name="connsiteX22" fmla="*/ 592281 w 1877995"/>
              <a:gd name="connsiteY22" fmla="*/ 1392382 h 1415047"/>
              <a:gd name="connsiteX23" fmla="*/ 644236 w 1877995"/>
              <a:gd name="connsiteY23" fmla="*/ 1413164 h 1415047"/>
              <a:gd name="connsiteX24" fmla="*/ 1018309 w 1877995"/>
              <a:gd name="connsiteY24" fmla="*/ 1392382 h 1415047"/>
              <a:gd name="connsiteX25" fmla="*/ 1153391 w 1877995"/>
              <a:gd name="connsiteY25" fmla="*/ 1371600 h 1415047"/>
              <a:gd name="connsiteX26" fmla="*/ 1215736 w 1877995"/>
              <a:gd name="connsiteY26" fmla="*/ 1340428 h 1415047"/>
              <a:gd name="connsiteX27" fmla="*/ 1246909 w 1877995"/>
              <a:gd name="connsiteY27" fmla="*/ 1330037 h 1415047"/>
              <a:gd name="connsiteX28" fmla="*/ 1288472 w 1877995"/>
              <a:gd name="connsiteY28" fmla="*/ 1309255 h 1415047"/>
              <a:gd name="connsiteX29" fmla="*/ 1402772 w 1877995"/>
              <a:gd name="connsiteY29" fmla="*/ 1298864 h 1415047"/>
              <a:gd name="connsiteX30" fmla="*/ 1433945 w 1877995"/>
              <a:gd name="connsiteY30" fmla="*/ 1278082 h 1415047"/>
              <a:gd name="connsiteX31" fmla="*/ 1475509 w 1877995"/>
              <a:gd name="connsiteY31" fmla="*/ 1246909 h 1415047"/>
              <a:gd name="connsiteX32" fmla="*/ 1527463 w 1877995"/>
              <a:gd name="connsiteY32" fmla="*/ 1236518 h 1415047"/>
              <a:gd name="connsiteX33" fmla="*/ 1620981 w 1877995"/>
              <a:gd name="connsiteY33" fmla="*/ 1194955 h 1415047"/>
              <a:gd name="connsiteX34" fmla="*/ 1662545 w 1877995"/>
              <a:gd name="connsiteY34" fmla="*/ 1163782 h 1415047"/>
              <a:gd name="connsiteX35" fmla="*/ 1693718 w 1877995"/>
              <a:gd name="connsiteY35" fmla="*/ 1153391 h 1415047"/>
              <a:gd name="connsiteX36" fmla="*/ 1756063 w 1877995"/>
              <a:gd name="connsiteY36" fmla="*/ 1101437 h 1415047"/>
              <a:gd name="connsiteX37" fmla="*/ 1808018 w 1877995"/>
              <a:gd name="connsiteY37" fmla="*/ 1070264 h 1415047"/>
              <a:gd name="connsiteX38" fmla="*/ 1839191 w 1877995"/>
              <a:gd name="connsiteY38" fmla="*/ 1007918 h 1415047"/>
              <a:gd name="connsiteX39" fmla="*/ 1870363 w 1877995"/>
              <a:gd name="connsiteY39" fmla="*/ 893618 h 1415047"/>
              <a:gd name="connsiteX40" fmla="*/ 1839191 w 1877995"/>
              <a:gd name="connsiteY40" fmla="*/ 727364 h 1415047"/>
              <a:gd name="connsiteX41" fmla="*/ 1787236 w 1877995"/>
              <a:gd name="connsiteY41" fmla="*/ 665018 h 1415047"/>
              <a:gd name="connsiteX42" fmla="*/ 1766454 w 1877995"/>
              <a:gd name="connsiteY42" fmla="*/ 623455 h 1415047"/>
              <a:gd name="connsiteX43" fmla="*/ 1724891 w 1877995"/>
              <a:gd name="connsiteY43" fmla="*/ 540328 h 1415047"/>
              <a:gd name="connsiteX44" fmla="*/ 1704109 w 1877995"/>
              <a:gd name="connsiteY44" fmla="*/ 477982 h 1415047"/>
              <a:gd name="connsiteX45" fmla="*/ 1641763 w 1877995"/>
              <a:gd name="connsiteY45" fmla="*/ 405246 h 1415047"/>
              <a:gd name="connsiteX46" fmla="*/ 1569027 w 1877995"/>
              <a:gd name="connsiteY46" fmla="*/ 311728 h 1415047"/>
              <a:gd name="connsiteX47" fmla="*/ 1537854 w 1877995"/>
              <a:gd name="connsiteY47" fmla="*/ 238991 h 1415047"/>
              <a:gd name="connsiteX48" fmla="*/ 1496291 w 1877995"/>
              <a:gd name="connsiteY48" fmla="*/ 207818 h 1415047"/>
              <a:gd name="connsiteX49" fmla="*/ 1413163 w 1877995"/>
              <a:gd name="connsiteY49" fmla="*/ 145473 h 1415047"/>
              <a:gd name="connsiteX50" fmla="*/ 1319645 w 1877995"/>
              <a:gd name="connsiteY50" fmla="*/ 124691 h 1415047"/>
              <a:gd name="connsiteX51" fmla="*/ 1246909 w 1877995"/>
              <a:gd name="connsiteY51" fmla="*/ 72737 h 1415047"/>
              <a:gd name="connsiteX52" fmla="*/ 1174172 w 1877995"/>
              <a:gd name="connsiteY52" fmla="*/ 62346 h 1415047"/>
              <a:gd name="connsiteX53" fmla="*/ 1101436 w 1877995"/>
              <a:gd name="connsiteY53" fmla="*/ 41564 h 1415047"/>
              <a:gd name="connsiteX54" fmla="*/ 1070263 w 1877995"/>
              <a:gd name="connsiteY54" fmla="*/ 31173 h 1415047"/>
              <a:gd name="connsiteX55" fmla="*/ 561109 w 1877995"/>
              <a:gd name="connsiteY55" fmla="*/ 10391 h 1415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877995" h="1415047">
                <a:moveTo>
                  <a:pt x="644236" y="0"/>
                </a:moveTo>
                <a:cubicBezTo>
                  <a:pt x="618397" y="17226"/>
                  <a:pt x="601631" y="30265"/>
                  <a:pt x="571500" y="41564"/>
                </a:cubicBezTo>
                <a:cubicBezTo>
                  <a:pt x="558128" y="46578"/>
                  <a:pt x="543791" y="48491"/>
                  <a:pt x="529936" y="51955"/>
                </a:cubicBezTo>
                <a:cubicBezTo>
                  <a:pt x="466766" y="94069"/>
                  <a:pt x="533881" y="54373"/>
                  <a:pt x="457200" y="83128"/>
                </a:cubicBezTo>
                <a:cubicBezTo>
                  <a:pt x="442696" y="88567"/>
                  <a:pt x="430018" y="98156"/>
                  <a:pt x="415636" y="103909"/>
                </a:cubicBezTo>
                <a:cubicBezTo>
                  <a:pt x="373469" y="120776"/>
                  <a:pt x="352556" y="124875"/>
                  <a:pt x="311727" y="135082"/>
                </a:cubicBezTo>
                <a:cubicBezTo>
                  <a:pt x="290945" y="148937"/>
                  <a:pt x="273076" y="168748"/>
                  <a:pt x="249381" y="176646"/>
                </a:cubicBezTo>
                <a:cubicBezTo>
                  <a:pt x="173488" y="201944"/>
                  <a:pt x="208288" y="192116"/>
                  <a:pt x="145472" y="207818"/>
                </a:cubicBezTo>
                <a:cubicBezTo>
                  <a:pt x="135081" y="218209"/>
                  <a:pt x="126761" y="231203"/>
                  <a:pt x="114300" y="238991"/>
                </a:cubicBezTo>
                <a:cubicBezTo>
                  <a:pt x="98483" y="248877"/>
                  <a:pt x="75534" y="246584"/>
                  <a:pt x="62345" y="259773"/>
                </a:cubicBezTo>
                <a:cubicBezTo>
                  <a:pt x="45915" y="276202"/>
                  <a:pt x="43126" y="302194"/>
                  <a:pt x="31172" y="322118"/>
                </a:cubicBezTo>
                <a:cubicBezTo>
                  <a:pt x="22262" y="336968"/>
                  <a:pt x="10391" y="349827"/>
                  <a:pt x="0" y="363682"/>
                </a:cubicBezTo>
                <a:cubicBezTo>
                  <a:pt x="11377" y="636722"/>
                  <a:pt x="4882" y="578754"/>
                  <a:pt x="31172" y="841664"/>
                </a:cubicBezTo>
                <a:cubicBezTo>
                  <a:pt x="33951" y="869450"/>
                  <a:pt x="33684" y="898001"/>
                  <a:pt x="41563" y="924791"/>
                </a:cubicBezTo>
                <a:cubicBezTo>
                  <a:pt x="58311" y="981734"/>
                  <a:pt x="85125" y="1021638"/>
                  <a:pt x="114300" y="1070264"/>
                </a:cubicBezTo>
                <a:cubicBezTo>
                  <a:pt x="122935" y="1104805"/>
                  <a:pt x="131018" y="1141651"/>
                  <a:pt x="145472" y="1174173"/>
                </a:cubicBezTo>
                <a:cubicBezTo>
                  <a:pt x="150544" y="1185585"/>
                  <a:pt x="159635" y="1194756"/>
                  <a:pt x="166254" y="1205346"/>
                </a:cubicBezTo>
                <a:cubicBezTo>
                  <a:pt x="176958" y="1222472"/>
                  <a:pt x="183146" y="1243019"/>
                  <a:pt x="197427" y="1257300"/>
                </a:cubicBezTo>
                <a:cubicBezTo>
                  <a:pt x="221967" y="1281840"/>
                  <a:pt x="250183" y="1288740"/>
                  <a:pt x="280554" y="1298864"/>
                </a:cubicBezTo>
                <a:cubicBezTo>
                  <a:pt x="290945" y="1309255"/>
                  <a:pt x="298583" y="1323465"/>
                  <a:pt x="311727" y="1330037"/>
                </a:cubicBezTo>
                <a:cubicBezTo>
                  <a:pt x="334280" y="1341314"/>
                  <a:pt x="360136" y="1344184"/>
                  <a:pt x="384463" y="1350818"/>
                </a:cubicBezTo>
                <a:cubicBezTo>
                  <a:pt x="453832" y="1369736"/>
                  <a:pt x="464203" y="1367082"/>
                  <a:pt x="561109" y="1381991"/>
                </a:cubicBezTo>
                <a:cubicBezTo>
                  <a:pt x="571500" y="1385455"/>
                  <a:pt x="582026" y="1388536"/>
                  <a:pt x="592281" y="1392382"/>
                </a:cubicBezTo>
                <a:cubicBezTo>
                  <a:pt x="609746" y="1398931"/>
                  <a:pt x="625597" y="1412447"/>
                  <a:pt x="644236" y="1413164"/>
                </a:cubicBezTo>
                <a:cubicBezTo>
                  <a:pt x="693195" y="1415047"/>
                  <a:pt x="948003" y="1397069"/>
                  <a:pt x="1018309" y="1392382"/>
                </a:cubicBezTo>
                <a:cubicBezTo>
                  <a:pt x="1063336" y="1385455"/>
                  <a:pt x="1108614" y="1379996"/>
                  <a:pt x="1153391" y="1371600"/>
                </a:cubicBezTo>
                <a:cubicBezTo>
                  <a:pt x="1195176" y="1363765"/>
                  <a:pt x="1176857" y="1359867"/>
                  <a:pt x="1215736" y="1340428"/>
                </a:cubicBezTo>
                <a:cubicBezTo>
                  <a:pt x="1225533" y="1335530"/>
                  <a:pt x="1236842" y="1334352"/>
                  <a:pt x="1246909" y="1330037"/>
                </a:cubicBezTo>
                <a:cubicBezTo>
                  <a:pt x="1261146" y="1323935"/>
                  <a:pt x="1273283" y="1312293"/>
                  <a:pt x="1288472" y="1309255"/>
                </a:cubicBezTo>
                <a:cubicBezTo>
                  <a:pt x="1325986" y="1301752"/>
                  <a:pt x="1364672" y="1302328"/>
                  <a:pt x="1402772" y="1298864"/>
                </a:cubicBezTo>
                <a:cubicBezTo>
                  <a:pt x="1413163" y="1291937"/>
                  <a:pt x="1423783" y="1285341"/>
                  <a:pt x="1433945" y="1278082"/>
                </a:cubicBezTo>
                <a:cubicBezTo>
                  <a:pt x="1448038" y="1268016"/>
                  <a:pt x="1459683" y="1253943"/>
                  <a:pt x="1475509" y="1246909"/>
                </a:cubicBezTo>
                <a:cubicBezTo>
                  <a:pt x="1491648" y="1239736"/>
                  <a:pt x="1510145" y="1239982"/>
                  <a:pt x="1527463" y="1236518"/>
                </a:cubicBezTo>
                <a:cubicBezTo>
                  <a:pt x="1619168" y="1175384"/>
                  <a:pt x="1472580" y="1269156"/>
                  <a:pt x="1620981" y="1194955"/>
                </a:cubicBezTo>
                <a:cubicBezTo>
                  <a:pt x="1636471" y="1187210"/>
                  <a:pt x="1647508" y="1172374"/>
                  <a:pt x="1662545" y="1163782"/>
                </a:cubicBezTo>
                <a:cubicBezTo>
                  <a:pt x="1672055" y="1158348"/>
                  <a:pt x="1683921" y="1158289"/>
                  <a:pt x="1693718" y="1153391"/>
                </a:cubicBezTo>
                <a:cubicBezTo>
                  <a:pt x="1742182" y="1129159"/>
                  <a:pt x="1710102" y="1135908"/>
                  <a:pt x="1756063" y="1101437"/>
                </a:cubicBezTo>
                <a:cubicBezTo>
                  <a:pt x="1772220" y="1089319"/>
                  <a:pt x="1790700" y="1080655"/>
                  <a:pt x="1808018" y="1070264"/>
                </a:cubicBezTo>
                <a:cubicBezTo>
                  <a:pt x="1818409" y="1049482"/>
                  <a:pt x="1832808" y="1030259"/>
                  <a:pt x="1839191" y="1007918"/>
                </a:cubicBezTo>
                <a:cubicBezTo>
                  <a:pt x="1877995" y="872101"/>
                  <a:pt x="1822077" y="966048"/>
                  <a:pt x="1870363" y="893618"/>
                </a:cubicBezTo>
                <a:cubicBezTo>
                  <a:pt x="1859972" y="838200"/>
                  <a:pt x="1853540" y="781891"/>
                  <a:pt x="1839191" y="727364"/>
                </a:cubicBezTo>
                <a:cubicBezTo>
                  <a:pt x="1832320" y="701252"/>
                  <a:pt x="1801279" y="684679"/>
                  <a:pt x="1787236" y="665018"/>
                </a:cubicBezTo>
                <a:cubicBezTo>
                  <a:pt x="1778233" y="652414"/>
                  <a:pt x="1773381" y="637309"/>
                  <a:pt x="1766454" y="623455"/>
                </a:cubicBezTo>
                <a:cubicBezTo>
                  <a:pt x="1740062" y="491495"/>
                  <a:pt x="1779467" y="638565"/>
                  <a:pt x="1724891" y="540328"/>
                </a:cubicBezTo>
                <a:cubicBezTo>
                  <a:pt x="1714253" y="521179"/>
                  <a:pt x="1713906" y="497575"/>
                  <a:pt x="1704109" y="477982"/>
                </a:cubicBezTo>
                <a:cubicBezTo>
                  <a:pt x="1680972" y="431708"/>
                  <a:pt x="1670882" y="442685"/>
                  <a:pt x="1641763" y="405246"/>
                </a:cubicBezTo>
                <a:cubicBezTo>
                  <a:pt x="1554762" y="293388"/>
                  <a:pt x="1639799" y="382497"/>
                  <a:pt x="1569027" y="311728"/>
                </a:cubicBezTo>
                <a:cubicBezTo>
                  <a:pt x="1561992" y="290622"/>
                  <a:pt x="1551862" y="255333"/>
                  <a:pt x="1537854" y="238991"/>
                </a:cubicBezTo>
                <a:cubicBezTo>
                  <a:pt x="1526584" y="225842"/>
                  <a:pt x="1509440" y="219088"/>
                  <a:pt x="1496291" y="207818"/>
                </a:cubicBezTo>
                <a:cubicBezTo>
                  <a:pt x="1460667" y="177283"/>
                  <a:pt x="1464209" y="163704"/>
                  <a:pt x="1413163" y="145473"/>
                </a:cubicBezTo>
                <a:cubicBezTo>
                  <a:pt x="1383090" y="134733"/>
                  <a:pt x="1350818" y="131618"/>
                  <a:pt x="1319645" y="124691"/>
                </a:cubicBezTo>
                <a:cubicBezTo>
                  <a:pt x="1319596" y="124654"/>
                  <a:pt x="1255351" y="75270"/>
                  <a:pt x="1246909" y="72737"/>
                </a:cubicBezTo>
                <a:cubicBezTo>
                  <a:pt x="1223450" y="65699"/>
                  <a:pt x="1198418" y="65810"/>
                  <a:pt x="1174172" y="62346"/>
                </a:cubicBezTo>
                <a:lnTo>
                  <a:pt x="1101436" y="41564"/>
                </a:lnTo>
                <a:cubicBezTo>
                  <a:pt x="1090945" y="38417"/>
                  <a:pt x="1081192" y="31902"/>
                  <a:pt x="1070263" y="31173"/>
                </a:cubicBezTo>
                <a:cubicBezTo>
                  <a:pt x="741237" y="9238"/>
                  <a:pt x="757572" y="10391"/>
                  <a:pt x="561109" y="10391"/>
                </a:cubicBez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18 - Ελεύθερη σχεδίαση"/>
          <p:cNvSpPr/>
          <p:nvPr/>
        </p:nvSpPr>
        <p:spPr>
          <a:xfrm>
            <a:off x="2286000" y="2919845"/>
            <a:ext cx="667828" cy="706582"/>
          </a:xfrm>
          <a:custGeom>
            <a:avLst/>
            <a:gdLst>
              <a:gd name="connsiteX0" fmla="*/ 166255 w 667828"/>
              <a:gd name="connsiteY0" fmla="*/ 31173 h 706582"/>
              <a:gd name="connsiteX1" fmla="*/ 103909 w 667828"/>
              <a:gd name="connsiteY1" fmla="*/ 51955 h 706582"/>
              <a:gd name="connsiteX2" fmla="*/ 51955 w 667828"/>
              <a:gd name="connsiteY2" fmla="*/ 62346 h 706582"/>
              <a:gd name="connsiteX3" fmla="*/ 31173 w 667828"/>
              <a:gd name="connsiteY3" fmla="*/ 93519 h 706582"/>
              <a:gd name="connsiteX4" fmla="*/ 0 w 667828"/>
              <a:gd name="connsiteY4" fmla="*/ 114300 h 706582"/>
              <a:gd name="connsiteX5" fmla="*/ 20782 w 667828"/>
              <a:gd name="connsiteY5" fmla="*/ 550719 h 706582"/>
              <a:gd name="connsiteX6" fmla="*/ 51955 w 667828"/>
              <a:gd name="connsiteY6" fmla="*/ 592282 h 706582"/>
              <a:gd name="connsiteX7" fmla="*/ 114300 w 667828"/>
              <a:gd name="connsiteY7" fmla="*/ 644237 h 706582"/>
              <a:gd name="connsiteX8" fmla="*/ 145473 w 667828"/>
              <a:gd name="connsiteY8" fmla="*/ 654628 h 706582"/>
              <a:gd name="connsiteX9" fmla="*/ 176645 w 667828"/>
              <a:gd name="connsiteY9" fmla="*/ 675410 h 706582"/>
              <a:gd name="connsiteX10" fmla="*/ 270164 w 667828"/>
              <a:gd name="connsiteY10" fmla="*/ 706582 h 706582"/>
              <a:gd name="connsiteX11" fmla="*/ 426027 w 667828"/>
              <a:gd name="connsiteY11" fmla="*/ 696191 h 706582"/>
              <a:gd name="connsiteX12" fmla="*/ 488373 w 667828"/>
              <a:gd name="connsiteY12" fmla="*/ 685800 h 706582"/>
              <a:gd name="connsiteX13" fmla="*/ 529936 w 667828"/>
              <a:gd name="connsiteY13" fmla="*/ 665019 h 706582"/>
              <a:gd name="connsiteX14" fmla="*/ 561109 w 667828"/>
              <a:gd name="connsiteY14" fmla="*/ 644237 h 706582"/>
              <a:gd name="connsiteX15" fmla="*/ 613064 w 667828"/>
              <a:gd name="connsiteY15" fmla="*/ 561110 h 706582"/>
              <a:gd name="connsiteX16" fmla="*/ 623455 w 667828"/>
              <a:gd name="connsiteY16" fmla="*/ 529937 h 706582"/>
              <a:gd name="connsiteX17" fmla="*/ 644236 w 667828"/>
              <a:gd name="connsiteY17" fmla="*/ 488373 h 706582"/>
              <a:gd name="connsiteX18" fmla="*/ 633845 w 667828"/>
              <a:gd name="connsiteY18" fmla="*/ 238991 h 706582"/>
              <a:gd name="connsiteX19" fmla="*/ 602673 w 667828"/>
              <a:gd name="connsiteY19" fmla="*/ 207819 h 706582"/>
              <a:gd name="connsiteX20" fmla="*/ 540327 w 667828"/>
              <a:gd name="connsiteY20" fmla="*/ 155864 h 706582"/>
              <a:gd name="connsiteX21" fmla="*/ 436418 w 667828"/>
              <a:gd name="connsiteY21" fmla="*/ 83128 h 706582"/>
              <a:gd name="connsiteX22" fmla="*/ 405245 w 667828"/>
              <a:gd name="connsiteY22" fmla="*/ 72737 h 706582"/>
              <a:gd name="connsiteX23" fmla="*/ 353291 w 667828"/>
              <a:gd name="connsiteY23" fmla="*/ 51955 h 706582"/>
              <a:gd name="connsiteX24" fmla="*/ 280555 w 667828"/>
              <a:gd name="connsiteY24" fmla="*/ 31173 h 706582"/>
              <a:gd name="connsiteX25" fmla="*/ 187036 w 667828"/>
              <a:gd name="connsiteY25" fmla="*/ 0 h 706582"/>
              <a:gd name="connsiteX26" fmla="*/ 93518 w 667828"/>
              <a:gd name="connsiteY26" fmla="*/ 0 h 706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67828" h="706582">
                <a:moveTo>
                  <a:pt x="166255" y="31173"/>
                </a:moveTo>
                <a:cubicBezTo>
                  <a:pt x="145473" y="38100"/>
                  <a:pt x="125043" y="46191"/>
                  <a:pt x="103909" y="51955"/>
                </a:cubicBezTo>
                <a:cubicBezTo>
                  <a:pt x="86870" y="56602"/>
                  <a:pt x="67289" y="53584"/>
                  <a:pt x="51955" y="62346"/>
                </a:cubicBezTo>
                <a:cubicBezTo>
                  <a:pt x="41112" y="68542"/>
                  <a:pt x="40004" y="84688"/>
                  <a:pt x="31173" y="93519"/>
                </a:cubicBezTo>
                <a:cubicBezTo>
                  <a:pt x="22342" y="102349"/>
                  <a:pt x="10391" y="107373"/>
                  <a:pt x="0" y="114300"/>
                </a:cubicBezTo>
                <a:cubicBezTo>
                  <a:pt x="6927" y="259773"/>
                  <a:pt x="5044" y="405934"/>
                  <a:pt x="20782" y="550719"/>
                </a:cubicBezTo>
                <a:cubicBezTo>
                  <a:pt x="22653" y="567936"/>
                  <a:pt x="40685" y="579133"/>
                  <a:pt x="51955" y="592282"/>
                </a:cubicBezTo>
                <a:cubicBezTo>
                  <a:pt x="69192" y="612392"/>
                  <a:pt x="90248" y="632211"/>
                  <a:pt x="114300" y="644237"/>
                </a:cubicBezTo>
                <a:cubicBezTo>
                  <a:pt x="124097" y="649135"/>
                  <a:pt x="135082" y="651164"/>
                  <a:pt x="145473" y="654628"/>
                </a:cubicBezTo>
                <a:cubicBezTo>
                  <a:pt x="155864" y="661555"/>
                  <a:pt x="165117" y="670607"/>
                  <a:pt x="176645" y="675410"/>
                </a:cubicBezTo>
                <a:cubicBezTo>
                  <a:pt x="206977" y="688048"/>
                  <a:pt x="270164" y="706582"/>
                  <a:pt x="270164" y="706582"/>
                </a:cubicBezTo>
                <a:cubicBezTo>
                  <a:pt x="322118" y="703118"/>
                  <a:pt x="374192" y="701128"/>
                  <a:pt x="426027" y="696191"/>
                </a:cubicBezTo>
                <a:cubicBezTo>
                  <a:pt x="447001" y="694193"/>
                  <a:pt x="468193" y="691854"/>
                  <a:pt x="488373" y="685800"/>
                </a:cubicBezTo>
                <a:cubicBezTo>
                  <a:pt x="503209" y="681349"/>
                  <a:pt x="516487" y="672704"/>
                  <a:pt x="529936" y="665019"/>
                </a:cubicBezTo>
                <a:cubicBezTo>
                  <a:pt x="540779" y="658823"/>
                  <a:pt x="552278" y="653068"/>
                  <a:pt x="561109" y="644237"/>
                </a:cubicBezTo>
                <a:cubicBezTo>
                  <a:pt x="583485" y="621861"/>
                  <a:pt x="600718" y="589917"/>
                  <a:pt x="613064" y="561110"/>
                </a:cubicBezTo>
                <a:cubicBezTo>
                  <a:pt x="617379" y="551043"/>
                  <a:pt x="619140" y="540005"/>
                  <a:pt x="623455" y="529937"/>
                </a:cubicBezTo>
                <a:cubicBezTo>
                  <a:pt x="629557" y="515700"/>
                  <a:pt x="637309" y="502228"/>
                  <a:pt x="644236" y="488373"/>
                </a:cubicBezTo>
                <a:cubicBezTo>
                  <a:pt x="661287" y="386066"/>
                  <a:pt x="667828" y="381722"/>
                  <a:pt x="633845" y="238991"/>
                </a:cubicBezTo>
                <a:cubicBezTo>
                  <a:pt x="630441" y="224696"/>
                  <a:pt x="612080" y="219108"/>
                  <a:pt x="602673" y="207819"/>
                </a:cubicBezTo>
                <a:cubicBezTo>
                  <a:pt x="548730" y="143087"/>
                  <a:pt x="623535" y="207869"/>
                  <a:pt x="540327" y="155864"/>
                </a:cubicBezTo>
                <a:cubicBezTo>
                  <a:pt x="513224" y="138924"/>
                  <a:pt x="463502" y="92156"/>
                  <a:pt x="436418" y="83128"/>
                </a:cubicBezTo>
                <a:cubicBezTo>
                  <a:pt x="426027" y="79664"/>
                  <a:pt x="415501" y="76583"/>
                  <a:pt x="405245" y="72737"/>
                </a:cubicBezTo>
                <a:cubicBezTo>
                  <a:pt x="387781" y="66188"/>
                  <a:pt x="370986" y="57853"/>
                  <a:pt x="353291" y="51955"/>
                </a:cubicBezTo>
                <a:cubicBezTo>
                  <a:pt x="329369" y="43981"/>
                  <a:pt x="304623" y="38694"/>
                  <a:pt x="280555" y="31173"/>
                </a:cubicBezTo>
                <a:cubicBezTo>
                  <a:pt x="249192" y="21372"/>
                  <a:pt x="219895" y="0"/>
                  <a:pt x="187036" y="0"/>
                </a:cubicBezTo>
                <a:lnTo>
                  <a:pt x="93518" y="0"/>
                </a:lnTo>
              </a:path>
            </a:pathLst>
          </a:cu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 rot="16200000" flipH="1">
            <a:off x="1714480" y="4643446"/>
            <a:ext cx="2643206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48" grpId="0"/>
      <p:bldP spid="88" grpId="0"/>
      <p:bldP spid="89" grpId="0"/>
      <p:bldP spid="69" grpId="0"/>
      <p:bldP spid="72" grpId="0"/>
      <p:bldP spid="73" grpId="0"/>
      <p:bldP spid="44" grpId="0"/>
      <p:bldP spid="45" grpId="0" animBg="1"/>
      <p:bldP spid="50" grpId="0"/>
      <p:bldP spid="18" grpId="0" animBg="1"/>
      <p:bldP spid="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32 - Ορθογώνιο"/>
          <p:cNvSpPr/>
          <p:nvPr/>
        </p:nvSpPr>
        <p:spPr>
          <a:xfrm>
            <a:off x="142876" y="1857364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R</a:t>
            </a:r>
            <a:endParaRPr lang="en-US" sz="2800" b="1" dirty="0"/>
          </a:p>
        </p:txBody>
      </p:sp>
      <p:sp>
        <p:nvSpPr>
          <p:cNvPr id="34" name="33 - Ορθογώνιο"/>
          <p:cNvSpPr/>
          <p:nvPr/>
        </p:nvSpPr>
        <p:spPr>
          <a:xfrm>
            <a:off x="500066" y="183421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35" name="34 - Ορθογώνιο"/>
          <p:cNvSpPr/>
          <p:nvPr/>
        </p:nvSpPr>
        <p:spPr>
          <a:xfrm>
            <a:off x="928694" y="1643050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V</a:t>
            </a:r>
            <a:endParaRPr lang="en-US" sz="2800" b="1" dirty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928694" y="2143116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Ορθογώνιο"/>
          <p:cNvSpPr/>
          <p:nvPr/>
        </p:nvSpPr>
        <p:spPr>
          <a:xfrm>
            <a:off x="928694" y="2071678"/>
            <a:ext cx="280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85" name="84 - TextBox"/>
          <p:cNvSpPr txBox="1"/>
          <p:nvPr/>
        </p:nvSpPr>
        <p:spPr>
          <a:xfrm>
            <a:off x="1071538" y="142852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=&gt;</a:t>
            </a:r>
            <a:endParaRPr lang="el-GR" sz="3600" dirty="0"/>
          </a:p>
        </p:txBody>
      </p:sp>
      <p:sp>
        <p:nvSpPr>
          <p:cNvPr id="88" name="87 - TextBox"/>
          <p:cNvSpPr txBox="1"/>
          <p:nvPr/>
        </p:nvSpPr>
        <p:spPr>
          <a:xfrm>
            <a:off x="1643074" y="1785902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=&gt;</a:t>
            </a:r>
            <a:endParaRPr lang="el-GR" sz="3600" dirty="0">
              <a:solidFill>
                <a:srgbClr val="0070C0"/>
              </a:solidFill>
            </a:endParaRPr>
          </a:p>
        </p:txBody>
      </p:sp>
      <p:sp>
        <p:nvSpPr>
          <p:cNvPr id="89" name="88 - Ορθογώνιο"/>
          <p:cNvSpPr/>
          <p:nvPr/>
        </p:nvSpPr>
        <p:spPr>
          <a:xfrm>
            <a:off x="2286016" y="1857340"/>
            <a:ext cx="1214446" cy="523220"/>
          </a:xfrm>
          <a:prstGeom prst="rect">
            <a:avLst/>
          </a:prstGeom>
          <a:ln w="6350">
            <a:noFill/>
          </a:ln>
        </p:spPr>
        <p:txBody>
          <a:bodyPr wrap="square">
            <a:spAutoFit/>
          </a:bodyPr>
          <a:lstStyle/>
          <a:p>
            <a:r>
              <a:rPr lang="en-US" sz="2800" b="1" dirty="0" smtClean="0"/>
              <a:t>V</a:t>
            </a:r>
            <a:r>
              <a:rPr lang="el-GR" sz="2800" b="1" dirty="0" smtClean="0"/>
              <a:t> </a:t>
            </a:r>
            <a:r>
              <a:rPr lang="en-US" sz="2800" b="1" dirty="0" smtClean="0"/>
              <a:t>=</a:t>
            </a:r>
            <a:r>
              <a:rPr lang="el-GR" sz="2800" b="1" dirty="0" smtClean="0"/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/>
              <a:t>R</a:t>
            </a:r>
            <a:endParaRPr lang="en-US" sz="2800" b="1" dirty="0"/>
          </a:p>
        </p:txBody>
      </p:sp>
      <p:sp>
        <p:nvSpPr>
          <p:cNvPr id="67" name="66 - Επεξήγηση με σύννεφο"/>
          <p:cNvSpPr/>
          <p:nvPr/>
        </p:nvSpPr>
        <p:spPr>
          <a:xfrm>
            <a:off x="642910" y="0"/>
            <a:ext cx="1428760" cy="857232"/>
          </a:xfrm>
          <a:prstGeom prst="cloudCallout">
            <a:avLst>
              <a:gd name="adj1" fmla="val 115430"/>
              <a:gd name="adj2" fmla="val 1086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8" name="67 - TextBox"/>
          <p:cNvSpPr txBox="1"/>
          <p:nvPr/>
        </p:nvSpPr>
        <p:spPr>
          <a:xfrm>
            <a:off x="2714612" y="285728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συνεπάγεται</a:t>
            </a:r>
          </a:p>
        </p:txBody>
      </p:sp>
      <p:sp>
        <p:nvSpPr>
          <p:cNvPr id="72" name="71 - TextBox"/>
          <p:cNvSpPr txBox="1"/>
          <p:nvPr/>
        </p:nvSpPr>
        <p:spPr>
          <a:xfrm>
            <a:off x="1214414" y="928670"/>
            <a:ext cx="4357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Ακολουθούν παραδείγματα …</a:t>
            </a:r>
          </a:p>
        </p:txBody>
      </p:sp>
      <p:sp>
        <p:nvSpPr>
          <p:cNvPr id="73" name="72 - Ορθογώνιο"/>
          <p:cNvSpPr/>
          <p:nvPr/>
        </p:nvSpPr>
        <p:spPr>
          <a:xfrm>
            <a:off x="3643306" y="1785926"/>
            <a:ext cx="3429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b="1" dirty="0" smtClean="0">
                <a:solidFill>
                  <a:srgbClr val="0000FF"/>
                </a:solidFill>
              </a:rPr>
              <a:t>Σωστό,  </a:t>
            </a:r>
            <a:r>
              <a:rPr lang="el-GR" sz="1200" dirty="0" smtClean="0"/>
              <a:t>γιατί το </a:t>
            </a:r>
            <a:r>
              <a:rPr lang="el-GR" sz="1200" dirty="0" smtClean="0">
                <a:solidFill>
                  <a:srgbClr val="0070C0"/>
                </a:solidFill>
              </a:rPr>
              <a:t>συνεπάγεται</a:t>
            </a:r>
            <a:r>
              <a:rPr lang="el-GR" sz="1200" dirty="0" smtClean="0"/>
              <a:t> </a:t>
            </a:r>
            <a:r>
              <a:rPr lang="el-GR" sz="1200" u="sng" dirty="0" smtClean="0"/>
              <a:t>βρίσκεται ανάμεσα σε δυο εξισώσεις </a:t>
            </a:r>
            <a:r>
              <a:rPr lang="el-GR" sz="1200" dirty="0" smtClean="0"/>
              <a:t>όπου η δεύτερη εξίσωση προκύπτει από την πρώτη εξίσωση</a:t>
            </a:r>
            <a:endParaRPr lang="el-GR" sz="1200" dirty="0"/>
          </a:p>
        </p:txBody>
      </p:sp>
      <p:sp>
        <p:nvSpPr>
          <p:cNvPr id="84" name="83 - Ορθογώνιο"/>
          <p:cNvSpPr/>
          <p:nvPr/>
        </p:nvSpPr>
        <p:spPr>
          <a:xfrm>
            <a:off x="71438" y="342900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R</a:t>
            </a:r>
            <a:endParaRPr lang="en-US" sz="2800" b="1" dirty="0"/>
          </a:p>
        </p:txBody>
      </p:sp>
      <p:sp>
        <p:nvSpPr>
          <p:cNvPr id="111" name="110 - Ορθογώνιο"/>
          <p:cNvSpPr/>
          <p:nvPr/>
        </p:nvSpPr>
        <p:spPr>
          <a:xfrm>
            <a:off x="1357290" y="321468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V</a:t>
            </a:r>
            <a:endParaRPr lang="en-US" sz="2800" b="1" dirty="0"/>
          </a:p>
        </p:txBody>
      </p:sp>
      <p:cxnSp>
        <p:nvCxnSpPr>
          <p:cNvPr id="112" name="111 - Ευθεία γραμμή σύνδεσης"/>
          <p:cNvCxnSpPr/>
          <p:nvPr/>
        </p:nvCxnSpPr>
        <p:spPr>
          <a:xfrm>
            <a:off x="1357290" y="371475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114 - Ορθογώνιο"/>
          <p:cNvSpPr/>
          <p:nvPr/>
        </p:nvSpPr>
        <p:spPr>
          <a:xfrm>
            <a:off x="1357290" y="3643314"/>
            <a:ext cx="280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126" name="125 - Ορθογώνιο"/>
          <p:cNvSpPr/>
          <p:nvPr/>
        </p:nvSpPr>
        <p:spPr>
          <a:xfrm>
            <a:off x="2071671" y="3500438"/>
            <a:ext cx="507209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b="1" dirty="0" smtClean="0">
                <a:solidFill>
                  <a:srgbClr val="FF0000"/>
                </a:solidFill>
              </a:rPr>
              <a:t>Λάθος  </a:t>
            </a:r>
            <a:r>
              <a:rPr lang="el-GR" sz="1200" dirty="0" smtClean="0"/>
              <a:t> γιατί το </a:t>
            </a:r>
            <a:r>
              <a:rPr lang="el-GR" sz="1200" dirty="0" smtClean="0">
                <a:solidFill>
                  <a:srgbClr val="0070C0"/>
                </a:solidFill>
              </a:rPr>
              <a:t>συνεπάγεται</a:t>
            </a:r>
            <a:r>
              <a:rPr lang="el-GR" sz="1200" dirty="0" smtClean="0"/>
              <a:t> δεν </a:t>
            </a:r>
            <a:r>
              <a:rPr lang="el-GR" sz="1200" u="sng" dirty="0" smtClean="0"/>
              <a:t>βρίσκεται ανάμεσα σε δυο εξισώσεις</a:t>
            </a:r>
            <a:endParaRPr lang="el-GR" sz="1200" b="1" dirty="0">
              <a:solidFill>
                <a:srgbClr val="FF0000"/>
              </a:solidFill>
            </a:endParaRPr>
          </a:p>
        </p:txBody>
      </p:sp>
      <p:sp>
        <p:nvSpPr>
          <p:cNvPr id="133" name="132 - Ορθογώνιο"/>
          <p:cNvSpPr/>
          <p:nvPr/>
        </p:nvSpPr>
        <p:spPr>
          <a:xfrm>
            <a:off x="214314" y="4809476"/>
            <a:ext cx="1571636" cy="523220"/>
          </a:xfrm>
          <a:prstGeom prst="rect">
            <a:avLst/>
          </a:prstGeom>
          <a:ln w="6350">
            <a:noFill/>
          </a:ln>
        </p:spPr>
        <p:txBody>
          <a:bodyPr wrap="square">
            <a:spAutoFit/>
          </a:bodyPr>
          <a:lstStyle/>
          <a:p>
            <a:r>
              <a:rPr lang="en-US" sz="2800" b="1" dirty="0" smtClean="0"/>
              <a:t>w</a:t>
            </a:r>
            <a:r>
              <a:rPr lang="el-GR" sz="2800" b="1" dirty="0" smtClean="0"/>
              <a:t> </a:t>
            </a:r>
            <a:r>
              <a:rPr lang="en-US" sz="2800" b="1" dirty="0" smtClean="0"/>
              <a:t>=</a:t>
            </a:r>
            <a:r>
              <a:rPr lang="el-GR" sz="2800" b="1" dirty="0" smtClean="0"/>
              <a:t> </a:t>
            </a:r>
            <a:r>
              <a:rPr lang="en-US" sz="2800" b="1" dirty="0" smtClean="0"/>
              <a:t>m</a:t>
            </a:r>
            <a:r>
              <a:rPr lang="el-GR" sz="2800" b="1" baseline="30000" dirty="0" smtClean="0"/>
              <a:t>.</a:t>
            </a:r>
            <a:r>
              <a:rPr lang="en-US" sz="2800" b="1" dirty="0" smtClean="0"/>
              <a:t> g</a:t>
            </a:r>
            <a:endParaRPr lang="en-US" sz="2800" b="1" dirty="0"/>
          </a:p>
        </p:txBody>
      </p:sp>
      <p:sp>
        <p:nvSpPr>
          <p:cNvPr id="41" name="40 - TextBox"/>
          <p:cNvSpPr txBox="1"/>
          <p:nvPr/>
        </p:nvSpPr>
        <p:spPr>
          <a:xfrm>
            <a:off x="571472" y="3344291"/>
            <a:ext cx="7143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=&gt;</a:t>
            </a:r>
            <a:endParaRPr lang="el-GR" sz="3200" dirty="0">
              <a:solidFill>
                <a:srgbClr val="0070C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2143108" y="4857760"/>
            <a:ext cx="12955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w</a:t>
            </a:r>
            <a:r>
              <a:rPr lang="el-GR" sz="2400" b="1" dirty="0" smtClean="0"/>
              <a:t> </a:t>
            </a:r>
            <a:r>
              <a:rPr lang="en-US" sz="2400" b="1" dirty="0" smtClean="0"/>
              <a:t>=</a:t>
            </a:r>
            <a:r>
              <a:rPr lang="el-GR" sz="2400" b="1" dirty="0" smtClean="0"/>
              <a:t> 5</a:t>
            </a:r>
            <a:r>
              <a:rPr lang="el-GR" sz="2400" b="1" baseline="30000" dirty="0" smtClean="0"/>
              <a:t>.</a:t>
            </a:r>
            <a:r>
              <a:rPr lang="en-US" sz="2400" b="1" dirty="0" smtClean="0"/>
              <a:t> </a:t>
            </a:r>
            <a:r>
              <a:rPr lang="el-GR" sz="2400" b="1" dirty="0" smtClean="0"/>
              <a:t>10</a:t>
            </a:r>
            <a:endParaRPr lang="en-US" sz="2400" b="1" dirty="0"/>
          </a:p>
        </p:txBody>
      </p:sp>
      <p:sp>
        <p:nvSpPr>
          <p:cNvPr id="43" name="42 - TextBox"/>
          <p:cNvSpPr txBox="1"/>
          <p:nvPr/>
        </p:nvSpPr>
        <p:spPr>
          <a:xfrm>
            <a:off x="1643042" y="4834606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=&gt;</a:t>
            </a:r>
            <a:endParaRPr lang="el-GR" sz="2800" b="1" dirty="0">
              <a:solidFill>
                <a:srgbClr val="0070C0"/>
              </a:solidFill>
            </a:endParaRPr>
          </a:p>
        </p:txBody>
      </p:sp>
      <p:sp>
        <p:nvSpPr>
          <p:cNvPr id="44" name="43 - Ορθογώνιο"/>
          <p:cNvSpPr/>
          <p:nvPr/>
        </p:nvSpPr>
        <p:spPr>
          <a:xfrm>
            <a:off x="3500430" y="4857760"/>
            <a:ext cx="50720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b="1" dirty="0" smtClean="0">
                <a:solidFill>
                  <a:srgbClr val="0000FF"/>
                </a:solidFill>
              </a:rPr>
              <a:t>Σωστό,  </a:t>
            </a:r>
            <a:r>
              <a:rPr lang="el-GR" sz="1200" dirty="0" smtClean="0"/>
              <a:t>γιατί το </a:t>
            </a:r>
            <a:r>
              <a:rPr lang="el-GR" sz="1200" dirty="0" smtClean="0">
                <a:solidFill>
                  <a:srgbClr val="0070C0"/>
                </a:solidFill>
              </a:rPr>
              <a:t>συνεπάγεται</a:t>
            </a:r>
            <a:r>
              <a:rPr lang="el-GR" sz="1200" dirty="0" smtClean="0"/>
              <a:t> </a:t>
            </a:r>
            <a:r>
              <a:rPr lang="el-GR" sz="1200" u="sng" dirty="0" smtClean="0"/>
              <a:t>βρίσκεται ανάμεσα σε δυο εξισώσεις </a:t>
            </a:r>
            <a:r>
              <a:rPr lang="el-GR" sz="1200" dirty="0" smtClean="0"/>
              <a:t>όπου η δεύτερη εξίσωση προκύπτει από την πρώτη εξίσωση</a:t>
            </a:r>
            <a:endParaRPr lang="el-GR" sz="1200" dirty="0"/>
          </a:p>
        </p:txBody>
      </p:sp>
      <p:sp>
        <p:nvSpPr>
          <p:cNvPr id="45" name="44 - Ορθογώνιο"/>
          <p:cNvSpPr/>
          <p:nvPr/>
        </p:nvSpPr>
        <p:spPr>
          <a:xfrm>
            <a:off x="214282" y="6023922"/>
            <a:ext cx="1571636" cy="523220"/>
          </a:xfrm>
          <a:prstGeom prst="rect">
            <a:avLst/>
          </a:prstGeom>
          <a:ln w="6350">
            <a:noFill/>
          </a:ln>
        </p:spPr>
        <p:txBody>
          <a:bodyPr wrap="square">
            <a:spAutoFit/>
          </a:bodyPr>
          <a:lstStyle/>
          <a:p>
            <a:r>
              <a:rPr lang="en-US" sz="2800" b="1" dirty="0" smtClean="0"/>
              <a:t>w</a:t>
            </a:r>
            <a:r>
              <a:rPr lang="el-GR" sz="2800" b="1" dirty="0" smtClean="0"/>
              <a:t> </a:t>
            </a:r>
            <a:r>
              <a:rPr lang="en-US" sz="2800" b="1" dirty="0" smtClean="0"/>
              <a:t>=</a:t>
            </a:r>
            <a:r>
              <a:rPr lang="el-GR" sz="2800" b="1" dirty="0" smtClean="0"/>
              <a:t> </a:t>
            </a:r>
            <a:r>
              <a:rPr lang="en-US" sz="2800" b="1" dirty="0" smtClean="0"/>
              <a:t>m</a:t>
            </a:r>
            <a:r>
              <a:rPr lang="el-GR" sz="2800" b="1" baseline="30000" dirty="0" smtClean="0"/>
              <a:t>.</a:t>
            </a:r>
            <a:r>
              <a:rPr lang="en-US" sz="2800" b="1" dirty="0" smtClean="0"/>
              <a:t> g</a:t>
            </a:r>
            <a:endParaRPr lang="en-US" sz="2800" b="1" dirty="0"/>
          </a:p>
        </p:txBody>
      </p:sp>
      <p:sp>
        <p:nvSpPr>
          <p:cNvPr id="46" name="45 - Ορθογώνιο"/>
          <p:cNvSpPr/>
          <p:nvPr/>
        </p:nvSpPr>
        <p:spPr>
          <a:xfrm>
            <a:off x="2143076" y="6072206"/>
            <a:ext cx="8435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5</a:t>
            </a:r>
            <a:r>
              <a:rPr lang="el-GR" sz="2400" b="1" baseline="30000" dirty="0" smtClean="0"/>
              <a:t>.</a:t>
            </a:r>
            <a:r>
              <a:rPr lang="en-US" sz="2400" b="1" dirty="0" smtClean="0"/>
              <a:t> </a:t>
            </a:r>
            <a:r>
              <a:rPr lang="el-GR" sz="2400" b="1" dirty="0" smtClean="0"/>
              <a:t>10</a:t>
            </a:r>
            <a:endParaRPr lang="en-US" sz="24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1643010" y="6049052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=&gt;</a:t>
            </a:r>
            <a:endParaRPr lang="el-GR" sz="2800" b="1" dirty="0">
              <a:solidFill>
                <a:srgbClr val="0070C0"/>
              </a:solidFill>
            </a:endParaRPr>
          </a:p>
        </p:txBody>
      </p:sp>
      <p:sp>
        <p:nvSpPr>
          <p:cNvPr id="57" name="56 - Ορθογώνιο"/>
          <p:cNvSpPr/>
          <p:nvPr/>
        </p:nvSpPr>
        <p:spPr>
          <a:xfrm>
            <a:off x="3214678" y="6238236"/>
            <a:ext cx="507209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b="1" dirty="0" smtClean="0">
                <a:solidFill>
                  <a:srgbClr val="FF0000"/>
                </a:solidFill>
              </a:rPr>
              <a:t>Λάθος  </a:t>
            </a:r>
            <a:r>
              <a:rPr lang="el-GR" sz="1200" dirty="0" smtClean="0"/>
              <a:t> γιατί το </a:t>
            </a:r>
            <a:r>
              <a:rPr lang="el-GR" sz="1200" dirty="0" smtClean="0">
                <a:solidFill>
                  <a:srgbClr val="0070C0"/>
                </a:solidFill>
              </a:rPr>
              <a:t>συνεπάγεται</a:t>
            </a:r>
            <a:r>
              <a:rPr lang="el-GR" sz="1200" dirty="0" smtClean="0"/>
              <a:t> δεν </a:t>
            </a:r>
            <a:r>
              <a:rPr lang="el-GR" sz="1200" u="sng" dirty="0" smtClean="0"/>
              <a:t>βρίσκεται ανάμεσα σε δυο εξισώσεις</a:t>
            </a:r>
            <a:endParaRPr lang="el-GR" sz="1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48" grpId="0"/>
      <p:bldP spid="85" grpId="0"/>
      <p:bldP spid="88" grpId="0"/>
      <p:bldP spid="89" grpId="0"/>
      <p:bldP spid="67" grpId="0" animBg="1"/>
      <p:bldP spid="68" grpId="0"/>
      <p:bldP spid="72" grpId="0"/>
      <p:bldP spid="73" grpId="0"/>
      <p:bldP spid="84" grpId="0"/>
      <p:bldP spid="111" grpId="0"/>
      <p:bldP spid="115" grpId="0"/>
      <p:bldP spid="126" grpId="0"/>
      <p:bldP spid="133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5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84 - TextBox"/>
          <p:cNvSpPr txBox="1"/>
          <p:nvPr/>
        </p:nvSpPr>
        <p:spPr>
          <a:xfrm>
            <a:off x="1214414" y="0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=&gt;</a:t>
            </a:r>
            <a:endParaRPr lang="el-GR" sz="3600" dirty="0"/>
          </a:p>
        </p:txBody>
      </p:sp>
      <p:sp>
        <p:nvSpPr>
          <p:cNvPr id="67" name="66 - Επεξήγηση με σύννεφο"/>
          <p:cNvSpPr/>
          <p:nvPr/>
        </p:nvSpPr>
        <p:spPr>
          <a:xfrm>
            <a:off x="928662" y="0"/>
            <a:ext cx="1143008" cy="857232"/>
          </a:xfrm>
          <a:prstGeom prst="cloudCallout">
            <a:avLst>
              <a:gd name="adj1" fmla="val 115430"/>
              <a:gd name="adj2" fmla="val 1086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8" name="67 - TextBox"/>
          <p:cNvSpPr txBox="1"/>
          <p:nvPr/>
        </p:nvSpPr>
        <p:spPr>
          <a:xfrm>
            <a:off x="2857488" y="285728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συνεπάγεται</a:t>
            </a:r>
          </a:p>
        </p:txBody>
      </p:sp>
      <p:sp>
        <p:nvSpPr>
          <p:cNvPr id="72" name="71 - TextBox"/>
          <p:cNvSpPr txBox="1"/>
          <p:nvPr/>
        </p:nvSpPr>
        <p:spPr>
          <a:xfrm>
            <a:off x="428596" y="1142984"/>
            <a:ext cx="4357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Ακολουθούν παραδείγματα …</a:t>
            </a:r>
          </a:p>
        </p:txBody>
      </p:sp>
      <p:sp>
        <p:nvSpPr>
          <p:cNvPr id="124" name="123 - Ορθογώνιο"/>
          <p:cNvSpPr/>
          <p:nvPr/>
        </p:nvSpPr>
        <p:spPr>
          <a:xfrm>
            <a:off x="2214578" y="3620136"/>
            <a:ext cx="1214446" cy="523220"/>
          </a:xfrm>
          <a:prstGeom prst="rect">
            <a:avLst/>
          </a:prstGeom>
          <a:ln w="6350">
            <a:noFill/>
          </a:ln>
        </p:spPr>
        <p:txBody>
          <a:bodyPr wrap="square">
            <a:spAutoFit/>
          </a:bodyPr>
          <a:lstStyle/>
          <a:p>
            <a:r>
              <a:rPr lang="en-US" sz="2800" b="1" dirty="0" smtClean="0"/>
              <a:t>x</a:t>
            </a:r>
            <a:r>
              <a:rPr lang="el-GR" sz="2800" b="1" dirty="0" smtClean="0"/>
              <a:t> </a:t>
            </a:r>
            <a:r>
              <a:rPr lang="en-US" sz="2800" b="1" dirty="0" smtClean="0"/>
              <a:t>=</a:t>
            </a:r>
            <a:r>
              <a:rPr lang="el-GR" sz="2800" b="1" dirty="0" smtClean="0"/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sz="2800" b="1" dirty="0"/>
          </a:p>
        </p:txBody>
      </p:sp>
      <p:sp>
        <p:nvSpPr>
          <p:cNvPr id="133" name="132 - Ορθογώνιο"/>
          <p:cNvSpPr/>
          <p:nvPr/>
        </p:nvSpPr>
        <p:spPr>
          <a:xfrm>
            <a:off x="0" y="5444511"/>
            <a:ext cx="1285852" cy="523220"/>
          </a:xfrm>
          <a:prstGeom prst="rect">
            <a:avLst/>
          </a:prstGeom>
          <a:ln w="6350">
            <a:noFill/>
          </a:ln>
        </p:spPr>
        <p:txBody>
          <a:bodyPr wrap="square">
            <a:spAutoFit/>
          </a:bodyPr>
          <a:lstStyle/>
          <a:p>
            <a:r>
              <a:rPr lang="en-US" sz="2800" b="1" dirty="0" smtClean="0"/>
              <a:t>2x -1</a:t>
            </a:r>
            <a:endParaRPr lang="en-US" sz="2800" b="1" dirty="0"/>
          </a:p>
        </p:txBody>
      </p:sp>
      <p:sp>
        <p:nvSpPr>
          <p:cNvPr id="38" name="37 - Ορθογώνιο"/>
          <p:cNvSpPr/>
          <p:nvPr/>
        </p:nvSpPr>
        <p:spPr>
          <a:xfrm>
            <a:off x="142844" y="2380584"/>
            <a:ext cx="1571636" cy="523220"/>
          </a:xfrm>
          <a:prstGeom prst="rect">
            <a:avLst/>
          </a:prstGeom>
          <a:ln w="6350">
            <a:noFill/>
          </a:ln>
        </p:spPr>
        <p:txBody>
          <a:bodyPr wrap="square">
            <a:spAutoFit/>
          </a:bodyPr>
          <a:lstStyle/>
          <a:p>
            <a:r>
              <a:rPr lang="en-US" sz="2800" b="1" dirty="0" smtClean="0"/>
              <a:t>w</a:t>
            </a:r>
            <a:r>
              <a:rPr lang="el-GR" sz="2800" b="1" dirty="0" smtClean="0"/>
              <a:t> </a:t>
            </a:r>
            <a:r>
              <a:rPr lang="en-US" sz="2800" b="1" dirty="0" smtClean="0"/>
              <a:t>=</a:t>
            </a:r>
            <a:r>
              <a:rPr lang="el-GR" sz="2800" b="1" dirty="0" smtClean="0"/>
              <a:t> </a:t>
            </a:r>
            <a:r>
              <a:rPr lang="en-US" sz="2800" b="1" dirty="0" smtClean="0"/>
              <a:t>m</a:t>
            </a:r>
            <a:r>
              <a:rPr lang="el-GR" sz="2800" b="1" baseline="30000" dirty="0" smtClean="0"/>
              <a:t>.</a:t>
            </a:r>
            <a:r>
              <a:rPr lang="en-US" sz="2800" b="1" dirty="0" smtClean="0"/>
              <a:t> g</a:t>
            </a:r>
            <a:endParaRPr lang="en-US" sz="28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2071638" y="2428868"/>
            <a:ext cx="8435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2"/>
                </a:solidFill>
              </a:rPr>
              <a:t> 5</a:t>
            </a:r>
            <a:r>
              <a:rPr lang="el-GR" sz="2400" b="1" baseline="30000" dirty="0" smtClean="0">
                <a:solidFill>
                  <a:schemeClr val="tx2"/>
                </a:solidFill>
              </a:rPr>
              <a:t>.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l-GR" sz="2400" b="1" dirty="0" smtClean="0">
                <a:solidFill>
                  <a:schemeClr val="tx2"/>
                </a:solidFill>
              </a:rPr>
              <a:t>10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40" name="39 - TextBox"/>
          <p:cNvSpPr txBox="1"/>
          <p:nvPr/>
        </p:nvSpPr>
        <p:spPr>
          <a:xfrm>
            <a:off x="1571572" y="2405714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=&gt;</a:t>
            </a:r>
            <a:endParaRPr lang="el-GR" sz="2800" b="1" dirty="0">
              <a:solidFill>
                <a:srgbClr val="0070C0"/>
              </a:solidFill>
            </a:endParaRPr>
          </a:p>
        </p:txBody>
      </p:sp>
      <p:sp>
        <p:nvSpPr>
          <p:cNvPr id="41" name="40 - Ορθογώνιο"/>
          <p:cNvSpPr/>
          <p:nvPr/>
        </p:nvSpPr>
        <p:spPr>
          <a:xfrm>
            <a:off x="3071802" y="2571744"/>
            <a:ext cx="507209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b="1" dirty="0" smtClean="0">
                <a:solidFill>
                  <a:srgbClr val="FF0000"/>
                </a:solidFill>
              </a:rPr>
              <a:t>Λάθος  </a:t>
            </a:r>
            <a:r>
              <a:rPr lang="el-GR" sz="1200" dirty="0" smtClean="0"/>
              <a:t> γιατί το </a:t>
            </a:r>
            <a:r>
              <a:rPr lang="el-GR" sz="1200" dirty="0" smtClean="0">
                <a:solidFill>
                  <a:srgbClr val="0070C0"/>
                </a:solidFill>
              </a:rPr>
              <a:t>συνεπάγεται</a:t>
            </a:r>
            <a:r>
              <a:rPr lang="el-GR" sz="1200" dirty="0" smtClean="0"/>
              <a:t> δεν </a:t>
            </a:r>
            <a:r>
              <a:rPr lang="el-GR" sz="1200" u="sng" dirty="0" smtClean="0"/>
              <a:t>βρίσκετε ανάμεσα σε δυο εξισώσεις</a:t>
            </a:r>
            <a:endParaRPr lang="el-GR" sz="1200" b="1" dirty="0">
              <a:solidFill>
                <a:srgbClr val="FF0000"/>
              </a:solidFill>
            </a:endParaRPr>
          </a:p>
        </p:txBody>
      </p:sp>
      <p:sp>
        <p:nvSpPr>
          <p:cNvPr id="42" name="41 - TextBox"/>
          <p:cNvSpPr txBox="1"/>
          <p:nvPr/>
        </p:nvSpPr>
        <p:spPr>
          <a:xfrm>
            <a:off x="1643042" y="3620160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=&gt;</a:t>
            </a:r>
            <a:endParaRPr lang="el-GR" sz="2800" b="1" dirty="0">
              <a:solidFill>
                <a:srgbClr val="0070C0"/>
              </a:solidFill>
            </a:endParaRPr>
          </a:p>
        </p:txBody>
      </p:sp>
      <p:sp>
        <p:nvSpPr>
          <p:cNvPr id="43" name="42 - Ορθογώνιο"/>
          <p:cNvSpPr/>
          <p:nvPr/>
        </p:nvSpPr>
        <p:spPr>
          <a:xfrm>
            <a:off x="3214678" y="3571876"/>
            <a:ext cx="50720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b="1" dirty="0" smtClean="0">
                <a:solidFill>
                  <a:srgbClr val="FF0000"/>
                </a:solidFill>
              </a:rPr>
              <a:t>Λάθος  </a:t>
            </a:r>
            <a:r>
              <a:rPr lang="el-GR" sz="1200" dirty="0" smtClean="0"/>
              <a:t> γιατί αν και το </a:t>
            </a:r>
            <a:r>
              <a:rPr lang="el-GR" sz="1200" dirty="0" smtClean="0">
                <a:solidFill>
                  <a:srgbClr val="0070C0"/>
                </a:solidFill>
              </a:rPr>
              <a:t>συνεπάγεται</a:t>
            </a:r>
            <a:r>
              <a:rPr lang="el-GR" sz="1200" dirty="0" smtClean="0"/>
              <a:t>  βρίσκετε ανάμεσα σε δυο εξισώσεις, αυτές οι εξισώσεις δεν έχουν καμία σχέση μεταξύ τους, συγκεκριμένα , η δεύτερη εξίσωση (</a:t>
            </a:r>
            <a:r>
              <a:rPr lang="en-US" sz="1200" dirty="0" smtClean="0"/>
              <a:t>x=5), </a:t>
            </a:r>
            <a:r>
              <a:rPr lang="el-GR" sz="1200" dirty="0" smtClean="0"/>
              <a:t>δεν προκύπτει από την πρώτη εξίσωση (</a:t>
            </a:r>
            <a:r>
              <a:rPr lang="en-US" sz="1200" dirty="0" smtClean="0"/>
              <a:t>w=mg</a:t>
            </a:r>
            <a:r>
              <a:rPr lang="en-US" sz="1200" u="sng" dirty="0" smtClean="0"/>
              <a:t>)</a:t>
            </a:r>
            <a:endParaRPr lang="el-GR" sz="1200" b="1" dirty="0">
              <a:solidFill>
                <a:srgbClr val="FF0000"/>
              </a:solidFill>
            </a:endParaRPr>
          </a:p>
        </p:txBody>
      </p:sp>
      <p:sp>
        <p:nvSpPr>
          <p:cNvPr id="44" name="43 - Ορθογώνιο"/>
          <p:cNvSpPr/>
          <p:nvPr/>
        </p:nvSpPr>
        <p:spPr>
          <a:xfrm>
            <a:off x="142844" y="3643314"/>
            <a:ext cx="1571636" cy="523220"/>
          </a:xfrm>
          <a:prstGeom prst="rect">
            <a:avLst/>
          </a:prstGeom>
          <a:ln w="6350">
            <a:noFill/>
          </a:ln>
        </p:spPr>
        <p:txBody>
          <a:bodyPr wrap="square">
            <a:spAutoFit/>
          </a:bodyPr>
          <a:lstStyle/>
          <a:p>
            <a:r>
              <a:rPr lang="en-US" sz="2800" b="1" dirty="0" smtClean="0"/>
              <a:t>w</a:t>
            </a:r>
            <a:r>
              <a:rPr lang="el-GR" sz="2800" b="1" dirty="0" smtClean="0"/>
              <a:t> </a:t>
            </a:r>
            <a:r>
              <a:rPr lang="en-US" sz="2800" b="1" dirty="0" smtClean="0"/>
              <a:t>=</a:t>
            </a:r>
            <a:r>
              <a:rPr lang="el-GR" sz="2800" b="1" dirty="0" smtClean="0"/>
              <a:t> </a:t>
            </a:r>
            <a:r>
              <a:rPr lang="en-US" sz="2800" b="1" dirty="0" smtClean="0"/>
              <a:t>m</a:t>
            </a:r>
            <a:r>
              <a:rPr lang="el-GR" sz="2800" b="1" baseline="30000" dirty="0" smtClean="0"/>
              <a:t>.</a:t>
            </a:r>
            <a:r>
              <a:rPr lang="en-US" sz="2800" b="1" dirty="0" smtClean="0"/>
              <a:t> g</a:t>
            </a:r>
            <a:endParaRPr lang="en-US" sz="28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1000100" y="5421357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=&gt;</a:t>
            </a:r>
            <a:endParaRPr lang="el-GR" sz="2800" b="1" dirty="0">
              <a:solidFill>
                <a:srgbClr val="0070C0"/>
              </a:solidFill>
            </a:endParaRPr>
          </a:p>
        </p:txBody>
      </p:sp>
      <p:sp>
        <p:nvSpPr>
          <p:cNvPr id="46" name="45 - Ορθογώνιο"/>
          <p:cNvSpPr/>
          <p:nvPr/>
        </p:nvSpPr>
        <p:spPr>
          <a:xfrm>
            <a:off x="1571604" y="5467665"/>
            <a:ext cx="1214446" cy="523220"/>
          </a:xfrm>
          <a:prstGeom prst="rect">
            <a:avLst/>
          </a:prstGeom>
          <a:ln w="6350">
            <a:noFill/>
          </a:ln>
        </p:spPr>
        <p:txBody>
          <a:bodyPr wrap="square">
            <a:spAutoFit/>
          </a:bodyPr>
          <a:lstStyle/>
          <a:p>
            <a:r>
              <a:rPr lang="en-US" sz="2800" b="1" dirty="0" smtClean="0"/>
              <a:t>m </a:t>
            </a:r>
            <a:r>
              <a:rPr lang="el-GR" sz="2800" b="1" dirty="0" smtClean="0"/>
              <a:t> </a:t>
            </a:r>
            <a:r>
              <a:rPr lang="en-US" sz="2800" b="1" dirty="0" smtClean="0"/>
              <a:t>=</a:t>
            </a:r>
            <a:r>
              <a:rPr lang="el-GR" sz="2800" b="1" dirty="0" smtClean="0"/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sz="28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2928926" y="5610541"/>
            <a:ext cx="50720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b="1" dirty="0" smtClean="0">
                <a:solidFill>
                  <a:srgbClr val="FF0000"/>
                </a:solidFill>
              </a:rPr>
              <a:t>Λάθος  </a:t>
            </a:r>
            <a:r>
              <a:rPr lang="el-GR" sz="1200" dirty="0" smtClean="0"/>
              <a:t> γιατί το </a:t>
            </a:r>
            <a:r>
              <a:rPr lang="el-GR" sz="1200" dirty="0" smtClean="0">
                <a:solidFill>
                  <a:srgbClr val="0070C0"/>
                </a:solidFill>
              </a:rPr>
              <a:t>συνεπάγεται</a:t>
            </a:r>
            <a:r>
              <a:rPr lang="el-GR" sz="1200" dirty="0" smtClean="0"/>
              <a:t> δεν βρίσκετε ανάμεσα σε δυο εξισώσεις</a:t>
            </a:r>
            <a:r>
              <a:rPr lang="en-US" sz="1200" dirty="0" smtClean="0"/>
              <a:t>, </a:t>
            </a:r>
            <a:r>
              <a:rPr lang="el-GR" sz="1200" dirty="0" smtClean="0"/>
              <a:t>αλλά και γιατί η </a:t>
            </a:r>
            <a:r>
              <a:rPr lang="el-GR" sz="1200" dirty="0" smtClean="0"/>
              <a:t>δεύτερη </a:t>
            </a:r>
            <a:r>
              <a:rPr lang="el-GR" sz="1200" dirty="0" smtClean="0"/>
              <a:t>εξίσωση </a:t>
            </a:r>
            <a:r>
              <a:rPr lang="el-GR" sz="1200" dirty="0" smtClean="0"/>
              <a:t> (</a:t>
            </a:r>
            <a:r>
              <a:rPr lang="en-US" sz="1200" dirty="0" smtClean="0"/>
              <a:t>m=5) </a:t>
            </a:r>
            <a:r>
              <a:rPr lang="el-GR" sz="1200" dirty="0" smtClean="0"/>
              <a:t>δεν </a:t>
            </a:r>
            <a:r>
              <a:rPr lang="el-GR" sz="1200" dirty="0" smtClean="0"/>
              <a:t>έχει καμία σχέση με το 2</a:t>
            </a:r>
            <a:r>
              <a:rPr lang="en-US" sz="1200" dirty="0" smtClean="0"/>
              <a:t>x - 1</a:t>
            </a:r>
            <a:endParaRPr lang="el-GR" sz="1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67" grpId="0" animBg="1"/>
      <p:bldP spid="68" grpId="0"/>
      <p:bldP spid="72" grpId="0"/>
      <p:bldP spid="124" grpId="0"/>
      <p:bldP spid="133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32 - Ορθογώνιο"/>
          <p:cNvSpPr/>
          <p:nvPr/>
        </p:nvSpPr>
        <p:spPr>
          <a:xfrm>
            <a:off x="3286116" y="3000372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m</a:t>
            </a:r>
            <a:endParaRPr lang="en-US" sz="2800" b="1" dirty="0"/>
          </a:p>
        </p:txBody>
      </p:sp>
      <p:sp>
        <p:nvSpPr>
          <p:cNvPr id="34" name="33 - Ορθογώνιο"/>
          <p:cNvSpPr/>
          <p:nvPr/>
        </p:nvSpPr>
        <p:spPr>
          <a:xfrm>
            <a:off x="3571868" y="297721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35" name="34 - Ορθογώνιο"/>
          <p:cNvSpPr/>
          <p:nvPr/>
        </p:nvSpPr>
        <p:spPr>
          <a:xfrm>
            <a:off x="3929058" y="278605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w</a:t>
            </a:r>
            <a:endParaRPr lang="en-US" sz="2800" b="1" dirty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3929058" y="3286124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Ορθογώνιο"/>
          <p:cNvSpPr/>
          <p:nvPr/>
        </p:nvSpPr>
        <p:spPr>
          <a:xfrm>
            <a:off x="4000496" y="3214686"/>
            <a:ext cx="3545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g</a:t>
            </a:r>
            <a:endParaRPr lang="en-US" sz="2800" b="1" dirty="0"/>
          </a:p>
        </p:txBody>
      </p:sp>
      <p:sp>
        <p:nvSpPr>
          <p:cNvPr id="88" name="87 - TextBox"/>
          <p:cNvSpPr txBox="1"/>
          <p:nvPr/>
        </p:nvSpPr>
        <p:spPr>
          <a:xfrm>
            <a:off x="2643174" y="2928934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=&gt;</a:t>
            </a:r>
            <a:endParaRPr lang="el-GR" sz="3600" dirty="0"/>
          </a:p>
        </p:txBody>
      </p:sp>
      <p:sp>
        <p:nvSpPr>
          <p:cNvPr id="89" name="88 - Ορθογώνιο"/>
          <p:cNvSpPr/>
          <p:nvPr/>
        </p:nvSpPr>
        <p:spPr>
          <a:xfrm>
            <a:off x="1071538" y="3000372"/>
            <a:ext cx="1500198" cy="523220"/>
          </a:xfrm>
          <a:prstGeom prst="rect">
            <a:avLst/>
          </a:prstGeom>
          <a:ln w="6350">
            <a:noFill/>
          </a:ln>
        </p:spPr>
        <p:txBody>
          <a:bodyPr wrap="square">
            <a:spAutoFit/>
          </a:bodyPr>
          <a:lstStyle/>
          <a:p>
            <a:r>
              <a:rPr lang="en-US" sz="2800" b="1" dirty="0" smtClean="0"/>
              <a:t>w=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g</a:t>
            </a:r>
            <a:endParaRPr lang="en-US" sz="2800" b="1" dirty="0"/>
          </a:p>
        </p:txBody>
      </p:sp>
      <p:sp>
        <p:nvSpPr>
          <p:cNvPr id="69" name="68 - TextBox"/>
          <p:cNvSpPr txBox="1"/>
          <p:nvPr/>
        </p:nvSpPr>
        <p:spPr>
          <a:xfrm>
            <a:off x="0" y="357166"/>
            <a:ext cx="9001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ΠΡΟΣΟΧΗ</a:t>
            </a:r>
            <a:r>
              <a:rPr lang="el-GR" sz="1600" dirty="0" smtClean="0"/>
              <a:t>!</a:t>
            </a:r>
            <a:r>
              <a:rPr lang="en-US" sz="1600" dirty="0" smtClean="0"/>
              <a:t> </a:t>
            </a:r>
            <a:r>
              <a:rPr lang="el-GR" sz="1600" dirty="0" smtClean="0"/>
              <a:t>Όταν λύνω μια εξίσωση τότε θα πρέπει </a:t>
            </a:r>
            <a:r>
              <a:rPr lang="el-GR" sz="1600" u="sng" dirty="0" smtClean="0"/>
              <a:t>οπωσδήποτε να βάλω το σύμβολο του συνεπάγεται,</a:t>
            </a:r>
            <a:r>
              <a:rPr lang="el-GR" sz="1600" dirty="0" smtClean="0"/>
              <a:t> </a:t>
            </a:r>
            <a:r>
              <a:rPr lang="el-GR" sz="1600" b="1" u="sng" dirty="0" smtClean="0"/>
              <a:t>όταν</a:t>
            </a:r>
            <a:r>
              <a:rPr lang="el-GR" sz="1600" dirty="0" smtClean="0"/>
              <a:t> γράμματα ή αριθμοί της εξίσωσης έχουν αλλάξει μέρος (δηλαδή από το  αριστερό μέλος της εξίσωσης έχουν μετακινηθεί στο δεξί μέλος της εξίσωσης</a:t>
            </a:r>
            <a:r>
              <a:rPr lang="en-US" sz="1600" dirty="0" smtClean="0"/>
              <a:t>, </a:t>
            </a:r>
            <a:r>
              <a:rPr lang="el-GR" sz="1600" dirty="0" smtClean="0"/>
              <a:t> και αντίστροφα)</a:t>
            </a:r>
          </a:p>
        </p:txBody>
      </p:sp>
      <p:sp>
        <p:nvSpPr>
          <p:cNvPr id="72" name="71 - TextBox"/>
          <p:cNvSpPr txBox="1"/>
          <p:nvPr/>
        </p:nvSpPr>
        <p:spPr>
          <a:xfrm>
            <a:off x="1500166" y="1571612"/>
            <a:ext cx="4357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Παράδειγμα…</a:t>
            </a:r>
          </a:p>
        </p:txBody>
      </p:sp>
      <p:sp>
        <p:nvSpPr>
          <p:cNvPr id="73" name="72 - Ορθογώνιο"/>
          <p:cNvSpPr/>
          <p:nvPr/>
        </p:nvSpPr>
        <p:spPr>
          <a:xfrm>
            <a:off x="4786314" y="6072206"/>
            <a:ext cx="36103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u="sng" dirty="0" smtClean="0">
                <a:solidFill>
                  <a:srgbClr val="0000FF"/>
                </a:solidFill>
              </a:rPr>
              <a:t>Άρα</a:t>
            </a:r>
            <a:r>
              <a:rPr lang="el-GR" b="1" dirty="0" smtClean="0">
                <a:solidFill>
                  <a:srgbClr val="0000FF"/>
                </a:solidFill>
              </a:rPr>
              <a:t> θα πρέπει μεταξύ των δυο εξισώσεων να βάλω συνεπάγεται…</a:t>
            </a:r>
            <a:endParaRPr lang="el-GR" b="1" dirty="0">
              <a:solidFill>
                <a:srgbClr val="0000FF"/>
              </a:solidFill>
            </a:endParaRPr>
          </a:p>
        </p:txBody>
      </p:sp>
      <p:sp>
        <p:nvSpPr>
          <p:cNvPr id="41" name="40 - Ελεύθερη σχεδίαση"/>
          <p:cNvSpPr/>
          <p:nvPr/>
        </p:nvSpPr>
        <p:spPr>
          <a:xfrm>
            <a:off x="714348" y="2597727"/>
            <a:ext cx="1877995" cy="1415047"/>
          </a:xfrm>
          <a:custGeom>
            <a:avLst/>
            <a:gdLst>
              <a:gd name="connsiteX0" fmla="*/ 644236 w 1877995"/>
              <a:gd name="connsiteY0" fmla="*/ 0 h 1415047"/>
              <a:gd name="connsiteX1" fmla="*/ 571500 w 1877995"/>
              <a:gd name="connsiteY1" fmla="*/ 41564 h 1415047"/>
              <a:gd name="connsiteX2" fmla="*/ 529936 w 1877995"/>
              <a:gd name="connsiteY2" fmla="*/ 51955 h 1415047"/>
              <a:gd name="connsiteX3" fmla="*/ 457200 w 1877995"/>
              <a:gd name="connsiteY3" fmla="*/ 83128 h 1415047"/>
              <a:gd name="connsiteX4" fmla="*/ 415636 w 1877995"/>
              <a:gd name="connsiteY4" fmla="*/ 103909 h 1415047"/>
              <a:gd name="connsiteX5" fmla="*/ 311727 w 1877995"/>
              <a:gd name="connsiteY5" fmla="*/ 135082 h 1415047"/>
              <a:gd name="connsiteX6" fmla="*/ 249381 w 1877995"/>
              <a:gd name="connsiteY6" fmla="*/ 176646 h 1415047"/>
              <a:gd name="connsiteX7" fmla="*/ 145472 w 1877995"/>
              <a:gd name="connsiteY7" fmla="*/ 207818 h 1415047"/>
              <a:gd name="connsiteX8" fmla="*/ 114300 w 1877995"/>
              <a:gd name="connsiteY8" fmla="*/ 238991 h 1415047"/>
              <a:gd name="connsiteX9" fmla="*/ 62345 w 1877995"/>
              <a:gd name="connsiteY9" fmla="*/ 259773 h 1415047"/>
              <a:gd name="connsiteX10" fmla="*/ 31172 w 1877995"/>
              <a:gd name="connsiteY10" fmla="*/ 322118 h 1415047"/>
              <a:gd name="connsiteX11" fmla="*/ 0 w 1877995"/>
              <a:gd name="connsiteY11" fmla="*/ 363682 h 1415047"/>
              <a:gd name="connsiteX12" fmla="*/ 31172 w 1877995"/>
              <a:gd name="connsiteY12" fmla="*/ 841664 h 1415047"/>
              <a:gd name="connsiteX13" fmla="*/ 41563 w 1877995"/>
              <a:gd name="connsiteY13" fmla="*/ 924791 h 1415047"/>
              <a:gd name="connsiteX14" fmla="*/ 114300 w 1877995"/>
              <a:gd name="connsiteY14" fmla="*/ 1070264 h 1415047"/>
              <a:gd name="connsiteX15" fmla="*/ 145472 w 1877995"/>
              <a:gd name="connsiteY15" fmla="*/ 1174173 h 1415047"/>
              <a:gd name="connsiteX16" fmla="*/ 166254 w 1877995"/>
              <a:gd name="connsiteY16" fmla="*/ 1205346 h 1415047"/>
              <a:gd name="connsiteX17" fmla="*/ 197427 w 1877995"/>
              <a:gd name="connsiteY17" fmla="*/ 1257300 h 1415047"/>
              <a:gd name="connsiteX18" fmla="*/ 280554 w 1877995"/>
              <a:gd name="connsiteY18" fmla="*/ 1298864 h 1415047"/>
              <a:gd name="connsiteX19" fmla="*/ 311727 w 1877995"/>
              <a:gd name="connsiteY19" fmla="*/ 1330037 h 1415047"/>
              <a:gd name="connsiteX20" fmla="*/ 384463 w 1877995"/>
              <a:gd name="connsiteY20" fmla="*/ 1350818 h 1415047"/>
              <a:gd name="connsiteX21" fmla="*/ 561109 w 1877995"/>
              <a:gd name="connsiteY21" fmla="*/ 1381991 h 1415047"/>
              <a:gd name="connsiteX22" fmla="*/ 592281 w 1877995"/>
              <a:gd name="connsiteY22" fmla="*/ 1392382 h 1415047"/>
              <a:gd name="connsiteX23" fmla="*/ 644236 w 1877995"/>
              <a:gd name="connsiteY23" fmla="*/ 1413164 h 1415047"/>
              <a:gd name="connsiteX24" fmla="*/ 1018309 w 1877995"/>
              <a:gd name="connsiteY24" fmla="*/ 1392382 h 1415047"/>
              <a:gd name="connsiteX25" fmla="*/ 1153391 w 1877995"/>
              <a:gd name="connsiteY25" fmla="*/ 1371600 h 1415047"/>
              <a:gd name="connsiteX26" fmla="*/ 1215736 w 1877995"/>
              <a:gd name="connsiteY26" fmla="*/ 1340428 h 1415047"/>
              <a:gd name="connsiteX27" fmla="*/ 1246909 w 1877995"/>
              <a:gd name="connsiteY27" fmla="*/ 1330037 h 1415047"/>
              <a:gd name="connsiteX28" fmla="*/ 1288472 w 1877995"/>
              <a:gd name="connsiteY28" fmla="*/ 1309255 h 1415047"/>
              <a:gd name="connsiteX29" fmla="*/ 1402772 w 1877995"/>
              <a:gd name="connsiteY29" fmla="*/ 1298864 h 1415047"/>
              <a:gd name="connsiteX30" fmla="*/ 1433945 w 1877995"/>
              <a:gd name="connsiteY30" fmla="*/ 1278082 h 1415047"/>
              <a:gd name="connsiteX31" fmla="*/ 1475509 w 1877995"/>
              <a:gd name="connsiteY31" fmla="*/ 1246909 h 1415047"/>
              <a:gd name="connsiteX32" fmla="*/ 1527463 w 1877995"/>
              <a:gd name="connsiteY32" fmla="*/ 1236518 h 1415047"/>
              <a:gd name="connsiteX33" fmla="*/ 1620981 w 1877995"/>
              <a:gd name="connsiteY33" fmla="*/ 1194955 h 1415047"/>
              <a:gd name="connsiteX34" fmla="*/ 1662545 w 1877995"/>
              <a:gd name="connsiteY34" fmla="*/ 1163782 h 1415047"/>
              <a:gd name="connsiteX35" fmla="*/ 1693718 w 1877995"/>
              <a:gd name="connsiteY35" fmla="*/ 1153391 h 1415047"/>
              <a:gd name="connsiteX36" fmla="*/ 1756063 w 1877995"/>
              <a:gd name="connsiteY36" fmla="*/ 1101437 h 1415047"/>
              <a:gd name="connsiteX37" fmla="*/ 1808018 w 1877995"/>
              <a:gd name="connsiteY37" fmla="*/ 1070264 h 1415047"/>
              <a:gd name="connsiteX38" fmla="*/ 1839191 w 1877995"/>
              <a:gd name="connsiteY38" fmla="*/ 1007918 h 1415047"/>
              <a:gd name="connsiteX39" fmla="*/ 1870363 w 1877995"/>
              <a:gd name="connsiteY39" fmla="*/ 893618 h 1415047"/>
              <a:gd name="connsiteX40" fmla="*/ 1839191 w 1877995"/>
              <a:gd name="connsiteY40" fmla="*/ 727364 h 1415047"/>
              <a:gd name="connsiteX41" fmla="*/ 1787236 w 1877995"/>
              <a:gd name="connsiteY41" fmla="*/ 665018 h 1415047"/>
              <a:gd name="connsiteX42" fmla="*/ 1766454 w 1877995"/>
              <a:gd name="connsiteY42" fmla="*/ 623455 h 1415047"/>
              <a:gd name="connsiteX43" fmla="*/ 1724891 w 1877995"/>
              <a:gd name="connsiteY43" fmla="*/ 540328 h 1415047"/>
              <a:gd name="connsiteX44" fmla="*/ 1704109 w 1877995"/>
              <a:gd name="connsiteY44" fmla="*/ 477982 h 1415047"/>
              <a:gd name="connsiteX45" fmla="*/ 1641763 w 1877995"/>
              <a:gd name="connsiteY45" fmla="*/ 405246 h 1415047"/>
              <a:gd name="connsiteX46" fmla="*/ 1569027 w 1877995"/>
              <a:gd name="connsiteY46" fmla="*/ 311728 h 1415047"/>
              <a:gd name="connsiteX47" fmla="*/ 1537854 w 1877995"/>
              <a:gd name="connsiteY47" fmla="*/ 238991 h 1415047"/>
              <a:gd name="connsiteX48" fmla="*/ 1496291 w 1877995"/>
              <a:gd name="connsiteY48" fmla="*/ 207818 h 1415047"/>
              <a:gd name="connsiteX49" fmla="*/ 1413163 w 1877995"/>
              <a:gd name="connsiteY49" fmla="*/ 145473 h 1415047"/>
              <a:gd name="connsiteX50" fmla="*/ 1319645 w 1877995"/>
              <a:gd name="connsiteY50" fmla="*/ 124691 h 1415047"/>
              <a:gd name="connsiteX51" fmla="*/ 1246909 w 1877995"/>
              <a:gd name="connsiteY51" fmla="*/ 72737 h 1415047"/>
              <a:gd name="connsiteX52" fmla="*/ 1174172 w 1877995"/>
              <a:gd name="connsiteY52" fmla="*/ 62346 h 1415047"/>
              <a:gd name="connsiteX53" fmla="*/ 1101436 w 1877995"/>
              <a:gd name="connsiteY53" fmla="*/ 41564 h 1415047"/>
              <a:gd name="connsiteX54" fmla="*/ 1070263 w 1877995"/>
              <a:gd name="connsiteY54" fmla="*/ 31173 h 1415047"/>
              <a:gd name="connsiteX55" fmla="*/ 561109 w 1877995"/>
              <a:gd name="connsiteY55" fmla="*/ 10391 h 1415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877995" h="1415047">
                <a:moveTo>
                  <a:pt x="644236" y="0"/>
                </a:moveTo>
                <a:cubicBezTo>
                  <a:pt x="618397" y="17226"/>
                  <a:pt x="601631" y="30265"/>
                  <a:pt x="571500" y="41564"/>
                </a:cubicBezTo>
                <a:cubicBezTo>
                  <a:pt x="558128" y="46578"/>
                  <a:pt x="543791" y="48491"/>
                  <a:pt x="529936" y="51955"/>
                </a:cubicBezTo>
                <a:cubicBezTo>
                  <a:pt x="466766" y="94069"/>
                  <a:pt x="533881" y="54373"/>
                  <a:pt x="457200" y="83128"/>
                </a:cubicBezTo>
                <a:cubicBezTo>
                  <a:pt x="442696" y="88567"/>
                  <a:pt x="430018" y="98156"/>
                  <a:pt x="415636" y="103909"/>
                </a:cubicBezTo>
                <a:cubicBezTo>
                  <a:pt x="373469" y="120776"/>
                  <a:pt x="352556" y="124875"/>
                  <a:pt x="311727" y="135082"/>
                </a:cubicBezTo>
                <a:cubicBezTo>
                  <a:pt x="290945" y="148937"/>
                  <a:pt x="273076" y="168748"/>
                  <a:pt x="249381" y="176646"/>
                </a:cubicBezTo>
                <a:cubicBezTo>
                  <a:pt x="173488" y="201944"/>
                  <a:pt x="208288" y="192116"/>
                  <a:pt x="145472" y="207818"/>
                </a:cubicBezTo>
                <a:cubicBezTo>
                  <a:pt x="135081" y="218209"/>
                  <a:pt x="126761" y="231203"/>
                  <a:pt x="114300" y="238991"/>
                </a:cubicBezTo>
                <a:cubicBezTo>
                  <a:pt x="98483" y="248877"/>
                  <a:pt x="75534" y="246584"/>
                  <a:pt x="62345" y="259773"/>
                </a:cubicBezTo>
                <a:cubicBezTo>
                  <a:pt x="45915" y="276202"/>
                  <a:pt x="43126" y="302194"/>
                  <a:pt x="31172" y="322118"/>
                </a:cubicBezTo>
                <a:cubicBezTo>
                  <a:pt x="22262" y="336968"/>
                  <a:pt x="10391" y="349827"/>
                  <a:pt x="0" y="363682"/>
                </a:cubicBezTo>
                <a:cubicBezTo>
                  <a:pt x="11377" y="636722"/>
                  <a:pt x="4882" y="578754"/>
                  <a:pt x="31172" y="841664"/>
                </a:cubicBezTo>
                <a:cubicBezTo>
                  <a:pt x="33951" y="869450"/>
                  <a:pt x="33684" y="898001"/>
                  <a:pt x="41563" y="924791"/>
                </a:cubicBezTo>
                <a:cubicBezTo>
                  <a:pt x="58311" y="981734"/>
                  <a:pt x="85125" y="1021638"/>
                  <a:pt x="114300" y="1070264"/>
                </a:cubicBezTo>
                <a:cubicBezTo>
                  <a:pt x="122935" y="1104805"/>
                  <a:pt x="131018" y="1141651"/>
                  <a:pt x="145472" y="1174173"/>
                </a:cubicBezTo>
                <a:cubicBezTo>
                  <a:pt x="150544" y="1185585"/>
                  <a:pt x="159635" y="1194756"/>
                  <a:pt x="166254" y="1205346"/>
                </a:cubicBezTo>
                <a:cubicBezTo>
                  <a:pt x="176958" y="1222472"/>
                  <a:pt x="183146" y="1243019"/>
                  <a:pt x="197427" y="1257300"/>
                </a:cubicBezTo>
                <a:cubicBezTo>
                  <a:pt x="221967" y="1281840"/>
                  <a:pt x="250183" y="1288740"/>
                  <a:pt x="280554" y="1298864"/>
                </a:cubicBezTo>
                <a:cubicBezTo>
                  <a:pt x="290945" y="1309255"/>
                  <a:pt x="298583" y="1323465"/>
                  <a:pt x="311727" y="1330037"/>
                </a:cubicBezTo>
                <a:cubicBezTo>
                  <a:pt x="334280" y="1341314"/>
                  <a:pt x="360136" y="1344184"/>
                  <a:pt x="384463" y="1350818"/>
                </a:cubicBezTo>
                <a:cubicBezTo>
                  <a:pt x="453832" y="1369736"/>
                  <a:pt x="464203" y="1367082"/>
                  <a:pt x="561109" y="1381991"/>
                </a:cubicBezTo>
                <a:cubicBezTo>
                  <a:pt x="571500" y="1385455"/>
                  <a:pt x="582026" y="1388536"/>
                  <a:pt x="592281" y="1392382"/>
                </a:cubicBezTo>
                <a:cubicBezTo>
                  <a:pt x="609746" y="1398931"/>
                  <a:pt x="625597" y="1412447"/>
                  <a:pt x="644236" y="1413164"/>
                </a:cubicBezTo>
                <a:cubicBezTo>
                  <a:pt x="693195" y="1415047"/>
                  <a:pt x="948003" y="1397069"/>
                  <a:pt x="1018309" y="1392382"/>
                </a:cubicBezTo>
                <a:cubicBezTo>
                  <a:pt x="1063336" y="1385455"/>
                  <a:pt x="1108614" y="1379996"/>
                  <a:pt x="1153391" y="1371600"/>
                </a:cubicBezTo>
                <a:cubicBezTo>
                  <a:pt x="1195176" y="1363765"/>
                  <a:pt x="1176857" y="1359867"/>
                  <a:pt x="1215736" y="1340428"/>
                </a:cubicBezTo>
                <a:cubicBezTo>
                  <a:pt x="1225533" y="1335530"/>
                  <a:pt x="1236842" y="1334352"/>
                  <a:pt x="1246909" y="1330037"/>
                </a:cubicBezTo>
                <a:cubicBezTo>
                  <a:pt x="1261146" y="1323935"/>
                  <a:pt x="1273283" y="1312293"/>
                  <a:pt x="1288472" y="1309255"/>
                </a:cubicBezTo>
                <a:cubicBezTo>
                  <a:pt x="1325986" y="1301752"/>
                  <a:pt x="1364672" y="1302328"/>
                  <a:pt x="1402772" y="1298864"/>
                </a:cubicBezTo>
                <a:cubicBezTo>
                  <a:pt x="1413163" y="1291937"/>
                  <a:pt x="1423783" y="1285341"/>
                  <a:pt x="1433945" y="1278082"/>
                </a:cubicBezTo>
                <a:cubicBezTo>
                  <a:pt x="1448038" y="1268016"/>
                  <a:pt x="1459683" y="1253943"/>
                  <a:pt x="1475509" y="1246909"/>
                </a:cubicBezTo>
                <a:cubicBezTo>
                  <a:pt x="1491648" y="1239736"/>
                  <a:pt x="1510145" y="1239982"/>
                  <a:pt x="1527463" y="1236518"/>
                </a:cubicBezTo>
                <a:cubicBezTo>
                  <a:pt x="1619168" y="1175384"/>
                  <a:pt x="1472580" y="1269156"/>
                  <a:pt x="1620981" y="1194955"/>
                </a:cubicBezTo>
                <a:cubicBezTo>
                  <a:pt x="1636471" y="1187210"/>
                  <a:pt x="1647508" y="1172374"/>
                  <a:pt x="1662545" y="1163782"/>
                </a:cubicBezTo>
                <a:cubicBezTo>
                  <a:pt x="1672055" y="1158348"/>
                  <a:pt x="1683921" y="1158289"/>
                  <a:pt x="1693718" y="1153391"/>
                </a:cubicBezTo>
                <a:cubicBezTo>
                  <a:pt x="1742182" y="1129159"/>
                  <a:pt x="1710102" y="1135908"/>
                  <a:pt x="1756063" y="1101437"/>
                </a:cubicBezTo>
                <a:cubicBezTo>
                  <a:pt x="1772220" y="1089319"/>
                  <a:pt x="1790700" y="1080655"/>
                  <a:pt x="1808018" y="1070264"/>
                </a:cubicBezTo>
                <a:cubicBezTo>
                  <a:pt x="1818409" y="1049482"/>
                  <a:pt x="1832808" y="1030259"/>
                  <a:pt x="1839191" y="1007918"/>
                </a:cubicBezTo>
                <a:cubicBezTo>
                  <a:pt x="1877995" y="872101"/>
                  <a:pt x="1822077" y="966048"/>
                  <a:pt x="1870363" y="893618"/>
                </a:cubicBezTo>
                <a:cubicBezTo>
                  <a:pt x="1859972" y="838200"/>
                  <a:pt x="1853540" y="781891"/>
                  <a:pt x="1839191" y="727364"/>
                </a:cubicBezTo>
                <a:cubicBezTo>
                  <a:pt x="1832320" y="701252"/>
                  <a:pt x="1801279" y="684679"/>
                  <a:pt x="1787236" y="665018"/>
                </a:cubicBezTo>
                <a:cubicBezTo>
                  <a:pt x="1778233" y="652414"/>
                  <a:pt x="1773381" y="637309"/>
                  <a:pt x="1766454" y="623455"/>
                </a:cubicBezTo>
                <a:cubicBezTo>
                  <a:pt x="1740062" y="491495"/>
                  <a:pt x="1779467" y="638565"/>
                  <a:pt x="1724891" y="540328"/>
                </a:cubicBezTo>
                <a:cubicBezTo>
                  <a:pt x="1714253" y="521179"/>
                  <a:pt x="1713906" y="497575"/>
                  <a:pt x="1704109" y="477982"/>
                </a:cubicBezTo>
                <a:cubicBezTo>
                  <a:pt x="1680972" y="431708"/>
                  <a:pt x="1670882" y="442685"/>
                  <a:pt x="1641763" y="405246"/>
                </a:cubicBezTo>
                <a:cubicBezTo>
                  <a:pt x="1554762" y="293388"/>
                  <a:pt x="1639799" y="382497"/>
                  <a:pt x="1569027" y="311728"/>
                </a:cubicBezTo>
                <a:cubicBezTo>
                  <a:pt x="1561992" y="290622"/>
                  <a:pt x="1551862" y="255333"/>
                  <a:pt x="1537854" y="238991"/>
                </a:cubicBezTo>
                <a:cubicBezTo>
                  <a:pt x="1526584" y="225842"/>
                  <a:pt x="1509440" y="219088"/>
                  <a:pt x="1496291" y="207818"/>
                </a:cubicBezTo>
                <a:cubicBezTo>
                  <a:pt x="1460667" y="177283"/>
                  <a:pt x="1464209" y="163704"/>
                  <a:pt x="1413163" y="145473"/>
                </a:cubicBezTo>
                <a:cubicBezTo>
                  <a:pt x="1383090" y="134733"/>
                  <a:pt x="1350818" y="131618"/>
                  <a:pt x="1319645" y="124691"/>
                </a:cubicBezTo>
                <a:cubicBezTo>
                  <a:pt x="1319596" y="124654"/>
                  <a:pt x="1255351" y="75270"/>
                  <a:pt x="1246909" y="72737"/>
                </a:cubicBezTo>
                <a:cubicBezTo>
                  <a:pt x="1223450" y="65699"/>
                  <a:pt x="1198418" y="65810"/>
                  <a:pt x="1174172" y="62346"/>
                </a:cubicBezTo>
                <a:lnTo>
                  <a:pt x="1101436" y="41564"/>
                </a:lnTo>
                <a:cubicBezTo>
                  <a:pt x="1090945" y="38417"/>
                  <a:pt x="1081192" y="31902"/>
                  <a:pt x="1070263" y="31173"/>
                </a:cubicBezTo>
                <a:cubicBezTo>
                  <a:pt x="741237" y="9238"/>
                  <a:pt x="757572" y="10391"/>
                  <a:pt x="561109" y="10391"/>
                </a:cubicBez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43" name="42 - Ευθύγραμμο βέλος σύνδεσης"/>
          <p:cNvCxnSpPr/>
          <p:nvPr/>
        </p:nvCxnSpPr>
        <p:spPr>
          <a:xfrm flipH="1">
            <a:off x="1357290" y="4071942"/>
            <a:ext cx="128610" cy="98974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357158" y="5000636"/>
            <a:ext cx="207170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Εδώ το </a:t>
            </a:r>
            <a:r>
              <a:rPr lang="en-US" dirty="0" smtClean="0"/>
              <a:t>m</a:t>
            </a:r>
            <a:r>
              <a:rPr lang="el-GR" dirty="0" smtClean="0"/>
              <a:t> </a:t>
            </a:r>
            <a:r>
              <a:rPr lang="en-US" dirty="0" smtClean="0"/>
              <a:t> </a:t>
            </a:r>
            <a:r>
              <a:rPr lang="el-GR" dirty="0" smtClean="0"/>
              <a:t>  βρίσκεται στην ίδια πλευρά </a:t>
            </a:r>
            <a:r>
              <a:rPr lang="en-US" dirty="0" smtClean="0"/>
              <a:t>(</a:t>
            </a:r>
            <a:r>
              <a:rPr lang="el-GR" dirty="0" smtClean="0"/>
              <a:t>δεύτερο μέλος της εξίσωσης) με</a:t>
            </a:r>
            <a:r>
              <a:rPr lang="en-US" dirty="0" smtClean="0"/>
              <a:t> </a:t>
            </a:r>
            <a:r>
              <a:rPr lang="el-GR" dirty="0" smtClean="0"/>
              <a:t>το </a:t>
            </a:r>
            <a:r>
              <a:rPr lang="en-US" dirty="0" smtClean="0"/>
              <a:t>g</a:t>
            </a:r>
            <a:endParaRPr lang="el-GR" dirty="0" smtClean="0"/>
          </a:p>
        </p:txBody>
      </p:sp>
      <p:sp>
        <p:nvSpPr>
          <p:cNvPr id="45" name="44 - Ελεύθερη σχεδίαση"/>
          <p:cNvSpPr/>
          <p:nvPr/>
        </p:nvSpPr>
        <p:spPr>
          <a:xfrm>
            <a:off x="3286116" y="2714620"/>
            <a:ext cx="1571637" cy="1214447"/>
          </a:xfrm>
          <a:custGeom>
            <a:avLst/>
            <a:gdLst>
              <a:gd name="connsiteX0" fmla="*/ 644236 w 1877995"/>
              <a:gd name="connsiteY0" fmla="*/ 0 h 1415047"/>
              <a:gd name="connsiteX1" fmla="*/ 571500 w 1877995"/>
              <a:gd name="connsiteY1" fmla="*/ 41564 h 1415047"/>
              <a:gd name="connsiteX2" fmla="*/ 529936 w 1877995"/>
              <a:gd name="connsiteY2" fmla="*/ 51955 h 1415047"/>
              <a:gd name="connsiteX3" fmla="*/ 457200 w 1877995"/>
              <a:gd name="connsiteY3" fmla="*/ 83128 h 1415047"/>
              <a:gd name="connsiteX4" fmla="*/ 415636 w 1877995"/>
              <a:gd name="connsiteY4" fmla="*/ 103909 h 1415047"/>
              <a:gd name="connsiteX5" fmla="*/ 311727 w 1877995"/>
              <a:gd name="connsiteY5" fmla="*/ 135082 h 1415047"/>
              <a:gd name="connsiteX6" fmla="*/ 249381 w 1877995"/>
              <a:gd name="connsiteY6" fmla="*/ 176646 h 1415047"/>
              <a:gd name="connsiteX7" fmla="*/ 145472 w 1877995"/>
              <a:gd name="connsiteY7" fmla="*/ 207818 h 1415047"/>
              <a:gd name="connsiteX8" fmla="*/ 114300 w 1877995"/>
              <a:gd name="connsiteY8" fmla="*/ 238991 h 1415047"/>
              <a:gd name="connsiteX9" fmla="*/ 62345 w 1877995"/>
              <a:gd name="connsiteY9" fmla="*/ 259773 h 1415047"/>
              <a:gd name="connsiteX10" fmla="*/ 31172 w 1877995"/>
              <a:gd name="connsiteY10" fmla="*/ 322118 h 1415047"/>
              <a:gd name="connsiteX11" fmla="*/ 0 w 1877995"/>
              <a:gd name="connsiteY11" fmla="*/ 363682 h 1415047"/>
              <a:gd name="connsiteX12" fmla="*/ 31172 w 1877995"/>
              <a:gd name="connsiteY12" fmla="*/ 841664 h 1415047"/>
              <a:gd name="connsiteX13" fmla="*/ 41563 w 1877995"/>
              <a:gd name="connsiteY13" fmla="*/ 924791 h 1415047"/>
              <a:gd name="connsiteX14" fmla="*/ 114300 w 1877995"/>
              <a:gd name="connsiteY14" fmla="*/ 1070264 h 1415047"/>
              <a:gd name="connsiteX15" fmla="*/ 145472 w 1877995"/>
              <a:gd name="connsiteY15" fmla="*/ 1174173 h 1415047"/>
              <a:gd name="connsiteX16" fmla="*/ 166254 w 1877995"/>
              <a:gd name="connsiteY16" fmla="*/ 1205346 h 1415047"/>
              <a:gd name="connsiteX17" fmla="*/ 197427 w 1877995"/>
              <a:gd name="connsiteY17" fmla="*/ 1257300 h 1415047"/>
              <a:gd name="connsiteX18" fmla="*/ 280554 w 1877995"/>
              <a:gd name="connsiteY18" fmla="*/ 1298864 h 1415047"/>
              <a:gd name="connsiteX19" fmla="*/ 311727 w 1877995"/>
              <a:gd name="connsiteY19" fmla="*/ 1330037 h 1415047"/>
              <a:gd name="connsiteX20" fmla="*/ 384463 w 1877995"/>
              <a:gd name="connsiteY20" fmla="*/ 1350818 h 1415047"/>
              <a:gd name="connsiteX21" fmla="*/ 561109 w 1877995"/>
              <a:gd name="connsiteY21" fmla="*/ 1381991 h 1415047"/>
              <a:gd name="connsiteX22" fmla="*/ 592281 w 1877995"/>
              <a:gd name="connsiteY22" fmla="*/ 1392382 h 1415047"/>
              <a:gd name="connsiteX23" fmla="*/ 644236 w 1877995"/>
              <a:gd name="connsiteY23" fmla="*/ 1413164 h 1415047"/>
              <a:gd name="connsiteX24" fmla="*/ 1018309 w 1877995"/>
              <a:gd name="connsiteY24" fmla="*/ 1392382 h 1415047"/>
              <a:gd name="connsiteX25" fmla="*/ 1153391 w 1877995"/>
              <a:gd name="connsiteY25" fmla="*/ 1371600 h 1415047"/>
              <a:gd name="connsiteX26" fmla="*/ 1215736 w 1877995"/>
              <a:gd name="connsiteY26" fmla="*/ 1340428 h 1415047"/>
              <a:gd name="connsiteX27" fmla="*/ 1246909 w 1877995"/>
              <a:gd name="connsiteY27" fmla="*/ 1330037 h 1415047"/>
              <a:gd name="connsiteX28" fmla="*/ 1288472 w 1877995"/>
              <a:gd name="connsiteY28" fmla="*/ 1309255 h 1415047"/>
              <a:gd name="connsiteX29" fmla="*/ 1402772 w 1877995"/>
              <a:gd name="connsiteY29" fmla="*/ 1298864 h 1415047"/>
              <a:gd name="connsiteX30" fmla="*/ 1433945 w 1877995"/>
              <a:gd name="connsiteY30" fmla="*/ 1278082 h 1415047"/>
              <a:gd name="connsiteX31" fmla="*/ 1475509 w 1877995"/>
              <a:gd name="connsiteY31" fmla="*/ 1246909 h 1415047"/>
              <a:gd name="connsiteX32" fmla="*/ 1527463 w 1877995"/>
              <a:gd name="connsiteY32" fmla="*/ 1236518 h 1415047"/>
              <a:gd name="connsiteX33" fmla="*/ 1620981 w 1877995"/>
              <a:gd name="connsiteY33" fmla="*/ 1194955 h 1415047"/>
              <a:gd name="connsiteX34" fmla="*/ 1662545 w 1877995"/>
              <a:gd name="connsiteY34" fmla="*/ 1163782 h 1415047"/>
              <a:gd name="connsiteX35" fmla="*/ 1693718 w 1877995"/>
              <a:gd name="connsiteY35" fmla="*/ 1153391 h 1415047"/>
              <a:gd name="connsiteX36" fmla="*/ 1756063 w 1877995"/>
              <a:gd name="connsiteY36" fmla="*/ 1101437 h 1415047"/>
              <a:gd name="connsiteX37" fmla="*/ 1808018 w 1877995"/>
              <a:gd name="connsiteY37" fmla="*/ 1070264 h 1415047"/>
              <a:gd name="connsiteX38" fmla="*/ 1839191 w 1877995"/>
              <a:gd name="connsiteY38" fmla="*/ 1007918 h 1415047"/>
              <a:gd name="connsiteX39" fmla="*/ 1870363 w 1877995"/>
              <a:gd name="connsiteY39" fmla="*/ 893618 h 1415047"/>
              <a:gd name="connsiteX40" fmla="*/ 1839191 w 1877995"/>
              <a:gd name="connsiteY40" fmla="*/ 727364 h 1415047"/>
              <a:gd name="connsiteX41" fmla="*/ 1787236 w 1877995"/>
              <a:gd name="connsiteY41" fmla="*/ 665018 h 1415047"/>
              <a:gd name="connsiteX42" fmla="*/ 1766454 w 1877995"/>
              <a:gd name="connsiteY42" fmla="*/ 623455 h 1415047"/>
              <a:gd name="connsiteX43" fmla="*/ 1724891 w 1877995"/>
              <a:gd name="connsiteY43" fmla="*/ 540328 h 1415047"/>
              <a:gd name="connsiteX44" fmla="*/ 1704109 w 1877995"/>
              <a:gd name="connsiteY44" fmla="*/ 477982 h 1415047"/>
              <a:gd name="connsiteX45" fmla="*/ 1641763 w 1877995"/>
              <a:gd name="connsiteY45" fmla="*/ 405246 h 1415047"/>
              <a:gd name="connsiteX46" fmla="*/ 1569027 w 1877995"/>
              <a:gd name="connsiteY46" fmla="*/ 311728 h 1415047"/>
              <a:gd name="connsiteX47" fmla="*/ 1537854 w 1877995"/>
              <a:gd name="connsiteY47" fmla="*/ 238991 h 1415047"/>
              <a:gd name="connsiteX48" fmla="*/ 1496291 w 1877995"/>
              <a:gd name="connsiteY48" fmla="*/ 207818 h 1415047"/>
              <a:gd name="connsiteX49" fmla="*/ 1413163 w 1877995"/>
              <a:gd name="connsiteY49" fmla="*/ 145473 h 1415047"/>
              <a:gd name="connsiteX50" fmla="*/ 1319645 w 1877995"/>
              <a:gd name="connsiteY50" fmla="*/ 124691 h 1415047"/>
              <a:gd name="connsiteX51" fmla="*/ 1246909 w 1877995"/>
              <a:gd name="connsiteY51" fmla="*/ 72737 h 1415047"/>
              <a:gd name="connsiteX52" fmla="*/ 1174172 w 1877995"/>
              <a:gd name="connsiteY52" fmla="*/ 62346 h 1415047"/>
              <a:gd name="connsiteX53" fmla="*/ 1101436 w 1877995"/>
              <a:gd name="connsiteY53" fmla="*/ 41564 h 1415047"/>
              <a:gd name="connsiteX54" fmla="*/ 1070263 w 1877995"/>
              <a:gd name="connsiteY54" fmla="*/ 31173 h 1415047"/>
              <a:gd name="connsiteX55" fmla="*/ 561109 w 1877995"/>
              <a:gd name="connsiteY55" fmla="*/ 10391 h 1415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877995" h="1415047">
                <a:moveTo>
                  <a:pt x="644236" y="0"/>
                </a:moveTo>
                <a:cubicBezTo>
                  <a:pt x="618397" y="17226"/>
                  <a:pt x="601631" y="30265"/>
                  <a:pt x="571500" y="41564"/>
                </a:cubicBezTo>
                <a:cubicBezTo>
                  <a:pt x="558128" y="46578"/>
                  <a:pt x="543791" y="48491"/>
                  <a:pt x="529936" y="51955"/>
                </a:cubicBezTo>
                <a:cubicBezTo>
                  <a:pt x="466766" y="94069"/>
                  <a:pt x="533881" y="54373"/>
                  <a:pt x="457200" y="83128"/>
                </a:cubicBezTo>
                <a:cubicBezTo>
                  <a:pt x="442696" y="88567"/>
                  <a:pt x="430018" y="98156"/>
                  <a:pt x="415636" y="103909"/>
                </a:cubicBezTo>
                <a:cubicBezTo>
                  <a:pt x="373469" y="120776"/>
                  <a:pt x="352556" y="124875"/>
                  <a:pt x="311727" y="135082"/>
                </a:cubicBezTo>
                <a:cubicBezTo>
                  <a:pt x="290945" y="148937"/>
                  <a:pt x="273076" y="168748"/>
                  <a:pt x="249381" y="176646"/>
                </a:cubicBezTo>
                <a:cubicBezTo>
                  <a:pt x="173488" y="201944"/>
                  <a:pt x="208288" y="192116"/>
                  <a:pt x="145472" y="207818"/>
                </a:cubicBezTo>
                <a:cubicBezTo>
                  <a:pt x="135081" y="218209"/>
                  <a:pt x="126761" y="231203"/>
                  <a:pt x="114300" y="238991"/>
                </a:cubicBezTo>
                <a:cubicBezTo>
                  <a:pt x="98483" y="248877"/>
                  <a:pt x="75534" y="246584"/>
                  <a:pt x="62345" y="259773"/>
                </a:cubicBezTo>
                <a:cubicBezTo>
                  <a:pt x="45915" y="276202"/>
                  <a:pt x="43126" y="302194"/>
                  <a:pt x="31172" y="322118"/>
                </a:cubicBezTo>
                <a:cubicBezTo>
                  <a:pt x="22262" y="336968"/>
                  <a:pt x="10391" y="349827"/>
                  <a:pt x="0" y="363682"/>
                </a:cubicBezTo>
                <a:cubicBezTo>
                  <a:pt x="11377" y="636722"/>
                  <a:pt x="4882" y="578754"/>
                  <a:pt x="31172" y="841664"/>
                </a:cubicBezTo>
                <a:cubicBezTo>
                  <a:pt x="33951" y="869450"/>
                  <a:pt x="33684" y="898001"/>
                  <a:pt x="41563" y="924791"/>
                </a:cubicBezTo>
                <a:cubicBezTo>
                  <a:pt x="58311" y="981734"/>
                  <a:pt x="85125" y="1021638"/>
                  <a:pt x="114300" y="1070264"/>
                </a:cubicBezTo>
                <a:cubicBezTo>
                  <a:pt x="122935" y="1104805"/>
                  <a:pt x="131018" y="1141651"/>
                  <a:pt x="145472" y="1174173"/>
                </a:cubicBezTo>
                <a:cubicBezTo>
                  <a:pt x="150544" y="1185585"/>
                  <a:pt x="159635" y="1194756"/>
                  <a:pt x="166254" y="1205346"/>
                </a:cubicBezTo>
                <a:cubicBezTo>
                  <a:pt x="176958" y="1222472"/>
                  <a:pt x="183146" y="1243019"/>
                  <a:pt x="197427" y="1257300"/>
                </a:cubicBezTo>
                <a:cubicBezTo>
                  <a:pt x="221967" y="1281840"/>
                  <a:pt x="250183" y="1288740"/>
                  <a:pt x="280554" y="1298864"/>
                </a:cubicBezTo>
                <a:cubicBezTo>
                  <a:pt x="290945" y="1309255"/>
                  <a:pt x="298583" y="1323465"/>
                  <a:pt x="311727" y="1330037"/>
                </a:cubicBezTo>
                <a:cubicBezTo>
                  <a:pt x="334280" y="1341314"/>
                  <a:pt x="360136" y="1344184"/>
                  <a:pt x="384463" y="1350818"/>
                </a:cubicBezTo>
                <a:cubicBezTo>
                  <a:pt x="453832" y="1369736"/>
                  <a:pt x="464203" y="1367082"/>
                  <a:pt x="561109" y="1381991"/>
                </a:cubicBezTo>
                <a:cubicBezTo>
                  <a:pt x="571500" y="1385455"/>
                  <a:pt x="582026" y="1388536"/>
                  <a:pt x="592281" y="1392382"/>
                </a:cubicBezTo>
                <a:cubicBezTo>
                  <a:pt x="609746" y="1398931"/>
                  <a:pt x="625597" y="1412447"/>
                  <a:pt x="644236" y="1413164"/>
                </a:cubicBezTo>
                <a:cubicBezTo>
                  <a:pt x="693195" y="1415047"/>
                  <a:pt x="948003" y="1397069"/>
                  <a:pt x="1018309" y="1392382"/>
                </a:cubicBezTo>
                <a:cubicBezTo>
                  <a:pt x="1063336" y="1385455"/>
                  <a:pt x="1108614" y="1379996"/>
                  <a:pt x="1153391" y="1371600"/>
                </a:cubicBezTo>
                <a:cubicBezTo>
                  <a:pt x="1195176" y="1363765"/>
                  <a:pt x="1176857" y="1359867"/>
                  <a:pt x="1215736" y="1340428"/>
                </a:cubicBezTo>
                <a:cubicBezTo>
                  <a:pt x="1225533" y="1335530"/>
                  <a:pt x="1236842" y="1334352"/>
                  <a:pt x="1246909" y="1330037"/>
                </a:cubicBezTo>
                <a:cubicBezTo>
                  <a:pt x="1261146" y="1323935"/>
                  <a:pt x="1273283" y="1312293"/>
                  <a:pt x="1288472" y="1309255"/>
                </a:cubicBezTo>
                <a:cubicBezTo>
                  <a:pt x="1325986" y="1301752"/>
                  <a:pt x="1364672" y="1302328"/>
                  <a:pt x="1402772" y="1298864"/>
                </a:cubicBezTo>
                <a:cubicBezTo>
                  <a:pt x="1413163" y="1291937"/>
                  <a:pt x="1423783" y="1285341"/>
                  <a:pt x="1433945" y="1278082"/>
                </a:cubicBezTo>
                <a:cubicBezTo>
                  <a:pt x="1448038" y="1268016"/>
                  <a:pt x="1459683" y="1253943"/>
                  <a:pt x="1475509" y="1246909"/>
                </a:cubicBezTo>
                <a:cubicBezTo>
                  <a:pt x="1491648" y="1239736"/>
                  <a:pt x="1510145" y="1239982"/>
                  <a:pt x="1527463" y="1236518"/>
                </a:cubicBezTo>
                <a:cubicBezTo>
                  <a:pt x="1619168" y="1175384"/>
                  <a:pt x="1472580" y="1269156"/>
                  <a:pt x="1620981" y="1194955"/>
                </a:cubicBezTo>
                <a:cubicBezTo>
                  <a:pt x="1636471" y="1187210"/>
                  <a:pt x="1647508" y="1172374"/>
                  <a:pt x="1662545" y="1163782"/>
                </a:cubicBezTo>
                <a:cubicBezTo>
                  <a:pt x="1672055" y="1158348"/>
                  <a:pt x="1683921" y="1158289"/>
                  <a:pt x="1693718" y="1153391"/>
                </a:cubicBezTo>
                <a:cubicBezTo>
                  <a:pt x="1742182" y="1129159"/>
                  <a:pt x="1710102" y="1135908"/>
                  <a:pt x="1756063" y="1101437"/>
                </a:cubicBezTo>
                <a:cubicBezTo>
                  <a:pt x="1772220" y="1089319"/>
                  <a:pt x="1790700" y="1080655"/>
                  <a:pt x="1808018" y="1070264"/>
                </a:cubicBezTo>
                <a:cubicBezTo>
                  <a:pt x="1818409" y="1049482"/>
                  <a:pt x="1832808" y="1030259"/>
                  <a:pt x="1839191" y="1007918"/>
                </a:cubicBezTo>
                <a:cubicBezTo>
                  <a:pt x="1877995" y="872101"/>
                  <a:pt x="1822077" y="966048"/>
                  <a:pt x="1870363" y="893618"/>
                </a:cubicBezTo>
                <a:cubicBezTo>
                  <a:pt x="1859972" y="838200"/>
                  <a:pt x="1853540" y="781891"/>
                  <a:pt x="1839191" y="727364"/>
                </a:cubicBezTo>
                <a:cubicBezTo>
                  <a:pt x="1832320" y="701252"/>
                  <a:pt x="1801279" y="684679"/>
                  <a:pt x="1787236" y="665018"/>
                </a:cubicBezTo>
                <a:cubicBezTo>
                  <a:pt x="1778233" y="652414"/>
                  <a:pt x="1773381" y="637309"/>
                  <a:pt x="1766454" y="623455"/>
                </a:cubicBezTo>
                <a:cubicBezTo>
                  <a:pt x="1740062" y="491495"/>
                  <a:pt x="1779467" y="638565"/>
                  <a:pt x="1724891" y="540328"/>
                </a:cubicBezTo>
                <a:cubicBezTo>
                  <a:pt x="1714253" y="521179"/>
                  <a:pt x="1713906" y="497575"/>
                  <a:pt x="1704109" y="477982"/>
                </a:cubicBezTo>
                <a:cubicBezTo>
                  <a:pt x="1680972" y="431708"/>
                  <a:pt x="1670882" y="442685"/>
                  <a:pt x="1641763" y="405246"/>
                </a:cubicBezTo>
                <a:cubicBezTo>
                  <a:pt x="1554762" y="293388"/>
                  <a:pt x="1639799" y="382497"/>
                  <a:pt x="1569027" y="311728"/>
                </a:cubicBezTo>
                <a:cubicBezTo>
                  <a:pt x="1561992" y="290622"/>
                  <a:pt x="1551862" y="255333"/>
                  <a:pt x="1537854" y="238991"/>
                </a:cubicBezTo>
                <a:cubicBezTo>
                  <a:pt x="1526584" y="225842"/>
                  <a:pt x="1509440" y="219088"/>
                  <a:pt x="1496291" y="207818"/>
                </a:cubicBezTo>
                <a:cubicBezTo>
                  <a:pt x="1460667" y="177283"/>
                  <a:pt x="1464209" y="163704"/>
                  <a:pt x="1413163" y="145473"/>
                </a:cubicBezTo>
                <a:cubicBezTo>
                  <a:pt x="1383090" y="134733"/>
                  <a:pt x="1350818" y="131618"/>
                  <a:pt x="1319645" y="124691"/>
                </a:cubicBezTo>
                <a:cubicBezTo>
                  <a:pt x="1319596" y="124654"/>
                  <a:pt x="1255351" y="75270"/>
                  <a:pt x="1246909" y="72737"/>
                </a:cubicBezTo>
                <a:cubicBezTo>
                  <a:pt x="1223450" y="65699"/>
                  <a:pt x="1198418" y="65810"/>
                  <a:pt x="1174172" y="62346"/>
                </a:cubicBezTo>
                <a:lnTo>
                  <a:pt x="1101436" y="41564"/>
                </a:lnTo>
                <a:cubicBezTo>
                  <a:pt x="1090945" y="38417"/>
                  <a:pt x="1081192" y="31902"/>
                  <a:pt x="1070263" y="31173"/>
                </a:cubicBezTo>
                <a:cubicBezTo>
                  <a:pt x="741237" y="9238"/>
                  <a:pt x="757572" y="10391"/>
                  <a:pt x="561109" y="10391"/>
                </a:cubicBez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46" name="45 - Ευθύγραμμο βέλος σύνδεσης"/>
          <p:cNvCxnSpPr/>
          <p:nvPr/>
        </p:nvCxnSpPr>
        <p:spPr>
          <a:xfrm>
            <a:off x="4343420" y="3857628"/>
            <a:ext cx="871522" cy="71438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TextBox"/>
          <p:cNvSpPr txBox="1"/>
          <p:nvPr/>
        </p:nvSpPr>
        <p:spPr>
          <a:xfrm>
            <a:off x="4286248" y="4572008"/>
            <a:ext cx="36433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Εδώ το </a:t>
            </a:r>
            <a:r>
              <a:rPr lang="en-US" dirty="0" smtClean="0"/>
              <a:t>m </a:t>
            </a:r>
            <a:r>
              <a:rPr lang="el-GR" dirty="0" smtClean="0"/>
              <a:t>άλλαξε πλευρά και τώρα βρίσκεται   στην ίδια πλευρά </a:t>
            </a:r>
            <a:r>
              <a:rPr lang="en-US" dirty="0" smtClean="0"/>
              <a:t>(</a:t>
            </a:r>
            <a:r>
              <a:rPr lang="el-GR" dirty="0" smtClean="0"/>
              <a:t>πρώτο μέλος της εξίσωσης) με τ</a:t>
            </a:r>
            <a:r>
              <a:rPr lang="en-US" dirty="0" smtClean="0"/>
              <a:t>o g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48" grpId="0"/>
      <p:bldP spid="88" grpId="0"/>
      <p:bldP spid="89" grpId="0"/>
      <p:bldP spid="69" grpId="0"/>
      <p:bldP spid="72" grpId="0"/>
      <p:bldP spid="73" grpId="0"/>
      <p:bldP spid="41" grpId="0" animBg="1"/>
      <p:bldP spid="44" grpId="0"/>
      <p:bldP spid="45" grpId="0" animBg="1"/>
      <p:bldP spid="5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70 - Ορθογώνιο"/>
          <p:cNvSpPr/>
          <p:nvPr/>
        </p:nvSpPr>
        <p:spPr>
          <a:xfrm>
            <a:off x="6786578" y="4214842"/>
            <a:ext cx="2391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n-US" sz="24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285720" y="2643182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R</a:t>
            </a:r>
            <a:endParaRPr lang="en-US" sz="2800" b="1" dirty="0"/>
          </a:p>
        </p:txBody>
      </p:sp>
      <p:sp>
        <p:nvSpPr>
          <p:cNvPr id="34" name="33 - Ορθογώνιο"/>
          <p:cNvSpPr/>
          <p:nvPr/>
        </p:nvSpPr>
        <p:spPr>
          <a:xfrm>
            <a:off x="642910" y="262002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35" name="34 - Ορθογώνιο"/>
          <p:cNvSpPr/>
          <p:nvPr/>
        </p:nvSpPr>
        <p:spPr>
          <a:xfrm>
            <a:off x="1071538" y="242886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V</a:t>
            </a:r>
            <a:endParaRPr lang="en-US" sz="2800" b="1" dirty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1071538" y="2928934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Ορθογώνιο"/>
          <p:cNvSpPr/>
          <p:nvPr/>
        </p:nvSpPr>
        <p:spPr>
          <a:xfrm>
            <a:off x="1071538" y="2857496"/>
            <a:ext cx="280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85" name="84 - TextBox"/>
          <p:cNvSpPr txBox="1"/>
          <p:nvPr/>
        </p:nvSpPr>
        <p:spPr>
          <a:xfrm>
            <a:off x="928662" y="285728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=&gt;</a:t>
            </a:r>
            <a:endParaRPr lang="el-GR" sz="3600" dirty="0"/>
          </a:p>
        </p:txBody>
      </p:sp>
      <p:sp>
        <p:nvSpPr>
          <p:cNvPr id="88" name="87 - TextBox"/>
          <p:cNvSpPr txBox="1"/>
          <p:nvPr/>
        </p:nvSpPr>
        <p:spPr>
          <a:xfrm>
            <a:off x="1785918" y="2571720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=&gt;</a:t>
            </a:r>
            <a:endParaRPr lang="el-GR" sz="3600" dirty="0">
              <a:solidFill>
                <a:srgbClr val="0070C0"/>
              </a:solidFill>
            </a:endParaRPr>
          </a:p>
        </p:txBody>
      </p:sp>
      <p:sp>
        <p:nvSpPr>
          <p:cNvPr id="89" name="88 - Ορθογώνιο"/>
          <p:cNvSpPr/>
          <p:nvPr/>
        </p:nvSpPr>
        <p:spPr>
          <a:xfrm>
            <a:off x="2428860" y="2643158"/>
            <a:ext cx="1214446" cy="523220"/>
          </a:xfrm>
          <a:prstGeom prst="rect">
            <a:avLst/>
          </a:prstGeom>
          <a:ln w="6350">
            <a:noFill/>
          </a:ln>
        </p:spPr>
        <p:txBody>
          <a:bodyPr wrap="square">
            <a:spAutoFit/>
          </a:bodyPr>
          <a:lstStyle/>
          <a:p>
            <a:r>
              <a:rPr lang="en-US" sz="2800" b="1" dirty="0" smtClean="0"/>
              <a:t>V</a:t>
            </a:r>
            <a:r>
              <a:rPr lang="el-GR" sz="2800" b="1" dirty="0" smtClean="0"/>
              <a:t> </a:t>
            </a:r>
            <a:r>
              <a:rPr lang="en-US" sz="2800" b="1" dirty="0" smtClean="0"/>
              <a:t>=</a:t>
            </a:r>
            <a:r>
              <a:rPr lang="el-GR" sz="2800" b="1" dirty="0" smtClean="0"/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/>
              <a:t>R</a:t>
            </a:r>
            <a:endParaRPr lang="en-US" sz="2800" b="1" dirty="0"/>
          </a:p>
        </p:txBody>
      </p:sp>
      <p:sp>
        <p:nvSpPr>
          <p:cNvPr id="67" name="66 - Επεξήγηση με σύννεφο"/>
          <p:cNvSpPr/>
          <p:nvPr/>
        </p:nvSpPr>
        <p:spPr>
          <a:xfrm>
            <a:off x="214282" y="0"/>
            <a:ext cx="1857388" cy="1071546"/>
          </a:xfrm>
          <a:prstGeom prst="cloudCallout">
            <a:avLst>
              <a:gd name="adj1" fmla="val 115430"/>
              <a:gd name="adj2" fmla="val 1086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8" name="67 - TextBox"/>
          <p:cNvSpPr txBox="1"/>
          <p:nvPr/>
        </p:nvSpPr>
        <p:spPr>
          <a:xfrm>
            <a:off x="3286116" y="357166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συνεπάγεται</a:t>
            </a:r>
          </a:p>
        </p:txBody>
      </p:sp>
      <p:sp>
        <p:nvSpPr>
          <p:cNvPr id="69" name="68 - TextBox"/>
          <p:cNvSpPr txBox="1"/>
          <p:nvPr/>
        </p:nvSpPr>
        <p:spPr>
          <a:xfrm>
            <a:off x="0" y="928670"/>
            <a:ext cx="90011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ΠΡΟΣΟΧΗ</a:t>
            </a:r>
            <a:r>
              <a:rPr lang="el-GR" sz="1600" dirty="0" smtClean="0"/>
              <a:t>!</a:t>
            </a:r>
            <a:r>
              <a:rPr lang="en-US" sz="1600" dirty="0" smtClean="0"/>
              <a:t> </a:t>
            </a:r>
            <a:r>
              <a:rPr lang="el-GR" sz="1600" dirty="0" smtClean="0"/>
              <a:t>Όταν λύνω μια εξίσωση τότε θα πρέπει </a:t>
            </a:r>
            <a:r>
              <a:rPr lang="el-GR" sz="1600" u="sng" dirty="0" smtClean="0"/>
              <a:t>οπωσδήποτε να βάλω το σύμβολο του συνεπάγεται,</a:t>
            </a:r>
            <a:r>
              <a:rPr lang="el-GR" sz="1600" dirty="0" smtClean="0"/>
              <a:t> όταν γράμματα ή αριθμοί της εξίσωσης έχουν αλλάξει μέρος (δηλαδή από το  αριστερό μέλος της εξίσωσης έχουν μετακινηθεί στο δεξί μέλος της εξίσωσης</a:t>
            </a:r>
            <a:r>
              <a:rPr lang="en-US" sz="1600" dirty="0" smtClean="0"/>
              <a:t>, </a:t>
            </a:r>
            <a:r>
              <a:rPr lang="el-GR" sz="1600" dirty="0" smtClean="0"/>
              <a:t> και αντίστροφα)</a:t>
            </a:r>
          </a:p>
        </p:txBody>
      </p:sp>
      <p:sp>
        <p:nvSpPr>
          <p:cNvPr id="72" name="71 - TextBox"/>
          <p:cNvSpPr txBox="1"/>
          <p:nvPr/>
        </p:nvSpPr>
        <p:spPr>
          <a:xfrm>
            <a:off x="1142976" y="2000240"/>
            <a:ext cx="4357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Ακολουθούν παραδείγματα …</a:t>
            </a:r>
          </a:p>
        </p:txBody>
      </p:sp>
      <p:sp>
        <p:nvSpPr>
          <p:cNvPr id="73" name="72 - Ορθογώνιο"/>
          <p:cNvSpPr/>
          <p:nvPr/>
        </p:nvSpPr>
        <p:spPr>
          <a:xfrm>
            <a:off x="3929058" y="2714596"/>
            <a:ext cx="8155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0000FF"/>
                </a:solidFill>
              </a:rPr>
              <a:t>σωστό</a:t>
            </a:r>
            <a:endParaRPr lang="el-GR" b="1" dirty="0">
              <a:solidFill>
                <a:srgbClr val="0000FF"/>
              </a:solidFill>
            </a:endParaRPr>
          </a:p>
        </p:txBody>
      </p:sp>
      <p:sp>
        <p:nvSpPr>
          <p:cNvPr id="84" name="83 - Ορθογώνιο"/>
          <p:cNvSpPr/>
          <p:nvPr/>
        </p:nvSpPr>
        <p:spPr>
          <a:xfrm>
            <a:off x="214282" y="3929066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R</a:t>
            </a:r>
            <a:endParaRPr lang="en-US" sz="2800" b="1" dirty="0"/>
          </a:p>
        </p:txBody>
      </p:sp>
      <p:sp>
        <p:nvSpPr>
          <p:cNvPr id="90" name="89 - Ορθογώνιο"/>
          <p:cNvSpPr/>
          <p:nvPr/>
        </p:nvSpPr>
        <p:spPr>
          <a:xfrm>
            <a:off x="571472" y="390591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111" name="110 - Ορθογώνιο"/>
          <p:cNvSpPr/>
          <p:nvPr/>
        </p:nvSpPr>
        <p:spPr>
          <a:xfrm>
            <a:off x="1000100" y="3714752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V</a:t>
            </a:r>
            <a:endParaRPr lang="en-US" sz="2800" b="1" dirty="0"/>
          </a:p>
        </p:txBody>
      </p:sp>
      <p:cxnSp>
        <p:nvCxnSpPr>
          <p:cNvPr id="112" name="111 - Ευθεία γραμμή σύνδεσης"/>
          <p:cNvCxnSpPr/>
          <p:nvPr/>
        </p:nvCxnSpPr>
        <p:spPr>
          <a:xfrm>
            <a:off x="1000100" y="4214818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114 - Ορθογώνιο"/>
          <p:cNvSpPr/>
          <p:nvPr/>
        </p:nvSpPr>
        <p:spPr>
          <a:xfrm>
            <a:off x="1000100" y="4143380"/>
            <a:ext cx="280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116" name="115 - TextBox"/>
          <p:cNvSpPr txBox="1"/>
          <p:nvPr/>
        </p:nvSpPr>
        <p:spPr>
          <a:xfrm>
            <a:off x="1857356" y="3857604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=</a:t>
            </a:r>
            <a:r>
              <a:rPr lang="el-GR" sz="3600" dirty="0" smtClean="0">
                <a:solidFill>
                  <a:srgbClr val="FF0000"/>
                </a:solidFill>
              </a:rPr>
              <a:t> 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124" name="123 - Ορθογώνιο"/>
          <p:cNvSpPr/>
          <p:nvPr/>
        </p:nvSpPr>
        <p:spPr>
          <a:xfrm>
            <a:off x="2357422" y="3929042"/>
            <a:ext cx="1214446" cy="523220"/>
          </a:xfrm>
          <a:prstGeom prst="rect">
            <a:avLst/>
          </a:prstGeom>
          <a:ln w="6350">
            <a:noFill/>
          </a:ln>
        </p:spPr>
        <p:txBody>
          <a:bodyPr wrap="square">
            <a:spAutoFit/>
          </a:bodyPr>
          <a:lstStyle/>
          <a:p>
            <a:r>
              <a:rPr lang="en-US" sz="2800" b="1" dirty="0" smtClean="0"/>
              <a:t>V</a:t>
            </a:r>
            <a:r>
              <a:rPr lang="el-GR" sz="2800" b="1" dirty="0" smtClean="0"/>
              <a:t> </a:t>
            </a:r>
            <a:r>
              <a:rPr lang="en-US" sz="2800" b="1" dirty="0" smtClean="0"/>
              <a:t>=</a:t>
            </a:r>
            <a:r>
              <a:rPr lang="el-GR" sz="2800" b="1" dirty="0" smtClean="0"/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/>
              <a:t>R</a:t>
            </a:r>
            <a:endParaRPr lang="en-US" sz="2800" b="1" dirty="0"/>
          </a:p>
        </p:txBody>
      </p:sp>
      <p:sp>
        <p:nvSpPr>
          <p:cNvPr id="126" name="125 - Ορθογώνιο"/>
          <p:cNvSpPr/>
          <p:nvPr/>
        </p:nvSpPr>
        <p:spPr>
          <a:xfrm>
            <a:off x="3643306" y="3929042"/>
            <a:ext cx="773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λάθος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127" name="126 - Ορθογώνιο"/>
          <p:cNvSpPr/>
          <p:nvPr/>
        </p:nvSpPr>
        <p:spPr>
          <a:xfrm>
            <a:off x="2143108" y="5143512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m</a:t>
            </a:r>
            <a:endParaRPr lang="en-US" sz="2800" b="1" dirty="0"/>
          </a:p>
        </p:txBody>
      </p:sp>
      <p:sp>
        <p:nvSpPr>
          <p:cNvPr id="128" name="127 - Ορθογώνιο"/>
          <p:cNvSpPr/>
          <p:nvPr/>
        </p:nvSpPr>
        <p:spPr>
          <a:xfrm>
            <a:off x="2655062" y="512035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129" name="128 - Ορθογώνιο"/>
          <p:cNvSpPr/>
          <p:nvPr/>
        </p:nvSpPr>
        <p:spPr>
          <a:xfrm>
            <a:off x="3083690" y="492919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w</a:t>
            </a:r>
            <a:endParaRPr lang="en-US" sz="2800" b="1" dirty="0"/>
          </a:p>
        </p:txBody>
      </p:sp>
      <p:cxnSp>
        <p:nvCxnSpPr>
          <p:cNvPr id="130" name="129 - Ευθεία γραμμή σύνδεσης"/>
          <p:cNvCxnSpPr/>
          <p:nvPr/>
        </p:nvCxnSpPr>
        <p:spPr>
          <a:xfrm>
            <a:off x="3083690" y="5429264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130 - Ορθογώνιο"/>
          <p:cNvSpPr/>
          <p:nvPr/>
        </p:nvSpPr>
        <p:spPr>
          <a:xfrm>
            <a:off x="3143240" y="5357826"/>
            <a:ext cx="3545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g</a:t>
            </a:r>
            <a:endParaRPr lang="en-US" sz="2800" b="1" dirty="0"/>
          </a:p>
        </p:txBody>
      </p:sp>
      <p:sp>
        <p:nvSpPr>
          <p:cNvPr id="132" name="131 - TextBox"/>
          <p:cNvSpPr txBox="1"/>
          <p:nvPr/>
        </p:nvSpPr>
        <p:spPr>
          <a:xfrm>
            <a:off x="1571604" y="5000636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=</a:t>
            </a:r>
            <a:r>
              <a:rPr lang="el-GR" sz="3600" dirty="0" smtClean="0">
                <a:solidFill>
                  <a:srgbClr val="FF0000"/>
                </a:solidFill>
              </a:rPr>
              <a:t> </a:t>
            </a:r>
            <a:endParaRPr lang="el-GR" sz="3600" dirty="0">
              <a:solidFill>
                <a:srgbClr val="FF0000"/>
              </a:solidFill>
            </a:endParaRPr>
          </a:p>
        </p:txBody>
      </p:sp>
      <p:sp>
        <p:nvSpPr>
          <p:cNvPr id="133" name="132 - Ορθογώνιο"/>
          <p:cNvSpPr/>
          <p:nvPr/>
        </p:nvSpPr>
        <p:spPr>
          <a:xfrm>
            <a:off x="142844" y="5095228"/>
            <a:ext cx="1571636" cy="523220"/>
          </a:xfrm>
          <a:prstGeom prst="rect">
            <a:avLst/>
          </a:prstGeom>
          <a:ln w="6350">
            <a:noFill/>
          </a:ln>
        </p:spPr>
        <p:txBody>
          <a:bodyPr wrap="square">
            <a:spAutoFit/>
          </a:bodyPr>
          <a:lstStyle/>
          <a:p>
            <a:r>
              <a:rPr lang="en-US" sz="2800" b="1" dirty="0" smtClean="0"/>
              <a:t>w</a:t>
            </a:r>
            <a:r>
              <a:rPr lang="el-GR" sz="2800" b="1" dirty="0" smtClean="0"/>
              <a:t> </a:t>
            </a:r>
            <a:r>
              <a:rPr lang="en-US" sz="2800" b="1" dirty="0" smtClean="0"/>
              <a:t>=</a:t>
            </a:r>
            <a:r>
              <a:rPr lang="el-GR" sz="2800" b="1" dirty="0" smtClean="0"/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g</a:t>
            </a:r>
            <a:endParaRPr lang="en-US" sz="2800" b="1" dirty="0"/>
          </a:p>
        </p:txBody>
      </p:sp>
      <p:sp>
        <p:nvSpPr>
          <p:cNvPr id="134" name="133 - Ορθογώνιο"/>
          <p:cNvSpPr/>
          <p:nvPr/>
        </p:nvSpPr>
        <p:spPr>
          <a:xfrm>
            <a:off x="4369574" y="5238104"/>
            <a:ext cx="773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λάθος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140" name="139 - TextBox"/>
          <p:cNvSpPr txBox="1"/>
          <p:nvPr/>
        </p:nvSpPr>
        <p:spPr>
          <a:xfrm>
            <a:off x="6215074" y="3500438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 smtClean="0"/>
              <a:t> </a:t>
            </a:r>
            <a:endParaRPr lang="el-GR" sz="36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2702724" y="612049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m</a:t>
            </a:r>
            <a:endParaRPr lang="en-US" sz="2800" b="1" dirty="0"/>
          </a:p>
        </p:txBody>
      </p:sp>
      <p:sp>
        <p:nvSpPr>
          <p:cNvPr id="50" name="49 - Ορθογώνιο"/>
          <p:cNvSpPr/>
          <p:nvPr/>
        </p:nvSpPr>
        <p:spPr>
          <a:xfrm>
            <a:off x="3214678" y="609733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51" name="50 - Ορθογώνιο"/>
          <p:cNvSpPr/>
          <p:nvPr/>
        </p:nvSpPr>
        <p:spPr>
          <a:xfrm>
            <a:off x="3643306" y="590617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w</a:t>
            </a:r>
            <a:endParaRPr lang="en-US" sz="2800" b="1" dirty="0"/>
          </a:p>
        </p:txBody>
      </p:sp>
      <p:cxnSp>
        <p:nvCxnSpPr>
          <p:cNvPr id="52" name="51 - Ευθεία γραμμή σύνδεσης"/>
          <p:cNvCxnSpPr/>
          <p:nvPr/>
        </p:nvCxnSpPr>
        <p:spPr>
          <a:xfrm>
            <a:off x="3643306" y="640624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- Ορθογώνιο"/>
          <p:cNvSpPr/>
          <p:nvPr/>
        </p:nvSpPr>
        <p:spPr>
          <a:xfrm>
            <a:off x="3702856" y="6334804"/>
            <a:ext cx="3545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g</a:t>
            </a:r>
            <a:endParaRPr lang="en-US" sz="2800" b="1" dirty="0"/>
          </a:p>
        </p:txBody>
      </p:sp>
      <p:sp>
        <p:nvSpPr>
          <p:cNvPr id="54" name="53 - TextBox"/>
          <p:cNvSpPr txBox="1"/>
          <p:nvPr/>
        </p:nvSpPr>
        <p:spPr>
          <a:xfrm>
            <a:off x="1988344" y="6068817"/>
            <a:ext cx="10120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=&gt;</a:t>
            </a:r>
            <a:r>
              <a:rPr lang="el-GR" sz="3600" dirty="0" smtClean="0">
                <a:solidFill>
                  <a:srgbClr val="0070C0"/>
                </a:solidFill>
              </a:rPr>
              <a:t> </a:t>
            </a:r>
            <a:endParaRPr lang="el-GR" sz="3600" dirty="0">
              <a:solidFill>
                <a:srgbClr val="0070C0"/>
              </a:solidFill>
            </a:endParaRPr>
          </a:p>
        </p:txBody>
      </p:sp>
      <p:sp>
        <p:nvSpPr>
          <p:cNvPr id="55" name="54 - Ορθογώνιο"/>
          <p:cNvSpPr/>
          <p:nvPr/>
        </p:nvSpPr>
        <p:spPr>
          <a:xfrm>
            <a:off x="345270" y="6072206"/>
            <a:ext cx="1571636" cy="523220"/>
          </a:xfrm>
          <a:prstGeom prst="rect">
            <a:avLst/>
          </a:prstGeom>
          <a:ln w="6350">
            <a:noFill/>
          </a:ln>
        </p:spPr>
        <p:txBody>
          <a:bodyPr wrap="square">
            <a:spAutoFit/>
          </a:bodyPr>
          <a:lstStyle/>
          <a:p>
            <a:r>
              <a:rPr lang="en-US" sz="2800" b="1" dirty="0" smtClean="0"/>
              <a:t>w</a:t>
            </a:r>
            <a:r>
              <a:rPr lang="el-GR" sz="2800" b="1" dirty="0" smtClean="0"/>
              <a:t> </a:t>
            </a:r>
            <a:r>
              <a:rPr lang="en-US" sz="2800" b="1" dirty="0" smtClean="0"/>
              <a:t>=</a:t>
            </a:r>
            <a:r>
              <a:rPr lang="el-GR" sz="2800" b="1" dirty="0" smtClean="0"/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g</a:t>
            </a:r>
            <a:endParaRPr lang="en-US" sz="2800" b="1" dirty="0"/>
          </a:p>
        </p:txBody>
      </p:sp>
      <p:sp>
        <p:nvSpPr>
          <p:cNvPr id="56" name="55 - Ορθογώνιο"/>
          <p:cNvSpPr/>
          <p:nvPr/>
        </p:nvSpPr>
        <p:spPr>
          <a:xfrm>
            <a:off x="4429124" y="6215082"/>
            <a:ext cx="8155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0000FF"/>
                </a:solidFill>
              </a:rPr>
              <a:t>σωστό</a:t>
            </a:r>
            <a:endParaRPr lang="el-GR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1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8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48" grpId="0"/>
      <p:bldP spid="85" grpId="0"/>
      <p:bldP spid="88" grpId="0"/>
      <p:bldP spid="89" grpId="0"/>
      <p:bldP spid="67" grpId="0" animBg="1"/>
      <p:bldP spid="68" grpId="0"/>
      <p:bldP spid="69" grpId="0"/>
      <p:bldP spid="72" grpId="0"/>
      <p:bldP spid="73" grpId="0"/>
      <p:bldP spid="84" grpId="0"/>
      <p:bldP spid="90" grpId="0"/>
      <p:bldP spid="111" grpId="0"/>
      <p:bldP spid="115" grpId="0"/>
      <p:bldP spid="116" grpId="0"/>
      <p:bldP spid="124" grpId="0"/>
      <p:bldP spid="126" grpId="0"/>
      <p:bldP spid="127" grpId="0"/>
      <p:bldP spid="128" grpId="0"/>
      <p:bldP spid="129" grpId="0"/>
      <p:bldP spid="131" grpId="0"/>
      <p:bldP spid="132" grpId="0"/>
      <p:bldP spid="133" grpId="0"/>
      <p:bldP spid="134" grpId="0"/>
      <p:bldP spid="49" grpId="0"/>
      <p:bldP spid="50" grpId="0"/>
      <p:bldP spid="51" grpId="0"/>
      <p:bldP spid="53" grpId="0"/>
      <p:bldP spid="54" grpId="0"/>
      <p:bldP spid="55" grpId="0"/>
      <p:bldP spid="5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84 - TextBox"/>
          <p:cNvSpPr txBox="1"/>
          <p:nvPr/>
        </p:nvSpPr>
        <p:spPr>
          <a:xfrm>
            <a:off x="928662" y="285728"/>
            <a:ext cx="7143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=&gt;</a:t>
            </a:r>
            <a:endParaRPr lang="el-GR" sz="3600" dirty="0"/>
          </a:p>
        </p:txBody>
      </p:sp>
      <p:sp>
        <p:nvSpPr>
          <p:cNvPr id="67" name="66 - Επεξήγηση με σύννεφο"/>
          <p:cNvSpPr/>
          <p:nvPr/>
        </p:nvSpPr>
        <p:spPr>
          <a:xfrm>
            <a:off x="214282" y="0"/>
            <a:ext cx="1857388" cy="1071546"/>
          </a:xfrm>
          <a:prstGeom prst="cloudCallout">
            <a:avLst>
              <a:gd name="adj1" fmla="val 115430"/>
              <a:gd name="adj2" fmla="val 1086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8" name="67 - TextBox"/>
          <p:cNvSpPr txBox="1"/>
          <p:nvPr/>
        </p:nvSpPr>
        <p:spPr>
          <a:xfrm>
            <a:off x="3286116" y="357166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συνεπάγεται</a:t>
            </a:r>
          </a:p>
        </p:txBody>
      </p:sp>
      <p:sp>
        <p:nvSpPr>
          <p:cNvPr id="69" name="68 - TextBox"/>
          <p:cNvSpPr txBox="1"/>
          <p:nvPr/>
        </p:nvSpPr>
        <p:spPr>
          <a:xfrm>
            <a:off x="0" y="857232"/>
            <a:ext cx="90011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ΠΡΟΣΟΧΗ</a:t>
            </a:r>
            <a:r>
              <a:rPr lang="el-GR" sz="1600" dirty="0" smtClean="0"/>
              <a:t>!</a:t>
            </a:r>
            <a:r>
              <a:rPr lang="en-US" sz="1600" dirty="0" smtClean="0"/>
              <a:t> </a:t>
            </a:r>
            <a:r>
              <a:rPr lang="el-GR" sz="1600" dirty="0" smtClean="0"/>
              <a:t>Όταν λύνω μια εξίσωση τότε θα πρέπει </a:t>
            </a:r>
            <a:r>
              <a:rPr lang="el-GR" sz="1600" u="sng" dirty="0" smtClean="0"/>
              <a:t> να βάλω το σύμβολο του συνεπάγεται,</a:t>
            </a:r>
            <a:r>
              <a:rPr lang="el-GR" sz="1600" dirty="0" smtClean="0"/>
              <a:t> </a:t>
            </a:r>
            <a:r>
              <a:rPr lang="el-GR" sz="1600" b="1" dirty="0" smtClean="0"/>
              <a:t>όταν</a:t>
            </a:r>
            <a:r>
              <a:rPr lang="el-GR" sz="1600" dirty="0" smtClean="0"/>
              <a:t>  έχω  πολλαπλασιάσει (ή διαιρέσει )  και τα δυο μέλη της εξίσωσης με ένα αριθμό ( ή γράμμα- μεταβλητή)</a:t>
            </a:r>
          </a:p>
        </p:txBody>
      </p:sp>
      <p:sp>
        <p:nvSpPr>
          <p:cNvPr id="72" name="71 - TextBox"/>
          <p:cNvSpPr txBox="1"/>
          <p:nvPr/>
        </p:nvSpPr>
        <p:spPr>
          <a:xfrm>
            <a:off x="1142976" y="1785926"/>
            <a:ext cx="4357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Ακολουθούν παραδείγματα …</a:t>
            </a:r>
          </a:p>
        </p:txBody>
      </p:sp>
      <p:sp>
        <p:nvSpPr>
          <p:cNvPr id="73" name="72 - Ορθογώνιο"/>
          <p:cNvSpPr/>
          <p:nvPr/>
        </p:nvSpPr>
        <p:spPr>
          <a:xfrm>
            <a:off x="6429388" y="2643182"/>
            <a:ext cx="8155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0000FF"/>
                </a:solidFill>
              </a:rPr>
              <a:t>σωστό</a:t>
            </a:r>
            <a:endParaRPr lang="el-GR" b="1" dirty="0">
              <a:solidFill>
                <a:srgbClr val="0000FF"/>
              </a:solidFill>
            </a:endParaRPr>
          </a:p>
        </p:txBody>
      </p:sp>
      <p:sp>
        <p:nvSpPr>
          <p:cNvPr id="126" name="125 - Ορθογώνιο"/>
          <p:cNvSpPr/>
          <p:nvPr/>
        </p:nvSpPr>
        <p:spPr>
          <a:xfrm>
            <a:off x="6357950" y="3896005"/>
            <a:ext cx="773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λάθος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134" name="133 - Ορθογώνιο"/>
          <p:cNvSpPr/>
          <p:nvPr/>
        </p:nvSpPr>
        <p:spPr>
          <a:xfrm>
            <a:off x="5357818" y="6215082"/>
            <a:ext cx="773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λάθος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140" name="139 - TextBox"/>
          <p:cNvSpPr txBox="1"/>
          <p:nvPr/>
        </p:nvSpPr>
        <p:spPr>
          <a:xfrm>
            <a:off x="6215074" y="3681691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dirty="0" smtClean="0"/>
              <a:t> </a:t>
            </a:r>
            <a:endParaRPr lang="el-GR" sz="3600" dirty="0"/>
          </a:p>
        </p:txBody>
      </p:sp>
      <p:sp>
        <p:nvSpPr>
          <p:cNvPr id="142" name="141 - Ορθογώνιο"/>
          <p:cNvSpPr/>
          <p:nvPr/>
        </p:nvSpPr>
        <p:spPr>
          <a:xfrm>
            <a:off x="5286380" y="5214950"/>
            <a:ext cx="8155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0000FF"/>
                </a:solidFill>
              </a:rPr>
              <a:t>σωστό</a:t>
            </a:r>
            <a:endParaRPr lang="el-GR" b="1" dirty="0">
              <a:solidFill>
                <a:srgbClr val="0000FF"/>
              </a:solidFill>
            </a:endParaRPr>
          </a:p>
        </p:txBody>
      </p:sp>
      <p:sp>
        <p:nvSpPr>
          <p:cNvPr id="41" name="40 - Ορθογώνιο"/>
          <p:cNvSpPr/>
          <p:nvPr/>
        </p:nvSpPr>
        <p:spPr>
          <a:xfrm>
            <a:off x="928662" y="2523460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32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1285852" y="2500306"/>
            <a:ext cx="9284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m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sz="2800" dirty="0"/>
          </a:p>
        </p:txBody>
      </p:sp>
      <p:sp>
        <p:nvSpPr>
          <p:cNvPr id="43" name="42 - Ορθογώνιο"/>
          <p:cNvSpPr/>
          <p:nvPr/>
        </p:nvSpPr>
        <p:spPr>
          <a:xfrm>
            <a:off x="285720" y="2500306"/>
            <a:ext cx="4523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</a:t>
            </a:r>
            <a:endParaRPr lang="el-GR" sz="2800" dirty="0"/>
          </a:p>
        </p:txBody>
      </p:sp>
      <p:sp>
        <p:nvSpPr>
          <p:cNvPr id="44" name="43 - TextBox"/>
          <p:cNvSpPr txBox="1"/>
          <p:nvPr/>
        </p:nvSpPr>
        <p:spPr>
          <a:xfrm>
            <a:off x="2714612" y="2428868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=&gt;</a:t>
            </a:r>
            <a:endParaRPr lang="el-GR" sz="4000" b="1" dirty="0">
              <a:solidFill>
                <a:srgbClr val="0070C0"/>
              </a:solidFill>
            </a:endParaRPr>
          </a:p>
        </p:txBody>
      </p:sp>
      <p:sp>
        <p:nvSpPr>
          <p:cNvPr id="45" name="44 - Ορθογώνιο"/>
          <p:cNvSpPr/>
          <p:nvPr/>
        </p:nvSpPr>
        <p:spPr>
          <a:xfrm>
            <a:off x="4539340" y="2523460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3200" dirty="0"/>
          </a:p>
        </p:txBody>
      </p:sp>
      <p:sp>
        <p:nvSpPr>
          <p:cNvPr id="46" name="45 - Ορθογώνιο"/>
          <p:cNvSpPr/>
          <p:nvPr/>
        </p:nvSpPr>
        <p:spPr>
          <a:xfrm>
            <a:off x="5072301" y="2428868"/>
            <a:ext cx="9284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m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sz="2800" dirty="0"/>
          </a:p>
        </p:txBody>
      </p:sp>
      <p:sp>
        <p:nvSpPr>
          <p:cNvPr id="47" name="46 - Ορθογώνιο"/>
          <p:cNvSpPr/>
          <p:nvPr/>
        </p:nvSpPr>
        <p:spPr>
          <a:xfrm>
            <a:off x="4000496" y="2428868"/>
            <a:ext cx="4523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</a:t>
            </a:r>
            <a:endParaRPr lang="el-GR" sz="2800" dirty="0"/>
          </a:p>
        </p:txBody>
      </p:sp>
      <p:cxnSp>
        <p:nvCxnSpPr>
          <p:cNvPr id="49" name="48 - Ευθεία γραμμή σύνδεσης"/>
          <p:cNvCxnSpPr/>
          <p:nvPr/>
        </p:nvCxnSpPr>
        <p:spPr>
          <a:xfrm>
            <a:off x="5072066" y="2905780"/>
            <a:ext cx="78581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- Ευθεία γραμμή σύνδεσης"/>
          <p:cNvCxnSpPr/>
          <p:nvPr/>
        </p:nvCxnSpPr>
        <p:spPr>
          <a:xfrm>
            <a:off x="3929058" y="2928934"/>
            <a:ext cx="50006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Ορθογώνιο"/>
          <p:cNvSpPr/>
          <p:nvPr/>
        </p:nvSpPr>
        <p:spPr>
          <a:xfrm>
            <a:off x="5357818" y="2834342"/>
            <a:ext cx="3545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g</a:t>
            </a:r>
            <a:endParaRPr lang="el-GR" sz="2800" dirty="0">
              <a:solidFill>
                <a:srgbClr val="FF0000"/>
              </a:solidFill>
            </a:endParaRPr>
          </a:p>
        </p:txBody>
      </p:sp>
      <p:sp>
        <p:nvSpPr>
          <p:cNvPr id="52" name="51 - Ορθογώνιο"/>
          <p:cNvSpPr/>
          <p:nvPr/>
        </p:nvSpPr>
        <p:spPr>
          <a:xfrm>
            <a:off x="4071934" y="2834342"/>
            <a:ext cx="3545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g</a:t>
            </a:r>
            <a:endParaRPr lang="el-GR" sz="2800" dirty="0">
              <a:solidFill>
                <a:srgbClr val="FF0000"/>
              </a:solidFill>
            </a:endParaRPr>
          </a:p>
        </p:txBody>
      </p:sp>
      <p:sp>
        <p:nvSpPr>
          <p:cNvPr id="60" name="59 - TextBox"/>
          <p:cNvSpPr txBox="1"/>
          <p:nvPr/>
        </p:nvSpPr>
        <p:spPr>
          <a:xfrm>
            <a:off x="285720" y="514351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5x  =</a:t>
            </a:r>
            <a:r>
              <a:rPr lang="el-GR" sz="2800" b="1" dirty="0" smtClean="0"/>
              <a:t>   </a:t>
            </a:r>
            <a:r>
              <a:rPr lang="en-US" sz="2800" b="1" dirty="0" smtClean="0"/>
              <a:t>6</a:t>
            </a:r>
            <a:endParaRPr lang="en-US" sz="2800" b="1" dirty="0"/>
          </a:p>
        </p:txBody>
      </p:sp>
      <p:sp>
        <p:nvSpPr>
          <p:cNvPr id="61" name="60 - TextBox"/>
          <p:cNvSpPr txBox="1"/>
          <p:nvPr/>
        </p:nvSpPr>
        <p:spPr>
          <a:xfrm>
            <a:off x="2071670" y="5072074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=&gt;</a:t>
            </a:r>
            <a:endParaRPr lang="el-GR" sz="4000" b="1" dirty="0">
              <a:solidFill>
                <a:srgbClr val="0070C0"/>
              </a:solidFill>
            </a:endParaRPr>
          </a:p>
        </p:txBody>
      </p:sp>
      <p:sp>
        <p:nvSpPr>
          <p:cNvPr id="62" name="61 - TextBox"/>
          <p:cNvSpPr txBox="1"/>
          <p:nvPr/>
        </p:nvSpPr>
        <p:spPr>
          <a:xfrm>
            <a:off x="3000364" y="5214950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5x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3" name="62 - Ορθογώνιο"/>
          <p:cNvSpPr/>
          <p:nvPr/>
        </p:nvSpPr>
        <p:spPr>
          <a:xfrm>
            <a:off x="3929058" y="521495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=</a:t>
            </a:r>
            <a:endParaRPr lang="el-GR" sz="2800" dirty="0"/>
          </a:p>
        </p:txBody>
      </p:sp>
      <p:sp>
        <p:nvSpPr>
          <p:cNvPr id="64" name="63 - TextBox"/>
          <p:cNvSpPr txBox="1"/>
          <p:nvPr/>
        </p:nvSpPr>
        <p:spPr>
          <a:xfrm>
            <a:off x="4214810" y="5214950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6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6" name="75 - Ορθογώνιο"/>
          <p:cNvSpPr/>
          <p:nvPr/>
        </p:nvSpPr>
        <p:spPr>
          <a:xfrm>
            <a:off x="3500430" y="5214950"/>
            <a:ext cx="5148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l-GR" sz="2800" b="1" dirty="0" smtClean="0">
                <a:solidFill>
                  <a:srgbClr val="FF0000"/>
                </a:solidFill>
              </a:rPr>
              <a:t>α</a:t>
            </a:r>
            <a:endParaRPr lang="el-GR" sz="2800" dirty="0"/>
          </a:p>
        </p:txBody>
      </p:sp>
      <p:sp>
        <p:nvSpPr>
          <p:cNvPr id="77" name="76 - Ορθογώνιο"/>
          <p:cNvSpPr/>
          <p:nvPr/>
        </p:nvSpPr>
        <p:spPr>
          <a:xfrm>
            <a:off x="4485743" y="5214950"/>
            <a:ext cx="5148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l-GR" sz="2800" b="1" dirty="0" smtClean="0">
                <a:solidFill>
                  <a:srgbClr val="FF0000"/>
                </a:solidFill>
              </a:rPr>
              <a:t>α</a:t>
            </a:r>
            <a:endParaRPr lang="el-GR" sz="2800" dirty="0"/>
          </a:p>
        </p:txBody>
      </p:sp>
      <p:sp>
        <p:nvSpPr>
          <p:cNvPr id="80" name="79 - Ορθογώνιο"/>
          <p:cNvSpPr/>
          <p:nvPr/>
        </p:nvSpPr>
        <p:spPr>
          <a:xfrm>
            <a:off x="928662" y="3776283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3200" dirty="0"/>
          </a:p>
        </p:txBody>
      </p:sp>
      <p:sp>
        <p:nvSpPr>
          <p:cNvPr id="81" name="80 - Ορθογώνιο"/>
          <p:cNvSpPr/>
          <p:nvPr/>
        </p:nvSpPr>
        <p:spPr>
          <a:xfrm>
            <a:off x="1285852" y="3753129"/>
            <a:ext cx="8563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V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I</a:t>
            </a:r>
            <a:endParaRPr lang="en-US" sz="2800" dirty="0"/>
          </a:p>
        </p:txBody>
      </p:sp>
      <p:sp>
        <p:nvSpPr>
          <p:cNvPr id="82" name="81 - Ορθογώνιο"/>
          <p:cNvSpPr/>
          <p:nvPr/>
        </p:nvSpPr>
        <p:spPr>
          <a:xfrm>
            <a:off x="285720" y="3753129"/>
            <a:ext cx="6222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P</a:t>
            </a:r>
            <a:r>
              <a:rPr lang="el-GR" sz="2800" b="1" baseline="-25000" dirty="0" err="1" smtClean="0">
                <a:solidFill>
                  <a:srgbClr val="0000FF"/>
                </a:solidFill>
              </a:rPr>
              <a:t>ηλ</a:t>
            </a:r>
            <a:endParaRPr lang="el-GR" sz="2800" dirty="0"/>
          </a:p>
        </p:txBody>
      </p:sp>
      <p:sp>
        <p:nvSpPr>
          <p:cNvPr id="83" name="82 - TextBox"/>
          <p:cNvSpPr txBox="1"/>
          <p:nvPr/>
        </p:nvSpPr>
        <p:spPr>
          <a:xfrm>
            <a:off x="2714612" y="3681691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=</a:t>
            </a:r>
            <a:endParaRPr lang="el-GR" sz="4000" b="1" dirty="0">
              <a:solidFill>
                <a:srgbClr val="FF0000"/>
              </a:solidFill>
            </a:endParaRPr>
          </a:p>
        </p:txBody>
      </p:sp>
      <p:sp>
        <p:nvSpPr>
          <p:cNvPr id="86" name="85 - Ορθογώνιο"/>
          <p:cNvSpPr/>
          <p:nvPr/>
        </p:nvSpPr>
        <p:spPr>
          <a:xfrm>
            <a:off x="4539340" y="3776283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3200" dirty="0"/>
          </a:p>
        </p:txBody>
      </p:sp>
      <p:sp>
        <p:nvSpPr>
          <p:cNvPr id="87" name="86 - Ορθογώνιο"/>
          <p:cNvSpPr/>
          <p:nvPr/>
        </p:nvSpPr>
        <p:spPr>
          <a:xfrm>
            <a:off x="5072301" y="3681691"/>
            <a:ext cx="7745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V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endParaRPr lang="en-US" sz="2800" dirty="0"/>
          </a:p>
        </p:txBody>
      </p:sp>
      <p:sp>
        <p:nvSpPr>
          <p:cNvPr id="91" name="90 - Ορθογώνιο"/>
          <p:cNvSpPr/>
          <p:nvPr/>
        </p:nvSpPr>
        <p:spPr>
          <a:xfrm>
            <a:off x="3929058" y="3681691"/>
            <a:ext cx="6222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P</a:t>
            </a:r>
            <a:r>
              <a:rPr lang="el-GR" sz="2800" b="1" baseline="-25000" dirty="0" err="1" smtClean="0">
                <a:solidFill>
                  <a:srgbClr val="0000FF"/>
                </a:solidFill>
              </a:rPr>
              <a:t>ηλ</a:t>
            </a:r>
            <a:endParaRPr lang="el-GR" sz="2800" dirty="0"/>
          </a:p>
        </p:txBody>
      </p:sp>
      <p:cxnSp>
        <p:nvCxnSpPr>
          <p:cNvPr id="92" name="91 - Ευθεία γραμμή σύνδεσης"/>
          <p:cNvCxnSpPr/>
          <p:nvPr/>
        </p:nvCxnSpPr>
        <p:spPr>
          <a:xfrm>
            <a:off x="5072066" y="4158603"/>
            <a:ext cx="78581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92 - Ευθεία γραμμή σύνδεσης"/>
          <p:cNvCxnSpPr/>
          <p:nvPr/>
        </p:nvCxnSpPr>
        <p:spPr>
          <a:xfrm>
            <a:off x="3929058" y="4181757"/>
            <a:ext cx="50006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93 - Ορθογώνιο"/>
          <p:cNvSpPr/>
          <p:nvPr/>
        </p:nvSpPr>
        <p:spPr>
          <a:xfrm>
            <a:off x="5357818" y="4087165"/>
            <a:ext cx="280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I</a:t>
            </a:r>
            <a:endParaRPr lang="el-GR" sz="2800" dirty="0">
              <a:solidFill>
                <a:srgbClr val="FF0000"/>
              </a:solidFill>
            </a:endParaRPr>
          </a:p>
        </p:txBody>
      </p:sp>
      <p:sp>
        <p:nvSpPr>
          <p:cNvPr id="95" name="94 - Ορθογώνιο"/>
          <p:cNvSpPr/>
          <p:nvPr/>
        </p:nvSpPr>
        <p:spPr>
          <a:xfrm>
            <a:off x="4071934" y="4087165"/>
            <a:ext cx="280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I</a:t>
            </a:r>
            <a:endParaRPr lang="el-GR" sz="2800" dirty="0">
              <a:solidFill>
                <a:srgbClr val="FF0000"/>
              </a:solidFill>
            </a:endParaRPr>
          </a:p>
        </p:txBody>
      </p:sp>
      <p:sp>
        <p:nvSpPr>
          <p:cNvPr id="96" name="95 - TextBox"/>
          <p:cNvSpPr txBox="1"/>
          <p:nvPr/>
        </p:nvSpPr>
        <p:spPr>
          <a:xfrm>
            <a:off x="438120" y="607870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5x  =</a:t>
            </a:r>
            <a:r>
              <a:rPr lang="el-GR" sz="2800" b="1" dirty="0" smtClean="0"/>
              <a:t>   </a:t>
            </a:r>
            <a:r>
              <a:rPr lang="en-US" sz="2800" b="1" dirty="0" smtClean="0"/>
              <a:t>6</a:t>
            </a:r>
            <a:endParaRPr lang="en-US" sz="2800" b="1" dirty="0"/>
          </a:p>
        </p:txBody>
      </p:sp>
      <p:sp>
        <p:nvSpPr>
          <p:cNvPr id="97" name="96 - TextBox"/>
          <p:cNvSpPr txBox="1"/>
          <p:nvPr/>
        </p:nvSpPr>
        <p:spPr>
          <a:xfrm>
            <a:off x="2224070" y="6007262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=</a:t>
            </a:r>
            <a:endParaRPr lang="el-GR" sz="4000" b="1" dirty="0">
              <a:solidFill>
                <a:srgbClr val="FF0000"/>
              </a:solidFill>
            </a:endParaRPr>
          </a:p>
        </p:txBody>
      </p:sp>
      <p:sp>
        <p:nvSpPr>
          <p:cNvPr id="98" name="97 - TextBox"/>
          <p:cNvSpPr txBox="1"/>
          <p:nvPr/>
        </p:nvSpPr>
        <p:spPr>
          <a:xfrm>
            <a:off x="3152764" y="6150138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5x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9" name="98 - Ορθογώνιο"/>
          <p:cNvSpPr/>
          <p:nvPr/>
        </p:nvSpPr>
        <p:spPr>
          <a:xfrm>
            <a:off x="4081458" y="615013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=</a:t>
            </a:r>
            <a:endParaRPr lang="el-GR" sz="2800" dirty="0"/>
          </a:p>
        </p:txBody>
      </p:sp>
      <p:sp>
        <p:nvSpPr>
          <p:cNvPr id="100" name="99 - TextBox"/>
          <p:cNvSpPr txBox="1"/>
          <p:nvPr/>
        </p:nvSpPr>
        <p:spPr>
          <a:xfrm>
            <a:off x="4367210" y="6150138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6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1" name="100 - Ορθογώνιο"/>
          <p:cNvSpPr/>
          <p:nvPr/>
        </p:nvSpPr>
        <p:spPr>
          <a:xfrm>
            <a:off x="3652830" y="6150138"/>
            <a:ext cx="5148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l-GR" sz="2800" b="1" dirty="0" smtClean="0">
                <a:solidFill>
                  <a:srgbClr val="FF0000"/>
                </a:solidFill>
              </a:rPr>
              <a:t>α</a:t>
            </a:r>
            <a:endParaRPr lang="el-GR" sz="2800" dirty="0"/>
          </a:p>
        </p:txBody>
      </p:sp>
      <p:sp>
        <p:nvSpPr>
          <p:cNvPr id="102" name="101 - Ορθογώνιο"/>
          <p:cNvSpPr/>
          <p:nvPr/>
        </p:nvSpPr>
        <p:spPr>
          <a:xfrm>
            <a:off x="4638143" y="6150138"/>
            <a:ext cx="5148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l-GR" sz="2800" b="1" dirty="0" smtClean="0">
                <a:solidFill>
                  <a:srgbClr val="FF0000"/>
                </a:solidFill>
              </a:rPr>
              <a:t>α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8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3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0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7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4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1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8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3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5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0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2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7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9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4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6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3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8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9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67" grpId="0" animBg="1"/>
      <p:bldP spid="68" grpId="0"/>
      <p:bldP spid="69" grpId="0"/>
      <p:bldP spid="72" grpId="0"/>
      <p:bldP spid="73" grpId="0"/>
      <p:bldP spid="126" grpId="0"/>
      <p:bldP spid="134" grpId="0"/>
      <p:bldP spid="142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51" grpId="0"/>
      <p:bldP spid="52" grpId="0"/>
      <p:bldP spid="60" grpId="0"/>
      <p:bldP spid="61" grpId="0"/>
      <p:bldP spid="62" grpId="0"/>
      <p:bldP spid="63" grpId="0"/>
      <p:bldP spid="64" grpId="0"/>
      <p:bldP spid="76" grpId="0"/>
      <p:bldP spid="77" grpId="0"/>
      <p:bldP spid="80" grpId="0"/>
      <p:bldP spid="81" grpId="0"/>
      <p:bldP spid="82" grpId="0"/>
      <p:bldP spid="83" grpId="0"/>
      <p:bldP spid="86" grpId="0"/>
      <p:bldP spid="87" grpId="0"/>
      <p:bldP spid="91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571472" y="192880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642910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8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714348" y="185736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28572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Κλάσματα   με παρονομαστή  1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285852" y="1571612"/>
            <a:ext cx="8146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8</a:t>
            </a:r>
            <a:endParaRPr lang="en-US" sz="4000" dirty="0"/>
          </a:p>
        </p:txBody>
      </p:sp>
      <p:cxnSp>
        <p:nvCxnSpPr>
          <p:cNvPr id="20" name="19 - Ευθεία γραμμή σύνδεσης"/>
          <p:cNvCxnSpPr/>
          <p:nvPr/>
        </p:nvCxnSpPr>
        <p:spPr>
          <a:xfrm>
            <a:off x="357158" y="3429000"/>
            <a:ext cx="785818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357158" y="2786058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62</a:t>
            </a:r>
            <a:endParaRPr lang="en-US" sz="4000" b="1" dirty="0"/>
          </a:p>
        </p:txBody>
      </p:sp>
      <p:sp>
        <p:nvSpPr>
          <p:cNvPr id="26" name="25 - Ορθογώνιο"/>
          <p:cNvSpPr/>
          <p:nvPr/>
        </p:nvSpPr>
        <p:spPr>
          <a:xfrm>
            <a:off x="500034" y="33575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1214414" y="3078304"/>
            <a:ext cx="10743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r>
              <a:rPr lang="en-US" sz="4000" b="1" dirty="0" smtClean="0"/>
              <a:t>62</a:t>
            </a:r>
            <a:endParaRPr lang="en-US" sz="4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723872" y="536432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795310" y="472137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866748" y="529288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1438252" y="5007130"/>
            <a:ext cx="8146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r>
              <a:rPr lang="en-US" sz="4000" b="1" dirty="0" smtClean="0"/>
              <a:t>x</a:t>
            </a:r>
            <a:endParaRPr lang="en-US" sz="4000" dirty="0"/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5043237" y="1643050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5143504" y="1000108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 +1</a:t>
            </a:r>
            <a:endParaRPr lang="en-US" sz="4000" b="1" dirty="0"/>
          </a:p>
        </p:txBody>
      </p:sp>
      <p:sp>
        <p:nvSpPr>
          <p:cNvPr id="36" name="35 - Ορθογώνιο"/>
          <p:cNvSpPr/>
          <p:nvPr/>
        </p:nvSpPr>
        <p:spPr>
          <a:xfrm>
            <a:off x="5572132" y="164305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6786578" y="1214422"/>
            <a:ext cx="179568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r>
              <a:rPr lang="en-US" sz="4000" b="1" dirty="0" smtClean="0"/>
              <a:t>2x + 1</a:t>
            </a:r>
            <a:endParaRPr lang="en-US" sz="4000" dirty="0"/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6215074" y="3571876"/>
            <a:ext cx="828427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6215074" y="2928934"/>
            <a:ext cx="8284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3α</a:t>
            </a:r>
            <a:endParaRPr lang="en-US" sz="4000" b="1" dirty="0"/>
          </a:p>
        </p:txBody>
      </p:sp>
      <p:sp>
        <p:nvSpPr>
          <p:cNvPr id="41" name="40 - Ορθογώνιο"/>
          <p:cNvSpPr/>
          <p:nvPr/>
        </p:nvSpPr>
        <p:spPr>
          <a:xfrm>
            <a:off x="6429388" y="350043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7114939" y="3221180"/>
            <a:ext cx="11176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3α</a:t>
            </a:r>
            <a:endParaRPr lang="en-US" sz="40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5072066" y="5507196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5214942" y="4857760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 +</a:t>
            </a:r>
            <a:r>
              <a:rPr lang="el-GR" sz="4000" b="1" dirty="0" smtClean="0"/>
              <a:t>α</a:t>
            </a:r>
            <a:endParaRPr lang="en-US" sz="4000" b="1" dirty="0"/>
          </a:p>
        </p:txBody>
      </p:sp>
      <p:sp>
        <p:nvSpPr>
          <p:cNvPr id="46" name="45 - Ορθογώνιο"/>
          <p:cNvSpPr/>
          <p:nvPr/>
        </p:nvSpPr>
        <p:spPr>
          <a:xfrm>
            <a:off x="5600961" y="550719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47" name="46 - Ορθογώνιο"/>
          <p:cNvSpPr/>
          <p:nvPr/>
        </p:nvSpPr>
        <p:spPr>
          <a:xfrm>
            <a:off x="6815407" y="5078568"/>
            <a:ext cx="15792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r>
              <a:rPr lang="en-US" sz="4000" b="1" dirty="0" smtClean="0"/>
              <a:t>x + </a:t>
            </a:r>
            <a:r>
              <a:rPr lang="el-GR" sz="4000" b="1" dirty="0" smtClean="0"/>
              <a:t>α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4" grpId="0"/>
      <p:bldP spid="25" grpId="0"/>
      <p:bldP spid="26" grpId="0"/>
      <p:bldP spid="28" grpId="0"/>
      <p:bldP spid="31" grpId="0"/>
      <p:bldP spid="32" grpId="0"/>
      <p:bldP spid="33" grpId="0"/>
      <p:bldP spid="35" grpId="0"/>
      <p:bldP spid="36" grpId="0"/>
      <p:bldP spid="37" grpId="0"/>
      <p:bldP spid="40" grpId="0"/>
      <p:bldP spid="41" grpId="0"/>
      <p:bldP spid="42" grpId="0"/>
      <p:bldP spid="45" grpId="0"/>
      <p:bldP spid="46" grpId="0"/>
      <p:bldP spid="4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500034" y="28572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Κλάσματα   με παρονομαστή  1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1643042" y="300037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1714480" y="235743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1785918" y="292893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1000100" y="2571744"/>
            <a:ext cx="67518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x</a:t>
            </a:r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6215074" y="3571876"/>
            <a:ext cx="57150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6215074" y="2928934"/>
            <a:ext cx="8284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b="1" dirty="0"/>
          </a:p>
        </p:txBody>
      </p:sp>
      <p:sp>
        <p:nvSpPr>
          <p:cNvPr id="41" name="40 - Ορθογώνιο"/>
          <p:cNvSpPr/>
          <p:nvPr/>
        </p:nvSpPr>
        <p:spPr>
          <a:xfrm>
            <a:off x="6215074" y="342900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5357818" y="3143248"/>
            <a:ext cx="8146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3 =</a:t>
            </a:r>
            <a:endParaRPr lang="en-US" sz="40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5072066" y="5507196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5214942" y="4857760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 +</a:t>
            </a:r>
            <a:r>
              <a:rPr lang="el-GR" sz="4000" b="1" dirty="0" smtClean="0"/>
              <a:t>α</a:t>
            </a:r>
            <a:endParaRPr lang="en-US" sz="4000" b="1" dirty="0"/>
          </a:p>
        </p:txBody>
      </p:sp>
      <p:sp>
        <p:nvSpPr>
          <p:cNvPr id="46" name="45 - Ορθογώνιο"/>
          <p:cNvSpPr/>
          <p:nvPr/>
        </p:nvSpPr>
        <p:spPr>
          <a:xfrm>
            <a:off x="5600961" y="550719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47" name="46 - Ορθογώνιο"/>
          <p:cNvSpPr/>
          <p:nvPr/>
        </p:nvSpPr>
        <p:spPr>
          <a:xfrm>
            <a:off x="3286116" y="5000636"/>
            <a:ext cx="15792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x + </a:t>
            </a:r>
            <a:r>
              <a:rPr lang="el-GR" sz="4000" b="1" dirty="0" smtClean="0"/>
              <a:t>α =</a:t>
            </a:r>
            <a:endParaRPr lang="en-US" sz="4000" dirty="0"/>
          </a:p>
        </p:txBody>
      </p:sp>
      <p:sp>
        <p:nvSpPr>
          <p:cNvPr id="27" name="26 - Ορθογώνιο"/>
          <p:cNvSpPr/>
          <p:nvPr/>
        </p:nvSpPr>
        <p:spPr>
          <a:xfrm>
            <a:off x="357158" y="1428736"/>
            <a:ext cx="7986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άρα</a:t>
            </a:r>
            <a:endParaRPr lang="en-US" sz="28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40" grpId="0"/>
      <p:bldP spid="41" grpId="0"/>
      <p:bldP spid="42" grpId="0"/>
      <p:bldP spid="45" grpId="0"/>
      <p:bldP spid="46" grpId="0"/>
      <p:bldP spid="4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571472" y="785794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4</a:t>
            </a:r>
            <a:endParaRPr lang="en-US" sz="4000" b="1" dirty="0"/>
          </a:p>
        </p:txBody>
      </p:sp>
      <p:sp>
        <p:nvSpPr>
          <p:cNvPr id="5" name="4 - Ορθογώνιο"/>
          <p:cNvSpPr/>
          <p:nvPr/>
        </p:nvSpPr>
        <p:spPr>
          <a:xfrm>
            <a:off x="960961" y="850738"/>
            <a:ext cx="4042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6" name="5 - Ορθογώνιο"/>
          <p:cNvSpPr/>
          <p:nvPr/>
        </p:nvSpPr>
        <p:spPr>
          <a:xfrm>
            <a:off x="1961093" y="857232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10" name="9 - TextBox"/>
          <p:cNvSpPr txBox="1"/>
          <p:nvPr/>
        </p:nvSpPr>
        <p:spPr>
          <a:xfrm>
            <a:off x="1285852" y="857232"/>
            <a:ext cx="428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=</a:t>
            </a:r>
            <a:endParaRPr lang="el-GR" sz="4000" b="1" dirty="0">
              <a:solidFill>
                <a:srgbClr val="FF0000"/>
              </a:solidFill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1643042" y="863726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4</a:t>
            </a:r>
            <a:endParaRPr lang="en-US" sz="4000" b="1" dirty="0"/>
          </a:p>
        </p:txBody>
      </p:sp>
      <p:sp>
        <p:nvSpPr>
          <p:cNvPr id="12" name="11 - Ορθογώνιο"/>
          <p:cNvSpPr/>
          <p:nvPr/>
        </p:nvSpPr>
        <p:spPr>
          <a:xfrm>
            <a:off x="2103969" y="857232"/>
            <a:ext cx="4042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13" name="12 - TextBox"/>
          <p:cNvSpPr txBox="1"/>
          <p:nvPr/>
        </p:nvSpPr>
        <p:spPr>
          <a:xfrm>
            <a:off x="714348" y="2500306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8</a:t>
            </a:r>
            <a:endParaRPr lang="en-US" sz="4000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985311" y="2500306"/>
            <a:ext cx="5597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m</a:t>
            </a:r>
            <a:endParaRPr lang="en-US" sz="36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2246845" y="2500306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16" name="15 - TextBox"/>
          <p:cNvSpPr txBox="1"/>
          <p:nvPr/>
        </p:nvSpPr>
        <p:spPr>
          <a:xfrm>
            <a:off x="1556815" y="2500306"/>
            <a:ext cx="5148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=</a:t>
            </a:r>
            <a:endParaRPr lang="el-GR" sz="4000" b="1" dirty="0">
              <a:solidFill>
                <a:srgbClr val="FF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1928794" y="2506800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8</a:t>
            </a:r>
            <a:endParaRPr lang="en-US" sz="4000" b="1" dirty="0"/>
          </a:p>
        </p:txBody>
      </p:sp>
      <p:sp>
        <p:nvSpPr>
          <p:cNvPr id="18" name="17 - Ορθογώνιο"/>
          <p:cNvSpPr/>
          <p:nvPr/>
        </p:nvSpPr>
        <p:spPr>
          <a:xfrm>
            <a:off x="2389721" y="2500306"/>
            <a:ext cx="5597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m</a:t>
            </a:r>
            <a:endParaRPr lang="en-US" sz="3600" dirty="0"/>
          </a:p>
        </p:txBody>
      </p:sp>
      <p:sp>
        <p:nvSpPr>
          <p:cNvPr id="19" name="18 - TextBox"/>
          <p:cNvSpPr txBox="1"/>
          <p:nvPr/>
        </p:nvSpPr>
        <p:spPr>
          <a:xfrm>
            <a:off x="857224" y="4364188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V</a:t>
            </a:r>
            <a:endParaRPr lang="en-US" sz="4000" b="1" dirty="0"/>
          </a:p>
        </p:txBody>
      </p:sp>
      <p:sp>
        <p:nvSpPr>
          <p:cNvPr id="20" name="19 - Ορθογώνιο"/>
          <p:cNvSpPr/>
          <p:nvPr/>
        </p:nvSpPr>
        <p:spPr>
          <a:xfrm>
            <a:off x="1297587" y="4357694"/>
            <a:ext cx="3080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I</a:t>
            </a:r>
            <a:endParaRPr lang="en-US" sz="3600" dirty="0"/>
          </a:p>
        </p:txBody>
      </p:sp>
      <p:sp>
        <p:nvSpPr>
          <p:cNvPr id="21" name="20 - Ορθογώνιο"/>
          <p:cNvSpPr/>
          <p:nvPr/>
        </p:nvSpPr>
        <p:spPr>
          <a:xfrm>
            <a:off x="2559121" y="4364188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22" name="21 - TextBox"/>
          <p:cNvSpPr txBox="1"/>
          <p:nvPr/>
        </p:nvSpPr>
        <p:spPr>
          <a:xfrm>
            <a:off x="1642162" y="4357694"/>
            <a:ext cx="5009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=</a:t>
            </a:r>
            <a:endParaRPr lang="el-GR" sz="4000" b="1" dirty="0">
              <a:solidFill>
                <a:srgbClr val="FF0000"/>
              </a:solidFill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2130493" y="4364188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V</a:t>
            </a:r>
            <a:endParaRPr lang="en-US" sz="4000" b="1" dirty="0"/>
          </a:p>
        </p:txBody>
      </p:sp>
      <p:sp>
        <p:nvSpPr>
          <p:cNvPr id="24" name="23 - Ορθογώνιο"/>
          <p:cNvSpPr/>
          <p:nvPr/>
        </p:nvSpPr>
        <p:spPr>
          <a:xfrm>
            <a:off x="2844873" y="4364188"/>
            <a:ext cx="3080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I</a:t>
            </a:r>
            <a:endParaRPr lang="en-US" sz="3600" dirty="0"/>
          </a:p>
        </p:txBody>
      </p:sp>
      <p:sp>
        <p:nvSpPr>
          <p:cNvPr id="25" name="24 - Ορθογώνιο"/>
          <p:cNvSpPr/>
          <p:nvPr/>
        </p:nvSpPr>
        <p:spPr>
          <a:xfrm>
            <a:off x="5904972" y="857232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26" name="25 - TextBox"/>
          <p:cNvSpPr txBox="1"/>
          <p:nvPr/>
        </p:nvSpPr>
        <p:spPr>
          <a:xfrm>
            <a:off x="5476344" y="857232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V</a:t>
            </a:r>
            <a:endParaRPr lang="en-US" sz="4000" b="1" dirty="0"/>
          </a:p>
        </p:txBody>
      </p:sp>
      <p:sp>
        <p:nvSpPr>
          <p:cNvPr id="27" name="26 - Ορθογώνιο"/>
          <p:cNvSpPr/>
          <p:nvPr/>
        </p:nvSpPr>
        <p:spPr>
          <a:xfrm>
            <a:off x="6190724" y="857232"/>
            <a:ext cx="3080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I</a:t>
            </a:r>
            <a:endParaRPr lang="en-US" sz="3600" dirty="0"/>
          </a:p>
        </p:txBody>
      </p:sp>
      <p:sp>
        <p:nvSpPr>
          <p:cNvPr id="28" name="27 - TextBox"/>
          <p:cNvSpPr txBox="1"/>
          <p:nvPr/>
        </p:nvSpPr>
        <p:spPr>
          <a:xfrm>
            <a:off x="6547914" y="86372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=</a:t>
            </a:r>
            <a:endParaRPr lang="el-GR" sz="4000" b="1" dirty="0">
              <a:solidFill>
                <a:srgbClr val="FF0000"/>
              </a:solidFill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6989157" y="863726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V</a:t>
            </a:r>
            <a:endParaRPr lang="en-US" sz="4000" b="1" dirty="0"/>
          </a:p>
        </p:txBody>
      </p:sp>
      <p:sp>
        <p:nvSpPr>
          <p:cNvPr id="30" name="29 - Ορθογώνιο"/>
          <p:cNvSpPr/>
          <p:nvPr/>
        </p:nvSpPr>
        <p:spPr>
          <a:xfrm>
            <a:off x="7429520" y="857232"/>
            <a:ext cx="3080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I</a:t>
            </a:r>
            <a:endParaRPr lang="en-US" sz="3600" dirty="0"/>
          </a:p>
        </p:txBody>
      </p:sp>
      <p:sp>
        <p:nvSpPr>
          <p:cNvPr id="32" name="31 - TextBox"/>
          <p:cNvSpPr txBox="1"/>
          <p:nvPr/>
        </p:nvSpPr>
        <p:spPr>
          <a:xfrm>
            <a:off x="5829336" y="3227674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V</a:t>
            </a:r>
            <a:endParaRPr lang="en-US" sz="4000" b="1" dirty="0"/>
          </a:p>
        </p:txBody>
      </p:sp>
      <p:sp>
        <p:nvSpPr>
          <p:cNvPr id="33" name="32 - Ορθογώνιο"/>
          <p:cNvSpPr/>
          <p:nvPr/>
        </p:nvSpPr>
        <p:spPr>
          <a:xfrm>
            <a:off x="6257964" y="3292618"/>
            <a:ext cx="3449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t</a:t>
            </a:r>
            <a:endParaRPr lang="en-US" sz="36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6115088" y="3214686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35" name="34 - Ορθογώνιο"/>
          <p:cNvSpPr/>
          <p:nvPr/>
        </p:nvSpPr>
        <p:spPr>
          <a:xfrm>
            <a:off x="6758030" y="3292618"/>
            <a:ext cx="3080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I</a:t>
            </a:r>
            <a:endParaRPr lang="en-US" sz="3600" dirty="0"/>
          </a:p>
        </p:txBody>
      </p:sp>
      <p:sp>
        <p:nvSpPr>
          <p:cNvPr id="38" name="37 - Ορθογώνιο"/>
          <p:cNvSpPr/>
          <p:nvPr/>
        </p:nvSpPr>
        <p:spPr>
          <a:xfrm>
            <a:off x="6543716" y="3221180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39" name="38 - TextBox"/>
          <p:cNvSpPr txBox="1"/>
          <p:nvPr/>
        </p:nvSpPr>
        <p:spPr>
          <a:xfrm>
            <a:off x="7186658" y="3221180"/>
            <a:ext cx="428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=</a:t>
            </a:r>
            <a:endParaRPr lang="el-GR" sz="4000" b="1" dirty="0">
              <a:solidFill>
                <a:srgbClr val="FF0000"/>
              </a:solidFill>
            </a:endParaRPr>
          </a:p>
        </p:txBody>
      </p:sp>
      <p:sp>
        <p:nvSpPr>
          <p:cNvPr id="40" name="39 - TextBox"/>
          <p:cNvSpPr txBox="1"/>
          <p:nvPr/>
        </p:nvSpPr>
        <p:spPr>
          <a:xfrm>
            <a:off x="7515300" y="3227674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V</a:t>
            </a:r>
            <a:endParaRPr lang="en-US" sz="4000" b="1" dirty="0"/>
          </a:p>
        </p:txBody>
      </p:sp>
      <p:sp>
        <p:nvSpPr>
          <p:cNvPr id="41" name="40 - Ορθογώνιο"/>
          <p:cNvSpPr/>
          <p:nvPr/>
        </p:nvSpPr>
        <p:spPr>
          <a:xfrm>
            <a:off x="7943928" y="3292618"/>
            <a:ext cx="3449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t</a:t>
            </a:r>
            <a:endParaRPr lang="en-US" sz="3600" dirty="0"/>
          </a:p>
        </p:txBody>
      </p:sp>
      <p:sp>
        <p:nvSpPr>
          <p:cNvPr id="43" name="42 - Ορθογώνιο"/>
          <p:cNvSpPr/>
          <p:nvPr/>
        </p:nvSpPr>
        <p:spPr>
          <a:xfrm>
            <a:off x="8215338" y="3286124"/>
            <a:ext cx="3080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I</a:t>
            </a:r>
            <a:endParaRPr lang="en-US" sz="3600" dirty="0"/>
          </a:p>
        </p:txBody>
      </p:sp>
      <p:sp>
        <p:nvSpPr>
          <p:cNvPr id="45" name="44 - TextBox"/>
          <p:cNvSpPr txBox="1"/>
          <p:nvPr/>
        </p:nvSpPr>
        <p:spPr>
          <a:xfrm>
            <a:off x="5429256" y="5494208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46" name="45 - Ορθογώνιο"/>
          <p:cNvSpPr/>
          <p:nvPr/>
        </p:nvSpPr>
        <p:spPr>
          <a:xfrm>
            <a:off x="5857884" y="5565646"/>
            <a:ext cx="5517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r>
              <a:rPr lang="en-US" sz="3600" b="1" baseline="30000" dirty="0" smtClean="0"/>
              <a:t>2</a:t>
            </a:r>
            <a:endParaRPr lang="en-US" sz="3600" baseline="30000" dirty="0"/>
          </a:p>
        </p:txBody>
      </p:sp>
      <p:sp>
        <p:nvSpPr>
          <p:cNvPr id="47" name="46 - Ορθογώνιο"/>
          <p:cNvSpPr/>
          <p:nvPr/>
        </p:nvSpPr>
        <p:spPr>
          <a:xfrm>
            <a:off x="6357950" y="5565646"/>
            <a:ext cx="4571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α</a:t>
            </a:r>
            <a:endParaRPr lang="en-US" sz="3600" dirty="0"/>
          </a:p>
        </p:txBody>
      </p:sp>
      <p:sp>
        <p:nvSpPr>
          <p:cNvPr id="48" name="47 - TextBox"/>
          <p:cNvSpPr txBox="1"/>
          <p:nvPr/>
        </p:nvSpPr>
        <p:spPr>
          <a:xfrm>
            <a:off x="7358082" y="5500702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</a:t>
            </a:r>
            <a:endParaRPr lang="en-US" sz="4000" b="1" dirty="0"/>
          </a:p>
        </p:txBody>
      </p:sp>
      <p:sp>
        <p:nvSpPr>
          <p:cNvPr id="49" name="48 - Ορθογώνιο"/>
          <p:cNvSpPr/>
          <p:nvPr/>
        </p:nvSpPr>
        <p:spPr>
          <a:xfrm>
            <a:off x="7715272" y="5565646"/>
            <a:ext cx="5517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r>
              <a:rPr lang="en-US" sz="3600" b="1" baseline="30000" dirty="0" smtClean="0"/>
              <a:t>2</a:t>
            </a:r>
            <a:endParaRPr lang="en-US" sz="3600" baseline="30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8329666" y="5500702"/>
            <a:ext cx="4571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α</a:t>
            </a:r>
            <a:endParaRPr lang="en-US" sz="3600" dirty="0"/>
          </a:p>
        </p:txBody>
      </p:sp>
      <p:sp>
        <p:nvSpPr>
          <p:cNvPr id="51" name="50 - TextBox"/>
          <p:cNvSpPr txBox="1"/>
          <p:nvPr/>
        </p:nvSpPr>
        <p:spPr>
          <a:xfrm>
            <a:off x="6858016" y="5507196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=</a:t>
            </a:r>
            <a:endParaRPr lang="el-GR" sz="4000" b="1" dirty="0">
              <a:solidFill>
                <a:srgbClr val="FF0000"/>
              </a:solidFill>
            </a:endParaRPr>
          </a:p>
        </p:txBody>
      </p:sp>
      <p:sp>
        <p:nvSpPr>
          <p:cNvPr id="52" name="51 - Ορθογώνιο"/>
          <p:cNvSpPr/>
          <p:nvPr/>
        </p:nvSpPr>
        <p:spPr>
          <a:xfrm>
            <a:off x="7643834" y="5578634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53" name="52 - Ορθογώνιο"/>
          <p:cNvSpPr/>
          <p:nvPr/>
        </p:nvSpPr>
        <p:spPr>
          <a:xfrm>
            <a:off x="8153614" y="5578634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1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2" grpId="0"/>
      <p:bldP spid="33" grpId="0"/>
      <p:bldP spid="34" grpId="0"/>
      <p:bldP spid="35" grpId="0"/>
      <p:bldP spid="38" grpId="0"/>
      <p:bldP spid="39" grpId="0"/>
      <p:bldP spid="40" grpId="0"/>
      <p:bldP spid="41" grpId="0"/>
      <p:bldP spid="43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49 - Ορθογώνιο"/>
          <p:cNvSpPr/>
          <p:nvPr/>
        </p:nvSpPr>
        <p:spPr>
          <a:xfrm>
            <a:off x="428596" y="142852"/>
            <a:ext cx="18489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Παράδειγμα</a:t>
            </a:r>
            <a:r>
              <a:rPr lang="en-US" sz="2400" b="1" i="1" u="sng" dirty="0" smtClean="0"/>
              <a:t> </a:t>
            </a:r>
            <a:endParaRPr lang="en-US" sz="2400" i="1" u="sng" dirty="0"/>
          </a:p>
        </p:txBody>
      </p:sp>
      <p:sp>
        <p:nvSpPr>
          <p:cNvPr id="28" name="27 - Ορθογώνιο"/>
          <p:cNvSpPr/>
          <p:nvPr/>
        </p:nvSpPr>
        <p:spPr>
          <a:xfrm>
            <a:off x="1697905" y="157161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483459" y="2000240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626335" y="1357298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626335" y="1853975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1054963" y="1357298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983525" y="1925413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35" name="34 - Ορθογώνιο"/>
          <p:cNvSpPr/>
          <p:nvPr/>
        </p:nvSpPr>
        <p:spPr>
          <a:xfrm>
            <a:off x="912087" y="1285860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36" name="35 - Ορθογώνιο"/>
          <p:cNvSpPr/>
          <p:nvPr/>
        </p:nvSpPr>
        <p:spPr>
          <a:xfrm>
            <a:off x="840649" y="1857364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2181396" y="2000240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2324272" y="1357298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40" name="39 - Ορθογώνιο"/>
          <p:cNvSpPr/>
          <p:nvPr/>
        </p:nvSpPr>
        <p:spPr>
          <a:xfrm>
            <a:off x="2324272" y="1853975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41" name="40 - Ορθογώνιο"/>
          <p:cNvSpPr/>
          <p:nvPr/>
        </p:nvSpPr>
        <p:spPr>
          <a:xfrm>
            <a:off x="2752900" y="1357298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2681462" y="1925413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46" name="45 - Ορθογώνιο"/>
          <p:cNvSpPr/>
          <p:nvPr/>
        </p:nvSpPr>
        <p:spPr>
          <a:xfrm>
            <a:off x="3269541" y="157161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 rot="5400000">
            <a:off x="2805194" y="1464455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- Ευθεία γραμμή σύνδεσης"/>
          <p:cNvCxnSpPr/>
          <p:nvPr/>
        </p:nvCxnSpPr>
        <p:spPr>
          <a:xfrm rot="5400000">
            <a:off x="2662318" y="2107397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- Ευθεία γραμμή σύνδεσης"/>
          <p:cNvCxnSpPr/>
          <p:nvPr/>
        </p:nvCxnSpPr>
        <p:spPr>
          <a:xfrm>
            <a:off x="3824470" y="2000240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TextBox"/>
          <p:cNvSpPr txBox="1"/>
          <p:nvPr/>
        </p:nvSpPr>
        <p:spPr>
          <a:xfrm>
            <a:off x="3967346" y="1357298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64" name="63 - Ορθογώνιο"/>
          <p:cNvSpPr/>
          <p:nvPr/>
        </p:nvSpPr>
        <p:spPr>
          <a:xfrm>
            <a:off x="3967346" y="1853975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65" name="64 - Ορθογώνιο"/>
          <p:cNvSpPr/>
          <p:nvPr/>
        </p:nvSpPr>
        <p:spPr>
          <a:xfrm>
            <a:off x="4395974" y="1357298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66" name="65 - Ορθογώνιο"/>
          <p:cNvSpPr/>
          <p:nvPr/>
        </p:nvSpPr>
        <p:spPr>
          <a:xfrm>
            <a:off x="4324536" y="1925413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67" name="66 - Ορθογώνιο"/>
          <p:cNvSpPr/>
          <p:nvPr/>
        </p:nvSpPr>
        <p:spPr>
          <a:xfrm>
            <a:off x="4253098" y="1285860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68" name="67 - Ορθογώνιο"/>
          <p:cNvSpPr/>
          <p:nvPr/>
        </p:nvSpPr>
        <p:spPr>
          <a:xfrm>
            <a:off x="4181660" y="1857364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69" name="68 - Ορθογώνιο"/>
          <p:cNvSpPr/>
          <p:nvPr/>
        </p:nvSpPr>
        <p:spPr>
          <a:xfrm>
            <a:off x="5126929" y="164305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83" name="82 - Ευθεία γραμμή σύνδεσης"/>
          <p:cNvCxnSpPr/>
          <p:nvPr/>
        </p:nvCxnSpPr>
        <p:spPr>
          <a:xfrm>
            <a:off x="6055623" y="2000240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83 - TextBox"/>
          <p:cNvSpPr txBox="1"/>
          <p:nvPr/>
        </p:nvSpPr>
        <p:spPr>
          <a:xfrm>
            <a:off x="6198499" y="1357298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85" name="84 - Ορθογώνιο"/>
          <p:cNvSpPr/>
          <p:nvPr/>
        </p:nvSpPr>
        <p:spPr>
          <a:xfrm>
            <a:off x="6198499" y="1853975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38" name="37 - Ορθογώνιο"/>
          <p:cNvSpPr/>
          <p:nvPr/>
        </p:nvSpPr>
        <p:spPr>
          <a:xfrm>
            <a:off x="0" y="3714752"/>
            <a:ext cx="87868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Αν ένα κλάσμα έχει μόνο πολλαπλασιασμό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ή μόνο έναν αριθμό ή μόνο ένα γράμμα) στον αριθμητή και μόνο πολλαπλασιασμό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ή μόνο έναν αριθμό ή μόνο ένα γράμμα) στον παρονομαστή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</a:rPr>
              <a:t>.. </a:t>
            </a:r>
          </a:p>
        </p:txBody>
      </p:sp>
      <p:sp>
        <p:nvSpPr>
          <p:cNvPr id="43" name="42 - Ορθογώνιο"/>
          <p:cNvSpPr/>
          <p:nvPr/>
        </p:nvSpPr>
        <p:spPr>
          <a:xfrm>
            <a:off x="857224" y="4643446"/>
            <a:ext cx="72866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u="sng" dirty="0" smtClean="0">
                <a:solidFill>
                  <a:srgbClr val="FF0000"/>
                </a:solidFill>
              </a:rPr>
              <a:t>τότε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 αν στον αριθμητή και στον παρονομαστή έχω τον ίδιο αριθμό ή ίδια μεταβλητή (=γράμμα)  </a:t>
            </a:r>
          </a:p>
        </p:txBody>
      </p:sp>
      <p:sp>
        <p:nvSpPr>
          <p:cNvPr id="44" name="43 - Ορθογώνιο"/>
          <p:cNvSpPr/>
          <p:nvPr/>
        </p:nvSpPr>
        <p:spPr>
          <a:xfrm>
            <a:off x="1357290" y="5643578"/>
            <a:ext cx="67865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u="sng" dirty="0" smtClean="0">
                <a:solidFill>
                  <a:srgbClr val="FF0000"/>
                </a:solidFill>
              </a:rPr>
              <a:t>τότε</a:t>
            </a:r>
            <a:r>
              <a:rPr lang="el-GR" dirty="0" smtClean="0">
                <a:solidFill>
                  <a:srgbClr val="FF0000"/>
                </a:solidFill>
              </a:rPr>
              <a:t> τα ίδια φεύγουν ….και στην θέση τους μπαίνει το ένα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5" name="44 - TextBox"/>
          <p:cNvSpPr txBox="1"/>
          <p:nvPr/>
        </p:nvSpPr>
        <p:spPr>
          <a:xfrm>
            <a:off x="5072066" y="6143644"/>
            <a:ext cx="35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Ακολουθούν παραδείγματα ….</a:t>
            </a:r>
            <a:endParaRPr lang="el-GR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28" grpId="0"/>
      <p:bldP spid="31" grpId="0"/>
      <p:bldP spid="32" grpId="0"/>
      <p:bldP spid="33" grpId="0"/>
      <p:bldP spid="34" grpId="0"/>
      <p:bldP spid="35" grpId="0"/>
      <p:bldP spid="36" grpId="0"/>
      <p:bldP spid="39" grpId="0"/>
      <p:bldP spid="40" grpId="0"/>
      <p:bldP spid="41" grpId="0"/>
      <p:bldP spid="42" grpId="0"/>
      <p:bldP spid="46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84" grpId="0"/>
      <p:bldP spid="85" grpId="0"/>
      <p:bldP spid="38" grpId="0"/>
      <p:bldP spid="43" grpId="0"/>
      <p:bldP spid="44" grpId="0"/>
      <p:bldP spid="4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49 - Ορθογώνιο"/>
          <p:cNvSpPr/>
          <p:nvPr/>
        </p:nvSpPr>
        <p:spPr>
          <a:xfrm>
            <a:off x="2928926" y="857232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8" name="27 - Ορθογώνιο"/>
          <p:cNvSpPr/>
          <p:nvPr/>
        </p:nvSpPr>
        <p:spPr>
          <a:xfrm>
            <a:off x="1428728" y="192880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214282" y="2357430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285720" y="1643050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α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285720" y="2211165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9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785786" y="1714488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10</a:t>
            </a:r>
            <a:endParaRPr lang="en-US" sz="36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714348" y="2282603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10</a:t>
            </a:r>
            <a:endParaRPr lang="en-US" sz="3600" dirty="0"/>
          </a:p>
        </p:txBody>
      </p:sp>
      <p:sp>
        <p:nvSpPr>
          <p:cNvPr id="35" name="34 - Ορθογώνιο"/>
          <p:cNvSpPr/>
          <p:nvPr/>
        </p:nvSpPr>
        <p:spPr>
          <a:xfrm>
            <a:off x="642910" y="1643050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36" name="35 - Ορθογώνιο"/>
          <p:cNvSpPr/>
          <p:nvPr/>
        </p:nvSpPr>
        <p:spPr>
          <a:xfrm>
            <a:off x="571472" y="2214554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 rot="5400000">
            <a:off x="964381" y="1821645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- Ευθεία γραμμή σύνδεσης"/>
          <p:cNvCxnSpPr/>
          <p:nvPr/>
        </p:nvCxnSpPr>
        <p:spPr>
          <a:xfrm rot="5400000">
            <a:off x="892943" y="2464587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- Ευθεία γραμμή σύνδεσης"/>
          <p:cNvCxnSpPr/>
          <p:nvPr/>
        </p:nvCxnSpPr>
        <p:spPr>
          <a:xfrm>
            <a:off x="2071670" y="2357430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TextBox"/>
          <p:cNvSpPr txBox="1"/>
          <p:nvPr/>
        </p:nvSpPr>
        <p:spPr>
          <a:xfrm>
            <a:off x="2214546" y="1714488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α</a:t>
            </a:r>
            <a:endParaRPr lang="en-US" sz="4000" b="1" dirty="0"/>
          </a:p>
        </p:txBody>
      </p:sp>
      <p:sp>
        <p:nvSpPr>
          <p:cNvPr id="64" name="63 - Ορθογώνιο"/>
          <p:cNvSpPr/>
          <p:nvPr/>
        </p:nvSpPr>
        <p:spPr>
          <a:xfrm>
            <a:off x="2143108" y="2211165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9</a:t>
            </a:r>
            <a:endParaRPr lang="en-US" sz="4000" dirty="0"/>
          </a:p>
        </p:txBody>
      </p:sp>
      <p:sp>
        <p:nvSpPr>
          <p:cNvPr id="65" name="64 - Ορθογώνιο"/>
          <p:cNvSpPr/>
          <p:nvPr/>
        </p:nvSpPr>
        <p:spPr>
          <a:xfrm>
            <a:off x="2643174" y="1782537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66" name="65 - Ορθογώνιο"/>
          <p:cNvSpPr/>
          <p:nvPr/>
        </p:nvSpPr>
        <p:spPr>
          <a:xfrm>
            <a:off x="2571736" y="2282603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67" name="66 - Ορθογώνιο"/>
          <p:cNvSpPr/>
          <p:nvPr/>
        </p:nvSpPr>
        <p:spPr>
          <a:xfrm>
            <a:off x="2581450" y="1792420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68" name="67 - Ορθογώνιο"/>
          <p:cNvSpPr/>
          <p:nvPr/>
        </p:nvSpPr>
        <p:spPr>
          <a:xfrm>
            <a:off x="2428860" y="2214554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69" name="68 - Ορθογώνιο"/>
          <p:cNvSpPr/>
          <p:nvPr/>
        </p:nvSpPr>
        <p:spPr>
          <a:xfrm>
            <a:off x="3428992" y="200024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83" name="82 - Ευθεία γραμμή σύνδεσης"/>
          <p:cNvCxnSpPr/>
          <p:nvPr/>
        </p:nvCxnSpPr>
        <p:spPr>
          <a:xfrm>
            <a:off x="4357686" y="2357430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83 - TextBox"/>
          <p:cNvSpPr txBox="1"/>
          <p:nvPr/>
        </p:nvSpPr>
        <p:spPr>
          <a:xfrm>
            <a:off x="4500562" y="1714488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α</a:t>
            </a:r>
            <a:endParaRPr lang="en-US" sz="4000" b="1" dirty="0"/>
          </a:p>
        </p:txBody>
      </p:sp>
      <p:sp>
        <p:nvSpPr>
          <p:cNvPr id="85" name="84 - Ορθογώνιο"/>
          <p:cNvSpPr/>
          <p:nvPr/>
        </p:nvSpPr>
        <p:spPr>
          <a:xfrm>
            <a:off x="4500562" y="2211165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9</a:t>
            </a:r>
            <a:endParaRPr lang="en-US" sz="4000" dirty="0"/>
          </a:p>
        </p:txBody>
      </p:sp>
      <p:sp>
        <p:nvSpPr>
          <p:cNvPr id="38" name="37 - Ορθογώνιο"/>
          <p:cNvSpPr/>
          <p:nvPr/>
        </p:nvSpPr>
        <p:spPr>
          <a:xfrm>
            <a:off x="1428728" y="385762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214282" y="428625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357158" y="3643314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785786" y="3643314"/>
            <a:ext cx="4042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g</a:t>
            </a:r>
            <a:endParaRPr lang="en-US" sz="36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642910" y="4211429"/>
            <a:ext cx="4042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g</a:t>
            </a:r>
            <a:endParaRPr lang="en-US" sz="3600" dirty="0"/>
          </a:p>
        </p:txBody>
      </p:sp>
      <p:cxnSp>
        <p:nvCxnSpPr>
          <p:cNvPr id="52" name="51 - Ευθεία γραμμή σύνδεσης"/>
          <p:cNvCxnSpPr/>
          <p:nvPr/>
        </p:nvCxnSpPr>
        <p:spPr>
          <a:xfrm rot="5400000">
            <a:off x="964381" y="3750471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- Ευθεία γραμμή σύνδεσης"/>
          <p:cNvCxnSpPr/>
          <p:nvPr/>
        </p:nvCxnSpPr>
        <p:spPr>
          <a:xfrm rot="5400000">
            <a:off x="678629" y="4464851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>
            <a:off x="2071670" y="428625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2071670" y="3643314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57" name="56 - Ορθογώνιο"/>
          <p:cNvSpPr/>
          <p:nvPr/>
        </p:nvSpPr>
        <p:spPr>
          <a:xfrm>
            <a:off x="2643174" y="3711363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58" name="57 - Ορθογώνιο"/>
          <p:cNvSpPr/>
          <p:nvPr/>
        </p:nvSpPr>
        <p:spPr>
          <a:xfrm>
            <a:off x="2428860" y="4214818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59" name="58 - Ορθογώνιο"/>
          <p:cNvSpPr/>
          <p:nvPr/>
        </p:nvSpPr>
        <p:spPr>
          <a:xfrm>
            <a:off x="2500298" y="3643314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60" name="59 - Ορθογώνιο"/>
          <p:cNvSpPr/>
          <p:nvPr/>
        </p:nvSpPr>
        <p:spPr>
          <a:xfrm>
            <a:off x="3428992" y="378619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70" name="69 - Ευθεία γραμμή σύνδεσης"/>
          <p:cNvCxnSpPr/>
          <p:nvPr/>
        </p:nvCxnSpPr>
        <p:spPr>
          <a:xfrm>
            <a:off x="4071934" y="428625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- TextBox"/>
          <p:cNvSpPr txBox="1"/>
          <p:nvPr/>
        </p:nvSpPr>
        <p:spPr>
          <a:xfrm>
            <a:off x="4214810" y="3643314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72" name="71 - Ορθογώνιο"/>
          <p:cNvSpPr/>
          <p:nvPr/>
        </p:nvSpPr>
        <p:spPr>
          <a:xfrm>
            <a:off x="4214810" y="4139991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dirty="0"/>
          </a:p>
        </p:txBody>
      </p:sp>
      <p:sp>
        <p:nvSpPr>
          <p:cNvPr id="74" name="73 - Ορθογώνιο"/>
          <p:cNvSpPr/>
          <p:nvPr/>
        </p:nvSpPr>
        <p:spPr>
          <a:xfrm>
            <a:off x="5500694" y="385762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75" name="74 - TextBox"/>
          <p:cNvSpPr txBox="1"/>
          <p:nvPr/>
        </p:nvSpPr>
        <p:spPr>
          <a:xfrm>
            <a:off x="6072198" y="3857628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m</a:t>
            </a:r>
            <a:endParaRPr lang="en-US" sz="4000" b="1" dirty="0"/>
          </a:p>
        </p:txBody>
      </p:sp>
      <p:sp>
        <p:nvSpPr>
          <p:cNvPr id="76" name="75 - Ορθογώνιο"/>
          <p:cNvSpPr/>
          <p:nvPr/>
        </p:nvSpPr>
        <p:spPr>
          <a:xfrm>
            <a:off x="1428728" y="571501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77" name="76 - Ευθεία γραμμή σύνδεσης"/>
          <p:cNvCxnSpPr/>
          <p:nvPr/>
        </p:nvCxnSpPr>
        <p:spPr>
          <a:xfrm>
            <a:off x="214282" y="6143644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TextBox"/>
          <p:cNvSpPr txBox="1"/>
          <p:nvPr/>
        </p:nvSpPr>
        <p:spPr>
          <a:xfrm>
            <a:off x="539173" y="5500702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80" name="79 - Ορθογώνιο"/>
          <p:cNvSpPr/>
          <p:nvPr/>
        </p:nvSpPr>
        <p:spPr>
          <a:xfrm>
            <a:off x="428596" y="6068817"/>
            <a:ext cx="9160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/>
              <a:t>5</a:t>
            </a:r>
            <a:r>
              <a:rPr lang="en-US" sz="3600" b="1" dirty="0" smtClean="0"/>
              <a:t>x</a:t>
            </a:r>
            <a:endParaRPr lang="en-US" sz="3600" dirty="0"/>
          </a:p>
        </p:txBody>
      </p:sp>
      <p:cxnSp>
        <p:nvCxnSpPr>
          <p:cNvPr id="81" name="80 - Ευθεία γραμμή σύνδεσης"/>
          <p:cNvCxnSpPr/>
          <p:nvPr/>
        </p:nvCxnSpPr>
        <p:spPr>
          <a:xfrm rot="5400000">
            <a:off x="607191" y="5679297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81 - Ευθεία γραμμή σύνδεσης"/>
          <p:cNvCxnSpPr/>
          <p:nvPr/>
        </p:nvCxnSpPr>
        <p:spPr>
          <a:xfrm rot="5400000">
            <a:off x="464315" y="6250801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97 - Ευθεία γραμμή σύνδεσης"/>
          <p:cNvCxnSpPr/>
          <p:nvPr/>
        </p:nvCxnSpPr>
        <p:spPr>
          <a:xfrm>
            <a:off x="1887630" y="6143644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98 - TextBox"/>
          <p:cNvSpPr txBox="1"/>
          <p:nvPr/>
        </p:nvSpPr>
        <p:spPr>
          <a:xfrm>
            <a:off x="2182247" y="5500702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101" name="100 - Ορθογώνιο"/>
          <p:cNvSpPr/>
          <p:nvPr/>
        </p:nvSpPr>
        <p:spPr>
          <a:xfrm>
            <a:off x="2101944" y="6068817"/>
            <a:ext cx="9160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/>
              <a:t>1  </a:t>
            </a:r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105" name="104 - Ορθογώνιο"/>
          <p:cNvSpPr/>
          <p:nvPr/>
        </p:nvSpPr>
        <p:spPr>
          <a:xfrm>
            <a:off x="2428860" y="6007262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cxnSp>
        <p:nvCxnSpPr>
          <p:cNvPr id="106" name="105 - Ευθεία γραμμή σύνδεσης"/>
          <p:cNvCxnSpPr/>
          <p:nvPr/>
        </p:nvCxnSpPr>
        <p:spPr>
          <a:xfrm>
            <a:off x="3602142" y="607220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107 - Ορθογώνιο"/>
          <p:cNvSpPr/>
          <p:nvPr/>
        </p:nvSpPr>
        <p:spPr>
          <a:xfrm>
            <a:off x="3929058" y="5429264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1</a:t>
            </a:r>
            <a:endParaRPr lang="en-US" sz="3600" baseline="30000" dirty="0"/>
          </a:p>
        </p:txBody>
      </p:sp>
      <p:sp>
        <p:nvSpPr>
          <p:cNvPr id="109" name="108 - Ορθογώνιο"/>
          <p:cNvSpPr/>
          <p:nvPr/>
        </p:nvSpPr>
        <p:spPr>
          <a:xfrm>
            <a:off x="4000496" y="5997379"/>
            <a:ext cx="3983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112" name="111 - Ορθογώνιο"/>
          <p:cNvSpPr/>
          <p:nvPr/>
        </p:nvSpPr>
        <p:spPr>
          <a:xfrm>
            <a:off x="3016908" y="578645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0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28" grpId="0"/>
      <p:bldP spid="31" grpId="0"/>
      <p:bldP spid="32" grpId="0"/>
      <p:bldP spid="33" grpId="0"/>
      <p:bldP spid="34" grpId="0"/>
      <p:bldP spid="35" grpId="0"/>
      <p:bldP spid="36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84" grpId="0"/>
      <p:bldP spid="85" grpId="0"/>
      <p:bldP spid="38" grpId="0"/>
      <p:bldP spid="44" grpId="0"/>
      <p:bldP spid="47" grpId="0"/>
      <p:bldP spid="49" grpId="0"/>
      <p:bldP spid="55" grpId="0"/>
      <p:bldP spid="57" grpId="0"/>
      <p:bldP spid="58" grpId="0"/>
      <p:bldP spid="59" grpId="0"/>
      <p:bldP spid="60" grpId="0"/>
      <p:bldP spid="71" grpId="0"/>
      <p:bldP spid="72" grpId="0"/>
      <p:bldP spid="74" grpId="0"/>
      <p:bldP spid="75" grpId="0"/>
      <p:bldP spid="76" grpId="0"/>
      <p:bldP spid="78" grpId="0"/>
      <p:bldP spid="80" grpId="0"/>
      <p:bldP spid="99" grpId="0"/>
      <p:bldP spid="101" grpId="0"/>
      <p:bldP spid="105" grpId="0"/>
      <p:bldP spid="108" grpId="0"/>
      <p:bldP spid="109" grpId="0"/>
      <p:bldP spid="1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49 - Ορθογώνιο"/>
          <p:cNvSpPr/>
          <p:nvPr/>
        </p:nvSpPr>
        <p:spPr>
          <a:xfrm>
            <a:off x="2928926" y="428604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8" name="27 - Ορθογώνιο"/>
          <p:cNvSpPr/>
          <p:nvPr/>
        </p:nvSpPr>
        <p:spPr>
          <a:xfrm>
            <a:off x="1428728" y="150017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 flipV="1">
            <a:off x="-32" y="1922308"/>
            <a:ext cx="1428760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71406" y="1214422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V</a:t>
            </a:r>
            <a:endParaRPr lang="en-US" sz="4000" b="1" dirty="0"/>
          </a:p>
        </p:txBody>
      </p:sp>
      <p:sp>
        <p:nvSpPr>
          <p:cNvPr id="33" name="32 - Ορθογώνιο"/>
          <p:cNvSpPr/>
          <p:nvPr/>
        </p:nvSpPr>
        <p:spPr>
          <a:xfrm>
            <a:off x="500034" y="1279366"/>
            <a:ext cx="3449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t</a:t>
            </a:r>
            <a:endParaRPr lang="en-US" sz="3600" dirty="0"/>
          </a:p>
        </p:txBody>
      </p:sp>
      <p:sp>
        <p:nvSpPr>
          <p:cNvPr id="35" name="34 - Ορθογώνιο"/>
          <p:cNvSpPr/>
          <p:nvPr/>
        </p:nvSpPr>
        <p:spPr>
          <a:xfrm>
            <a:off x="428596" y="1214422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 rot="10800000" flipV="1">
            <a:off x="0" y="1571612"/>
            <a:ext cx="71438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Ορθογώνιο"/>
          <p:cNvSpPr/>
          <p:nvPr/>
        </p:nvSpPr>
        <p:spPr>
          <a:xfrm>
            <a:off x="1428728" y="342900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214282" y="3857628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357158" y="3214686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F</a:t>
            </a:r>
            <a:endParaRPr lang="en-US" sz="40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785786" y="3214686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642910" y="3782801"/>
            <a:ext cx="4042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cxnSp>
        <p:nvCxnSpPr>
          <p:cNvPr id="52" name="51 - Ευθεία γραμμή σύνδεσης"/>
          <p:cNvCxnSpPr/>
          <p:nvPr/>
        </p:nvCxnSpPr>
        <p:spPr>
          <a:xfrm rot="10800000" flipV="1">
            <a:off x="642910" y="4071942"/>
            <a:ext cx="357190" cy="142876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- Ευθεία γραμμή σύνδεσης"/>
          <p:cNvCxnSpPr/>
          <p:nvPr/>
        </p:nvCxnSpPr>
        <p:spPr>
          <a:xfrm rot="10800000" flipV="1">
            <a:off x="857224" y="3357562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>
            <a:off x="2110809" y="1857364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2110809" y="1214422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57" name="56 - Ορθογώνιο"/>
          <p:cNvSpPr/>
          <p:nvPr/>
        </p:nvSpPr>
        <p:spPr>
          <a:xfrm>
            <a:off x="2682313" y="1282471"/>
            <a:ext cx="3080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I</a:t>
            </a:r>
            <a:endParaRPr lang="en-US" sz="3600" dirty="0"/>
          </a:p>
        </p:txBody>
      </p:sp>
      <p:sp>
        <p:nvSpPr>
          <p:cNvPr id="58" name="57 - Ορθογώνιο"/>
          <p:cNvSpPr/>
          <p:nvPr/>
        </p:nvSpPr>
        <p:spPr>
          <a:xfrm>
            <a:off x="2467999" y="1785926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59" name="58 - Ορθογώνιο"/>
          <p:cNvSpPr/>
          <p:nvPr/>
        </p:nvSpPr>
        <p:spPr>
          <a:xfrm>
            <a:off x="2539437" y="1214422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60" name="59 - Ορθογώνιο"/>
          <p:cNvSpPr/>
          <p:nvPr/>
        </p:nvSpPr>
        <p:spPr>
          <a:xfrm>
            <a:off x="3468131" y="135729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70" name="69 - Ευθεία γραμμή σύνδεσης"/>
          <p:cNvCxnSpPr/>
          <p:nvPr/>
        </p:nvCxnSpPr>
        <p:spPr>
          <a:xfrm>
            <a:off x="4111073" y="1857364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- TextBox"/>
          <p:cNvSpPr txBox="1"/>
          <p:nvPr/>
        </p:nvSpPr>
        <p:spPr>
          <a:xfrm>
            <a:off x="4253949" y="1214422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I</a:t>
            </a:r>
            <a:endParaRPr lang="en-US" sz="4000" b="1" dirty="0"/>
          </a:p>
        </p:txBody>
      </p:sp>
      <p:sp>
        <p:nvSpPr>
          <p:cNvPr id="72" name="71 - Ορθογώνιο"/>
          <p:cNvSpPr/>
          <p:nvPr/>
        </p:nvSpPr>
        <p:spPr>
          <a:xfrm>
            <a:off x="4253949" y="1711099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dirty="0"/>
          </a:p>
        </p:txBody>
      </p:sp>
      <p:sp>
        <p:nvSpPr>
          <p:cNvPr id="74" name="73 - Ορθογώνιο"/>
          <p:cNvSpPr/>
          <p:nvPr/>
        </p:nvSpPr>
        <p:spPr>
          <a:xfrm>
            <a:off x="5539833" y="142873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75" name="74 - TextBox"/>
          <p:cNvSpPr txBox="1"/>
          <p:nvPr/>
        </p:nvSpPr>
        <p:spPr>
          <a:xfrm>
            <a:off x="6111337" y="1428736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V</a:t>
            </a:r>
            <a:endParaRPr lang="en-US" sz="4000" b="1" dirty="0"/>
          </a:p>
        </p:txBody>
      </p:sp>
      <p:sp>
        <p:nvSpPr>
          <p:cNvPr id="73" name="72 - Ορθογώνιο"/>
          <p:cNvSpPr/>
          <p:nvPr/>
        </p:nvSpPr>
        <p:spPr>
          <a:xfrm>
            <a:off x="857224" y="1285860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79" name="78 - Ορθογώνιο"/>
          <p:cNvSpPr/>
          <p:nvPr/>
        </p:nvSpPr>
        <p:spPr>
          <a:xfrm>
            <a:off x="1000100" y="1279366"/>
            <a:ext cx="3080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I</a:t>
            </a:r>
            <a:endParaRPr lang="en-US" sz="3600" dirty="0"/>
          </a:p>
        </p:txBody>
      </p:sp>
      <p:sp>
        <p:nvSpPr>
          <p:cNvPr id="87" name="86 - TextBox"/>
          <p:cNvSpPr txBox="1"/>
          <p:nvPr/>
        </p:nvSpPr>
        <p:spPr>
          <a:xfrm>
            <a:off x="238632" y="1711099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V</a:t>
            </a:r>
            <a:endParaRPr lang="en-US" sz="4000" b="1" dirty="0"/>
          </a:p>
        </p:txBody>
      </p:sp>
      <p:sp>
        <p:nvSpPr>
          <p:cNvPr id="88" name="87 - Ορθογώνιο"/>
          <p:cNvSpPr/>
          <p:nvPr/>
        </p:nvSpPr>
        <p:spPr>
          <a:xfrm>
            <a:off x="667260" y="1776043"/>
            <a:ext cx="3449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t</a:t>
            </a:r>
            <a:endParaRPr lang="en-US" sz="3600" dirty="0"/>
          </a:p>
        </p:txBody>
      </p:sp>
      <p:sp>
        <p:nvSpPr>
          <p:cNvPr id="89" name="88 - Ορθογώνιο"/>
          <p:cNvSpPr/>
          <p:nvPr/>
        </p:nvSpPr>
        <p:spPr>
          <a:xfrm>
            <a:off x="595822" y="1711099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cxnSp>
        <p:nvCxnSpPr>
          <p:cNvPr id="90" name="89 - Ευθεία γραμμή σύνδεσης"/>
          <p:cNvCxnSpPr/>
          <p:nvPr/>
        </p:nvCxnSpPr>
        <p:spPr>
          <a:xfrm>
            <a:off x="2263209" y="3782801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90 - TextBox"/>
          <p:cNvSpPr txBox="1"/>
          <p:nvPr/>
        </p:nvSpPr>
        <p:spPr>
          <a:xfrm>
            <a:off x="2263209" y="3139859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F</a:t>
            </a:r>
            <a:endParaRPr lang="en-US" sz="4000" b="1" dirty="0"/>
          </a:p>
        </p:txBody>
      </p:sp>
      <p:sp>
        <p:nvSpPr>
          <p:cNvPr id="92" name="91 - Ορθογώνιο"/>
          <p:cNvSpPr/>
          <p:nvPr/>
        </p:nvSpPr>
        <p:spPr>
          <a:xfrm>
            <a:off x="2834713" y="3207908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93" name="92 - Ορθογώνιο"/>
          <p:cNvSpPr/>
          <p:nvPr/>
        </p:nvSpPr>
        <p:spPr>
          <a:xfrm>
            <a:off x="2620399" y="3711363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94" name="93 - Ορθογώνιο"/>
          <p:cNvSpPr/>
          <p:nvPr/>
        </p:nvSpPr>
        <p:spPr>
          <a:xfrm>
            <a:off x="2691837" y="3139859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95" name="94 - Ορθογώνιο"/>
          <p:cNvSpPr/>
          <p:nvPr/>
        </p:nvSpPr>
        <p:spPr>
          <a:xfrm>
            <a:off x="3620531" y="3282735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96" name="95 - Ευθεία γραμμή σύνδεσης"/>
          <p:cNvCxnSpPr/>
          <p:nvPr/>
        </p:nvCxnSpPr>
        <p:spPr>
          <a:xfrm>
            <a:off x="4263473" y="3782801"/>
            <a:ext cx="808593" cy="338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96 - TextBox"/>
          <p:cNvSpPr txBox="1"/>
          <p:nvPr/>
        </p:nvSpPr>
        <p:spPr>
          <a:xfrm>
            <a:off x="4406349" y="3139859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F</a:t>
            </a:r>
            <a:endParaRPr lang="en-US" sz="4000" b="1" dirty="0"/>
          </a:p>
        </p:txBody>
      </p:sp>
      <p:sp>
        <p:nvSpPr>
          <p:cNvPr id="100" name="99 - Ορθογώνιο"/>
          <p:cNvSpPr/>
          <p:nvPr/>
        </p:nvSpPr>
        <p:spPr>
          <a:xfrm>
            <a:off x="4406349" y="363653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dirty="0"/>
          </a:p>
        </p:txBody>
      </p:sp>
      <p:sp>
        <p:nvSpPr>
          <p:cNvPr id="102" name="101 - Ορθογώνιο"/>
          <p:cNvSpPr/>
          <p:nvPr/>
        </p:nvSpPr>
        <p:spPr>
          <a:xfrm>
            <a:off x="5286380" y="335756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103" name="102 - TextBox"/>
          <p:cNvSpPr txBox="1"/>
          <p:nvPr/>
        </p:nvSpPr>
        <p:spPr>
          <a:xfrm>
            <a:off x="5857884" y="3357562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F</a:t>
            </a:r>
            <a:endParaRPr lang="en-US" sz="4000" b="1" dirty="0"/>
          </a:p>
        </p:txBody>
      </p:sp>
      <p:cxnSp>
        <p:nvCxnSpPr>
          <p:cNvPr id="107" name="106 - Ευθεία γραμμή σύνδεσης"/>
          <p:cNvCxnSpPr/>
          <p:nvPr/>
        </p:nvCxnSpPr>
        <p:spPr>
          <a:xfrm rot="10800000" flipV="1">
            <a:off x="285720" y="2071678"/>
            <a:ext cx="71438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109 - Ευθεία γραμμή σύνδεσης"/>
          <p:cNvCxnSpPr/>
          <p:nvPr/>
        </p:nvCxnSpPr>
        <p:spPr>
          <a:xfrm flipV="1">
            <a:off x="152368" y="5572140"/>
            <a:ext cx="1428760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110 - TextBox"/>
          <p:cNvSpPr txBox="1"/>
          <p:nvPr/>
        </p:nvSpPr>
        <p:spPr>
          <a:xfrm>
            <a:off x="223806" y="4864254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4</a:t>
            </a:r>
            <a:endParaRPr lang="en-US" sz="4000" b="1" dirty="0"/>
          </a:p>
        </p:txBody>
      </p:sp>
      <p:sp>
        <p:nvSpPr>
          <p:cNvPr id="113" name="112 - Ορθογώνιο"/>
          <p:cNvSpPr/>
          <p:nvPr/>
        </p:nvSpPr>
        <p:spPr>
          <a:xfrm>
            <a:off x="652434" y="4929198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114" name="113 - Ορθογώνιο"/>
          <p:cNvSpPr/>
          <p:nvPr/>
        </p:nvSpPr>
        <p:spPr>
          <a:xfrm>
            <a:off x="580996" y="4864254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116" name="115 - Ορθογώνιο"/>
          <p:cNvSpPr/>
          <p:nvPr/>
        </p:nvSpPr>
        <p:spPr>
          <a:xfrm>
            <a:off x="1009624" y="4935692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117" name="116 - Ορθογώνιο"/>
          <p:cNvSpPr/>
          <p:nvPr/>
        </p:nvSpPr>
        <p:spPr>
          <a:xfrm>
            <a:off x="1152500" y="4929198"/>
            <a:ext cx="4571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α</a:t>
            </a:r>
            <a:endParaRPr lang="en-US" sz="3600" dirty="0"/>
          </a:p>
        </p:txBody>
      </p:sp>
      <p:sp>
        <p:nvSpPr>
          <p:cNvPr id="122" name="121 - Ορθογώνιο"/>
          <p:cNvSpPr/>
          <p:nvPr/>
        </p:nvSpPr>
        <p:spPr>
          <a:xfrm>
            <a:off x="2071670" y="514351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124" name="123 - TextBox"/>
          <p:cNvSpPr txBox="1"/>
          <p:nvPr/>
        </p:nvSpPr>
        <p:spPr>
          <a:xfrm>
            <a:off x="214282" y="5357826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125" name="124 - Ορθογώνιο"/>
          <p:cNvSpPr/>
          <p:nvPr/>
        </p:nvSpPr>
        <p:spPr>
          <a:xfrm>
            <a:off x="642910" y="5422770"/>
            <a:ext cx="4026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y</a:t>
            </a:r>
            <a:endParaRPr lang="en-US" sz="3600" dirty="0"/>
          </a:p>
        </p:txBody>
      </p:sp>
      <p:sp>
        <p:nvSpPr>
          <p:cNvPr id="126" name="125 - Ορθογώνιο"/>
          <p:cNvSpPr/>
          <p:nvPr/>
        </p:nvSpPr>
        <p:spPr>
          <a:xfrm>
            <a:off x="571472" y="5357826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128" name="127 - Ορθογώνιο"/>
          <p:cNvSpPr/>
          <p:nvPr/>
        </p:nvSpPr>
        <p:spPr>
          <a:xfrm>
            <a:off x="1142976" y="5422770"/>
            <a:ext cx="4571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α</a:t>
            </a:r>
            <a:endParaRPr lang="en-US" sz="3600" dirty="0"/>
          </a:p>
        </p:txBody>
      </p:sp>
      <p:cxnSp>
        <p:nvCxnSpPr>
          <p:cNvPr id="129" name="128 - Ευθεία γραμμή σύνδεσης"/>
          <p:cNvCxnSpPr/>
          <p:nvPr/>
        </p:nvCxnSpPr>
        <p:spPr>
          <a:xfrm rot="5400000">
            <a:off x="1178695" y="5107793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129 - Ευθεία γραμμή σύνδεσης"/>
          <p:cNvCxnSpPr/>
          <p:nvPr/>
        </p:nvCxnSpPr>
        <p:spPr>
          <a:xfrm rot="5400000">
            <a:off x="1178695" y="5679297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131 - Ευθεία γραμμή σύνδεσης"/>
          <p:cNvCxnSpPr/>
          <p:nvPr/>
        </p:nvCxnSpPr>
        <p:spPr>
          <a:xfrm flipV="1">
            <a:off x="2643174" y="5565646"/>
            <a:ext cx="1428760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132 - TextBox"/>
          <p:cNvSpPr txBox="1"/>
          <p:nvPr/>
        </p:nvSpPr>
        <p:spPr>
          <a:xfrm>
            <a:off x="2714612" y="4857760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4</a:t>
            </a:r>
            <a:endParaRPr lang="en-US" sz="4000" b="1" dirty="0"/>
          </a:p>
        </p:txBody>
      </p:sp>
      <p:sp>
        <p:nvSpPr>
          <p:cNvPr id="134" name="133 - Ορθογώνιο"/>
          <p:cNvSpPr/>
          <p:nvPr/>
        </p:nvSpPr>
        <p:spPr>
          <a:xfrm>
            <a:off x="3143240" y="4922704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136" name="135 - Ορθογώνιο"/>
          <p:cNvSpPr/>
          <p:nvPr/>
        </p:nvSpPr>
        <p:spPr>
          <a:xfrm>
            <a:off x="3500430" y="4929198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137" name="136 - Ορθογώνιο"/>
          <p:cNvSpPr/>
          <p:nvPr/>
        </p:nvSpPr>
        <p:spPr>
          <a:xfrm>
            <a:off x="3643306" y="4922704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1</a:t>
            </a:r>
            <a:endParaRPr lang="en-US" sz="3600" dirty="0"/>
          </a:p>
        </p:txBody>
      </p:sp>
      <p:sp>
        <p:nvSpPr>
          <p:cNvPr id="138" name="137 - TextBox"/>
          <p:cNvSpPr txBox="1"/>
          <p:nvPr/>
        </p:nvSpPr>
        <p:spPr>
          <a:xfrm>
            <a:off x="2705088" y="5435758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139" name="138 - Ορθογώνιο"/>
          <p:cNvSpPr/>
          <p:nvPr/>
        </p:nvSpPr>
        <p:spPr>
          <a:xfrm>
            <a:off x="3133716" y="5416276"/>
            <a:ext cx="4026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y</a:t>
            </a:r>
            <a:endParaRPr lang="en-US" sz="3600" dirty="0"/>
          </a:p>
        </p:txBody>
      </p:sp>
      <p:sp>
        <p:nvSpPr>
          <p:cNvPr id="141" name="140 - Ορθογώνιο"/>
          <p:cNvSpPr/>
          <p:nvPr/>
        </p:nvSpPr>
        <p:spPr>
          <a:xfrm>
            <a:off x="3633782" y="5416276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1</a:t>
            </a:r>
            <a:endParaRPr lang="en-US" sz="3600" dirty="0"/>
          </a:p>
        </p:txBody>
      </p:sp>
      <p:sp>
        <p:nvSpPr>
          <p:cNvPr id="143" name="142 - Ορθογώνιο"/>
          <p:cNvSpPr/>
          <p:nvPr/>
        </p:nvSpPr>
        <p:spPr>
          <a:xfrm>
            <a:off x="4231354" y="514351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144" name="143 - Ευθεία γραμμή σύνδεσης"/>
          <p:cNvCxnSpPr/>
          <p:nvPr/>
        </p:nvCxnSpPr>
        <p:spPr>
          <a:xfrm flipV="1">
            <a:off x="4786314" y="5565646"/>
            <a:ext cx="1428760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144 - TextBox"/>
          <p:cNvSpPr txBox="1"/>
          <p:nvPr/>
        </p:nvSpPr>
        <p:spPr>
          <a:xfrm>
            <a:off x="4857752" y="4857760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4</a:t>
            </a:r>
            <a:endParaRPr lang="en-US" sz="4000" b="1" dirty="0"/>
          </a:p>
        </p:txBody>
      </p:sp>
      <p:sp>
        <p:nvSpPr>
          <p:cNvPr id="146" name="145 - Ορθογώνιο"/>
          <p:cNvSpPr/>
          <p:nvPr/>
        </p:nvSpPr>
        <p:spPr>
          <a:xfrm>
            <a:off x="5286380" y="4922704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147" name="146 - Ορθογώνιο"/>
          <p:cNvSpPr/>
          <p:nvPr/>
        </p:nvSpPr>
        <p:spPr>
          <a:xfrm>
            <a:off x="5214942" y="4857760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150" name="149 - TextBox"/>
          <p:cNvSpPr txBox="1"/>
          <p:nvPr/>
        </p:nvSpPr>
        <p:spPr>
          <a:xfrm>
            <a:off x="4848228" y="5435758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151" name="150 - Ορθογώνιο"/>
          <p:cNvSpPr/>
          <p:nvPr/>
        </p:nvSpPr>
        <p:spPr>
          <a:xfrm>
            <a:off x="5276856" y="5416276"/>
            <a:ext cx="40267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y</a:t>
            </a:r>
            <a:endParaRPr lang="en-US" sz="3600" dirty="0"/>
          </a:p>
        </p:txBody>
      </p:sp>
      <p:sp>
        <p:nvSpPr>
          <p:cNvPr id="152" name="151 - Ορθογώνιο"/>
          <p:cNvSpPr/>
          <p:nvPr/>
        </p:nvSpPr>
        <p:spPr>
          <a:xfrm>
            <a:off x="5205418" y="5351332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4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3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8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3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0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7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4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9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4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9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2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4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7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9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2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4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7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9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4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7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9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4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6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1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3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5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7"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0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2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5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7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0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2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5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7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0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2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5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7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0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2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7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9"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>
                      <p:stCondLst>
                        <p:cond delay="indefinite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4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5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6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9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1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4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6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9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0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1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4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5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6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9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0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1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4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5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6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28" grpId="0"/>
      <p:bldP spid="31" grpId="0"/>
      <p:bldP spid="33" grpId="0"/>
      <p:bldP spid="35" grpId="0"/>
      <p:bldP spid="38" grpId="0"/>
      <p:bldP spid="44" grpId="0"/>
      <p:bldP spid="47" grpId="0"/>
      <p:bldP spid="49" grpId="0"/>
      <p:bldP spid="55" grpId="0"/>
      <p:bldP spid="57" grpId="0"/>
      <p:bldP spid="58" grpId="0"/>
      <p:bldP spid="59" grpId="0"/>
      <p:bldP spid="60" grpId="0"/>
      <p:bldP spid="71" grpId="0"/>
      <p:bldP spid="72" grpId="0"/>
      <p:bldP spid="74" grpId="0"/>
      <p:bldP spid="75" grpId="0"/>
      <p:bldP spid="73" grpId="0"/>
      <p:bldP spid="79" grpId="0"/>
      <p:bldP spid="87" grpId="0"/>
      <p:bldP spid="88" grpId="0"/>
      <p:bldP spid="89" grpId="0"/>
      <p:bldP spid="91" grpId="0"/>
      <p:bldP spid="92" grpId="0"/>
      <p:bldP spid="93" grpId="0"/>
      <p:bldP spid="94" grpId="0"/>
      <p:bldP spid="95" grpId="0"/>
      <p:bldP spid="97" grpId="0"/>
      <p:bldP spid="100" grpId="0"/>
      <p:bldP spid="102" grpId="0"/>
      <p:bldP spid="103" grpId="0"/>
      <p:bldP spid="111" grpId="0"/>
      <p:bldP spid="113" grpId="0"/>
      <p:bldP spid="114" grpId="0"/>
      <p:bldP spid="116" grpId="0"/>
      <p:bldP spid="117" grpId="0"/>
      <p:bldP spid="122" grpId="0"/>
      <p:bldP spid="124" grpId="0"/>
      <p:bldP spid="125" grpId="0"/>
      <p:bldP spid="126" grpId="0"/>
      <p:bldP spid="128" grpId="0"/>
      <p:bldP spid="133" grpId="0"/>
      <p:bldP spid="134" grpId="0"/>
      <p:bldP spid="136" grpId="0"/>
      <p:bldP spid="137" grpId="0"/>
      <p:bldP spid="138" grpId="0"/>
      <p:bldP spid="139" grpId="0"/>
      <p:bldP spid="141" grpId="0"/>
      <p:bldP spid="143" grpId="0"/>
      <p:bldP spid="145" grpId="0"/>
      <p:bldP spid="146" grpId="0"/>
      <p:bldP spid="147" grpId="0"/>
      <p:bldP spid="150" grpId="0"/>
      <p:bldP spid="151" grpId="0"/>
      <p:bldP spid="15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49 - Ορθογώνιο"/>
          <p:cNvSpPr/>
          <p:nvPr/>
        </p:nvSpPr>
        <p:spPr>
          <a:xfrm>
            <a:off x="2928926" y="857232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0" y="2357430"/>
            <a:ext cx="1302427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0" y="1785926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357158" y="2211165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857224" y="1857364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10</a:t>
            </a:r>
            <a:endParaRPr lang="en-US" sz="36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714348" y="2282603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10</a:t>
            </a:r>
            <a:endParaRPr lang="en-US" sz="3600" dirty="0"/>
          </a:p>
        </p:txBody>
      </p:sp>
      <p:sp>
        <p:nvSpPr>
          <p:cNvPr id="35" name="34 - Ορθογώνιο"/>
          <p:cNvSpPr/>
          <p:nvPr/>
        </p:nvSpPr>
        <p:spPr>
          <a:xfrm>
            <a:off x="500034" y="1857364"/>
            <a:ext cx="35458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baseline="30000" dirty="0" smtClean="0"/>
              <a:t>+</a:t>
            </a:r>
            <a:endParaRPr lang="en-US" sz="4000" dirty="0"/>
          </a:p>
        </p:txBody>
      </p:sp>
      <p:sp>
        <p:nvSpPr>
          <p:cNvPr id="36" name="35 - Ορθογώνιο"/>
          <p:cNvSpPr/>
          <p:nvPr/>
        </p:nvSpPr>
        <p:spPr>
          <a:xfrm>
            <a:off x="571472" y="2214554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214282" y="428625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357158" y="3643314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785786" y="3643314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428596" y="4211429"/>
            <a:ext cx="14287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/>
              <a:t>9-4</a:t>
            </a:r>
            <a:r>
              <a:rPr lang="en-US" sz="3600" b="1" dirty="0" smtClean="0"/>
              <a:t>x</a:t>
            </a:r>
            <a:endParaRPr lang="en-US" sz="3600" dirty="0"/>
          </a:p>
        </p:txBody>
      </p:sp>
      <p:cxnSp>
        <p:nvCxnSpPr>
          <p:cNvPr id="77" name="76 - Ευθεία γραμμή σύνδεσης"/>
          <p:cNvCxnSpPr/>
          <p:nvPr/>
        </p:nvCxnSpPr>
        <p:spPr>
          <a:xfrm>
            <a:off x="673216" y="6143644"/>
            <a:ext cx="1302427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TextBox"/>
          <p:cNvSpPr txBox="1"/>
          <p:nvPr/>
        </p:nvSpPr>
        <p:spPr>
          <a:xfrm>
            <a:off x="673216" y="5500702"/>
            <a:ext cx="10715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  +</a:t>
            </a:r>
            <a:endParaRPr lang="en-US" sz="4000" b="1" dirty="0"/>
          </a:p>
        </p:txBody>
      </p:sp>
      <p:sp>
        <p:nvSpPr>
          <p:cNvPr id="79" name="78 - Ορθογώνιο"/>
          <p:cNvSpPr/>
          <p:nvPr/>
        </p:nvSpPr>
        <p:spPr>
          <a:xfrm>
            <a:off x="1530440" y="5568751"/>
            <a:ext cx="6126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α</a:t>
            </a:r>
            <a:r>
              <a:rPr lang="el-GR" sz="3600" b="1" baseline="30000" dirty="0" smtClean="0"/>
              <a:t>2</a:t>
            </a:r>
            <a:endParaRPr lang="en-US" sz="3600" baseline="30000" dirty="0"/>
          </a:p>
        </p:txBody>
      </p:sp>
      <p:sp>
        <p:nvSpPr>
          <p:cNvPr id="80" name="79 - Ορθογώνιο"/>
          <p:cNvSpPr/>
          <p:nvPr/>
        </p:nvSpPr>
        <p:spPr>
          <a:xfrm>
            <a:off x="673216" y="6072206"/>
            <a:ext cx="13446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/>
              <a:t>5 -</a:t>
            </a:r>
            <a:r>
              <a:rPr lang="en-US" sz="3600" b="1" dirty="0" smtClean="0"/>
              <a:t>x</a:t>
            </a:r>
            <a:endParaRPr lang="en-US" sz="3600" dirty="0"/>
          </a:p>
        </p:txBody>
      </p:sp>
      <p:cxnSp>
        <p:nvCxnSpPr>
          <p:cNvPr id="87" name="86 - Ευθύγραμμο βέλος σύνδεσης"/>
          <p:cNvCxnSpPr/>
          <p:nvPr/>
        </p:nvCxnSpPr>
        <p:spPr>
          <a:xfrm flipV="1">
            <a:off x="1714480" y="2214554"/>
            <a:ext cx="1643074" cy="14287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87 - TextBox"/>
          <p:cNvSpPr txBox="1"/>
          <p:nvPr/>
        </p:nvSpPr>
        <p:spPr>
          <a:xfrm>
            <a:off x="3500430" y="1785926"/>
            <a:ext cx="3786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Δεν φεύγει το 10, γιατί στον αριθμητή έχω πρόσθεση</a:t>
            </a:r>
            <a:endParaRPr lang="en-US" dirty="0"/>
          </a:p>
        </p:txBody>
      </p:sp>
      <p:cxnSp>
        <p:nvCxnSpPr>
          <p:cNvPr id="89" name="88 - Ευθύγραμμο βέλος σύνδεσης"/>
          <p:cNvCxnSpPr/>
          <p:nvPr/>
        </p:nvCxnSpPr>
        <p:spPr>
          <a:xfrm flipV="1">
            <a:off x="1714480" y="4143380"/>
            <a:ext cx="1643074" cy="14287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89 - TextBox"/>
          <p:cNvSpPr txBox="1"/>
          <p:nvPr/>
        </p:nvSpPr>
        <p:spPr>
          <a:xfrm>
            <a:off x="3500430" y="3643314"/>
            <a:ext cx="37862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Δεν φεύγει το </a:t>
            </a:r>
            <a:r>
              <a:rPr lang="en-US" dirty="0" smtClean="0"/>
              <a:t>x  </a:t>
            </a:r>
            <a:r>
              <a:rPr lang="el-GR" dirty="0" smtClean="0"/>
              <a:t>γιατί στον παρονομαστή έχω αφαίρεση</a:t>
            </a:r>
            <a:endParaRPr lang="en-US" dirty="0"/>
          </a:p>
        </p:txBody>
      </p:sp>
      <p:cxnSp>
        <p:nvCxnSpPr>
          <p:cNvPr id="94" name="93 - Ευθύγραμμο βέλος σύνδεσης"/>
          <p:cNvCxnSpPr/>
          <p:nvPr/>
        </p:nvCxnSpPr>
        <p:spPr>
          <a:xfrm flipV="1">
            <a:off x="2357422" y="6000768"/>
            <a:ext cx="1643074" cy="14287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94 - TextBox"/>
          <p:cNvSpPr txBox="1"/>
          <p:nvPr/>
        </p:nvSpPr>
        <p:spPr>
          <a:xfrm>
            <a:off x="4000496" y="5572140"/>
            <a:ext cx="37862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Δεν φεύγει το </a:t>
            </a:r>
            <a:r>
              <a:rPr lang="en-US" dirty="0" smtClean="0"/>
              <a:t>5  </a:t>
            </a:r>
            <a:r>
              <a:rPr lang="el-GR" dirty="0" smtClean="0"/>
              <a:t>γιατί στον παρονομαστή και στον αριθμητή δεν  έχω  μόνο πολλαπλασιασμό..</a:t>
            </a:r>
            <a:endParaRPr lang="en-US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31" grpId="0"/>
      <p:bldP spid="32" grpId="0"/>
      <p:bldP spid="33" grpId="0"/>
      <p:bldP spid="34" grpId="0"/>
      <p:bldP spid="35" grpId="0"/>
      <p:bldP spid="36" grpId="0"/>
      <p:bldP spid="44" grpId="0"/>
      <p:bldP spid="47" grpId="0"/>
      <p:bldP spid="49" grpId="0"/>
      <p:bldP spid="78" grpId="0"/>
      <p:bldP spid="79" grpId="0"/>
      <p:bldP spid="80" grpId="0"/>
      <p:bldP spid="88" grpId="0"/>
      <p:bldP spid="90" grpId="0"/>
      <p:bldP spid="9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928662" y="571480"/>
            <a:ext cx="47671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Η εξίσωση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3y =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να λυθεί ως προς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785918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Άσκηση  1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10800000" flipV="1">
            <a:off x="857224" y="3429000"/>
            <a:ext cx="357190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821505" y="3036091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2214546" y="1143008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Λύση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sp>
        <p:nvSpPr>
          <p:cNvPr id="37" name="36 - Ορθογώνιο"/>
          <p:cNvSpPr/>
          <p:nvPr/>
        </p:nvSpPr>
        <p:spPr>
          <a:xfrm>
            <a:off x="857224" y="1785926"/>
            <a:ext cx="9733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3y =</a:t>
            </a:r>
            <a:r>
              <a:rPr lang="el-G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</a:t>
            </a:r>
            <a:endParaRPr lang="en-US" sz="2800" dirty="0"/>
          </a:p>
        </p:txBody>
      </p:sp>
      <p:cxnSp>
        <p:nvCxnSpPr>
          <p:cNvPr id="40" name="39 - Ευθύγραμμο βέλος σύνδεσης"/>
          <p:cNvCxnSpPr/>
          <p:nvPr/>
        </p:nvCxnSpPr>
        <p:spPr>
          <a:xfrm flipV="1">
            <a:off x="2714612" y="1785926"/>
            <a:ext cx="2286016" cy="13573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5429256" y="1714488"/>
            <a:ext cx="35004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Διαιρώ και τα δύο μέλη της εξίσωσης </a:t>
            </a:r>
            <a:r>
              <a:rPr lang="el-GR" dirty="0" smtClean="0"/>
              <a:t>με τον αριθμό με τον οποίο πολλαπλασιάζεται το </a:t>
            </a:r>
            <a:r>
              <a:rPr lang="en-US" dirty="0" smtClean="0"/>
              <a:t>y, </a:t>
            </a:r>
            <a:r>
              <a:rPr lang="el-GR" dirty="0" smtClean="0"/>
              <a:t>δηλαδή </a:t>
            </a:r>
            <a:r>
              <a:rPr lang="el-GR" u="sng" dirty="0" smtClean="0"/>
              <a:t>με το </a:t>
            </a:r>
            <a:r>
              <a:rPr lang="en-US" u="sng" dirty="0" smtClean="0"/>
              <a:t>3 </a:t>
            </a:r>
            <a:endParaRPr lang="en-US" u="sng" dirty="0"/>
          </a:p>
        </p:txBody>
      </p:sp>
      <p:sp>
        <p:nvSpPr>
          <p:cNvPr id="43" name="42 - Ορθογώνιο"/>
          <p:cNvSpPr/>
          <p:nvPr/>
        </p:nvSpPr>
        <p:spPr>
          <a:xfrm>
            <a:off x="857224" y="2928934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3y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4" name="43 - Ορθογώνιο"/>
          <p:cNvSpPr/>
          <p:nvPr/>
        </p:nvSpPr>
        <p:spPr>
          <a:xfrm>
            <a:off x="1428728" y="295406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45" name="44 - Ορθογώνιο"/>
          <p:cNvSpPr/>
          <p:nvPr/>
        </p:nvSpPr>
        <p:spPr>
          <a:xfrm>
            <a:off x="1857356" y="292893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1857356" y="3286124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>
            <a:off x="788406" y="3356263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Ορθογώνιο"/>
          <p:cNvSpPr/>
          <p:nvPr/>
        </p:nvSpPr>
        <p:spPr>
          <a:xfrm>
            <a:off x="857224" y="3286124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en-US" sz="28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2000232" y="3214686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3</a:t>
            </a:r>
            <a:endParaRPr lang="en-US" sz="2800" dirty="0"/>
          </a:p>
        </p:txBody>
      </p:sp>
      <p:sp>
        <p:nvSpPr>
          <p:cNvPr id="52" name="51 - Ορθογώνιο"/>
          <p:cNvSpPr/>
          <p:nvPr/>
        </p:nvSpPr>
        <p:spPr>
          <a:xfrm>
            <a:off x="1571604" y="4214818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9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3" name="52 - Ορθογώνιο"/>
          <p:cNvSpPr/>
          <p:nvPr/>
        </p:nvSpPr>
        <p:spPr>
          <a:xfrm>
            <a:off x="1142976" y="438087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642910" y="4380872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7" name="56 - Ορθογώνιο"/>
          <p:cNvSpPr/>
          <p:nvPr/>
        </p:nvSpPr>
        <p:spPr>
          <a:xfrm>
            <a:off x="1571604" y="4595186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en-US" sz="2800" dirty="0"/>
          </a:p>
        </p:txBody>
      </p:sp>
      <p:cxnSp>
        <p:nvCxnSpPr>
          <p:cNvPr id="64" name="63 - Ευθεία γραμμή σύνδεσης"/>
          <p:cNvCxnSpPr/>
          <p:nvPr/>
        </p:nvCxnSpPr>
        <p:spPr>
          <a:xfrm>
            <a:off x="1571604" y="4714884"/>
            <a:ext cx="500066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Ορθογώνιο"/>
          <p:cNvSpPr/>
          <p:nvPr/>
        </p:nvSpPr>
        <p:spPr>
          <a:xfrm>
            <a:off x="714348" y="5286388"/>
            <a:ext cx="1000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 3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6" name="65 - Ευθύγραμμο βέλος σύνδεσης"/>
          <p:cNvCxnSpPr>
            <a:stCxn id="65" idx="3"/>
          </p:cNvCxnSpPr>
          <p:nvPr/>
        </p:nvCxnSpPr>
        <p:spPr>
          <a:xfrm flipV="1">
            <a:off x="1714480" y="4714884"/>
            <a:ext cx="2143140" cy="8331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67 - TextBox"/>
          <p:cNvSpPr txBox="1"/>
          <p:nvPr/>
        </p:nvSpPr>
        <p:spPr>
          <a:xfrm>
            <a:off x="4143372" y="4429132"/>
            <a:ext cx="264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Τώρα ο τύπος είναι λυμένος ως προς </a:t>
            </a:r>
            <a:r>
              <a:rPr lang="en-US" dirty="0" smtClean="0"/>
              <a:t>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1" grpId="0"/>
      <p:bldP spid="43" grpId="0"/>
      <p:bldP spid="44" grpId="0"/>
      <p:bldP spid="45" grpId="0"/>
      <p:bldP spid="48" grpId="0"/>
      <p:bldP spid="49" grpId="0"/>
      <p:bldP spid="52" grpId="0"/>
      <p:bldP spid="53" grpId="0"/>
      <p:bldP spid="54" grpId="0"/>
      <p:bldP spid="57" grpId="0"/>
      <p:bldP spid="65" grpId="0"/>
      <p:bldP spid="6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928662" y="571480"/>
            <a:ext cx="55351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 τύπος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m </a:t>
            </a:r>
            <a:r>
              <a:rPr lang="en-US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να λυθεί ως προς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785918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Άσκηση  2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2214546" y="3071810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10800000" flipV="1">
            <a:off x="1857356" y="3500438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Ορθογώνιο"/>
          <p:cNvSpPr/>
          <p:nvPr/>
        </p:nvSpPr>
        <p:spPr>
          <a:xfrm>
            <a:off x="3500430" y="4214818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m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1" name="30 - Ορθογώνιο"/>
          <p:cNvSpPr/>
          <p:nvPr/>
        </p:nvSpPr>
        <p:spPr>
          <a:xfrm>
            <a:off x="3857620" y="419166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=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3" name="32 - Ορθογώνιο"/>
          <p:cNvSpPr/>
          <p:nvPr/>
        </p:nvSpPr>
        <p:spPr>
          <a:xfrm>
            <a:off x="4214810" y="4071942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w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4286248" y="4500570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Ορθογώνιο"/>
          <p:cNvSpPr/>
          <p:nvPr/>
        </p:nvSpPr>
        <p:spPr>
          <a:xfrm>
            <a:off x="4286248" y="4429132"/>
            <a:ext cx="3545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g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2214546" y="1143008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Λύση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sp>
        <p:nvSpPr>
          <p:cNvPr id="37" name="36 - Ορθογώνιο"/>
          <p:cNvSpPr/>
          <p:nvPr/>
        </p:nvSpPr>
        <p:spPr>
          <a:xfrm>
            <a:off x="857224" y="1785926"/>
            <a:ext cx="15392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m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/>
          </a:p>
        </p:txBody>
      </p:sp>
      <p:cxnSp>
        <p:nvCxnSpPr>
          <p:cNvPr id="40" name="39 - Ευθύγραμμο βέλος σύνδεσης"/>
          <p:cNvCxnSpPr/>
          <p:nvPr/>
        </p:nvCxnSpPr>
        <p:spPr>
          <a:xfrm flipV="1">
            <a:off x="2428860" y="2000240"/>
            <a:ext cx="2714644" cy="12144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5429256" y="1714488"/>
            <a:ext cx="35004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Διαιρώ και τα δύο μέλη της εξίσωσης </a:t>
            </a:r>
            <a:r>
              <a:rPr lang="el-GR" dirty="0" smtClean="0"/>
              <a:t>με το γράμμα  με το  οποίο πολλαπλασιάζεται το </a:t>
            </a:r>
            <a:r>
              <a:rPr lang="en-US" dirty="0" smtClean="0"/>
              <a:t>m, </a:t>
            </a:r>
            <a:r>
              <a:rPr lang="el-GR" dirty="0" smtClean="0"/>
              <a:t>δηλαδή </a:t>
            </a:r>
            <a:r>
              <a:rPr lang="el-GR" u="sng" dirty="0" smtClean="0"/>
              <a:t>με το </a:t>
            </a:r>
            <a:r>
              <a:rPr lang="en-US" u="sng" dirty="0" smtClean="0"/>
              <a:t>g </a:t>
            </a:r>
            <a:endParaRPr lang="en-US" u="sng" dirty="0"/>
          </a:p>
        </p:txBody>
      </p:sp>
      <p:sp>
        <p:nvSpPr>
          <p:cNvPr id="43" name="42 - Ορθογώνιο"/>
          <p:cNvSpPr/>
          <p:nvPr/>
        </p:nvSpPr>
        <p:spPr>
          <a:xfrm>
            <a:off x="785786" y="2928934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4" name="43 - Ορθογώνιο"/>
          <p:cNvSpPr/>
          <p:nvPr/>
        </p:nvSpPr>
        <p:spPr>
          <a:xfrm>
            <a:off x="1285852" y="300037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45" name="44 - Ορθογώνιο"/>
          <p:cNvSpPr/>
          <p:nvPr/>
        </p:nvSpPr>
        <p:spPr>
          <a:xfrm>
            <a:off x="1643042" y="2952088"/>
            <a:ext cx="11430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785786" y="3357562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>
            <a:off x="1714480" y="335756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Ορθογώνιο"/>
          <p:cNvSpPr/>
          <p:nvPr/>
        </p:nvSpPr>
        <p:spPr>
          <a:xfrm>
            <a:off x="859830" y="3214686"/>
            <a:ext cx="3545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sz="28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1857356" y="3286124"/>
            <a:ext cx="3529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g</a:t>
            </a:r>
            <a:endParaRPr lang="en-US" sz="2800" dirty="0"/>
          </a:p>
        </p:txBody>
      </p:sp>
      <p:sp>
        <p:nvSpPr>
          <p:cNvPr id="52" name="51 - Ορθογώνιο"/>
          <p:cNvSpPr/>
          <p:nvPr/>
        </p:nvSpPr>
        <p:spPr>
          <a:xfrm>
            <a:off x="642910" y="4000504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3" name="52 - Ορθογώνιο"/>
          <p:cNvSpPr/>
          <p:nvPr/>
        </p:nvSpPr>
        <p:spPr>
          <a:xfrm>
            <a:off x="1285852" y="421481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1643042" y="4214818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7" name="56 - Ορθογώνιο"/>
          <p:cNvSpPr/>
          <p:nvPr/>
        </p:nvSpPr>
        <p:spPr>
          <a:xfrm>
            <a:off x="642910" y="4380872"/>
            <a:ext cx="3545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endParaRPr lang="en-US" sz="2800" dirty="0"/>
          </a:p>
        </p:txBody>
      </p:sp>
      <p:cxnSp>
        <p:nvCxnSpPr>
          <p:cNvPr id="64" name="63 - Ευθεία γραμμή σύνδεσης"/>
          <p:cNvCxnSpPr/>
          <p:nvPr/>
        </p:nvCxnSpPr>
        <p:spPr>
          <a:xfrm>
            <a:off x="642910" y="4500570"/>
            <a:ext cx="500066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Ορθογώνιο"/>
          <p:cNvSpPr/>
          <p:nvPr/>
        </p:nvSpPr>
        <p:spPr>
          <a:xfrm>
            <a:off x="2857488" y="4214818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ή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6" name="65 - Ευθύγραμμο βέλος σύνδεσης"/>
          <p:cNvCxnSpPr/>
          <p:nvPr/>
        </p:nvCxnSpPr>
        <p:spPr>
          <a:xfrm rot="16200000" flipV="1">
            <a:off x="1428728" y="5143512"/>
            <a:ext cx="1000132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67 - TextBox"/>
          <p:cNvSpPr txBox="1"/>
          <p:nvPr/>
        </p:nvSpPr>
        <p:spPr>
          <a:xfrm>
            <a:off x="1071538" y="5929330"/>
            <a:ext cx="435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Τώρα ο τύπος είναι λυμένος ως προς </a:t>
            </a:r>
            <a:r>
              <a:rPr lang="en-US" dirty="0" smtClean="0"/>
              <a:t>m</a:t>
            </a:r>
            <a:endParaRPr lang="en-US" dirty="0"/>
          </a:p>
        </p:txBody>
      </p:sp>
      <p:cxnSp>
        <p:nvCxnSpPr>
          <p:cNvPr id="70" name="69 - Ευθύγραμμο βέλος σύνδεσης"/>
          <p:cNvCxnSpPr/>
          <p:nvPr/>
        </p:nvCxnSpPr>
        <p:spPr>
          <a:xfrm rot="5400000" flipH="1" flipV="1">
            <a:off x="3252091" y="5248975"/>
            <a:ext cx="782430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3" grpId="0"/>
      <p:bldP spid="35" grpId="0"/>
      <p:bldP spid="37" grpId="0"/>
      <p:bldP spid="41" grpId="0"/>
      <p:bldP spid="43" grpId="0"/>
      <p:bldP spid="44" grpId="0"/>
      <p:bldP spid="45" grpId="0"/>
      <p:bldP spid="48" grpId="0"/>
      <p:bldP spid="49" grpId="0"/>
      <p:bldP spid="52" grpId="0"/>
      <p:bldP spid="53" grpId="0"/>
      <p:bldP spid="54" grpId="0"/>
      <p:bldP spid="57" grpId="0"/>
      <p:bldP spid="65" grpId="0"/>
      <p:bldP spid="6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928662" y="571480"/>
            <a:ext cx="52738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 τύπος </a:t>
            </a:r>
            <a:r>
              <a:rPr lang="en-US" sz="2400" b="1" dirty="0" smtClean="0"/>
              <a:t>P</a:t>
            </a:r>
            <a:r>
              <a:rPr lang="el-GR" sz="2400" b="1" baseline="-25000" dirty="0" err="1" smtClean="0"/>
              <a:t>ηλ</a:t>
            </a:r>
            <a:r>
              <a:rPr lang="el-GR" sz="2400" b="1" baseline="-25000" dirty="0" smtClean="0"/>
              <a:t>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V </a:t>
            </a:r>
            <a:r>
              <a:rPr lang="en-US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να λυθεί ως προς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785918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Άσκηση  3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30" name="29 - Ορθογώνιο"/>
          <p:cNvSpPr/>
          <p:nvPr/>
        </p:nvSpPr>
        <p:spPr>
          <a:xfrm>
            <a:off x="4000496" y="438280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V</a:t>
            </a:r>
            <a:endParaRPr lang="en-US" sz="2800" b="1" dirty="0"/>
          </a:p>
        </p:txBody>
      </p:sp>
      <p:sp>
        <p:nvSpPr>
          <p:cNvPr id="31" name="30 - Ορθογώνιο"/>
          <p:cNvSpPr/>
          <p:nvPr/>
        </p:nvSpPr>
        <p:spPr>
          <a:xfrm>
            <a:off x="4429124" y="438280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33" name="32 - Ορθογώνιο"/>
          <p:cNvSpPr/>
          <p:nvPr/>
        </p:nvSpPr>
        <p:spPr>
          <a:xfrm>
            <a:off x="4786314" y="4143380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P</a:t>
            </a:r>
            <a:r>
              <a:rPr lang="el-GR" sz="2800" b="1" baseline="-25000" dirty="0" err="1" smtClean="0"/>
              <a:t>ηλ</a:t>
            </a:r>
            <a:endParaRPr lang="en-US" sz="2800" b="1" dirty="0"/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4786314" y="466855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Ορθογώνιο"/>
          <p:cNvSpPr/>
          <p:nvPr/>
        </p:nvSpPr>
        <p:spPr>
          <a:xfrm>
            <a:off x="4786314" y="4597114"/>
            <a:ext cx="280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2214546" y="1143008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Λύση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sp>
        <p:nvSpPr>
          <p:cNvPr id="37" name="36 - Ορθογώνιο"/>
          <p:cNvSpPr/>
          <p:nvPr/>
        </p:nvSpPr>
        <p:spPr>
          <a:xfrm>
            <a:off x="857224" y="1857364"/>
            <a:ext cx="27860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P</a:t>
            </a:r>
            <a:r>
              <a:rPr lang="el-GR" sz="2800" b="1" baseline="-25000" dirty="0" err="1" smtClean="0"/>
              <a:t>ηλ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V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/>
          </a:p>
        </p:txBody>
      </p:sp>
      <p:sp>
        <p:nvSpPr>
          <p:cNvPr id="52" name="51 - Ορθογώνιο"/>
          <p:cNvSpPr/>
          <p:nvPr/>
        </p:nvSpPr>
        <p:spPr>
          <a:xfrm>
            <a:off x="714348" y="4239924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P</a:t>
            </a:r>
            <a:r>
              <a:rPr lang="el-GR" sz="2800" b="1" baseline="-25000" dirty="0" err="1" smtClean="0"/>
              <a:t>ηλ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3" name="52 - Ορθογώνιο"/>
          <p:cNvSpPr/>
          <p:nvPr/>
        </p:nvSpPr>
        <p:spPr>
          <a:xfrm>
            <a:off x="1214414" y="438280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1643042" y="438280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7" name="56 - Ορθογώνιο"/>
          <p:cNvSpPr/>
          <p:nvPr/>
        </p:nvSpPr>
        <p:spPr>
          <a:xfrm>
            <a:off x="714348" y="4620292"/>
            <a:ext cx="280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endParaRPr lang="en-US" sz="2800" dirty="0"/>
          </a:p>
        </p:txBody>
      </p:sp>
      <p:cxnSp>
        <p:nvCxnSpPr>
          <p:cNvPr id="64" name="63 - Ευθεία γραμμή σύνδεσης"/>
          <p:cNvCxnSpPr/>
          <p:nvPr/>
        </p:nvCxnSpPr>
        <p:spPr>
          <a:xfrm>
            <a:off x="714348" y="4739990"/>
            <a:ext cx="500066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Ορθογώνιο"/>
          <p:cNvSpPr/>
          <p:nvPr/>
        </p:nvSpPr>
        <p:spPr>
          <a:xfrm>
            <a:off x="3000364" y="4454238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ή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6" name="65 - Ευθύγραμμο βέλος σύνδεσης"/>
          <p:cNvCxnSpPr/>
          <p:nvPr/>
        </p:nvCxnSpPr>
        <p:spPr>
          <a:xfrm rot="5400000" flipH="1" flipV="1">
            <a:off x="4036215" y="5322107"/>
            <a:ext cx="785818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67 - TextBox"/>
          <p:cNvSpPr txBox="1"/>
          <p:nvPr/>
        </p:nvSpPr>
        <p:spPr>
          <a:xfrm>
            <a:off x="2500298" y="5857892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Τώρα ο τύπος είναι λυμένος ως προς </a:t>
            </a:r>
            <a:r>
              <a:rPr lang="en-US" dirty="0" smtClean="0"/>
              <a:t>V</a:t>
            </a:r>
            <a:endParaRPr lang="en-US" dirty="0"/>
          </a:p>
        </p:txBody>
      </p:sp>
      <p:cxnSp>
        <p:nvCxnSpPr>
          <p:cNvPr id="70" name="69 - Ευθύγραμμο βέλος σύνδεσης"/>
          <p:cNvCxnSpPr/>
          <p:nvPr/>
        </p:nvCxnSpPr>
        <p:spPr>
          <a:xfrm rot="10800000">
            <a:off x="2071670" y="5000636"/>
            <a:ext cx="1071568" cy="845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/>
          <p:nvPr/>
        </p:nvCxnSpPr>
        <p:spPr>
          <a:xfrm rot="5400000">
            <a:off x="2214546" y="3071810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- Ευθεία γραμμή σύνδεσης"/>
          <p:cNvCxnSpPr/>
          <p:nvPr/>
        </p:nvCxnSpPr>
        <p:spPr>
          <a:xfrm rot="10800000" flipV="1">
            <a:off x="1857356" y="3500438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- Ορθογώνιο"/>
          <p:cNvSpPr/>
          <p:nvPr/>
        </p:nvSpPr>
        <p:spPr>
          <a:xfrm>
            <a:off x="714348" y="2857496"/>
            <a:ext cx="8572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P</a:t>
            </a:r>
            <a:r>
              <a:rPr lang="el-GR" sz="2800" b="1" baseline="-25000" dirty="0" err="1" smtClean="0"/>
              <a:t>ηλ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0" name="49 - Ορθογώνιο"/>
          <p:cNvSpPr/>
          <p:nvPr/>
        </p:nvSpPr>
        <p:spPr>
          <a:xfrm>
            <a:off x="1285852" y="300037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51" name="50 - Ορθογώνιο"/>
          <p:cNvSpPr/>
          <p:nvPr/>
        </p:nvSpPr>
        <p:spPr>
          <a:xfrm>
            <a:off x="1643042" y="2952088"/>
            <a:ext cx="11430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5" name="54 - Ευθεία γραμμή σύνδεσης"/>
          <p:cNvCxnSpPr/>
          <p:nvPr/>
        </p:nvCxnSpPr>
        <p:spPr>
          <a:xfrm>
            <a:off x="785786" y="3357562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- Ευθεία γραμμή σύνδεσης"/>
          <p:cNvCxnSpPr/>
          <p:nvPr/>
        </p:nvCxnSpPr>
        <p:spPr>
          <a:xfrm>
            <a:off x="1714480" y="335756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Ορθογώνιο"/>
          <p:cNvSpPr/>
          <p:nvPr/>
        </p:nvSpPr>
        <p:spPr>
          <a:xfrm>
            <a:off x="859830" y="3214686"/>
            <a:ext cx="280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endParaRPr lang="en-US" sz="2800" dirty="0"/>
          </a:p>
        </p:txBody>
      </p:sp>
      <p:sp>
        <p:nvSpPr>
          <p:cNvPr id="59" name="58 - Ορθογώνιο"/>
          <p:cNvSpPr/>
          <p:nvPr/>
        </p:nvSpPr>
        <p:spPr>
          <a:xfrm>
            <a:off x="1857356" y="3286124"/>
            <a:ext cx="2744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I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3" grpId="0"/>
      <p:bldP spid="35" grpId="0"/>
      <p:bldP spid="37" grpId="0"/>
      <p:bldP spid="52" grpId="0"/>
      <p:bldP spid="53" grpId="0"/>
      <p:bldP spid="54" grpId="0"/>
      <p:bldP spid="57" grpId="0"/>
      <p:bldP spid="65" grpId="0"/>
      <p:bldP spid="68" grpId="0"/>
      <p:bldP spid="42" grpId="0"/>
      <p:bldP spid="50" grpId="0"/>
      <p:bldP spid="51" grpId="0"/>
      <p:bldP spid="58" grpId="0"/>
      <p:bldP spid="5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928662" y="571480"/>
            <a:ext cx="57883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 τύπος </a:t>
            </a:r>
            <a:r>
              <a:rPr lang="el-GR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Ε</a:t>
            </a:r>
            <a:r>
              <a:rPr lang="el-GR" sz="2400" b="1" baseline="-25000" dirty="0" err="1" smtClean="0"/>
              <a:t>ηλ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V </a:t>
            </a:r>
            <a:r>
              <a:rPr lang="en-US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r>
              <a:rPr lang="en-US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.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I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να λυθεί ως προς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I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785918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Άσκηση  </a:t>
            </a:r>
            <a:r>
              <a:rPr lang="en-US" sz="2400" b="1" dirty="0" smtClean="0">
                <a:solidFill>
                  <a:srgbClr val="7030A0"/>
                </a:solidFill>
              </a:rPr>
              <a:t>4</a:t>
            </a:r>
            <a:r>
              <a:rPr lang="el-GR" sz="2400" b="1" dirty="0" smtClean="0">
                <a:solidFill>
                  <a:srgbClr val="7030A0"/>
                </a:solidFill>
              </a:rPr>
              <a:t>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785786" y="2928934"/>
            <a:ext cx="8572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Ε</a:t>
            </a:r>
            <a:r>
              <a:rPr lang="el-GR" sz="2800" b="1" baseline="-25000" dirty="0" err="1" smtClean="0"/>
              <a:t>ηλ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1571604" y="307181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1928794" y="2928934"/>
            <a:ext cx="15001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I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4" name="13 - Ευθεία γραμμή σύνδεσης"/>
          <p:cNvCxnSpPr/>
          <p:nvPr/>
        </p:nvCxnSpPr>
        <p:spPr>
          <a:xfrm>
            <a:off x="857224" y="3429000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εία γραμμή σύνδεσης"/>
          <p:cNvCxnSpPr/>
          <p:nvPr/>
        </p:nvCxnSpPr>
        <p:spPr>
          <a:xfrm flipV="1">
            <a:off x="1909311" y="3422508"/>
            <a:ext cx="1071570" cy="2315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Ορθογώνιο"/>
          <p:cNvSpPr/>
          <p:nvPr/>
        </p:nvSpPr>
        <p:spPr>
          <a:xfrm>
            <a:off x="785786" y="3357562"/>
            <a:ext cx="7216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2071670" y="3429000"/>
            <a:ext cx="7216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>
            <a:stCxn id="17" idx="3"/>
          </p:cNvCxnSpPr>
          <p:nvPr/>
        </p:nvCxnSpPr>
        <p:spPr>
          <a:xfrm flipH="1">
            <a:off x="2071671" y="3690610"/>
            <a:ext cx="721671" cy="1670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10800000" flipV="1">
            <a:off x="2000232" y="3143248"/>
            <a:ext cx="50006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Ορθογώνιο"/>
          <p:cNvSpPr/>
          <p:nvPr/>
        </p:nvSpPr>
        <p:spPr>
          <a:xfrm>
            <a:off x="3214678" y="4643446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31" name="30 - Ορθογώνιο"/>
          <p:cNvSpPr/>
          <p:nvPr/>
        </p:nvSpPr>
        <p:spPr>
          <a:xfrm>
            <a:off x="3571868" y="462029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33" name="32 - Ορθογώνιο"/>
          <p:cNvSpPr/>
          <p:nvPr/>
        </p:nvSpPr>
        <p:spPr>
          <a:xfrm>
            <a:off x="3929058" y="4357694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err="1" smtClean="0"/>
              <a:t>Ε</a:t>
            </a:r>
            <a:r>
              <a:rPr lang="el-GR" sz="2800" b="1" baseline="-25000" dirty="0" err="1" smtClean="0"/>
              <a:t>ηλ</a:t>
            </a:r>
            <a:endParaRPr lang="en-US" sz="2800" b="1" dirty="0"/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4000496" y="4929198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Ορθογώνιο"/>
          <p:cNvSpPr/>
          <p:nvPr/>
        </p:nvSpPr>
        <p:spPr>
          <a:xfrm>
            <a:off x="3857620" y="4857760"/>
            <a:ext cx="7216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V </a:t>
            </a:r>
            <a:r>
              <a:rPr lang="en-US" sz="2800" b="1" baseline="30000" dirty="0" smtClean="0"/>
              <a:t>. </a:t>
            </a:r>
            <a:r>
              <a:rPr lang="en-US" sz="2800" b="1" dirty="0" smtClean="0"/>
              <a:t>t</a:t>
            </a:r>
            <a:endParaRPr lang="en-US" sz="2800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2214546" y="1143008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Λύση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sp>
        <p:nvSpPr>
          <p:cNvPr id="37" name="36 - Ορθογώνιο"/>
          <p:cNvSpPr/>
          <p:nvPr/>
        </p:nvSpPr>
        <p:spPr>
          <a:xfrm>
            <a:off x="857224" y="1785926"/>
            <a:ext cx="18373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Ε</a:t>
            </a:r>
            <a:r>
              <a:rPr lang="el-GR" sz="2800" b="1" baseline="-25000" dirty="0" err="1" smtClean="0"/>
              <a:t>ηλ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V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I</a:t>
            </a:r>
            <a:endParaRPr lang="en-US" sz="2800" dirty="0"/>
          </a:p>
        </p:txBody>
      </p:sp>
      <p:sp>
        <p:nvSpPr>
          <p:cNvPr id="52" name="51 - Ορθογώνιο"/>
          <p:cNvSpPr/>
          <p:nvPr/>
        </p:nvSpPr>
        <p:spPr>
          <a:xfrm>
            <a:off x="785786" y="4357694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Ε</a:t>
            </a:r>
            <a:r>
              <a:rPr lang="el-GR" sz="2800" b="1" baseline="-25000" dirty="0" err="1" smtClean="0"/>
              <a:t>ηλ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3" name="52 - Ορθογώνιο"/>
          <p:cNvSpPr/>
          <p:nvPr/>
        </p:nvSpPr>
        <p:spPr>
          <a:xfrm>
            <a:off x="1500166" y="454883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54" name="53 - Ορθογώνιο"/>
          <p:cNvSpPr/>
          <p:nvPr/>
        </p:nvSpPr>
        <p:spPr>
          <a:xfrm>
            <a:off x="1928794" y="454883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7" name="56 - Ορθογώνιο"/>
          <p:cNvSpPr/>
          <p:nvPr/>
        </p:nvSpPr>
        <p:spPr>
          <a:xfrm>
            <a:off x="714348" y="4786322"/>
            <a:ext cx="7216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endParaRPr lang="en-US" sz="2800" dirty="0"/>
          </a:p>
        </p:txBody>
      </p:sp>
      <p:cxnSp>
        <p:nvCxnSpPr>
          <p:cNvPr id="64" name="63 - Ευθεία γραμμή σύνδεσης"/>
          <p:cNvCxnSpPr/>
          <p:nvPr/>
        </p:nvCxnSpPr>
        <p:spPr>
          <a:xfrm>
            <a:off x="857224" y="4857760"/>
            <a:ext cx="500066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Ορθογώνιο"/>
          <p:cNvSpPr/>
          <p:nvPr/>
        </p:nvSpPr>
        <p:spPr>
          <a:xfrm>
            <a:off x="2428860" y="4572008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ή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6" name="65 - Ευθύγραμμο βέλος σύνδεσης"/>
          <p:cNvCxnSpPr>
            <a:endCxn id="57" idx="2"/>
          </p:cNvCxnSpPr>
          <p:nvPr/>
        </p:nvCxnSpPr>
        <p:spPr>
          <a:xfrm rot="10800000">
            <a:off x="1075184" y="5309542"/>
            <a:ext cx="996492" cy="7626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67 - TextBox"/>
          <p:cNvSpPr txBox="1"/>
          <p:nvPr/>
        </p:nvSpPr>
        <p:spPr>
          <a:xfrm>
            <a:off x="1500166" y="6211669"/>
            <a:ext cx="264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Τώρα ο τύπος είναι λυμένος ως προς </a:t>
            </a:r>
            <a:r>
              <a:rPr lang="en-US" dirty="0" smtClean="0"/>
              <a:t>I</a:t>
            </a:r>
            <a:endParaRPr lang="en-US" dirty="0"/>
          </a:p>
        </p:txBody>
      </p:sp>
      <p:cxnSp>
        <p:nvCxnSpPr>
          <p:cNvPr id="70" name="69 - Ευθύγραμμο βέλος σύνδεσης"/>
          <p:cNvCxnSpPr>
            <a:endCxn id="68" idx="2"/>
          </p:cNvCxnSpPr>
          <p:nvPr/>
        </p:nvCxnSpPr>
        <p:spPr>
          <a:xfrm rot="10800000">
            <a:off x="2821754" y="6858001"/>
            <a:ext cx="535801" cy="4966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ύγραμμο βέλος σύνδεσης"/>
          <p:cNvCxnSpPr/>
          <p:nvPr/>
        </p:nvCxnSpPr>
        <p:spPr>
          <a:xfrm rot="5400000" flipH="1" flipV="1">
            <a:off x="2754075" y="5302697"/>
            <a:ext cx="834102" cy="8014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6" grpId="0"/>
      <p:bldP spid="17" grpId="0"/>
      <p:bldP spid="30" grpId="0"/>
      <p:bldP spid="31" grpId="0"/>
      <p:bldP spid="33" grpId="0"/>
      <p:bldP spid="35" grpId="0"/>
      <p:bldP spid="37" grpId="0"/>
      <p:bldP spid="52" grpId="0"/>
      <p:bldP spid="53" grpId="0"/>
      <p:bldP spid="54" grpId="0"/>
      <p:bldP spid="57" grpId="0"/>
      <p:bldP spid="65" grpId="0"/>
      <p:bldP spid="6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285984" y="2928934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=&gt;</a:t>
            </a:r>
            <a:endParaRPr lang="el-GR" sz="2800" b="1" dirty="0">
              <a:solidFill>
                <a:srgbClr val="0000FF"/>
              </a:solidFill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571472" y="785794"/>
            <a:ext cx="6643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Να λύσετε τον τύπο  </a:t>
            </a:r>
            <a:r>
              <a:rPr lang="en-US" sz="2400" dirty="0" smtClean="0"/>
              <a:t>u = </a:t>
            </a:r>
            <a:r>
              <a:rPr lang="el-GR" sz="2400" dirty="0" smtClean="0"/>
              <a:t>λ ∙</a:t>
            </a:r>
            <a:r>
              <a:rPr lang="en-US" sz="2400" dirty="0" smtClean="0"/>
              <a:t>f</a:t>
            </a:r>
            <a:r>
              <a:rPr lang="el-GR" sz="2400" dirty="0" smtClean="0"/>
              <a:t> ως προς  το  </a:t>
            </a:r>
            <a:r>
              <a:rPr lang="en-US" sz="2400" dirty="0" smtClean="0"/>
              <a:t>f</a:t>
            </a:r>
            <a:endParaRPr lang="el-GR" sz="2400" dirty="0" smtClean="0"/>
          </a:p>
        </p:txBody>
      </p:sp>
      <p:sp>
        <p:nvSpPr>
          <p:cNvPr id="6" name="5 - Ορθογώνιο"/>
          <p:cNvSpPr/>
          <p:nvPr/>
        </p:nvSpPr>
        <p:spPr>
          <a:xfrm>
            <a:off x="3857620" y="280921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7" name="6 - Ορθογώνιο"/>
          <p:cNvSpPr/>
          <p:nvPr/>
        </p:nvSpPr>
        <p:spPr>
          <a:xfrm>
            <a:off x="3357554" y="2786058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u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4143372" y="2809212"/>
            <a:ext cx="5068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λ</a:t>
            </a:r>
            <a:r>
              <a:rPr lang="el-GR" sz="2800" b="1" dirty="0" smtClean="0">
                <a:solidFill>
                  <a:srgbClr val="00B050"/>
                </a:solidFill>
              </a:rPr>
              <a:t> </a:t>
            </a:r>
            <a:r>
              <a:rPr lang="el-GR" sz="2800" baseline="30000" dirty="0" smtClean="0">
                <a:solidFill>
                  <a:srgbClr val="0070C0"/>
                </a:solidFill>
              </a:rPr>
              <a:t>.</a:t>
            </a:r>
            <a:endParaRPr lang="en-US" sz="2800" b="1" baseline="-25000" dirty="0">
              <a:solidFill>
                <a:srgbClr val="00B050"/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4572000" y="2809212"/>
            <a:ext cx="3626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endParaRPr lang="el-GR" dirty="0"/>
          </a:p>
        </p:txBody>
      </p:sp>
      <p:cxnSp>
        <p:nvCxnSpPr>
          <p:cNvPr id="10" name="9 - Ευθεία γραμμή σύνδεσης"/>
          <p:cNvCxnSpPr/>
          <p:nvPr/>
        </p:nvCxnSpPr>
        <p:spPr>
          <a:xfrm>
            <a:off x="4214810" y="3214686"/>
            <a:ext cx="85725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- Ευθεία γραμμή σύνδεσης"/>
          <p:cNvCxnSpPr/>
          <p:nvPr/>
        </p:nvCxnSpPr>
        <p:spPr>
          <a:xfrm>
            <a:off x="3286116" y="3286124"/>
            <a:ext cx="57150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Ορθογώνιο"/>
          <p:cNvSpPr/>
          <p:nvPr/>
        </p:nvSpPr>
        <p:spPr>
          <a:xfrm>
            <a:off x="4268920" y="3191532"/>
            <a:ext cx="4459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λ</a:t>
            </a:r>
            <a:r>
              <a:rPr lang="el-GR" sz="2800" b="1" dirty="0" smtClean="0">
                <a:solidFill>
                  <a:srgbClr val="00B050"/>
                </a:solidFill>
              </a:rPr>
              <a:t> </a:t>
            </a:r>
            <a:endParaRPr lang="en-US" sz="2800" b="1" baseline="-25000" dirty="0">
              <a:solidFill>
                <a:srgbClr val="00B050"/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3428992" y="321468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λ</a:t>
            </a:r>
            <a:endParaRPr lang="en-US" sz="2800" b="1" baseline="-25000" dirty="0">
              <a:solidFill>
                <a:srgbClr val="00B050"/>
              </a:solidFill>
            </a:endParaRPr>
          </a:p>
        </p:txBody>
      </p:sp>
      <p:cxnSp>
        <p:nvCxnSpPr>
          <p:cNvPr id="14" name="13 - Ευθεία γραμμή σύνδεσης"/>
          <p:cNvCxnSpPr/>
          <p:nvPr/>
        </p:nvCxnSpPr>
        <p:spPr>
          <a:xfrm rot="5400000">
            <a:off x="4179091" y="3393281"/>
            <a:ext cx="357190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Ορθογώνιο"/>
          <p:cNvSpPr/>
          <p:nvPr/>
        </p:nvSpPr>
        <p:spPr>
          <a:xfrm>
            <a:off x="7500958" y="290578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16" name="15 - Ορθογώνιο"/>
          <p:cNvSpPr/>
          <p:nvPr/>
        </p:nvSpPr>
        <p:spPr>
          <a:xfrm>
            <a:off x="7000892" y="2762904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u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7" name="16 - Ορθογώνιο"/>
          <p:cNvSpPr/>
          <p:nvPr/>
        </p:nvSpPr>
        <p:spPr>
          <a:xfrm>
            <a:off x="7065318" y="314324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λ</a:t>
            </a:r>
            <a:endParaRPr lang="en-US" sz="2800" b="1" baseline="-25000" dirty="0">
              <a:solidFill>
                <a:srgbClr val="00B050"/>
              </a:solidFill>
            </a:endParaRPr>
          </a:p>
        </p:txBody>
      </p:sp>
      <p:cxnSp>
        <p:nvCxnSpPr>
          <p:cNvPr id="18" name="17 - Ευθεία γραμμή σύνδεσης"/>
          <p:cNvCxnSpPr/>
          <p:nvPr/>
        </p:nvCxnSpPr>
        <p:spPr>
          <a:xfrm rot="5400000">
            <a:off x="4107653" y="2893215"/>
            <a:ext cx="357190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Ορθογώνιο"/>
          <p:cNvSpPr/>
          <p:nvPr/>
        </p:nvSpPr>
        <p:spPr>
          <a:xfrm>
            <a:off x="2247120" y="440597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2643174" y="4214818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u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2" name="21 - Ορθογώνιο"/>
          <p:cNvSpPr/>
          <p:nvPr/>
        </p:nvSpPr>
        <p:spPr>
          <a:xfrm>
            <a:off x="2714612" y="464344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λ</a:t>
            </a:r>
            <a:endParaRPr lang="en-US" sz="2800" b="1" baseline="-25000" dirty="0">
              <a:solidFill>
                <a:srgbClr val="00B050"/>
              </a:solidFill>
            </a:endParaRPr>
          </a:p>
        </p:txBody>
      </p:sp>
      <p:sp>
        <p:nvSpPr>
          <p:cNvPr id="23" name="22 - Ορθογώνιο"/>
          <p:cNvSpPr/>
          <p:nvPr/>
        </p:nvSpPr>
        <p:spPr>
          <a:xfrm>
            <a:off x="7786710" y="2928934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l-GR" sz="2800" baseline="30000" dirty="0" smtClean="0">
                <a:solidFill>
                  <a:srgbClr val="0070C0"/>
                </a:solidFill>
              </a:rPr>
              <a:t> </a:t>
            </a:r>
            <a:r>
              <a:rPr lang="el-GR" sz="2800" dirty="0" smtClean="0">
                <a:solidFill>
                  <a:srgbClr val="0070C0"/>
                </a:solidFill>
              </a:rPr>
              <a:t> </a:t>
            </a:r>
            <a:endParaRPr lang="en-US" sz="2800" baseline="30000" dirty="0">
              <a:solidFill>
                <a:srgbClr val="0070C0"/>
              </a:solidFill>
            </a:endParaRPr>
          </a:p>
        </p:txBody>
      </p:sp>
      <p:sp>
        <p:nvSpPr>
          <p:cNvPr id="24" name="23 - Ορθογώνιο"/>
          <p:cNvSpPr/>
          <p:nvPr/>
        </p:nvSpPr>
        <p:spPr>
          <a:xfrm>
            <a:off x="1928794" y="4405978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l-GR" sz="2800" baseline="30000" dirty="0" smtClean="0">
                <a:solidFill>
                  <a:srgbClr val="0070C0"/>
                </a:solidFill>
              </a:rPr>
              <a:t> </a:t>
            </a:r>
            <a:r>
              <a:rPr lang="el-GR" sz="2800" dirty="0" smtClean="0">
                <a:solidFill>
                  <a:srgbClr val="0070C0"/>
                </a:solidFill>
              </a:rPr>
              <a:t> </a:t>
            </a:r>
            <a:endParaRPr lang="en-US" sz="2800" baseline="30000" dirty="0">
              <a:solidFill>
                <a:srgbClr val="0070C0"/>
              </a:solidFill>
            </a:endParaRPr>
          </a:p>
        </p:txBody>
      </p:sp>
      <p:sp>
        <p:nvSpPr>
          <p:cNvPr id="33" name="32 - Ορθογώνιο"/>
          <p:cNvSpPr/>
          <p:nvPr/>
        </p:nvSpPr>
        <p:spPr>
          <a:xfrm>
            <a:off x="857224" y="295208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34" name="33 - Ορθογώνιο"/>
          <p:cNvSpPr/>
          <p:nvPr/>
        </p:nvSpPr>
        <p:spPr>
          <a:xfrm>
            <a:off x="357158" y="2928934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u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5" name="34 - Ορθογώνιο"/>
          <p:cNvSpPr/>
          <p:nvPr/>
        </p:nvSpPr>
        <p:spPr>
          <a:xfrm>
            <a:off x="1142976" y="2952088"/>
            <a:ext cx="5068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λ</a:t>
            </a:r>
            <a:r>
              <a:rPr lang="el-GR" sz="2800" b="1" dirty="0" smtClean="0">
                <a:solidFill>
                  <a:srgbClr val="00B050"/>
                </a:solidFill>
              </a:rPr>
              <a:t> </a:t>
            </a:r>
            <a:r>
              <a:rPr lang="el-GR" sz="2800" baseline="30000" dirty="0" smtClean="0">
                <a:solidFill>
                  <a:srgbClr val="0070C0"/>
                </a:solidFill>
              </a:rPr>
              <a:t>.</a:t>
            </a:r>
            <a:endParaRPr lang="en-US" sz="2800" b="1" baseline="-25000" dirty="0">
              <a:solidFill>
                <a:srgbClr val="00B050"/>
              </a:solidFill>
            </a:endParaRPr>
          </a:p>
        </p:txBody>
      </p:sp>
      <p:sp>
        <p:nvSpPr>
          <p:cNvPr id="36" name="35 - Ορθογώνιο"/>
          <p:cNvSpPr/>
          <p:nvPr/>
        </p:nvSpPr>
        <p:spPr>
          <a:xfrm>
            <a:off x="1643042" y="2952088"/>
            <a:ext cx="4651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f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endParaRPr lang="el-GR" dirty="0"/>
          </a:p>
        </p:txBody>
      </p:sp>
      <p:sp>
        <p:nvSpPr>
          <p:cNvPr id="37" name="36 - TextBox"/>
          <p:cNvSpPr txBox="1"/>
          <p:nvPr/>
        </p:nvSpPr>
        <p:spPr>
          <a:xfrm>
            <a:off x="5715008" y="2857496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=&gt;</a:t>
            </a:r>
            <a:endParaRPr lang="el-GR" sz="2800" b="1" dirty="0">
              <a:solidFill>
                <a:srgbClr val="0000FF"/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6929454" y="3214686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- Ευθεία γραμμή σύνδεσης"/>
          <p:cNvCxnSpPr/>
          <p:nvPr/>
        </p:nvCxnSpPr>
        <p:spPr>
          <a:xfrm>
            <a:off x="2643174" y="4714884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1785918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Άσκηση  </a:t>
            </a:r>
            <a:r>
              <a:rPr lang="en-US" sz="2400" b="1" dirty="0" smtClean="0">
                <a:solidFill>
                  <a:srgbClr val="7030A0"/>
                </a:solidFill>
              </a:rPr>
              <a:t>5</a:t>
            </a:r>
            <a:r>
              <a:rPr lang="el-GR" sz="2400" b="1" dirty="0" smtClean="0">
                <a:solidFill>
                  <a:srgbClr val="7030A0"/>
                </a:solidFill>
              </a:rPr>
              <a:t>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42" name="41 - TextBox"/>
          <p:cNvSpPr txBox="1"/>
          <p:nvPr/>
        </p:nvSpPr>
        <p:spPr>
          <a:xfrm>
            <a:off x="2357422" y="164305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Λύση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sp>
        <p:nvSpPr>
          <p:cNvPr id="43" name="42 - TextBox"/>
          <p:cNvSpPr txBox="1"/>
          <p:nvPr/>
        </p:nvSpPr>
        <p:spPr>
          <a:xfrm>
            <a:off x="1142976" y="4429132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=&gt;</a:t>
            </a:r>
            <a:endParaRPr lang="el-GR" sz="28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2" grpId="0"/>
      <p:bldP spid="13" grpId="0"/>
      <p:bldP spid="15" grpId="0"/>
      <p:bldP spid="16" grpId="0"/>
      <p:bldP spid="17" grpId="0"/>
      <p:bldP spid="20" grpId="0"/>
      <p:bldP spid="21" grpId="0"/>
      <p:bldP spid="22" grpId="0"/>
      <p:bldP spid="23" grpId="0"/>
      <p:bldP spid="24" grpId="0"/>
      <p:bldP spid="33" grpId="0"/>
      <p:bldP spid="34" grpId="0"/>
      <p:bldP spid="35" grpId="0"/>
      <p:bldP spid="36" grpId="0"/>
      <p:bldP spid="37" grpId="0"/>
      <p:bldP spid="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- TextBox"/>
          <p:cNvSpPr txBox="1"/>
          <p:nvPr/>
        </p:nvSpPr>
        <p:spPr>
          <a:xfrm>
            <a:off x="0" y="214290"/>
            <a:ext cx="607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Πολλαπλασιάζοντας  με τον  αριθμό 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28596" y="128586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2  =</a:t>
            </a:r>
            <a:endParaRPr lang="en-US" sz="2800" dirty="0"/>
          </a:p>
        </p:txBody>
      </p:sp>
      <p:sp>
        <p:nvSpPr>
          <p:cNvPr id="7" name="6 - Ορθογώνιο"/>
          <p:cNvSpPr/>
          <p:nvPr/>
        </p:nvSpPr>
        <p:spPr>
          <a:xfrm>
            <a:off x="1643042" y="1285860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endParaRPr lang="en-US" sz="2800" dirty="0"/>
          </a:p>
        </p:txBody>
      </p:sp>
      <p:sp>
        <p:nvSpPr>
          <p:cNvPr id="8" name="7 - TextBox"/>
          <p:cNvSpPr txBox="1"/>
          <p:nvPr/>
        </p:nvSpPr>
        <p:spPr>
          <a:xfrm>
            <a:off x="428596" y="211996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35  =</a:t>
            </a:r>
            <a:endParaRPr lang="en-US" sz="2800" dirty="0"/>
          </a:p>
        </p:txBody>
      </p:sp>
      <p:sp>
        <p:nvSpPr>
          <p:cNvPr id="9" name="8 - Ορθογώνιο"/>
          <p:cNvSpPr/>
          <p:nvPr/>
        </p:nvSpPr>
        <p:spPr>
          <a:xfrm>
            <a:off x="1643042" y="2119962"/>
            <a:ext cx="8572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35</a:t>
            </a:r>
            <a:endParaRPr lang="en-US" sz="2800" dirty="0"/>
          </a:p>
        </p:txBody>
      </p:sp>
      <p:sp>
        <p:nvSpPr>
          <p:cNvPr id="10" name="9 - TextBox"/>
          <p:cNvSpPr txBox="1"/>
          <p:nvPr/>
        </p:nvSpPr>
        <p:spPr>
          <a:xfrm>
            <a:off x="428596" y="312009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24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1  =</a:t>
            </a:r>
            <a:endParaRPr lang="en-US" sz="28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1643042" y="312009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24</a:t>
            </a:r>
            <a:endParaRPr lang="en-US" sz="28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419166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1714480" y="4191664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14" name="13 - TextBox"/>
          <p:cNvSpPr txBox="1"/>
          <p:nvPr/>
        </p:nvSpPr>
        <p:spPr>
          <a:xfrm>
            <a:off x="428596" y="533467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α  =</a:t>
            </a:r>
            <a:endParaRPr lang="en-US" sz="28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1643042" y="5334672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α</a:t>
            </a:r>
            <a:endParaRPr lang="en-US" sz="2800" dirty="0"/>
          </a:p>
        </p:txBody>
      </p:sp>
      <p:sp>
        <p:nvSpPr>
          <p:cNvPr id="16" name="15 - TextBox"/>
          <p:cNvSpPr txBox="1"/>
          <p:nvPr/>
        </p:nvSpPr>
        <p:spPr>
          <a:xfrm>
            <a:off x="4643438" y="143826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3  =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6215074" y="142873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3</a:t>
            </a:r>
            <a:endParaRPr lang="en-US" sz="2800" dirty="0"/>
          </a:p>
        </p:txBody>
      </p:sp>
      <p:sp>
        <p:nvSpPr>
          <p:cNvPr id="18" name="17 - TextBox"/>
          <p:cNvSpPr txBox="1"/>
          <p:nvPr/>
        </p:nvSpPr>
        <p:spPr>
          <a:xfrm>
            <a:off x="4714876" y="271462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6286512" y="270509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20" name="19 - TextBox"/>
          <p:cNvSpPr txBox="1"/>
          <p:nvPr/>
        </p:nvSpPr>
        <p:spPr>
          <a:xfrm>
            <a:off x="4714876" y="390591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 </a:t>
            </a:r>
            <a:r>
              <a:rPr lang="el-GR" sz="2800" baseline="30000" dirty="0" smtClean="0"/>
              <a:t>. </a:t>
            </a:r>
            <a:r>
              <a:rPr lang="el-GR" sz="2800" dirty="0" smtClean="0"/>
              <a:t>1 </a:t>
            </a:r>
            <a:r>
              <a:rPr lang="el-GR" sz="2800" baseline="30000" dirty="0" smtClean="0"/>
              <a:t>. </a:t>
            </a:r>
            <a:r>
              <a:rPr lang="el-GR" sz="2800" dirty="0" smtClean="0"/>
              <a:t>3  =</a:t>
            </a:r>
            <a:endParaRPr lang="en-US" sz="2800" dirty="0"/>
          </a:p>
        </p:txBody>
      </p:sp>
      <p:sp>
        <p:nvSpPr>
          <p:cNvPr id="21" name="20 - Ορθογώνιο"/>
          <p:cNvSpPr/>
          <p:nvPr/>
        </p:nvSpPr>
        <p:spPr>
          <a:xfrm>
            <a:off x="6286512" y="3896388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3</a:t>
            </a:r>
            <a:endParaRPr lang="en-US" sz="2800" dirty="0"/>
          </a:p>
        </p:txBody>
      </p:sp>
      <p:sp>
        <p:nvSpPr>
          <p:cNvPr id="22" name="21 - TextBox"/>
          <p:cNvSpPr txBox="1"/>
          <p:nvPr/>
        </p:nvSpPr>
        <p:spPr>
          <a:xfrm>
            <a:off x="4643438" y="504892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1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23" name="22 - Ορθογώνιο"/>
          <p:cNvSpPr/>
          <p:nvPr/>
        </p:nvSpPr>
        <p:spPr>
          <a:xfrm>
            <a:off x="6215074" y="503939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5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24" name="23 - TextBox"/>
          <p:cNvSpPr txBox="1"/>
          <p:nvPr/>
        </p:nvSpPr>
        <p:spPr>
          <a:xfrm>
            <a:off x="3428992" y="6000768"/>
            <a:ext cx="1285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= 1 </a:t>
            </a:r>
            <a:r>
              <a:rPr lang="el-GR" sz="2800" b="1" baseline="30000" dirty="0" smtClean="0">
                <a:solidFill>
                  <a:srgbClr val="FF0000"/>
                </a:solidFill>
              </a:rPr>
              <a:t>.</a:t>
            </a:r>
            <a:r>
              <a:rPr lang="el-GR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x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5" name="24 - Ορθογώνιο"/>
          <p:cNvSpPr/>
          <p:nvPr/>
        </p:nvSpPr>
        <p:spPr>
          <a:xfrm>
            <a:off x="3000364" y="6000768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x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143108" y="0"/>
            <a:ext cx="2957506" cy="869947"/>
          </a:xfrm>
        </p:spPr>
        <p:txBody>
          <a:bodyPr/>
          <a:lstStyle/>
          <a:p>
            <a:r>
              <a:rPr lang="el-GR" dirty="0" smtClean="0"/>
              <a:t>ΚΛΑΣΜΑΤΑ </a:t>
            </a:r>
            <a:endParaRPr lang="en-US" dirty="0"/>
          </a:p>
        </p:txBody>
      </p:sp>
      <p:sp>
        <p:nvSpPr>
          <p:cNvPr id="3" name="2 - TextBox"/>
          <p:cNvSpPr txBox="1"/>
          <p:nvPr/>
        </p:nvSpPr>
        <p:spPr>
          <a:xfrm>
            <a:off x="428596" y="171448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Κλάσματα   =  λόγος   =   πηλίκο   =  διαίρεση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2714612" y="3214686"/>
            <a:ext cx="7858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rgbClr val="FF0000"/>
                </a:solidFill>
              </a:rPr>
              <a:t>8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5" name="4 - Ευθεία γραμμή σύνδεσης"/>
          <p:cNvCxnSpPr/>
          <p:nvPr/>
        </p:nvCxnSpPr>
        <p:spPr>
          <a:xfrm>
            <a:off x="2643174" y="371475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- Ορθογώνιο"/>
          <p:cNvSpPr/>
          <p:nvPr/>
        </p:nvSpPr>
        <p:spPr>
          <a:xfrm>
            <a:off x="2714612" y="3714752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4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6 - Έλλειψη"/>
          <p:cNvSpPr/>
          <p:nvPr/>
        </p:nvSpPr>
        <p:spPr>
          <a:xfrm>
            <a:off x="2714612" y="3214686"/>
            <a:ext cx="428628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8 - Ευθύγραμμο βέλος σύνδεσης"/>
          <p:cNvCxnSpPr>
            <a:stCxn id="7" idx="6"/>
          </p:cNvCxnSpPr>
          <p:nvPr/>
        </p:nvCxnSpPr>
        <p:spPr>
          <a:xfrm flipV="1">
            <a:off x="3143240" y="3143248"/>
            <a:ext cx="928694" cy="28575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4071934" y="2857496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αριθμητής</a:t>
            </a:r>
            <a:endParaRPr lang="en-US" sz="2400" dirty="0"/>
          </a:p>
        </p:txBody>
      </p:sp>
      <p:sp>
        <p:nvSpPr>
          <p:cNvPr id="11" name="10 - Έλλειψη"/>
          <p:cNvSpPr/>
          <p:nvPr/>
        </p:nvSpPr>
        <p:spPr>
          <a:xfrm>
            <a:off x="2714612" y="3786190"/>
            <a:ext cx="428628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11 - Ευθύγραμμο βέλος σύνδεσης"/>
          <p:cNvCxnSpPr/>
          <p:nvPr/>
        </p:nvCxnSpPr>
        <p:spPr>
          <a:xfrm>
            <a:off x="3143240" y="4071942"/>
            <a:ext cx="857256" cy="28575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4000496" y="414338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παρονομαστής</a:t>
            </a:r>
            <a:endParaRPr lang="en-US" sz="2400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rot="10800000" flipV="1">
            <a:off x="570678" y="3714752"/>
            <a:ext cx="2001058" cy="1358116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0" y="5072074"/>
            <a:ext cx="3000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Γραμμή κλάσματος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  <p:bldP spid="10" grpId="0"/>
      <p:bldP spid="11" grpId="0" animBg="1"/>
      <p:bldP spid="14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1000100" y="3643314"/>
            <a:ext cx="64294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TextBox"/>
          <p:cNvSpPr txBox="1"/>
          <p:nvPr/>
        </p:nvSpPr>
        <p:spPr>
          <a:xfrm>
            <a:off x="3643306" y="2285992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8 : 2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1071538" y="300037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8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1" name="20 - Ορθογώνιο"/>
          <p:cNvSpPr/>
          <p:nvPr/>
        </p:nvSpPr>
        <p:spPr>
          <a:xfrm>
            <a:off x="1000100" y="364331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en-US" sz="40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>
            <a:off x="6572264" y="4864254"/>
            <a:ext cx="64294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6643702" y="4286256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24" name="23 - Ευθεία γραμμή σύνδεσης"/>
          <p:cNvCxnSpPr/>
          <p:nvPr/>
        </p:nvCxnSpPr>
        <p:spPr>
          <a:xfrm rot="5400000">
            <a:off x="5791208" y="5138750"/>
            <a:ext cx="1571636" cy="95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Ορθογώνιο"/>
          <p:cNvSpPr/>
          <p:nvPr/>
        </p:nvSpPr>
        <p:spPr>
          <a:xfrm>
            <a:off x="6000760" y="428625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8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928662" y="135729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Κλάσματα   =  λόγος   =   πηλίκο   =  διαίρεση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1 - Τίτλος"/>
          <p:cNvSpPr>
            <a:spLocks noGrp="1"/>
          </p:cNvSpPr>
          <p:nvPr>
            <p:ph type="ctrTitle"/>
          </p:nvPr>
        </p:nvSpPr>
        <p:spPr>
          <a:xfrm>
            <a:off x="2143108" y="0"/>
            <a:ext cx="2957506" cy="869947"/>
          </a:xfrm>
        </p:spPr>
        <p:txBody>
          <a:bodyPr/>
          <a:lstStyle/>
          <a:p>
            <a:r>
              <a:rPr lang="el-GR" dirty="0" smtClean="0"/>
              <a:t>ΚΛΑΣΜΑΤΑ </a:t>
            </a:r>
            <a:endParaRPr lang="en-US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10800000" flipV="1">
            <a:off x="1428728" y="5929330"/>
            <a:ext cx="714380" cy="500066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0" y="6286520"/>
            <a:ext cx="857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Διάφοροι τρόποι …για την ίδια διαίρεση</a:t>
            </a:r>
            <a:endParaRPr lang="en-US" sz="2800" dirty="0"/>
          </a:p>
        </p:txBody>
      </p:sp>
      <p:sp>
        <p:nvSpPr>
          <p:cNvPr id="17" name="16 - TextBox"/>
          <p:cNvSpPr txBox="1"/>
          <p:nvPr/>
        </p:nvSpPr>
        <p:spPr>
          <a:xfrm>
            <a:off x="7215206" y="2571744"/>
            <a:ext cx="1571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chemeClr val="bg2">
                    <a:lumMod val="25000"/>
                  </a:schemeClr>
                </a:solidFill>
              </a:rPr>
              <a:t>8 /2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23" grpId="0"/>
      <p:bldP spid="27" grpId="0"/>
      <p:bldP spid="19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571604" y="4572008"/>
            <a:ext cx="5429288" cy="461665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Τύπος  = σχέση   =  εξίσωση</a:t>
            </a:r>
            <a:endParaRPr lang="en-US" sz="2400" dirty="0"/>
          </a:p>
        </p:txBody>
      </p:sp>
      <p:sp>
        <p:nvSpPr>
          <p:cNvPr id="10" name="9 - Ορθογώνιο"/>
          <p:cNvSpPr/>
          <p:nvPr/>
        </p:nvSpPr>
        <p:spPr>
          <a:xfrm>
            <a:off x="3500430" y="164305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3929058" y="166620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4339870" y="152332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3" name="12 - Ευθεία γραμμή σύνδεσης"/>
          <p:cNvCxnSpPr/>
          <p:nvPr/>
        </p:nvCxnSpPr>
        <p:spPr>
          <a:xfrm>
            <a:off x="4411308" y="1951956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Ορθογώνιο"/>
          <p:cNvSpPr/>
          <p:nvPr/>
        </p:nvSpPr>
        <p:spPr>
          <a:xfrm>
            <a:off x="4411308" y="1880518"/>
            <a:ext cx="396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</a:t>
            </a:r>
            <a:endParaRPr lang="en-US" sz="2800" dirty="0"/>
          </a:p>
        </p:txBody>
      </p:sp>
      <p:sp>
        <p:nvSpPr>
          <p:cNvPr id="20" name="19 - Ορθογώνιο"/>
          <p:cNvSpPr/>
          <p:nvPr/>
        </p:nvSpPr>
        <p:spPr>
          <a:xfrm>
            <a:off x="214282" y="1714488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E</a:t>
            </a:r>
            <a:r>
              <a:rPr lang="el-GR" sz="2800" b="1" baseline="-25000" dirty="0" err="1" smtClean="0">
                <a:solidFill>
                  <a:srgbClr val="0000FF"/>
                </a:solidFill>
              </a:rPr>
              <a:t>ηλ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20 - Ορθογώνιο"/>
          <p:cNvSpPr/>
          <p:nvPr/>
        </p:nvSpPr>
        <p:spPr>
          <a:xfrm>
            <a:off x="714348" y="164305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26" name="25 - Ορθογώνιο"/>
          <p:cNvSpPr/>
          <p:nvPr/>
        </p:nvSpPr>
        <p:spPr>
          <a:xfrm>
            <a:off x="7000892" y="1643050"/>
            <a:ext cx="14734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P</a:t>
            </a:r>
            <a:r>
              <a:rPr lang="el-GR" sz="2800" b="1" baseline="-25000" dirty="0" err="1" smtClean="0">
                <a:solidFill>
                  <a:srgbClr val="0000FF"/>
                </a:solidFill>
              </a:rPr>
              <a:t>ηλ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V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endParaRPr lang="en-US" sz="2800" dirty="0"/>
          </a:p>
        </p:txBody>
      </p:sp>
      <p:sp>
        <p:nvSpPr>
          <p:cNvPr id="30" name="29 - Έλλειψη"/>
          <p:cNvSpPr/>
          <p:nvPr/>
        </p:nvSpPr>
        <p:spPr>
          <a:xfrm>
            <a:off x="285720" y="1214422"/>
            <a:ext cx="1857388" cy="150019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Έλλειψη"/>
          <p:cNvSpPr/>
          <p:nvPr/>
        </p:nvSpPr>
        <p:spPr>
          <a:xfrm>
            <a:off x="3214678" y="928670"/>
            <a:ext cx="2214578" cy="17145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Έλλειψη"/>
          <p:cNvSpPr/>
          <p:nvPr/>
        </p:nvSpPr>
        <p:spPr>
          <a:xfrm>
            <a:off x="6643702" y="1142984"/>
            <a:ext cx="2000264" cy="17145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32 - Ευθύγραμμο βέλος σύνδεσης"/>
          <p:cNvCxnSpPr>
            <a:stCxn id="30" idx="4"/>
          </p:cNvCxnSpPr>
          <p:nvPr/>
        </p:nvCxnSpPr>
        <p:spPr>
          <a:xfrm rot="16200000" flipH="1">
            <a:off x="750067" y="3178967"/>
            <a:ext cx="1785950" cy="857256"/>
          </a:xfrm>
          <a:prstGeom prst="straightConnector1">
            <a:avLst/>
          </a:prstGeom>
          <a:ln w="222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ύγραμμο βέλος σύνδεσης"/>
          <p:cNvCxnSpPr/>
          <p:nvPr/>
        </p:nvCxnSpPr>
        <p:spPr>
          <a:xfrm rot="10800000" flipV="1">
            <a:off x="4643438" y="2786058"/>
            <a:ext cx="2643206" cy="1714512"/>
          </a:xfrm>
          <a:prstGeom prst="straightConnector1">
            <a:avLst/>
          </a:prstGeom>
          <a:ln w="222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- Ευθύγραμμο βέλος σύνδεσης"/>
          <p:cNvCxnSpPr/>
          <p:nvPr/>
        </p:nvCxnSpPr>
        <p:spPr>
          <a:xfrm rot="5400000">
            <a:off x="3178959" y="3464719"/>
            <a:ext cx="1857388" cy="71438"/>
          </a:xfrm>
          <a:prstGeom prst="straightConnector1">
            <a:avLst/>
          </a:prstGeom>
          <a:ln w="222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Ορθογώνιο"/>
          <p:cNvSpPr/>
          <p:nvPr/>
        </p:nvSpPr>
        <p:spPr>
          <a:xfrm>
            <a:off x="928662" y="1643050"/>
            <a:ext cx="10727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I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/>
      <p:bldP spid="11" grpId="0"/>
      <p:bldP spid="12" grpId="0"/>
      <p:bldP spid="14" grpId="0"/>
      <p:bldP spid="20" grpId="0"/>
      <p:bldP spid="21" grpId="0"/>
      <p:bldP spid="26" grpId="0"/>
      <p:bldP spid="30" grpId="0" animBg="1"/>
      <p:bldP spid="31" grpId="0" animBg="1"/>
      <p:bldP spid="32" grpId="0" animBg="1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857224" y="4572008"/>
            <a:ext cx="2857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2060"/>
                </a:solidFill>
              </a:rPr>
              <a:t>Πρώτο μέλος εξίσωσης</a:t>
            </a:r>
            <a:r>
              <a:rPr lang="en-US" sz="2400" b="1" dirty="0" smtClean="0">
                <a:solidFill>
                  <a:srgbClr val="002060"/>
                </a:solidFill>
              </a:rPr>
              <a:t> (</a:t>
            </a:r>
            <a:r>
              <a:rPr lang="el-GR" sz="2400" b="1" dirty="0" smtClean="0">
                <a:solidFill>
                  <a:srgbClr val="002060"/>
                </a:solidFill>
              </a:rPr>
              <a:t>ή τύπου)</a:t>
            </a:r>
            <a:endParaRPr lang="en-US" sz="2400" b="1" dirty="0">
              <a:solidFill>
                <a:srgbClr val="002060"/>
              </a:solidFill>
            </a:endParaRPr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rot="5400000">
            <a:off x="1857356" y="3214686"/>
            <a:ext cx="1571636" cy="1000132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ύγραμμο βέλος σύνδεσης"/>
          <p:cNvCxnSpPr/>
          <p:nvPr/>
        </p:nvCxnSpPr>
        <p:spPr>
          <a:xfrm rot="16200000" flipH="1">
            <a:off x="4429124" y="3000372"/>
            <a:ext cx="1571636" cy="857256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5143504" y="4357694"/>
            <a:ext cx="2857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2060"/>
                </a:solidFill>
              </a:rPr>
              <a:t>Δεύτερο μέλος εξίσωσης (ή τύπου)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3571868" y="2000240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3200" dirty="0"/>
          </a:p>
        </p:txBody>
      </p:sp>
      <p:sp>
        <p:nvSpPr>
          <p:cNvPr id="17" name="16 - Έλλειψη"/>
          <p:cNvSpPr/>
          <p:nvPr/>
        </p:nvSpPr>
        <p:spPr>
          <a:xfrm>
            <a:off x="2857488" y="1857364"/>
            <a:ext cx="714380" cy="92869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1" name="20 - Έλλειψη"/>
          <p:cNvSpPr/>
          <p:nvPr/>
        </p:nvSpPr>
        <p:spPr>
          <a:xfrm>
            <a:off x="4000496" y="1785926"/>
            <a:ext cx="1000132" cy="10001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8" name="17 - Ορθογώνιο"/>
          <p:cNvSpPr/>
          <p:nvPr/>
        </p:nvSpPr>
        <p:spPr>
          <a:xfrm>
            <a:off x="3929293" y="2048524"/>
            <a:ext cx="7745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V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endParaRPr lang="en-US" sz="28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2928926" y="2048524"/>
            <a:ext cx="6222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P</a:t>
            </a:r>
            <a:r>
              <a:rPr lang="el-GR" sz="2800" b="1" baseline="-25000" dirty="0" err="1" smtClean="0">
                <a:solidFill>
                  <a:srgbClr val="0000FF"/>
                </a:solidFill>
              </a:rPr>
              <a:t>ηλ</a:t>
            </a:r>
            <a:endParaRPr lang="el-GR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2" grpId="0"/>
      <p:bldP spid="17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TextBox"/>
          <p:cNvSpPr txBox="1"/>
          <p:nvPr/>
        </p:nvSpPr>
        <p:spPr>
          <a:xfrm>
            <a:off x="1928794" y="3143248"/>
            <a:ext cx="61436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5x</a:t>
            </a:r>
            <a:r>
              <a:rPr lang="en-US" sz="4000" b="1" baseline="30000" dirty="0" smtClean="0"/>
              <a:t>3</a:t>
            </a:r>
            <a:r>
              <a:rPr lang="en-US" sz="4000" b="1" dirty="0" smtClean="0"/>
              <a:t>  - 2 </a:t>
            </a:r>
            <a:r>
              <a:rPr lang="el-GR" sz="4000" b="1" dirty="0" smtClean="0"/>
              <a:t>   </a:t>
            </a:r>
            <a:r>
              <a:rPr lang="en-US" sz="4000" b="1" dirty="0" smtClean="0"/>
              <a:t>=</a:t>
            </a:r>
            <a:r>
              <a:rPr lang="el-GR" sz="4000" b="1" dirty="0" smtClean="0"/>
              <a:t>     </a:t>
            </a:r>
            <a:r>
              <a:rPr lang="en-US" sz="4000" b="1" dirty="0" smtClean="0"/>
              <a:t> 6</a:t>
            </a:r>
            <a:endParaRPr lang="en-US" sz="4000" b="1" dirty="0"/>
          </a:p>
        </p:txBody>
      </p:sp>
      <p:sp>
        <p:nvSpPr>
          <p:cNvPr id="9" name="8 - Έλλειψη"/>
          <p:cNvSpPr/>
          <p:nvPr/>
        </p:nvSpPr>
        <p:spPr>
          <a:xfrm>
            <a:off x="1857356" y="2857496"/>
            <a:ext cx="1857388" cy="107157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TextBox"/>
          <p:cNvSpPr txBox="1"/>
          <p:nvPr/>
        </p:nvSpPr>
        <p:spPr>
          <a:xfrm>
            <a:off x="714348" y="5357826"/>
            <a:ext cx="2857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2060"/>
                </a:solidFill>
              </a:rPr>
              <a:t>Πρώτο μέλος εξίσωσης</a:t>
            </a:r>
            <a:endParaRPr lang="en-US" sz="2400" b="1" dirty="0">
              <a:solidFill>
                <a:srgbClr val="002060"/>
              </a:solidFill>
            </a:endParaRPr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rot="5400000">
            <a:off x="1750199" y="4321975"/>
            <a:ext cx="1357322" cy="571504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Έλλειψη"/>
          <p:cNvSpPr/>
          <p:nvPr/>
        </p:nvSpPr>
        <p:spPr>
          <a:xfrm>
            <a:off x="4357686" y="2714620"/>
            <a:ext cx="2143140" cy="135732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24 - Ευθύγραμμο βέλος σύνδεσης"/>
          <p:cNvCxnSpPr/>
          <p:nvPr/>
        </p:nvCxnSpPr>
        <p:spPr>
          <a:xfrm rot="16200000" flipH="1">
            <a:off x="5214942" y="4429132"/>
            <a:ext cx="1571636" cy="857256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5072066" y="5572140"/>
            <a:ext cx="2857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2060"/>
                </a:solidFill>
              </a:rPr>
              <a:t>Δεύτερο μέλος εξίσωσης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1928794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ΕΞΙΣΩΣΗ  (σχέση,  τύπος)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642910" y="1714488"/>
            <a:ext cx="36433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5x</a:t>
            </a:r>
            <a:r>
              <a:rPr lang="en-US" sz="4000" b="1" baseline="30000" dirty="0" smtClean="0"/>
              <a:t>3</a:t>
            </a:r>
            <a:r>
              <a:rPr lang="en-US" sz="4000" b="1" dirty="0" smtClean="0"/>
              <a:t>  - 2 </a:t>
            </a:r>
            <a:r>
              <a:rPr lang="el-GR" sz="4000" b="1" dirty="0" smtClean="0"/>
              <a:t>   </a:t>
            </a:r>
            <a:r>
              <a:rPr lang="en-US" sz="4000" b="1" dirty="0" smtClean="0"/>
              <a:t>=</a:t>
            </a:r>
            <a:r>
              <a:rPr lang="el-GR" sz="4000" b="1" dirty="0" smtClean="0"/>
              <a:t>     </a:t>
            </a:r>
            <a:r>
              <a:rPr lang="en-US" sz="4000" b="1" dirty="0" smtClean="0"/>
              <a:t> 6</a:t>
            </a:r>
            <a:endParaRPr lang="en-US" sz="4000" b="1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9" grpId="0" animBg="1"/>
      <p:bldP spid="12" grpId="0"/>
      <p:bldP spid="19" grpId="0" animBg="1"/>
      <p:bldP spid="32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31 - Ευθύγραμμο βέλος σύνδεσης"/>
          <p:cNvCxnSpPr/>
          <p:nvPr/>
        </p:nvCxnSpPr>
        <p:spPr>
          <a:xfrm rot="16200000" flipH="1">
            <a:off x="1250133" y="3321843"/>
            <a:ext cx="2286016" cy="1357322"/>
          </a:xfrm>
          <a:prstGeom prst="straightConnector1">
            <a:avLst/>
          </a:prstGeom>
          <a:ln w="222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928662" y="5143512"/>
            <a:ext cx="5429288" cy="1200329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Αυτός ο τύπος ή  εξίσωση (ή σχέση )  είναι </a:t>
            </a:r>
            <a:r>
              <a:rPr lang="el-GR" sz="2400" b="1" dirty="0" smtClean="0"/>
              <a:t>λυμένος ως προς </a:t>
            </a:r>
            <a:r>
              <a:rPr lang="en-US" sz="2400" b="1" dirty="0" smtClean="0">
                <a:solidFill>
                  <a:srgbClr val="0000FF"/>
                </a:solidFill>
              </a:rPr>
              <a:t>P</a:t>
            </a:r>
            <a:r>
              <a:rPr lang="el-GR" sz="2400" b="1" baseline="-25000" dirty="0" err="1" smtClean="0">
                <a:solidFill>
                  <a:srgbClr val="0000FF"/>
                </a:solidFill>
              </a:rPr>
              <a:t>ηλ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dirty="0" smtClean="0"/>
              <a:t>, </a:t>
            </a:r>
            <a:r>
              <a:rPr lang="el-GR" sz="2400" u="sng" dirty="0" smtClean="0"/>
              <a:t>γιατί το </a:t>
            </a:r>
            <a:r>
              <a:rPr lang="en-US" sz="2400" b="1" dirty="0" smtClean="0">
                <a:solidFill>
                  <a:srgbClr val="0000FF"/>
                </a:solidFill>
              </a:rPr>
              <a:t>P</a:t>
            </a:r>
            <a:r>
              <a:rPr lang="el-GR" sz="2400" b="1" baseline="-25000" smtClean="0">
                <a:solidFill>
                  <a:srgbClr val="0000FF"/>
                </a:solidFill>
              </a:rPr>
              <a:t>ηλ</a:t>
            </a:r>
            <a:r>
              <a:rPr lang="en-US" sz="2400" u="sng" smtClean="0"/>
              <a:t> </a:t>
            </a:r>
            <a:r>
              <a:rPr lang="el-GR" sz="2400" u="sng" dirty="0" smtClean="0"/>
              <a:t>είναι μόνο του στο ένα μέλος της εξίσωσης</a:t>
            </a:r>
            <a:endParaRPr lang="en-US" sz="2400" u="sng" dirty="0"/>
          </a:p>
        </p:txBody>
      </p:sp>
      <p:sp>
        <p:nvSpPr>
          <p:cNvPr id="20" name="19 - Έλλειψη"/>
          <p:cNvSpPr/>
          <p:nvPr/>
        </p:nvSpPr>
        <p:spPr>
          <a:xfrm>
            <a:off x="571472" y="1285860"/>
            <a:ext cx="2928958" cy="150019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Ορθογώνιο"/>
          <p:cNvSpPr/>
          <p:nvPr/>
        </p:nvSpPr>
        <p:spPr>
          <a:xfrm>
            <a:off x="1285852" y="1785926"/>
            <a:ext cx="15007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P</a:t>
            </a:r>
            <a:r>
              <a:rPr lang="el-GR" sz="2800" b="1" baseline="-25000" dirty="0" err="1" smtClean="0">
                <a:solidFill>
                  <a:srgbClr val="0000FF"/>
                </a:solidFill>
              </a:rPr>
              <a:t>ηλ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V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I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20" grpId="0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1747</TotalTime>
  <Words>1549</Words>
  <PresentationFormat>Προβολή στην οθόνη (4:3)</PresentationFormat>
  <Paragraphs>536</Paragraphs>
  <Slides>28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28</vt:i4>
      </vt:variant>
    </vt:vector>
  </HeadingPairs>
  <TitlesOfParts>
    <vt:vector size="29" baseType="lpstr">
      <vt:lpstr>Θέμα του Office</vt:lpstr>
      <vt:lpstr>Χειρισμός τύπων  2 </vt:lpstr>
      <vt:lpstr>Διαφάνεια 2</vt:lpstr>
      <vt:lpstr>Διαφάνεια 3</vt:lpstr>
      <vt:lpstr>ΚΛΑΣΜΑΤΑ </vt:lpstr>
      <vt:lpstr>ΚΛΑΣΜΑΤΑ 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Χειρισμός τύπων </dc:title>
  <dc:creator>Panorea</dc:creator>
  <cp:lastModifiedBy>hp pc</cp:lastModifiedBy>
  <cp:revision>205</cp:revision>
  <dcterms:created xsi:type="dcterms:W3CDTF">2021-01-28T06:37:17Z</dcterms:created>
  <dcterms:modified xsi:type="dcterms:W3CDTF">2024-03-02T20:48:24Z</dcterms:modified>
</cp:coreProperties>
</file>