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3" r:id="rId3"/>
    <p:sldId id="324" r:id="rId4"/>
    <p:sldId id="312" r:id="rId5"/>
    <p:sldId id="316" r:id="rId6"/>
    <p:sldId id="317" r:id="rId7"/>
    <p:sldId id="319" r:id="rId8"/>
    <p:sldId id="325" r:id="rId9"/>
    <p:sldId id="32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8E0DC-BE6C-4500-8EC5-A98E66D55A4A}" v="26" dt="2022-09-12T17:28:24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Relationship Id="rId7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CD8E0DC-BE6C-4500-8EC5-A98E66D55A4A}"/>
    <pc:docChg chg="custSel addSld modSld sldOrd">
      <pc:chgData name="P Kyteas" userId="50ed48d6b988d59b" providerId="LiveId" clId="{6CD8E0DC-BE6C-4500-8EC5-A98E66D55A4A}" dt="2022-09-12T17:29:00.435" v="475" actId="1076"/>
      <pc:docMkLst>
        <pc:docMk/>
      </pc:docMkLst>
      <pc:sldChg chg="addSp delSp modSp new mod modAnim">
        <pc:chgData name="P Kyteas" userId="50ed48d6b988d59b" providerId="LiveId" clId="{6CD8E0DC-BE6C-4500-8EC5-A98E66D55A4A}" dt="2022-09-12T16:53:24.368" v="119" actId="14100"/>
        <pc:sldMkLst>
          <pc:docMk/>
          <pc:sldMk cId="4235792422" sldId="370"/>
        </pc:sldMkLst>
        <pc:spChg chg="del">
          <ac:chgData name="P Kyteas" userId="50ed48d6b988d59b" providerId="LiveId" clId="{6CD8E0DC-BE6C-4500-8EC5-A98E66D55A4A}" dt="2022-09-12T16:39:32.808" v="1" actId="478"/>
          <ac:spMkLst>
            <pc:docMk/>
            <pc:sldMk cId="4235792422" sldId="370"/>
            <ac:spMk id="2" creationId="{3B9DAA72-75CF-6904-0235-86687E4D2EAA}"/>
          </ac:spMkLst>
        </pc:spChg>
        <pc:spChg chg="del">
          <ac:chgData name="P Kyteas" userId="50ed48d6b988d59b" providerId="LiveId" clId="{6CD8E0DC-BE6C-4500-8EC5-A98E66D55A4A}" dt="2022-09-12T16:39:35.573" v="2" actId="478"/>
          <ac:spMkLst>
            <pc:docMk/>
            <pc:sldMk cId="4235792422" sldId="370"/>
            <ac:spMk id="3" creationId="{BAB4CD11-D715-96E0-8F9E-DA363762E49F}"/>
          </ac:spMkLst>
        </pc:spChg>
        <pc:spChg chg="add del">
          <ac:chgData name="P Kyteas" userId="50ed48d6b988d59b" providerId="LiveId" clId="{6CD8E0DC-BE6C-4500-8EC5-A98E66D55A4A}" dt="2022-09-12T16:45:50.463" v="7" actId="478"/>
          <ac:spMkLst>
            <pc:docMk/>
            <pc:sldMk cId="4235792422" sldId="370"/>
            <ac:spMk id="6" creationId="{728A7552-FF37-E965-CD97-8B2B72DB3EDA}"/>
          </ac:spMkLst>
        </pc:spChg>
        <pc:spChg chg="add mod">
          <ac:chgData name="P Kyteas" userId="50ed48d6b988d59b" providerId="LiveId" clId="{6CD8E0DC-BE6C-4500-8EC5-A98E66D55A4A}" dt="2022-09-12T16:46:34.673" v="16" actId="13822"/>
          <ac:spMkLst>
            <pc:docMk/>
            <pc:sldMk cId="4235792422" sldId="370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6:53:24.368" v="119" actId="14100"/>
          <ac:spMkLst>
            <pc:docMk/>
            <pc:sldMk cId="4235792422" sldId="370"/>
            <ac:spMk id="14" creationId="{DD95959A-8053-D26F-D081-2DC964AF57DE}"/>
          </ac:spMkLst>
        </pc:spChg>
        <pc:picChg chg="add mod">
          <ac:chgData name="P Kyteas" userId="50ed48d6b988d59b" providerId="LiveId" clId="{6CD8E0DC-BE6C-4500-8EC5-A98E66D55A4A}" dt="2022-09-12T16:45:19.486" v="5" actId="1076"/>
          <ac:picMkLst>
            <pc:docMk/>
            <pc:sldMk cId="4235792422" sldId="370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6:50:43.832" v="25" actId="14100"/>
          <ac:picMkLst>
            <pc:docMk/>
            <pc:sldMk cId="4235792422" sldId="370"/>
            <ac:picMk id="12" creationId="{B7CF99A0-1295-51DC-F07A-C43D0369ABD5}"/>
          </ac:picMkLst>
        </pc:picChg>
        <pc:cxnChg chg="add mod ord">
          <ac:chgData name="P Kyteas" userId="50ed48d6b988d59b" providerId="LiveId" clId="{6CD8E0DC-BE6C-4500-8EC5-A98E66D55A4A}" dt="2022-09-12T16:50:56.396" v="27" actId="166"/>
          <ac:cxnSpMkLst>
            <pc:docMk/>
            <pc:sldMk cId="4235792422" sldId="370"/>
            <ac:cxnSpMk id="9" creationId="{B5CF046E-19C9-6393-69AD-62F95C41D456}"/>
          </ac:cxnSpMkLst>
        </pc:cxnChg>
      </pc:sldChg>
      <pc:sldChg chg="addSp delSp modSp mod ord delAnim">
        <pc:chgData name="P Kyteas" userId="50ed48d6b988d59b" providerId="LiveId" clId="{6CD8E0DC-BE6C-4500-8EC5-A98E66D55A4A}" dt="2022-09-12T17:19:22.464" v="330"/>
        <pc:sldMkLst>
          <pc:docMk/>
          <pc:sldMk cId="1385499470" sldId="371"/>
        </pc:sldMkLst>
        <pc:spChg chg="del">
          <ac:chgData name="P Kyteas" userId="50ed48d6b988d59b" providerId="LiveId" clId="{6CD8E0DC-BE6C-4500-8EC5-A98E66D55A4A}" dt="2022-09-12T16:54:28.481" v="125" actId="478"/>
          <ac:spMkLst>
            <pc:docMk/>
            <pc:sldMk cId="1385499470" sldId="371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7:19:00.358" v="324" actId="1076"/>
          <ac:spMkLst>
            <pc:docMk/>
            <pc:sldMk cId="1385499470" sldId="371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19:08.197" v="326" actId="1076"/>
          <ac:spMkLst>
            <pc:docMk/>
            <pc:sldMk cId="1385499470" sldId="371"/>
            <ac:spMk id="13" creationId="{352183E8-D6AA-6318-5E4D-BEEC39ADD74B}"/>
          </ac:spMkLst>
        </pc:spChg>
        <pc:spChg chg="del mod">
          <ac:chgData name="P Kyteas" userId="50ed48d6b988d59b" providerId="LiveId" clId="{6CD8E0DC-BE6C-4500-8EC5-A98E66D55A4A}" dt="2022-09-12T16:58:03.227" v="127" actId="478"/>
          <ac:spMkLst>
            <pc:docMk/>
            <pc:sldMk cId="1385499470" sldId="371"/>
            <ac:spMk id="14" creationId="{DD95959A-8053-D26F-D081-2DC964AF57DE}"/>
          </ac:spMkLst>
        </pc:spChg>
        <pc:spChg chg="add mod">
          <ac:chgData name="P Kyteas" userId="50ed48d6b988d59b" providerId="LiveId" clId="{6CD8E0DC-BE6C-4500-8EC5-A98E66D55A4A}" dt="2022-09-12T17:02:51.944" v="211" actId="1076"/>
          <ac:spMkLst>
            <pc:docMk/>
            <pc:sldMk cId="1385499470" sldId="371"/>
            <ac:spMk id="16" creationId="{8FFB9F22-9651-DB2A-931A-AF939B5966A4}"/>
          </ac:spMkLst>
        </pc:spChg>
        <pc:spChg chg="add del">
          <ac:chgData name="P Kyteas" userId="50ed48d6b988d59b" providerId="LiveId" clId="{6CD8E0DC-BE6C-4500-8EC5-A98E66D55A4A}" dt="2022-09-12T17:18:56.595" v="323" actId="478"/>
          <ac:spMkLst>
            <pc:docMk/>
            <pc:sldMk cId="1385499470" sldId="371"/>
            <ac:spMk id="18" creationId="{E82E1BA5-8823-58C5-CD8E-8D512244ADFF}"/>
          </ac:spMkLst>
        </pc:spChg>
        <pc:picChg chg="add mod">
          <ac:chgData name="P Kyteas" userId="50ed48d6b988d59b" providerId="LiveId" clId="{6CD8E0DC-BE6C-4500-8EC5-A98E66D55A4A}" dt="2022-09-12T17:19:03.125" v="325" actId="1076"/>
          <ac:picMkLst>
            <pc:docMk/>
            <pc:sldMk cId="1385499470" sldId="371"/>
            <ac:picMk id="4" creationId="{BD5D0886-9616-BF7F-8FDA-BC7453EABD81}"/>
          </ac:picMkLst>
        </pc:picChg>
        <pc:picChg chg="del mod">
          <ac:chgData name="P Kyteas" userId="50ed48d6b988d59b" providerId="LiveId" clId="{6CD8E0DC-BE6C-4500-8EC5-A98E66D55A4A}" dt="2022-09-12T16:58:14.443" v="130" actId="478"/>
          <ac:picMkLst>
            <pc:docMk/>
            <pc:sldMk cId="1385499470" sldId="371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7:00:57.212" v="139" actId="1076"/>
          <ac:picMkLst>
            <pc:docMk/>
            <pc:sldMk cId="1385499470" sldId="371"/>
            <ac:picMk id="8" creationId="{7FC3A037-3C41-7786-A027-A89A2AA67C30}"/>
          </ac:picMkLst>
        </pc:picChg>
        <pc:picChg chg="mod">
          <ac:chgData name="P Kyteas" userId="50ed48d6b988d59b" providerId="LiveId" clId="{6CD8E0DC-BE6C-4500-8EC5-A98E66D55A4A}" dt="2022-09-12T16:58:17.331" v="132" actId="1076"/>
          <ac:picMkLst>
            <pc:docMk/>
            <pc:sldMk cId="1385499470" sldId="371"/>
            <ac:picMk id="12" creationId="{B7CF99A0-1295-51DC-F07A-C43D0369ABD5}"/>
          </ac:picMkLst>
        </pc:picChg>
        <pc:cxnChg chg="del mod">
          <ac:chgData name="P Kyteas" userId="50ed48d6b988d59b" providerId="LiveId" clId="{6CD8E0DC-BE6C-4500-8EC5-A98E66D55A4A}" dt="2022-09-12T16:58:15.826" v="131" actId="478"/>
          <ac:cxnSpMkLst>
            <pc:docMk/>
            <pc:sldMk cId="1385499470" sldId="371"/>
            <ac:cxnSpMk id="9" creationId="{B5CF046E-19C9-6393-69AD-62F95C41D456}"/>
          </ac:cxnSpMkLst>
        </pc:cxnChg>
      </pc:sldChg>
      <pc:sldChg chg="addSp delSp modSp mod ord delAnim modAnim">
        <pc:chgData name="P Kyteas" userId="50ed48d6b988d59b" providerId="LiveId" clId="{6CD8E0DC-BE6C-4500-8EC5-A98E66D55A4A}" dt="2022-09-12T17:29:00.435" v="475" actId="1076"/>
        <pc:sldMkLst>
          <pc:docMk/>
          <pc:sldMk cId="2999033153" sldId="372"/>
        </pc:sldMkLst>
        <pc:spChg chg="add mod">
          <ac:chgData name="P Kyteas" userId="50ed48d6b988d59b" providerId="LiveId" clId="{6CD8E0DC-BE6C-4500-8EC5-A98E66D55A4A}" dt="2022-09-12T17:18:03.279" v="319" actId="1076"/>
          <ac:spMkLst>
            <pc:docMk/>
            <pc:sldMk cId="2999033153" sldId="372"/>
            <ac:spMk id="3" creationId="{93E083A8-AF0C-0EF9-D7A1-159AED077196}"/>
          </ac:spMkLst>
        </pc:spChg>
        <pc:spChg chg="add del mod">
          <ac:chgData name="P Kyteas" userId="50ed48d6b988d59b" providerId="LiveId" clId="{6CD8E0DC-BE6C-4500-8EC5-A98E66D55A4A}" dt="2022-09-12T17:27:16.612" v="457"/>
          <ac:spMkLst>
            <pc:docMk/>
            <pc:sldMk cId="2999033153" sldId="372"/>
            <ac:spMk id="10" creationId="{45378CB3-5600-98A5-143C-315B83780414}"/>
          </ac:spMkLst>
        </pc:spChg>
        <pc:spChg chg="del">
          <ac:chgData name="P Kyteas" userId="50ed48d6b988d59b" providerId="LiveId" clId="{6CD8E0DC-BE6C-4500-8EC5-A98E66D55A4A}" dt="2022-09-12T17:04:51.867" v="214" actId="478"/>
          <ac:spMkLst>
            <pc:docMk/>
            <pc:sldMk cId="2999033153" sldId="372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28:36.576" v="474" actId="1076"/>
          <ac:spMkLst>
            <pc:docMk/>
            <pc:sldMk cId="2999033153" sldId="372"/>
            <ac:spMk id="12" creationId="{E755B362-F4CC-0ED4-27F9-B8BE66FDBEAB}"/>
          </ac:spMkLst>
        </pc:spChg>
        <pc:spChg chg="del">
          <ac:chgData name="P Kyteas" userId="50ed48d6b988d59b" providerId="LiveId" clId="{6CD8E0DC-BE6C-4500-8EC5-A98E66D55A4A}" dt="2022-09-12T17:04:59.538" v="216" actId="478"/>
          <ac:spMkLst>
            <pc:docMk/>
            <pc:sldMk cId="2999033153" sldId="372"/>
            <ac:spMk id="13" creationId="{352183E8-D6AA-6318-5E4D-BEEC39ADD74B}"/>
          </ac:spMkLst>
        </pc:spChg>
        <pc:spChg chg="mod">
          <ac:chgData name="P Kyteas" userId="50ed48d6b988d59b" providerId="LiveId" clId="{6CD8E0DC-BE6C-4500-8EC5-A98E66D55A4A}" dt="2022-09-12T17:29:00.435" v="475" actId="1076"/>
          <ac:spMkLst>
            <pc:docMk/>
            <pc:sldMk cId="2999033153" sldId="372"/>
            <ac:spMk id="16" creationId="{8FFB9F22-9651-DB2A-931A-AF939B5966A4}"/>
          </ac:spMkLst>
        </pc:spChg>
        <pc:spChg chg="del mod">
          <ac:chgData name="P Kyteas" userId="50ed48d6b988d59b" providerId="LiveId" clId="{6CD8E0DC-BE6C-4500-8EC5-A98E66D55A4A}" dt="2022-09-12T17:14:51.707" v="304" actId="478"/>
          <ac:spMkLst>
            <pc:docMk/>
            <pc:sldMk cId="2999033153" sldId="372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04:55.130" v="215" actId="478"/>
          <ac:picMkLst>
            <pc:docMk/>
            <pc:sldMk cId="2999033153" sldId="372"/>
            <ac:picMk id="4" creationId="{BD5D0886-9616-BF7F-8FDA-BC7453EABD81}"/>
          </ac:picMkLst>
        </pc:picChg>
        <pc:picChg chg="add mod">
          <ac:chgData name="P Kyteas" userId="50ed48d6b988d59b" providerId="LiveId" clId="{6CD8E0DC-BE6C-4500-8EC5-A98E66D55A4A}" dt="2022-09-12T17:24:51.328" v="339" actId="1076"/>
          <ac:picMkLst>
            <pc:docMk/>
            <pc:sldMk cId="2999033153" sldId="372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28:33.640" v="473" actId="1076"/>
          <ac:picMkLst>
            <pc:docMk/>
            <pc:sldMk cId="2999033153" sldId="372"/>
            <ac:picMk id="8" creationId="{7FC3A037-3C41-7786-A027-A89A2AA67C30}"/>
          </ac:picMkLst>
        </pc:picChg>
        <pc:picChg chg="add mod">
          <ac:chgData name="P Kyteas" userId="50ed48d6b988d59b" providerId="LiveId" clId="{6CD8E0DC-BE6C-4500-8EC5-A98E66D55A4A}" dt="2022-09-12T17:17:45.660" v="313" actId="1076"/>
          <ac:picMkLst>
            <pc:docMk/>
            <pc:sldMk cId="2999033153" sldId="372"/>
            <ac:picMk id="9" creationId="{BB41E084-5632-9539-A6F2-28923CAD673A}"/>
          </ac:picMkLst>
        </pc:picChg>
        <pc:picChg chg="del">
          <ac:chgData name="P Kyteas" userId="50ed48d6b988d59b" providerId="LiveId" clId="{6CD8E0DC-BE6C-4500-8EC5-A98E66D55A4A}" dt="2022-09-12T17:17:33.720" v="309" actId="478"/>
          <ac:picMkLst>
            <pc:docMk/>
            <pc:sldMk cId="2999033153" sldId="372"/>
            <ac:picMk id="12" creationId="{B7CF99A0-1295-51DC-F07A-C43D0369ABD5}"/>
          </ac:picMkLst>
        </pc:picChg>
        <pc:cxnChg chg="add mod">
          <ac:chgData name="P Kyteas" userId="50ed48d6b988d59b" providerId="LiveId" clId="{6CD8E0DC-BE6C-4500-8EC5-A98E66D55A4A}" dt="2022-09-12T17:25:43.875" v="346" actId="14100"/>
          <ac:cxnSpMkLst>
            <pc:docMk/>
            <pc:sldMk cId="2999033153" sldId="372"/>
            <ac:cxnSpMk id="4" creationId="{98FC4703-4851-A438-62E3-64966727AA7C}"/>
          </ac:cxnSpMkLst>
        </pc:cxnChg>
        <pc:cxnChg chg="add mod">
          <ac:chgData name="P Kyteas" userId="50ed48d6b988d59b" providerId="LiveId" clId="{6CD8E0DC-BE6C-4500-8EC5-A98E66D55A4A}" dt="2022-09-12T17:27:25.875" v="461" actId="14100"/>
          <ac:cxnSpMkLst>
            <pc:docMk/>
            <pc:sldMk cId="2999033153" sldId="372"/>
            <ac:cxnSpMk id="13" creationId="{6DA9607A-BFE4-5D84-B183-651A601F998A}"/>
          </ac:cxnSpMkLst>
        </pc:cxnChg>
      </pc:sldChg>
      <pc:sldChg chg="delSp modSp mod ord">
        <pc:chgData name="P Kyteas" userId="50ed48d6b988d59b" providerId="LiveId" clId="{6CD8E0DC-BE6C-4500-8EC5-A98E66D55A4A}" dt="2022-09-12T17:19:49.260" v="334" actId="1076"/>
        <pc:sldMkLst>
          <pc:docMk/>
          <pc:sldMk cId="1302305225" sldId="373"/>
        </pc:sldMkLst>
        <pc:spChg chg="del">
          <ac:chgData name="P Kyteas" userId="50ed48d6b988d59b" providerId="LiveId" clId="{6CD8E0DC-BE6C-4500-8EC5-A98E66D55A4A}" dt="2022-09-12T17:18:44.395" v="322" actId="478"/>
          <ac:spMkLst>
            <pc:docMk/>
            <pc:sldMk cId="1302305225" sldId="373"/>
            <ac:spMk id="3" creationId="{93E083A8-AF0C-0EF9-D7A1-159AED077196}"/>
          </ac:spMkLst>
        </pc:spChg>
        <pc:spChg chg="mod">
          <ac:chgData name="P Kyteas" userId="50ed48d6b988d59b" providerId="LiveId" clId="{6CD8E0DC-BE6C-4500-8EC5-A98E66D55A4A}" dt="2022-09-12T17:19:49.260" v="334" actId="1076"/>
          <ac:spMkLst>
            <pc:docMk/>
            <pc:sldMk cId="1302305225" sldId="373"/>
            <ac:spMk id="16" creationId="{8FFB9F22-9651-DB2A-931A-AF939B5966A4}"/>
          </ac:spMkLst>
        </pc:spChg>
        <pc:spChg chg="mod">
          <ac:chgData name="P Kyteas" userId="50ed48d6b988d59b" providerId="LiveId" clId="{6CD8E0DC-BE6C-4500-8EC5-A98E66D55A4A}" dt="2022-09-12T17:19:38.070" v="332" actId="1076"/>
          <ac:spMkLst>
            <pc:docMk/>
            <pc:sldMk cId="1302305225" sldId="373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12:25.277" v="303" actId="478"/>
          <ac:picMkLst>
            <pc:docMk/>
            <pc:sldMk cId="1302305225" sldId="373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19:45.274" v="333" actId="14100"/>
          <ac:picMkLst>
            <pc:docMk/>
            <pc:sldMk cId="1302305225" sldId="373"/>
            <ac:picMk id="8" creationId="{7FC3A037-3C41-7786-A027-A89A2AA67C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142844" y="21429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b="1" dirty="0" smtClean="0"/>
              <a:t>Θετικό</a:t>
            </a:r>
            <a:r>
              <a:rPr lang="el-GR" dirty="0" smtClean="0"/>
              <a:t> ηλεκτρικό φορτίο (είναι θετικά φορτισμένα)  έχουν: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1357298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πρωτόνια (ένα πρωτόνιο έχει ηλεκτρικό φορτίο   </a:t>
            </a:r>
            <a:r>
              <a:rPr lang="en-US" dirty="0" smtClean="0"/>
              <a:t> </a:t>
            </a:r>
            <a:r>
              <a:rPr lang="el-GR" dirty="0" smtClean="0"/>
              <a:t>+</a:t>
            </a:r>
            <a:r>
              <a:rPr lang="en-US" dirty="0" smtClean="0"/>
              <a:t>1.6 × 10</a:t>
            </a:r>
            <a:r>
              <a:rPr lang="en-US" baseline="30000" dirty="0" smtClean="0"/>
              <a:t>-19</a:t>
            </a:r>
            <a:r>
              <a:rPr lang="en-US" dirty="0" smtClean="0"/>
              <a:t> C</a:t>
            </a:r>
            <a:r>
              <a:rPr lang="el-GR" dirty="0" smtClean="0"/>
              <a:t> )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14348" y="2214554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έχουν περισσότερα πρωτόνια από ηλεκτρόνια. 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71472" y="3429000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κατιόντα (πρόκειται για «άτομα» που έχουν περισσότερα πρωτόνια από ηλεκτρόνια)</a:t>
            </a:r>
          </a:p>
        </p:txBody>
      </p:sp>
      <p:sp>
        <p:nvSpPr>
          <p:cNvPr id="14" name="13 - Έλλειψη"/>
          <p:cNvSpPr/>
          <p:nvPr/>
        </p:nvSpPr>
        <p:spPr>
          <a:xfrm>
            <a:off x="6500826" y="4786322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664370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6929454" y="471488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072330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7286644" y="514351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7715272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786050" y="5786454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Θετικά φορτισμένο </a:t>
            </a:r>
            <a:r>
              <a:rPr lang="el-GR" dirty="0" smtClean="0"/>
              <a:t>σώμα γιατί έχει περισσότερο θετικό φορτίο από αρνητικό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142844" y="214290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b="1" dirty="0" smtClean="0"/>
              <a:t>Αρνητικό </a:t>
            </a:r>
            <a:r>
              <a:rPr lang="el-GR" dirty="0" smtClean="0"/>
              <a:t>ηλεκτρικό φορτίο (είναι αρνητικά φορτισμένα)  έχουν: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1357298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ηλεκτρόνια (ένα ηλεκτρόνιο  έχει ηλεκτρικό φορτίο   </a:t>
            </a:r>
            <a:r>
              <a:rPr lang="en-US" dirty="0" smtClean="0"/>
              <a:t> </a:t>
            </a:r>
            <a:r>
              <a:rPr lang="el-GR" dirty="0" smtClean="0"/>
              <a:t>-</a:t>
            </a:r>
            <a:r>
              <a:rPr lang="en-US" dirty="0" smtClean="0"/>
              <a:t>1.6 × 10</a:t>
            </a:r>
            <a:r>
              <a:rPr lang="en-US" baseline="30000" dirty="0" smtClean="0"/>
              <a:t>-19</a:t>
            </a:r>
            <a:r>
              <a:rPr lang="en-US" dirty="0" smtClean="0"/>
              <a:t> C</a:t>
            </a:r>
            <a:r>
              <a:rPr lang="el-GR" dirty="0" smtClean="0"/>
              <a:t> )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14348" y="2214554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έχουν περισσότερα ηλεκτρόνια από  πρωτόνια.  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71472" y="3429000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ανιόντα(πρόκειται για «άτομα» που έχουν περισσότερα ηλεκτρόνια από πρωτόνια )</a:t>
            </a:r>
          </a:p>
        </p:txBody>
      </p:sp>
      <p:sp>
        <p:nvSpPr>
          <p:cNvPr id="14" name="13 - Έλλειψη"/>
          <p:cNvSpPr/>
          <p:nvPr/>
        </p:nvSpPr>
        <p:spPr>
          <a:xfrm>
            <a:off x="6500826" y="4786322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664370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6929454" y="471488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072330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7286644" y="514351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7715272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786050" y="5786454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Αρνητικά φορτισμένο </a:t>
            </a:r>
            <a:r>
              <a:rPr lang="el-GR" dirty="0" smtClean="0"/>
              <a:t>σώμα γιατί έχει περισσότερο αρνητικό φορτίο από θετικό.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8143900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7377130" y="60198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7929586" y="485776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142844" y="214290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 smtClean="0"/>
              <a:t>Αφόρτιστα  (ηλεκτρικά ουδέτερα) σώματα είναι αυτά που </a:t>
            </a:r>
            <a:r>
              <a:rPr lang="el-GR" sz="2400" dirty="0" smtClean="0">
                <a:solidFill>
                  <a:srgbClr val="FF0000"/>
                </a:solidFill>
              </a:rPr>
              <a:t>δεν έχουν ηλεκτρικό φορτίο</a:t>
            </a:r>
            <a:r>
              <a:rPr lang="el-GR" sz="2400" dirty="0" smtClean="0"/>
              <a:t>. Αφόρτιστα σώματα μπορεί να είναι: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1357298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νετρόνια  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714348" y="2214554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Υλικά σώματα που έχουν ίσο αριθμό ηλεκτρονίων  και πρωτονίων. 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71472" y="3429000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Τα άτομα (αφού έχουν ίσο αριθμό ηλεκτρονίων  και πρωτονίων)</a:t>
            </a:r>
          </a:p>
        </p:txBody>
      </p:sp>
      <p:sp>
        <p:nvSpPr>
          <p:cNvPr id="14" name="13 - Έλλειψη"/>
          <p:cNvSpPr/>
          <p:nvPr/>
        </p:nvSpPr>
        <p:spPr>
          <a:xfrm>
            <a:off x="6500826" y="4786322"/>
            <a:ext cx="2357454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664370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072330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7286644" y="514351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7715272" y="571501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786050" y="5786454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Αφόρτιστο </a:t>
            </a:r>
            <a:r>
              <a:rPr lang="el-GR" dirty="0" smtClean="0"/>
              <a:t>σώμα </a:t>
            </a:r>
            <a:r>
              <a:rPr lang="el-GR" dirty="0" smtClean="0"/>
              <a:t>γιατί έχει </a:t>
            </a:r>
            <a:r>
              <a:rPr lang="el-GR" dirty="0" smtClean="0"/>
              <a:t>ίση ποσότητα θετικού και αρνητικού φορτίου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8143900" y="54292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7929586" y="485776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571472" y="3071810"/>
            <a:ext cx="8143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sz="2000" dirty="0" smtClean="0"/>
              <a:t> Η φόρτιση ενός σώματος  γίνεται με μεταφορά ηλεκτρονίων </a:t>
            </a:r>
            <a:r>
              <a:rPr lang="el-GR" sz="2000" dirty="0" smtClean="0"/>
              <a:t>….Βέβαια για να γίνει η μεταφορά ηλεκτρονίων θα πρέπει να δώσουμε ενέργεια στα ηλεκτρόνια … για να μετακινηθούν.</a:t>
            </a:r>
            <a:endParaRPr lang="el-GR" sz="2000" dirty="0"/>
          </a:p>
        </p:txBody>
      </p:sp>
      <p:sp>
        <p:nvSpPr>
          <p:cNvPr id="4" name="3 - Ορθογώνιο"/>
          <p:cNvSpPr/>
          <p:nvPr/>
        </p:nvSpPr>
        <p:spPr>
          <a:xfrm>
            <a:off x="642910" y="500042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sz="2000" dirty="0" smtClean="0"/>
              <a:t>Τα ηλεκτρόνια που δεν βρίσκονται μέσα στα άτομα ονομάζονται ελεύθερα ηλεκτρόνια.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714348" y="1714488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sz="2000" dirty="0" smtClean="0"/>
              <a:t>Ένα  υλικό σώμα μπορεί να προσλάβει </a:t>
            </a:r>
            <a:r>
              <a:rPr lang="el-GR" sz="2000" dirty="0" smtClean="0"/>
              <a:t>(να πάρει) ελεύθερα ηλεκτρόνια, </a:t>
            </a:r>
            <a:r>
              <a:rPr lang="el-GR" sz="2000" dirty="0" smtClean="0"/>
              <a:t>ή  να </a:t>
            </a:r>
            <a:r>
              <a:rPr lang="el-GR" sz="2000" dirty="0" smtClean="0"/>
              <a:t>αποβάλλει (να δώσει) </a:t>
            </a:r>
            <a:r>
              <a:rPr lang="el-GR" sz="2000" dirty="0" smtClean="0"/>
              <a:t>ελεύθερα </a:t>
            </a:r>
            <a:r>
              <a:rPr lang="el-GR" sz="2000" dirty="0" smtClean="0"/>
              <a:t>ηλεκτρόνια.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857224" y="5214950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Τα πρωτόνια δεν μπορούν να μετακινηθούν εύκολα γιατί έχουν πολύ μεγαλύτερη μάζα από τα ηλεκτρόνια …Επίσης τα πρωτόνια   συγκρατούνται με ισχυρές δυνάμεις μέσα στον πυρήνα των ατόμων. 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214546" y="142852"/>
            <a:ext cx="380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   Ιδιότητα </a:t>
            </a:r>
            <a:r>
              <a:rPr lang="el-GR" b="1" dirty="0" smtClean="0"/>
              <a:t>του ηλεκτρικού φορτίου</a:t>
            </a:r>
            <a:endParaRPr lang="el-GR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785794"/>
            <a:ext cx="8501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Τα υλικά σώματα αποτελούνται από άτομα .. δηλαδή από πρωτόνια και </a:t>
            </a:r>
            <a:r>
              <a:rPr lang="el-GR" dirty="0" smtClean="0"/>
              <a:t>ηλεκτρόνια και νετρόνια.</a:t>
            </a:r>
            <a:r>
              <a:rPr lang="el-GR" dirty="0" smtClean="0"/>
              <a:t> </a:t>
            </a:r>
            <a:endParaRPr lang="en-US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428596" y="1857364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  <a:buFont typeface="Wingdings" pitchFamily="2" charset="2"/>
              <a:buChar char="ü"/>
            </a:pPr>
            <a:r>
              <a:rPr lang="en-US" dirty="0" smtClean="0"/>
              <a:t>T</a:t>
            </a:r>
            <a:r>
              <a:rPr lang="el-GR" dirty="0" smtClean="0"/>
              <a:t>ο ηλεκτρικό φορτίο που έχει ένα σώμα οφείλεται στο θετικό ηλεκτρικό φορτίο των πρωτονίων</a:t>
            </a:r>
            <a:r>
              <a:rPr lang="en-US" dirty="0" smtClean="0"/>
              <a:t>,</a:t>
            </a:r>
            <a:r>
              <a:rPr lang="el-GR" dirty="0" smtClean="0"/>
              <a:t> και το αρνητικό ηλεκτρικό φορτίο των ηλεκτρονίων που περιέχονται στο σώμα.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357158" y="4429132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 Έτσι το ολικό ηλεκτρικό φορτίο των σωμάτων διατηρείται σταθερό,  σε οποιοδήποτε διαδικασία. </a:t>
            </a:r>
            <a:endParaRPr lang="el-GR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428596" y="5715016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Αυτή η ιδιότητα του ηλεκτρικού φορτίου,   είναι γνωστή ως </a:t>
            </a:r>
            <a:r>
              <a:rPr lang="el-GR" b="1" i="1" u="sng" dirty="0" smtClean="0">
                <a:solidFill>
                  <a:srgbClr val="FF0000"/>
                </a:solidFill>
              </a:rPr>
              <a:t>αρχή διατήρησης του ηλεκτρικού φορτίου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85720" y="3071810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Επειδή τα ηλεκτρόνια και τα πρωτόνια ούτε εξαφανίζονται,  αλλά ούτε και εμφανίζονται από το πουθενά …  έτσι και το ηλεκτρικό φορτίο που αυτά έχουν, ούτε εξαφανίζεται ούτε εμφανίζεται από το πουθενά.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357158" y="1928802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 </a:t>
            </a:r>
            <a:r>
              <a:rPr lang="en-US" sz="2400" dirty="0" smtClean="0"/>
              <a:t>T</a:t>
            </a:r>
            <a:r>
              <a:rPr lang="el-GR" sz="2400" dirty="0" smtClean="0"/>
              <a:t>ο μικρότερο αρνητικό ηλεκτρικό φορτίο, που υπάρχει στη φύση είναι το ηλεκτρικό φορτίο του </a:t>
            </a:r>
            <a:r>
              <a:rPr lang="el-GR" sz="2400" dirty="0" smtClean="0"/>
              <a:t>ηλεκτρονίου (-</a:t>
            </a:r>
            <a:r>
              <a:rPr lang="en-US" sz="2400" dirty="0" smtClean="0"/>
              <a:t>1.6 × 10</a:t>
            </a:r>
            <a:r>
              <a:rPr lang="en-US" sz="2400" baseline="30000" dirty="0" smtClean="0"/>
              <a:t>-19</a:t>
            </a:r>
            <a:r>
              <a:rPr lang="en-US" sz="2400" dirty="0" smtClean="0"/>
              <a:t> C</a:t>
            </a:r>
            <a:r>
              <a:rPr lang="el-GR" sz="2400" dirty="0" smtClean="0"/>
              <a:t> </a:t>
            </a:r>
            <a:r>
              <a:rPr lang="el-GR" sz="2400" dirty="0" smtClean="0"/>
              <a:t>).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T</a:t>
            </a:r>
            <a:r>
              <a:rPr lang="el-GR" sz="2400" dirty="0" smtClean="0"/>
              <a:t>ο μικρότερο θετικό ηλεκτρικό φορτίο, που υπάρχει στη φύση είναι το ηλεκτρικό φορτίο του </a:t>
            </a:r>
            <a:r>
              <a:rPr lang="el-GR" sz="2400" dirty="0" smtClean="0"/>
              <a:t>πρωτονίου </a:t>
            </a:r>
            <a:r>
              <a:rPr lang="el-GR" sz="2400" dirty="0" smtClean="0"/>
              <a:t>(+</a:t>
            </a:r>
            <a:r>
              <a:rPr lang="en-US" sz="2400" dirty="0" smtClean="0"/>
              <a:t>1.6 </a:t>
            </a:r>
            <a:r>
              <a:rPr lang="en-US" sz="2400" dirty="0" smtClean="0"/>
              <a:t>× 10</a:t>
            </a:r>
            <a:r>
              <a:rPr lang="en-US" sz="2400" baseline="30000" dirty="0" smtClean="0"/>
              <a:t>-19</a:t>
            </a:r>
            <a:r>
              <a:rPr lang="en-US" sz="2400" dirty="0" smtClean="0"/>
              <a:t> C</a:t>
            </a:r>
            <a:r>
              <a:rPr lang="el-GR" sz="2400" dirty="0" smtClean="0"/>
              <a:t> )..</a:t>
            </a:r>
            <a:endParaRPr lang="el-GR" sz="2400" dirty="0" smtClean="0"/>
          </a:p>
          <a:p>
            <a:endParaRPr lang="el-GR" sz="2400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2214546" y="142852"/>
            <a:ext cx="380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   Ιδιότητα </a:t>
            </a:r>
            <a:r>
              <a:rPr lang="el-GR" b="1" dirty="0" smtClean="0"/>
              <a:t>του ηλεκτρικού φορτίου</a:t>
            </a:r>
            <a:endParaRPr lang="el-GR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500034" y="714356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Επειδή κάθε ηλεκτρικά φορτισμένο σώμα έχει περισσότερα ή λιγότερα ηλεκτρόνια,  το συνολικό φορτίο του σώματος θα είναι ακέραιο πολλαπλάσιο του  </a:t>
            </a:r>
            <a:r>
              <a:rPr lang="el-GR" dirty="0" smtClean="0"/>
              <a:t>μέτρου </a:t>
            </a:r>
            <a:r>
              <a:rPr lang="el-GR" dirty="0" smtClean="0"/>
              <a:t>του ηλεκτρικού φορτίου του </a:t>
            </a:r>
            <a:r>
              <a:rPr lang="el-GR" dirty="0" smtClean="0"/>
              <a:t>ηλεκτρονίου … </a:t>
            </a:r>
            <a:r>
              <a:rPr lang="el-GR" u="sng" dirty="0" smtClean="0"/>
              <a:t>εξηγώ  παρακάτω </a:t>
            </a:r>
            <a:endParaRPr lang="el-GR" u="sng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857224" y="4000504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 Άρα το ηλεκτρικό φορτίο δεν μπορεί να πάρει οποιαδήποτε τιμή.. παρά μόνο τιμές που είναι ακέραια πολλαπλάσια του  μέτρου του φορτίου του ηλεκτρονίου.</a:t>
            </a:r>
            <a:endParaRPr lang="el-GR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642910" y="5357826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 Η  ιδιότητα αυτή του ηλεκτρικού φορτίου,  ονομάζεται  </a:t>
            </a:r>
            <a:r>
              <a:rPr lang="el-GR" b="1" dirty="0" err="1" smtClean="0"/>
              <a:t>κβάντωση</a:t>
            </a:r>
            <a:r>
              <a:rPr lang="el-GR" b="1" dirty="0" smtClean="0"/>
              <a:t> του ηλεκτρικού φορτίου.</a:t>
            </a:r>
            <a:endParaRPr lang="el-GR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357158" y="192880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(*Ακέραιοι αριθμοί είναι αυτοί που δεν έχουν κόμμα </a:t>
            </a:r>
            <a:r>
              <a:rPr lang="el-GR" dirty="0" err="1" smtClean="0"/>
              <a:t>π.χ</a:t>
            </a:r>
            <a:r>
              <a:rPr lang="el-GR" dirty="0" smtClean="0"/>
              <a:t> ..-4,-5.-8….1,2,3…)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714348" y="2928934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Δηλαδή</a:t>
            </a:r>
            <a:r>
              <a:rPr lang="el-GR" dirty="0" smtClean="0"/>
              <a:t> το μέτρο του ηλεκτρικού φορτίου που έχει ένα σώμα, μπορεί είναι ίσο με τον αριθμό  </a:t>
            </a:r>
            <a:r>
              <a:rPr lang="en-US" dirty="0" smtClean="0"/>
              <a:t>1</a:t>
            </a:r>
            <a:r>
              <a:rPr lang="el-GR" dirty="0" smtClean="0"/>
              <a:t>,</a:t>
            </a:r>
            <a:r>
              <a:rPr lang="en-US" dirty="0" smtClean="0"/>
              <a:t>6×10</a:t>
            </a:r>
            <a:r>
              <a:rPr lang="el-GR" baseline="30000" dirty="0" smtClean="0"/>
              <a:t>-19</a:t>
            </a:r>
            <a:r>
              <a:rPr lang="el-GR" dirty="0" smtClean="0"/>
              <a:t>  πολλαπλασιασμένο με έναν ακέραιο αριθμό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571472" y="1714488"/>
            <a:ext cx="80109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   Ιδιότητα </a:t>
            </a:r>
            <a:r>
              <a:rPr lang="el-GR" b="1" dirty="0" smtClean="0"/>
              <a:t>του ηλεκτρικού </a:t>
            </a:r>
            <a:r>
              <a:rPr lang="el-GR" b="1" dirty="0" smtClean="0"/>
              <a:t>φορτίου: </a:t>
            </a:r>
            <a:r>
              <a:rPr lang="el-GR" dirty="0" smtClean="0"/>
              <a:t> </a:t>
            </a:r>
            <a:r>
              <a:rPr lang="el-GR" dirty="0" smtClean="0"/>
              <a:t>Το ολικό </a:t>
            </a:r>
            <a:r>
              <a:rPr lang="el-GR" dirty="0" smtClean="0"/>
              <a:t>ηλεκτρικό φορτίο των σωμάτων διατηρείται σταθερό,  σε οποιοδήποτε διαδικασία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b="1" i="1" u="sng" dirty="0" smtClean="0">
                <a:solidFill>
                  <a:srgbClr val="FF0000"/>
                </a:solidFill>
              </a:rPr>
              <a:t>Αρχή </a:t>
            </a:r>
            <a:r>
              <a:rPr lang="el-GR" b="1" i="1" u="sng" dirty="0" smtClean="0">
                <a:solidFill>
                  <a:srgbClr val="FF0000"/>
                </a:solidFill>
              </a:rPr>
              <a:t>διατήρησης του ηλεκτρικού φορτίου</a:t>
            </a:r>
            <a:endParaRPr lang="el-GR" dirty="0" smtClean="0"/>
          </a:p>
          <a:p>
            <a:endParaRPr lang="el-GR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214282" y="500042"/>
            <a:ext cx="8501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SzPct val="200000"/>
            </a:pPr>
            <a:r>
              <a:rPr lang="el-GR" dirty="0" smtClean="0"/>
              <a:t>Το ηλεκτρικό φορτίο έχει </a:t>
            </a:r>
            <a:r>
              <a:rPr lang="el-GR" b="1" dirty="0" smtClean="0"/>
              <a:t>δυο ιδιότητες</a:t>
            </a:r>
            <a:r>
              <a:rPr lang="el-GR" dirty="0" smtClean="0"/>
              <a:t>:</a:t>
            </a:r>
            <a:endParaRPr lang="en-US" dirty="0" smtClean="0"/>
          </a:p>
        </p:txBody>
      </p:sp>
      <p:sp>
        <p:nvSpPr>
          <p:cNvPr id="10" name="9 - Ορθογώνιο"/>
          <p:cNvSpPr/>
          <p:nvPr/>
        </p:nvSpPr>
        <p:spPr>
          <a:xfrm>
            <a:off x="500034" y="4286256"/>
            <a:ext cx="80724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   Ιδιότητα του ηλεκτρικού </a:t>
            </a:r>
            <a:r>
              <a:rPr lang="el-GR" b="1" dirty="0" smtClean="0"/>
              <a:t>φορτίου: </a:t>
            </a:r>
            <a:r>
              <a:rPr lang="el-GR" dirty="0" smtClean="0"/>
              <a:t> </a:t>
            </a:r>
            <a:r>
              <a:rPr lang="el-GR" dirty="0" smtClean="0"/>
              <a:t>Το ηλεκτρικό </a:t>
            </a:r>
            <a:r>
              <a:rPr lang="el-GR" dirty="0" smtClean="0"/>
              <a:t>φορτίο δεν μπορεί να πάρει οποιαδήποτε </a:t>
            </a:r>
            <a:r>
              <a:rPr lang="el-GR" dirty="0" smtClean="0"/>
              <a:t>τιμή, παρά </a:t>
            </a:r>
            <a:r>
              <a:rPr lang="el-GR" dirty="0" smtClean="0"/>
              <a:t>μόνο τιμές που είναι ακέραια πολλαπλάσια του  μέτρου του φορτίου του </a:t>
            </a:r>
            <a:r>
              <a:rPr lang="el-GR" dirty="0" smtClean="0"/>
              <a:t>ηλεκτρονίου.  </a:t>
            </a:r>
            <a:r>
              <a:rPr lang="el-GR" dirty="0" smtClean="0"/>
              <a:t>Η  ιδιότητα αυτή του ηλεκτρικού φορτίου,  ονομάζεται  </a:t>
            </a:r>
            <a:r>
              <a:rPr lang="el-GR" b="1" u="sng" dirty="0" err="1" smtClean="0">
                <a:solidFill>
                  <a:srgbClr val="FF0000"/>
                </a:solidFill>
              </a:rPr>
              <a:t>κβάντωση</a:t>
            </a:r>
            <a:r>
              <a:rPr lang="el-GR" b="1" u="sng" dirty="0" smtClean="0">
                <a:solidFill>
                  <a:srgbClr val="FF0000"/>
                </a:solidFill>
              </a:rPr>
              <a:t> του ηλεκτρικού φορτίου.</a:t>
            </a:r>
            <a:endParaRPr lang="el-GR" u="sng" dirty="0" smtClean="0">
              <a:solidFill>
                <a:srgbClr val="FF0000"/>
              </a:solidFill>
            </a:endParaRPr>
          </a:p>
          <a:p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071546"/>
            <a:ext cx="70723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Γνωρίζοντας ότι το φορτίο του ηλεκτρονίου  είναι -1,6 ∙ 10</a:t>
            </a:r>
            <a:r>
              <a:rPr kumimoji="0" lang="el-GR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857224" y="4500570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Pct val="200000"/>
              <a:buFont typeface="Wingdings" pitchFamily="2" charset="2"/>
              <a:buChar char="Ø"/>
            </a:pP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άρα το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ηλεκτρικό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φορτίο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μπορεί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να πάρει την τιμή 3,2 ∙ 10</a:t>
            </a:r>
            <a:r>
              <a:rPr lang="el-GR" sz="16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, αφού  προκύπτει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από το </a:t>
            </a:r>
            <a:r>
              <a:rPr lang="en-US" sz="1600" dirty="0" smtClean="0"/>
              <a:t>1</a:t>
            </a:r>
            <a:r>
              <a:rPr lang="el-GR" sz="1600" dirty="0" smtClean="0"/>
              <a:t>,</a:t>
            </a:r>
            <a:r>
              <a:rPr lang="en-US" sz="1600" dirty="0" smtClean="0"/>
              <a:t>6×10</a:t>
            </a:r>
            <a:r>
              <a:rPr lang="el-GR" sz="1600" baseline="30000" dirty="0" smtClean="0"/>
              <a:t>-19</a:t>
            </a:r>
            <a:r>
              <a:rPr lang="el-GR" sz="1600" dirty="0" smtClean="0"/>
              <a:t> , πολλαπλασιασμένο με ένα ακέραιο </a:t>
            </a:r>
            <a:r>
              <a:rPr lang="el-GR" sz="1600" dirty="0" smtClean="0"/>
              <a:t>αριθμό, (συγκεκριμένα  2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∙ </a:t>
            </a:r>
            <a:r>
              <a:rPr lang="en-US" sz="1600" dirty="0" smtClean="0"/>
              <a:t> </a:t>
            </a:r>
            <a:r>
              <a:rPr lang="en-US" sz="1600" dirty="0" smtClean="0"/>
              <a:t>1</a:t>
            </a:r>
            <a:r>
              <a:rPr lang="el-GR" sz="1600" dirty="0" smtClean="0"/>
              <a:t>,</a:t>
            </a:r>
            <a:r>
              <a:rPr lang="en-US" sz="1600" dirty="0" smtClean="0"/>
              <a:t>6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∙ </a:t>
            </a:r>
            <a:r>
              <a:rPr lang="en-US" sz="1600" dirty="0" smtClean="0"/>
              <a:t>10</a:t>
            </a:r>
            <a:r>
              <a:rPr lang="el-GR" sz="1600" baseline="30000" dirty="0" smtClean="0"/>
              <a:t>-19</a:t>
            </a:r>
            <a:r>
              <a:rPr lang="el-GR" sz="1600" dirty="0" smtClean="0"/>
              <a:t> </a:t>
            </a:r>
            <a:r>
              <a:rPr lang="el-GR" sz="1600" dirty="0" smtClean="0"/>
              <a:t>=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3,2 ∙ 10</a:t>
            </a:r>
            <a:r>
              <a:rPr lang="el-GR" sz="16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lang="el-GR" sz="1600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785786" y="35716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Παραδείγματα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714348" y="2500306"/>
            <a:ext cx="721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Pct val="200000"/>
              <a:buFont typeface="Wingdings" pitchFamily="2" charset="2"/>
              <a:buChar char="Ø"/>
            </a:pP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άρα το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ηλεκτρικό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φορτίο δεν μπορεί να πάρει την τιμή     -0,8 ∙ 10</a:t>
            </a:r>
            <a:r>
              <a:rPr lang="el-GR" sz="16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-19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αφού </a:t>
            </a:r>
            <a:r>
              <a:rPr lang="el-GR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δεν προκύπτει από το </a:t>
            </a:r>
            <a:r>
              <a:rPr lang="en-US" sz="1600" dirty="0" smtClean="0"/>
              <a:t>1</a:t>
            </a:r>
            <a:r>
              <a:rPr lang="el-GR" sz="1600" dirty="0" smtClean="0"/>
              <a:t>,</a:t>
            </a:r>
            <a:r>
              <a:rPr lang="en-US" sz="1600" dirty="0" smtClean="0"/>
              <a:t>6×10</a:t>
            </a:r>
            <a:r>
              <a:rPr lang="el-GR" sz="1600" baseline="30000" dirty="0" smtClean="0"/>
              <a:t>-19</a:t>
            </a:r>
            <a:r>
              <a:rPr lang="el-GR" sz="1600" dirty="0" smtClean="0"/>
              <a:t> , πολλαπλασιασμένο με ένα ακέραιο αριθμό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4015</TotalTime>
  <Words>527</Words>
  <Application>Microsoft Office PowerPoint</Application>
  <PresentationFormat>Προβολή στην οθόνη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500</cp:revision>
  <dcterms:created xsi:type="dcterms:W3CDTF">2020-03-28T09:35:19Z</dcterms:created>
  <dcterms:modified xsi:type="dcterms:W3CDTF">2023-12-12T16:20:08Z</dcterms:modified>
</cp:coreProperties>
</file>