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7" r:id="rId3"/>
    <p:sldId id="278" r:id="rId4"/>
    <p:sldId id="281" r:id="rId5"/>
    <p:sldId id="283" r:id="rId6"/>
    <p:sldId id="284" r:id="rId7"/>
    <p:sldId id="282" r:id="rId8"/>
    <p:sldId id="280" r:id="rId9"/>
    <p:sldId id="286" r:id="rId10"/>
    <p:sldId id="287" r:id="rId11"/>
    <p:sldId id="288" r:id="rId12"/>
    <p:sldId id="285" r:id="rId13"/>
    <p:sldId id="293" r:id="rId14"/>
    <p:sldId id="294" r:id="rId15"/>
    <p:sldId id="295" r:id="rId16"/>
    <p:sldId id="296" r:id="rId17"/>
    <p:sldId id="303" r:id="rId18"/>
    <p:sldId id="297" r:id="rId19"/>
    <p:sldId id="298" r:id="rId20"/>
    <p:sldId id="299" r:id="rId21"/>
    <p:sldId id="300" r:id="rId22"/>
    <p:sldId id="302"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7" autoAdjust="0"/>
    <p:restoredTop sz="94640" autoAdjust="0"/>
  </p:normalViewPr>
  <p:slideViewPr>
    <p:cSldViewPr>
      <p:cViewPr varScale="1">
        <p:scale>
          <a:sx n="73" d="100"/>
          <a:sy n="73" d="100"/>
        </p:scale>
        <p:origin x="-1714"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12/11/2023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785786" y="1643050"/>
            <a:ext cx="6572296" cy="3046988"/>
          </a:xfrm>
          <a:prstGeom prst="rect">
            <a:avLst/>
          </a:prstGeom>
          <a:noFill/>
        </p:spPr>
        <p:txBody>
          <a:bodyPr wrap="square" rtlCol="0">
            <a:spAutoFit/>
          </a:bodyPr>
          <a:lstStyle/>
          <a:p>
            <a:r>
              <a:rPr lang="el-GR" sz="2400" b="1" u="sng" dirty="0" smtClean="0">
                <a:solidFill>
                  <a:srgbClr val="FF0000"/>
                </a:solidFill>
              </a:rPr>
              <a:t>Ηλεκτρικό πεδίο </a:t>
            </a:r>
            <a:r>
              <a:rPr lang="el-GR" sz="2400" b="1" dirty="0" smtClean="0"/>
              <a:t>είναι ένας </a:t>
            </a:r>
            <a:r>
              <a:rPr lang="el-GR" sz="2400" b="1" u="sng" dirty="0" smtClean="0">
                <a:solidFill>
                  <a:srgbClr val="FF0000"/>
                </a:solidFill>
              </a:rPr>
              <a:t>χώρος</a:t>
            </a:r>
            <a:r>
              <a:rPr lang="el-GR" sz="2400" b="1" dirty="0" smtClean="0">
                <a:solidFill>
                  <a:srgbClr val="FF0000"/>
                </a:solidFill>
              </a:rPr>
              <a:t>. Μέσα σε αυτό τον χώρο ασκούνται ηλεκτρικές δυνάμεις. </a:t>
            </a:r>
          </a:p>
          <a:p>
            <a:endParaRPr lang="el-GR" sz="2400" b="1" dirty="0" smtClean="0">
              <a:solidFill>
                <a:srgbClr val="FF0000"/>
              </a:solidFill>
            </a:endParaRPr>
          </a:p>
          <a:p>
            <a:r>
              <a:rPr lang="el-GR" sz="2400" b="1" dirty="0" smtClean="0"/>
              <a:t>Δηλαδή σε αυτό τον χώρο (ηλεκτρικό πεδίο)  αν βάλω σώματα που έχουν ηλεκτρικό φορτίο</a:t>
            </a:r>
            <a:r>
              <a:rPr lang="en-US" sz="2400" b="1" dirty="0" smtClean="0"/>
              <a:t> (</a:t>
            </a:r>
            <a:r>
              <a:rPr lang="el-GR" sz="2400" b="1" dirty="0" smtClean="0"/>
              <a:t>η το συνολικό ηλεκτρικό τους φορτίο δεν είναι μηδέν)  τότε πάνω τους θα ασκηθούν ηλεκτρικές δυνάμεις…….</a:t>
            </a:r>
            <a:endParaRPr lang="en-US" sz="2400" b="1" dirty="0"/>
          </a:p>
        </p:txBody>
      </p:sp>
      <p:sp>
        <p:nvSpPr>
          <p:cNvPr id="6" name="5 - Επεξήγηση με σύννεφο"/>
          <p:cNvSpPr/>
          <p:nvPr/>
        </p:nvSpPr>
        <p:spPr>
          <a:xfrm>
            <a:off x="0" y="0"/>
            <a:ext cx="3929090" cy="1143008"/>
          </a:xfrm>
          <a:prstGeom prst="cloudCallout">
            <a:avLst>
              <a:gd name="adj1" fmla="val 26695"/>
              <a:gd name="adj2" fmla="val 74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 TextBox"/>
          <p:cNvSpPr txBox="1"/>
          <p:nvPr/>
        </p:nvSpPr>
        <p:spPr>
          <a:xfrm>
            <a:off x="571472" y="357166"/>
            <a:ext cx="3214710" cy="461665"/>
          </a:xfrm>
          <a:prstGeom prst="rect">
            <a:avLst/>
          </a:prstGeom>
          <a:noFill/>
        </p:spPr>
        <p:txBody>
          <a:bodyPr wrap="square" rtlCol="0">
            <a:spAutoFit/>
          </a:bodyPr>
          <a:lstStyle/>
          <a:p>
            <a:r>
              <a:rPr lang="el-GR" sz="2400" b="1" u="sng" dirty="0" smtClean="0"/>
              <a:t>Ηλεκτρικό πεδίο</a:t>
            </a:r>
            <a:endParaRPr lang="en-US" sz="24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Ηλεκτρικό κύκλωμα  - ηλεκτρικές πηγές</a:t>
            </a:r>
            <a:endParaRPr lang="en-US" sz="2400" b="1" dirty="0">
              <a:solidFill>
                <a:srgbClr val="FF0000"/>
              </a:solidFill>
            </a:endParaRPr>
          </a:p>
        </p:txBody>
      </p:sp>
      <p:sp>
        <p:nvSpPr>
          <p:cNvPr id="4098" name="Rectangle 2"/>
          <p:cNvSpPr>
            <a:spLocks noChangeArrowheads="1"/>
          </p:cNvSpPr>
          <p:nvPr/>
        </p:nvSpPr>
        <p:spPr bwMode="auto">
          <a:xfrm>
            <a:off x="714348" y="1142984"/>
            <a:ext cx="7715272" cy="707886"/>
          </a:xfrm>
          <a:prstGeom prst="rect">
            <a:avLst/>
          </a:prstGeom>
          <a:noFill/>
          <a:ln w="381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b="1" dirty="0" smtClean="0">
                <a:solidFill>
                  <a:srgbClr val="FF0000"/>
                </a:solidFill>
              </a:rPr>
              <a:t>Ηλεκτρικές πηγές </a:t>
            </a:r>
            <a:r>
              <a:rPr lang="el-GR" sz="2000" b="1" dirty="0" smtClean="0"/>
              <a:t>είναι συσκευές που μετατρέπουν κάποια μορφή  ενέργειας  σε ηλεκτρική ενέργεια. </a:t>
            </a:r>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14282" y="3329168"/>
            <a:ext cx="3786214" cy="3528832"/>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6619401" y="5572140"/>
            <a:ext cx="2524599" cy="1285860"/>
          </a:xfrm>
          <a:prstGeom prst="rect">
            <a:avLst/>
          </a:prstGeom>
          <a:noFill/>
          <a:ln w="9525">
            <a:noFill/>
            <a:miter lim="800000"/>
            <a:headEnd/>
            <a:tailEnd/>
          </a:ln>
          <a:effectLst/>
        </p:spPr>
      </p:pic>
      <p:sp>
        <p:nvSpPr>
          <p:cNvPr id="10" name="9 - TextBox"/>
          <p:cNvSpPr txBox="1"/>
          <p:nvPr/>
        </p:nvSpPr>
        <p:spPr>
          <a:xfrm>
            <a:off x="7000860" y="5072074"/>
            <a:ext cx="2143140" cy="646331"/>
          </a:xfrm>
          <a:prstGeom prst="rect">
            <a:avLst/>
          </a:prstGeom>
          <a:noFill/>
        </p:spPr>
        <p:txBody>
          <a:bodyPr wrap="square" rtlCol="0">
            <a:spAutoFit/>
          </a:bodyPr>
          <a:lstStyle/>
          <a:p>
            <a:r>
              <a:rPr lang="el-GR" b="1" dirty="0" smtClean="0"/>
              <a:t>Ηλεκτρική Γεννήτρια</a:t>
            </a:r>
            <a:endParaRPr lang="el-GR" b="1" dirty="0"/>
          </a:p>
        </p:txBody>
      </p:sp>
      <p:sp>
        <p:nvSpPr>
          <p:cNvPr id="11" name="10 - TextBox"/>
          <p:cNvSpPr txBox="1"/>
          <p:nvPr/>
        </p:nvSpPr>
        <p:spPr>
          <a:xfrm>
            <a:off x="1928794" y="3143248"/>
            <a:ext cx="428628" cy="461665"/>
          </a:xfrm>
          <a:prstGeom prst="rect">
            <a:avLst/>
          </a:prstGeom>
          <a:noFill/>
        </p:spPr>
        <p:txBody>
          <a:bodyPr wrap="square" rtlCol="0">
            <a:spAutoFit/>
          </a:bodyPr>
          <a:lstStyle/>
          <a:p>
            <a:r>
              <a:rPr lang="el-GR" sz="2400" b="1" dirty="0" smtClean="0"/>
              <a:t>+</a:t>
            </a:r>
            <a:endParaRPr lang="el-GR" sz="2400" b="1" dirty="0"/>
          </a:p>
        </p:txBody>
      </p:sp>
      <p:sp>
        <p:nvSpPr>
          <p:cNvPr id="12" name="11 - Ορθογώνιο"/>
          <p:cNvSpPr/>
          <p:nvPr/>
        </p:nvSpPr>
        <p:spPr>
          <a:xfrm>
            <a:off x="1785918" y="4214818"/>
            <a:ext cx="1130951" cy="369332"/>
          </a:xfrm>
          <a:prstGeom prst="rect">
            <a:avLst/>
          </a:prstGeom>
        </p:spPr>
        <p:txBody>
          <a:bodyPr wrap="none">
            <a:spAutoFit/>
          </a:bodyPr>
          <a:lstStyle/>
          <a:p>
            <a:r>
              <a:rPr lang="el-GR" b="1" dirty="0" smtClean="0"/>
              <a:t>μπαταρία</a:t>
            </a:r>
            <a:endParaRPr lang="el-GR" dirty="0"/>
          </a:p>
        </p:txBody>
      </p:sp>
      <p:sp>
        <p:nvSpPr>
          <p:cNvPr id="13" name="12 - TextBox"/>
          <p:cNvSpPr txBox="1"/>
          <p:nvPr/>
        </p:nvSpPr>
        <p:spPr>
          <a:xfrm>
            <a:off x="2500298" y="3143248"/>
            <a:ext cx="428628" cy="461665"/>
          </a:xfrm>
          <a:prstGeom prst="rect">
            <a:avLst/>
          </a:prstGeom>
          <a:noFill/>
        </p:spPr>
        <p:txBody>
          <a:bodyPr wrap="square" rtlCol="0">
            <a:spAutoFit/>
          </a:bodyPr>
          <a:lstStyle/>
          <a:p>
            <a:r>
              <a:rPr lang="el-GR" sz="2400" b="1" dirty="0" smtClean="0"/>
              <a:t>-</a:t>
            </a:r>
            <a:endParaRPr lang="el-GR" sz="2400" b="1" dirty="0"/>
          </a:p>
        </p:txBody>
      </p:sp>
      <p:sp>
        <p:nvSpPr>
          <p:cNvPr id="14" name="13 - Ορθογώνιο"/>
          <p:cNvSpPr/>
          <p:nvPr/>
        </p:nvSpPr>
        <p:spPr>
          <a:xfrm>
            <a:off x="5000628" y="4286256"/>
            <a:ext cx="4143372" cy="646331"/>
          </a:xfrm>
          <a:prstGeom prst="rect">
            <a:avLst/>
          </a:prstGeom>
        </p:spPr>
        <p:txBody>
          <a:bodyPr wrap="square">
            <a:spAutoFit/>
          </a:bodyPr>
          <a:lstStyle/>
          <a:p>
            <a:r>
              <a:rPr lang="el-GR" b="1" dirty="0" smtClean="0"/>
              <a:t>Ηλεκτρικές πηγές  είναι οι </a:t>
            </a:r>
            <a:r>
              <a:rPr lang="el-GR" b="1" dirty="0" smtClean="0"/>
              <a:t>μπαταρίες, </a:t>
            </a:r>
            <a:r>
              <a:rPr lang="el-GR" b="1" dirty="0" smtClean="0"/>
              <a:t>γεννήτριες </a:t>
            </a:r>
            <a:r>
              <a:rPr lang="el-GR" b="1" dirty="0" err="1" smtClean="0"/>
              <a:t>κ.α</a:t>
            </a:r>
            <a:r>
              <a:rPr lang="el-GR" b="1" dirty="0" smtClean="0"/>
              <a:t>… </a:t>
            </a:r>
            <a:endParaRPr lang="en-US" dirty="0"/>
          </a:p>
        </p:txBody>
      </p:sp>
      <p:sp>
        <p:nvSpPr>
          <p:cNvPr id="15" name="14 - Ορθογώνιο"/>
          <p:cNvSpPr/>
          <p:nvPr/>
        </p:nvSpPr>
        <p:spPr>
          <a:xfrm>
            <a:off x="642910" y="2643182"/>
            <a:ext cx="4572000" cy="646331"/>
          </a:xfrm>
          <a:prstGeom prst="rect">
            <a:avLst/>
          </a:prstGeom>
        </p:spPr>
        <p:txBody>
          <a:bodyPr>
            <a:spAutoFit/>
          </a:bodyPr>
          <a:lstStyle/>
          <a:p>
            <a:r>
              <a:rPr lang="el-GR" b="1" dirty="0" smtClean="0"/>
              <a:t> Σε αυτό το σχήμα η μπαταρία δίνει  ενέργεια στα ηλεκτρόνια για να κινηθούν…..</a:t>
            </a:r>
            <a:endParaRPr lang="el-GR"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strVal val="#ppt_w*0.7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098"/>
                                        </p:tgtEl>
                                        <p:attrNameLst>
                                          <p:attrName>style.visibility</p:attrName>
                                        </p:attrNameLst>
                                      </p:cBhvr>
                                      <p:to>
                                        <p:strVal val="visible"/>
                                      </p:to>
                                    </p:set>
                                    <p:anim calcmode="lin" valueType="num">
                                      <p:cBhvr>
                                        <p:cTn id="56" dur="1000" fill="hold"/>
                                        <p:tgtEl>
                                          <p:spTgt spid="4098"/>
                                        </p:tgtEl>
                                        <p:attrNameLst>
                                          <p:attrName>ppt_w</p:attrName>
                                        </p:attrNameLst>
                                      </p:cBhvr>
                                      <p:tavLst>
                                        <p:tav tm="0">
                                          <p:val>
                                            <p:strVal val="#ppt_w*0.70"/>
                                          </p:val>
                                        </p:tav>
                                        <p:tav tm="100000">
                                          <p:val>
                                            <p:strVal val="#ppt_w"/>
                                          </p:val>
                                        </p:tav>
                                      </p:tavLst>
                                    </p:anim>
                                    <p:anim calcmode="lin" valueType="num">
                                      <p:cBhvr>
                                        <p:cTn id="57" dur="1000" fill="hold"/>
                                        <p:tgtEl>
                                          <p:spTgt spid="4098"/>
                                        </p:tgtEl>
                                        <p:attrNameLst>
                                          <p:attrName>ppt_h</p:attrName>
                                        </p:attrNameLst>
                                      </p:cBhvr>
                                      <p:tavLst>
                                        <p:tav tm="0">
                                          <p:val>
                                            <p:strVal val="#ppt_h"/>
                                          </p:val>
                                        </p:tav>
                                        <p:tav tm="100000">
                                          <p:val>
                                            <p:strVal val="#ppt_h"/>
                                          </p:val>
                                        </p:tav>
                                      </p:tavLst>
                                    </p:anim>
                                    <p:animEffect transition="in" filter="fade">
                                      <p:cBhvr>
                                        <p:cTn id="5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0" y="1000108"/>
            <a:ext cx="8215338" cy="830997"/>
          </a:xfrm>
          <a:prstGeom prst="rect">
            <a:avLst/>
          </a:prstGeom>
          <a:noFill/>
        </p:spPr>
        <p:txBody>
          <a:bodyPr wrap="square" rtlCol="0">
            <a:spAutoFit/>
          </a:bodyPr>
          <a:lstStyle/>
          <a:p>
            <a:r>
              <a:rPr lang="el-GR" sz="2400" dirty="0" smtClean="0"/>
              <a:t>Όλες οι ηλεκτρικές πηγές, έχουν δύο πόλους έναν </a:t>
            </a:r>
            <a:r>
              <a:rPr lang="el-GR" sz="2400" b="1" dirty="0" smtClean="0"/>
              <a:t>θετικό (+) </a:t>
            </a:r>
            <a:r>
              <a:rPr lang="el-GR" sz="2400" dirty="0" smtClean="0"/>
              <a:t>και έναν </a:t>
            </a:r>
            <a:r>
              <a:rPr lang="el-GR" sz="2400" b="1" dirty="0" smtClean="0"/>
              <a:t>αρνητικό (-) </a:t>
            </a:r>
            <a:r>
              <a:rPr lang="el-GR" sz="2400" dirty="0" smtClean="0"/>
              <a:t>, </a:t>
            </a:r>
            <a:r>
              <a:rPr lang="el-GR" sz="2400" dirty="0" err="1" smtClean="0"/>
              <a:t>γιαυτό</a:t>
            </a:r>
            <a:r>
              <a:rPr lang="el-GR" sz="2400" dirty="0" smtClean="0"/>
              <a:t> ονομάζονται  και </a:t>
            </a:r>
            <a:r>
              <a:rPr lang="el-GR" sz="2400" b="1" dirty="0" smtClean="0"/>
              <a:t>δίπολα</a:t>
            </a:r>
            <a:r>
              <a:rPr lang="el-GR" sz="2400" dirty="0" smtClean="0"/>
              <a:t>.</a:t>
            </a:r>
            <a:endParaRPr lang="en-US" sz="2400" dirty="0"/>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14282" y="4594220"/>
            <a:ext cx="2428892" cy="226377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786314" y="2571744"/>
            <a:ext cx="3786214" cy="1981649"/>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6858016" y="5572140"/>
            <a:ext cx="2524599" cy="1285860"/>
          </a:xfrm>
          <a:prstGeom prst="rect">
            <a:avLst/>
          </a:prstGeom>
          <a:noFill/>
          <a:ln w="9525">
            <a:noFill/>
            <a:miter lim="800000"/>
            <a:headEnd/>
            <a:tailEnd/>
          </a:ln>
          <a:effectLst/>
        </p:spPr>
      </p:pic>
      <p:sp>
        <p:nvSpPr>
          <p:cNvPr id="9" name="8 - TextBox"/>
          <p:cNvSpPr txBox="1"/>
          <p:nvPr/>
        </p:nvSpPr>
        <p:spPr>
          <a:xfrm>
            <a:off x="1571604" y="4357694"/>
            <a:ext cx="428628" cy="461665"/>
          </a:xfrm>
          <a:prstGeom prst="rect">
            <a:avLst/>
          </a:prstGeom>
          <a:noFill/>
        </p:spPr>
        <p:txBody>
          <a:bodyPr wrap="square" rtlCol="0">
            <a:spAutoFit/>
          </a:bodyPr>
          <a:lstStyle/>
          <a:p>
            <a:r>
              <a:rPr lang="el-GR" sz="2400" b="1" dirty="0" smtClean="0"/>
              <a:t>+</a:t>
            </a:r>
            <a:endParaRPr lang="el-GR" sz="2400" b="1" dirty="0"/>
          </a:p>
        </p:txBody>
      </p:sp>
      <p:sp>
        <p:nvSpPr>
          <p:cNvPr id="11" name="10 - TextBox"/>
          <p:cNvSpPr txBox="1"/>
          <p:nvPr/>
        </p:nvSpPr>
        <p:spPr>
          <a:xfrm>
            <a:off x="1214414" y="4357694"/>
            <a:ext cx="428628" cy="461665"/>
          </a:xfrm>
          <a:prstGeom prst="rect">
            <a:avLst/>
          </a:prstGeom>
          <a:noFill/>
        </p:spPr>
        <p:txBody>
          <a:bodyPr wrap="square" rtlCol="0">
            <a:spAutoFit/>
          </a:bodyPr>
          <a:lstStyle/>
          <a:p>
            <a:r>
              <a:rPr lang="el-GR" sz="2400" b="1" dirty="0" smtClean="0"/>
              <a:t>-</a:t>
            </a:r>
            <a:endParaRPr lang="el-GR" sz="2400" b="1" dirty="0"/>
          </a:p>
        </p:txBody>
      </p:sp>
      <p:sp>
        <p:nvSpPr>
          <p:cNvPr id="12" name="11 - TextBox"/>
          <p:cNvSpPr txBox="1"/>
          <p:nvPr/>
        </p:nvSpPr>
        <p:spPr>
          <a:xfrm flipV="1">
            <a:off x="7715272" y="2681583"/>
            <a:ext cx="561980" cy="461665"/>
          </a:xfrm>
          <a:prstGeom prst="rect">
            <a:avLst/>
          </a:prstGeom>
          <a:noFill/>
        </p:spPr>
        <p:txBody>
          <a:bodyPr wrap="square" rtlCol="0">
            <a:spAutoFit/>
          </a:bodyPr>
          <a:lstStyle/>
          <a:p>
            <a:r>
              <a:rPr lang="el-GR" sz="2400" b="1" dirty="0" smtClean="0"/>
              <a:t>+</a:t>
            </a:r>
            <a:endParaRPr lang="el-GR" sz="2400" b="1" dirty="0"/>
          </a:p>
        </p:txBody>
      </p:sp>
      <p:sp>
        <p:nvSpPr>
          <p:cNvPr id="13" name="12 - TextBox"/>
          <p:cNvSpPr txBox="1"/>
          <p:nvPr/>
        </p:nvSpPr>
        <p:spPr>
          <a:xfrm>
            <a:off x="8072462" y="3929066"/>
            <a:ext cx="428628" cy="461665"/>
          </a:xfrm>
          <a:prstGeom prst="rect">
            <a:avLst/>
          </a:prstGeom>
          <a:noFill/>
        </p:spPr>
        <p:txBody>
          <a:bodyPr wrap="square" rtlCol="0">
            <a:spAutoFit/>
          </a:bodyPr>
          <a:lstStyle/>
          <a:p>
            <a:r>
              <a:rPr lang="el-GR" sz="2400" b="1" dirty="0" smtClean="0"/>
              <a:t>-</a:t>
            </a:r>
            <a:endParaRPr lang="el-GR" sz="2400" b="1" dirty="0"/>
          </a:p>
        </p:txBody>
      </p:sp>
      <p:sp>
        <p:nvSpPr>
          <p:cNvPr id="14" name="13 - TextBox"/>
          <p:cNvSpPr txBox="1"/>
          <p:nvPr/>
        </p:nvSpPr>
        <p:spPr>
          <a:xfrm>
            <a:off x="5214942" y="2714620"/>
            <a:ext cx="428628" cy="461665"/>
          </a:xfrm>
          <a:prstGeom prst="rect">
            <a:avLst/>
          </a:prstGeom>
          <a:noFill/>
        </p:spPr>
        <p:txBody>
          <a:bodyPr wrap="square" rtlCol="0">
            <a:spAutoFit/>
          </a:bodyPr>
          <a:lstStyle/>
          <a:p>
            <a:r>
              <a:rPr lang="el-GR" sz="2400" b="1" dirty="0" smtClean="0"/>
              <a:t>+</a:t>
            </a:r>
            <a:endParaRPr lang="el-GR" sz="2400" b="1" dirty="0"/>
          </a:p>
        </p:txBody>
      </p:sp>
      <p:sp>
        <p:nvSpPr>
          <p:cNvPr id="15" name="14 - TextBox"/>
          <p:cNvSpPr txBox="1"/>
          <p:nvPr/>
        </p:nvSpPr>
        <p:spPr>
          <a:xfrm>
            <a:off x="5214942" y="3571876"/>
            <a:ext cx="428628" cy="461665"/>
          </a:xfrm>
          <a:prstGeom prst="rect">
            <a:avLst/>
          </a:prstGeom>
          <a:noFill/>
        </p:spPr>
        <p:txBody>
          <a:bodyPr wrap="square" rtlCol="0">
            <a:spAutoFit/>
          </a:bodyPr>
          <a:lstStyle/>
          <a:p>
            <a:r>
              <a:rPr lang="el-GR" sz="2400" b="1" dirty="0" smtClean="0"/>
              <a:t>-</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571472" y="285728"/>
            <a:ext cx="6929486" cy="369332"/>
          </a:xfrm>
          <a:prstGeom prst="rect">
            <a:avLst/>
          </a:prstGeom>
          <a:noFill/>
        </p:spPr>
        <p:txBody>
          <a:bodyPr wrap="square" rtlCol="0">
            <a:spAutoFit/>
          </a:bodyPr>
          <a:lstStyle/>
          <a:p>
            <a:endParaRPr lang="el-GR" dirty="0"/>
          </a:p>
        </p:txBody>
      </p:sp>
      <p:pic>
        <p:nvPicPr>
          <p:cNvPr id="1026" name="Picture 2"/>
          <p:cNvPicPr>
            <a:picLocks noChangeAspect="1" noChangeArrowheads="1"/>
          </p:cNvPicPr>
          <p:nvPr/>
        </p:nvPicPr>
        <p:blipFill>
          <a:blip r:embed="rId2"/>
          <a:srcRect/>
          <a:stretch>
            <a:fillRect/>
          </a:stretch>
        </p:blipFill>
        <p:spPr bwMode="auto">
          <a:xfrm>
            <a:off x="0" y="142852"/>
            <a:ext cx="4857752" cy="6575615"/>
          </a:xfrm>
          <a:prstGeom prst="rect">
            <a:avLst/>
          </a:prstGeom>
          <a:noFill/>
          <a:ln w="9525">
            <a:noFill/>
            <a:miter lim="800000"/>
            <a:headEnd/>
            <a:tailEnd/>
          </a:ln>
          <a:effectLst/>
        </p:spPr>
      </p:pic>
      <p:sp>
        <p:nvSpPr>
          <p:cNvPr id="5" name="4 - Ορθογώνιο"/>
          <p:cNvSpPr/>
          <p:nvPr/>
        </p:nvSpPr>
        <p:spPr>
          <a:xfrm>
            <a:off x="4429124" y="642918"/>
            <a:ext cx="4500594" cy="1200329"/>
          </a:xfrm>
          <a:prstGeom prst="rect">
            <a:avLst/>
          </a:prstGeom>
        </p:spPr>
        <p:txBody>
          <a:bodyPr wrap="square">
            <a:spAutoFit/>
          </a:bodyPr>
          <a:lstStyle/>
          <a:p>
            <a:r>
              <a:rPr lang="el-GR" dirty="0" smtClean="0"/>
              <a:t>Σε έναν </a:t>
            </a:r>
            <a:r>
              <a:rPr lang="el-GR" b="1" u="sng" dirty="0" smtClean="0"/>
              <a:t>μεταλλικό αγωγό </a:t>
            </a:r>
            <a:r>
              <a:rPr lang="el-GR" dirty="0" smtClean="0"/>
              <a:t>δημιουργείται ηλεκτρικό ρεύμα εάν συνδέσουμε</a:t>
            </a:r>
            <a:r>
              <a:rPr lang="en-US" dirty="0" smtClean="0"/>
              <a:t>, </a:t>
            </a:r>
            <a:r>
              <a:rPr lang="el-GR" dirty="0" smtClean="0"/>
              <a:t> δύο σημεία του αγωγού με τους πόλους   μιας ηλεκτρικής πηγής</a:t>
            </a:r>
            <a:r>
              <a:rPr lang="el-GR" dirty="0" smtClean="0"/>
              <a:t>.</a:t>
            </a:r>
            <a:endParaRPr lang="el-GR" dirty="0"/>
          </a:p>
        </p:txBody>
      </p:sp>
      <p:sp>
        <p:nvSpPr>
          <p:cNvPr id="6" name="5 - Ορθογώνιο"/>
          <p:cNvSpPr/>
          <p:nvPr/>
        </p:nvSpPr>
        <p:spPr>
          <a:xfrm>
            <a:off x="4357686" y="2571744"/>
            <a:ext cx="4572000" cy="1754326"/>
          </a:xfrm>
          <a:prstGeom prst="rect">
            <a:avLst/>
          </a:prstGeom>
        </p:spPr>
        <p:txBody>
          <a:bodyPr>
            <a:spAutoFit/>
          </a:bodyPr>
          <a:lstStyle/>
          <a:p>
            <a:r>
              <a:rPr lang="el-GR" dirty="0" smtClean="0"/>
              <a:t>Τότε μέσα στο μεταλλικό αγωγό έχουμε ηλεκτρικό πεδίο, δηλαδή ασκούνται ηλεκτρικές δυνάμεις στα ελεύθερα ηλεκτρόνια (αφού αυτά μπορούν να κινηθούν πολύ πιο εύκολα)  του αγωγού,  τα οποία κινούνται προς μία κατεύθυνση.</a:t>
            </a:r>
            <a:endParaRPr lang="el-GR" dirty="0"/>
          </a:p>
        </p:txBody>
      </p:sp>
      <p:sp>
        <p:nvSpPr>
          <p:cNvPr id="7" name="6 - Ορθογώνιο"/>
          <p:cNvSpPr/>
          <p:nvPr/>
        </p:nvSpPr>
        <p:spPr>
          <a:xfrm>
            <a:off x="1142976" y="3786190"/>
            <a:ext cx="1130951" cy="369332"/>
          </a:xfrm>
          <a:prstGeom prst="rect">
            <a:avLst/>
          </a:prstGeom>
        </p:spPr>
        <p:txBody>
          <a:bodyPr wrap="none">
            <a:spAutoFit/>
          </a:bodyPr>
          <a:lstStyle/>
          <a:p>
            <a:r>
              <a:rPr lang="el-GR" b="1" dirty="0" smtClean="0"/>
              <a:t>μπαταρία</a:t>
            </a:r>
            <a:endParaRPr lang="el-GR" dirty="0"/>
          </a:p>
        </p:txBody>
      </p:sp>
      <p:sp>
        <p:nvSpPr>
          <p:cNvPr id="8" name="7 - TextBox"/>
          <p:cNvSpPr txBox="1"/>
          <p:nvPr/>
        </p:nvSpPr>
        <p:spPr>
          <a:xfrm>
            <a:off x="2143108" y="3395963"/>
            <a:ext cx="428628" cy="461665"/>
          </a:xfrm>
          <a:prstGeom prst="rect">
            <a:avLst/>
          </a:prstGeom>
          <a:noFill/>
        </p:spPr>
        <p:txBody>
          <a:bodyPr wrap="square" rtlCol="0">
            <a:spAutoFit/>
          </a:bodyPr>
          <a:lstStyle/>
          <a:p>
            <a:r>
              <a:rPr lang="el-GR" sz="2400" b="1" dirty="0" smtClean="0">
                <a:solidFill>
                  <a:srgbClr val="FF0000"/>
                </a:solidFill>
              </a:rPr>
              <a:t>+</a:t>
            </a:r>
            <a:endParaRPr lang="el-GR" sz="2400" b="1" dirty="0">
              <a:solidFill>
                <a:srgbClr val="FF0000"/>
              </a:solidFill>
            </a:endParaRPr>
          </a:p>
        </p:txBody>
      </p:sp>
      <p:sp>
        <p:nvSpPr>
          <p:cNvPr id="9" name="8 - TextBox"/>
          <p:cNvSpPr txBox="1"/>
          <p:nvPr/>
        </p:nvSpPr>
        <p:spPr>
          <a:xfrm>
            <a:off x="3143240" y="2824459"/>
            <a:ext cx="428628" cy="461665"/>
          </a:xfrm>
          <a:prstGeom prst="rect">
            <a:avLst/>
          </a:prstGeom>
          <a:noFill/>
        </p:spPr>
        <p:txBody>
          <a:bodyPr wrap="square" rtlCol="0">
            <a:spAutoFit/>
          </a:bodyPr>
          <a:lstStyle/>
          <a:p>
            <a:r>
              <a:rPr lang="el-GR" sz="2400" b="1" dirty="0" smtClean="0">
                <a:solidFill>
                  <a:srgbClr val="002060"/>
                </a:solidFill>
              </a:rPr>
              <a:t>-</a:t>
            </a:r>
            <a:endParaRPr lang="el-GR" sz="2400" b="1" dirty="0">
              <a:solidFill>
                <a:srgbClr val="002060"/>
              </a:solidFill>
            </a:endParaRPr>
          </a:p>
        </p:txBody>
      </p:sp>
      <p:sp>
        <p:nvSpPr>
          <p:cNvPr id="10" name="9 - Ορθογώνιο"/>
          <p:cNvSpPr/>
          <p:nvPr/>
        </p:nvSpPr>
        <p:spPr>
          <a:xfrm>
            <a:off x="2357422" y="3786190"/>
            <a:ext cx="1473655" cy="461665"/>
          </a:xfrm>
          <a:prstGeom prst="rect">
            <a:avLst/>
          </a:prstGeom>
        </p:spPr>
        <p:txBody>
          <a:bodyPr wrap="square">
            <a:spAutoFit/>
          </a:bodyPr>
          <a:lstStyle/>
          <a:p>
            <a:r>
              <a:rPr lang="el-GR" sz="1200" dirty="0" smtClean="0"/>
              <a:t>Εσωτερικό μεταλλικού αγωγού</a:t>
            </a:r>
            <a:endParaRPr lang="el-GR" sz="1200" dirty="0"/>
          </a:p>
        </p:txBody>
      </p:sp>
      <p:sp>
        <p:nvSpPr>
          <p:cNvPr id="11" name="10 - Ορθογώνιο"/>
          <p:cNvSpPr/>
          <p:nvPr/>
        </p:nvSpPr>
        <p:spPr>
          <a:xfrm>
            <a:off x="1142976" y="714356"/>
            <a:ext cx="1473655" cy="461665"/>
          </a:xfrm>
          <a:prstGeom prst="rect">
            <a:avLst/>
          </a:prstGeom>
        </p:spPr>
        <p:txBody>
          <a:bodyPr wrap="square">
            <a:spAutoFit/>
          </a:bodyPr>
          <a:lstStyle/>
          <a:p>
            <a:r>
              <a:rPr lang="el-GR" sz="1200" dirty="0" smtClean="0"/>
              <a:t>Εσωτερικό μεταλλικού αγωγού</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0.70"/>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pic>
        <p:nvPicPr>
          <p:cNvPr id="2" name="Picture 2"/>
          <p:cNvPicPr>
            <a:picLocks noChangeAspect="1" noChangeArrowheads="1"/>
          </p:cNvPicPr>
          <p:nvPr/>
        </p:nvPicPr>
        <p:blipFill>
          <a:blip r:embed="rId2"/>
          <a:srcRect/>
          <a:stretch>
            <a:fillRect/>
          </a:stretch>
        </p:blipFill>
        <p:spPr bwMode="auto">
          <a:xfrm rot="20639475">
            <a:off x="508774" y="1479094"/>
            <a:ext cx="7929618" cy="2214578"/>
          </a:xfrm>
          <a:prstGeom prst="rect">
            <a:avLst/>
          </a:prstGeom>
          <a:noFill/>
          <a:ln w="9525">
            <a:noFill/>
            <a:miter lim="800000"/>
            <a:headEnd/>
            <a:tailEnd/>
          </a:ln>
          <a:effectLst/>
        </p:spPr>
      </p:pic>
      <p:cxnSp>
        <p:nvCxnSpPr>
          <p:cNvPr id="9" name="8 - Ευθύγραμμο βέλος σύνδεσης"/>
          <p:cNvCxnSpPr/>
          <p:nvPr/>
        </p:nvCxnSpPr>
        <p:spPr>
          <a:xfrm rot="16200000" flipV="1">
            <a:off x="1821637" y="4393413"/>
            <a:ext cx="128588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flipV="1">
            <a:off x="3071802" y="3143248"/>
            <a:ext cx="2428892" cy="2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3786182" y="2214554"/>
            <a:ext cx="3286148" cy="3143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1928794" y="5357826"/>
            <a:ext cx="2571768" cy="369332"/>
          </a:xfrm>
          <a:prstGeom prst="rect">
            <a:avLst/>
          </a:prstGeom>
          <a:noFill/>
          <a:ln w="25400">
            <a:solidFill>
              <a:srgbClr val="FF0000"/>
            </a:solidFill>
          </a:ln>
        </p:spPr>
        <p:txBody>
          <a:bodyPr wrap="square" rtlCol="0">
            <a:spAutoFit/>
          </a:bodyPr>
          <a:lstStyle/>
          <a:p>
            <a:r>
              <a:rPr lang="el-GR" dirty="0" smtClean="0"/>
              <a:t>Ελεύθερα ηλεκτρόνια</a:t>
            </a:r>
            <a:endParaRPr lang="en-US" dirty="0"/>
          </a:p>
        </p:txBody>
      </p:sp>
      <p:cxnSp>
        <p:nvCxnSpPr>
          <p:cNvPr id="14" name="13 - Ευθύγραμμο βέλος σύνδεσης"/>
          <p:cNvCxnSpPr/>
          <p:nvPr/>
        </p:nvCxnSpPr>
        <p:spPr>
          <a:xfrm rot="5400000" flipH="1" flipV="1">
            <a:off x="1750199" y="3607595"/>
            <a:ext cx="285752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pic>
        <p:nvPicPr>
          <p:cNvPr id="2" name="Picture 2"/>
          <p:cNvPicPr>
            <a:picLocks noChangeAspect="1" noChangeArrowheads="1"/>
          </p:cNvPicPr>
          <p:nvPr/>
        </p:nvPicPr>
        <p:blipFill>
          <a:blip r:embed="rId2"/>
          <a:srcRect/>
          <a:stretch>
            <a:fillRect/>
          </a:stretch>
        </p:blipFill>
        <p:spPr bwMode="auto">
          <a:xfrm rot="20639475">
            <a:off x="1062766" y="3336482"/>
            <a:ext cx="7929618" cy="2214578"/>
          </a:xfrm>
          <a:prstGeom prst="rect">
            <a:avLst/>
          </a:prstGeom>
          <a:noFill/>
          <a:ln w="9525">
            <a:noFill/>
            <a:miter lim="800000"/>
            <a:headEnd/>
            <a:tailEnd/>
          </a:ln>
          <a:effectLst/>
        </p:spPr>
      </p:pic>
      <p:sp>
        <p:nvSpPr>
          <p:cNvPr id="11" name="10 - Επεξήγηση με σύννεφο"/>
          <p:cNvSpPr/>
          <p:nvPr/>
        </p:nvSpPr>
        <p:spPr>
          <a:xfrm>
            <a:off x="142844" y="642918"/>
            <a:ext cx="5000660" cy="2643206"/>
          </a:xfrm>
          <a:prstGeom prst="cloudCallout">
            <a:avLst>
              <a:gd name="adj1" fmla="val 75677"/>
              <a:gd name="adj2" fmla="val 694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 TextBox"/>
          <p:cNvSpPr txBox="1"/>
          <p:nvPr/>
        </p:nvSpPr>
        <p:spPr>
          <a:xfrm>
            <a:off x="571472" y="1000108"/>
            <a:ext cx="4143404" cy="1631216"/>
          </a:xfrm>
          <a:prstGeom prst="rect">
            <a:avLst/>
          </a:prstGeom>
          <a:noFill/>
        </p:spPr>
        <p:txBody>
          <a:bodyPr wrap="square" rtlCol="0">
            <a:spAutoFit/>
          </a:bodyPr>
          <a:lstStyle/>
          <a:p>
            <a:r>
              <a:rPr lang="el-GR" sz="2000" b="1" dirty="0" smtClean="0"/>
              <a:t>Ένα κομμάτι μεταλλικού αγωγού, που «φαίνονται» </a:t>
            </a:r>
            <a:r>
              <a:rPr lang="el-GR" sz="2000" b="1" u="sng" dirty="0" smtClean="0"/>
              <a:t>τα ελεύθερα ηλεκτρόνια </a:t>
            </a:r>
            <a:r>
              <a:rPr lang="el-GR" sz="2000" b="1" dirty="0" smtClean="0"/>
              <a:t> που υπάρχουν  στο εσωτερικό του, και κινούνται προς μια κατεύθυνση</a:t>
            </a:r>
            <a:endParaRPr 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pic>
        <p:nvPicPr>
          <p:cNvPr id="2" name="Picture 2"/>
          <p:cNvPicPr>
            <a:picLocks noChangeAspect="1" noChangeArrowheads="1"/>
          </p:cNvPicPr>
          <p:nvPr/>
        </p:nvPicPr>
        <p:blipFill>
          <a:blip r:embed="rId2"/>
          <a:srcRect/>
          <a:stretch>
            <a:fillRect/>
          </a:stretch>
        </p:blipFill>
        <p:spPr bwMode="auto">
          <a:xfrm rot="20639475">
            <a:off x="508774" y="1479094"/>
            <a:ext cx="7929618" cy="2214578"/>
          </a:xfrm>
          <a:prstGeom prst="rect">
            <a:avLst/>
          </a:prstGeom>
          <a:noFill/>
          <a:ln w="9525">
            <a:noFill/>
            <a:miter lim="800000"/>
            <a:headEnd/>
            <a:tailEnd/>
          </a:ln>
          <a:effectLst/>
        </p:spPr>
      </p:pic>
      <p:sp>
        <p:nvSpPr>
          <p:cNvPr id="7" name="6 - TextBox"/>
          <p:cNvSpPr txBox="1"/>
          <p:nvPr/>
        </p:nvSpPr>
        <p:spPr>
          <a:xfrm>
            <a:off x="1928794" y="5357826"/>
            <a:ext cx="3786214" cy="369332"/>
          </a:xfrm>
          <a:prstGeom prst="rect">
            <a:avLst/>
          </a:prstGeom>
          <a:noFill/>
          <a:ln w="25400">
            <a:solidFill>
              <a:srgbClr val="FF0000"/>
            </a:solidFill>
          </a:ln>
        </p:spPr>
        <p:txBody>
          <a:bodyPr wrap="square" rtlCol="0">
            <a:spAutoFit/>
          </a:bodyPr>
          <a:lstStyle/>
          <a:p>
            <a:r>
              <a:rPr lang="el-GR" b="1" dirty="0" smtClean="0"/>
              <a:t>Κάθετη  </a:t>
            </a:r>
            <a:r>
              <a:rPr lang="el-GR" b="1" dirty="0" smtClean="0"/>
              <a:t>διατομή  </a:t>
            </a:r>
            <a:r>
              <a:rPr lang="el-GR" b="1" dirty="0" smtClean="0"/>
              <a:t>του  αγωγού </a:t>
            </a:r>
            <a:endParaRPr lang="en-US" b="1" dirty="0"/>
          </a:p>
        </p:txBody>
      </p:sp>
      <p:cxnSp>
        <p:nvCxnSpPr>
          <p:cNvPr id="14" name="13 - Ευθύγραμμο βέλος σύνδεσης"/>
          <p:cNvCxnSpPr/>
          <p:nvPr/>
        </p:nvCxnSpPr>
        <p:spPr>
          <a:xfrm rot="5400000" flipH="1" flipV="1">
            <a:off x="2285984" y="3429000"/>
            <a:ext cx="2500330" cy="13573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pic>
        <p:nvPicPr>
          <p:cNvPr id="2" name="Picture 2"/>
          <p:cNvPicPr>
            <a:picLocks noChangeAspect="1" noChangeArrowheads="1"/>
          </p:cNvPicPr>
          <p:nvPr/>
        </p:nvPicPr>
        <p:blipFill>
          <a:blip r:embed="rId2"/>
          <a:srcRect/>
          <a:stretch>
            <a:fillRect/>
          </a:stretch>
        </p:blipFill>
        <p:spPr bwMode="auto">
          <a:xfrm rot="21037258">
            <a:off x="1499409" y="4704102"/>
            <a:ext cx="7929618" cy="1517919"/>
          </a:xfrm>
          <a:prstGeom prst="rect">
            <a:avLst/>
          </a:prstGeom>
          <a:noFill/>
          <a:ln w="9525">
            <a:noFill/>
            <a:miter lim="800000"/>
            <a:headEnd/>
            <a:tailEnd/>
          </a:ln>
          <a:effectLst/>
        </p:spPr>
      </p:pic>
      <p:sp>
        <p:nvSpPr>
          <p:cNvPr id="7" name="6 - TextBox"/>
          <p:cNvSpPr txBox="1"/>
          <p:nvPr/>
        </p:nvSpPr>
        <p:spPr>
          <a:xfrm>
            <a:off x="5072066" y="6488668"/>
            <a:ext cx="3786214" cy="369332"/>
          </a:xfrm>
          <a:prstGeom prst="rect">
            <a:avLst/>
          </a:prstGeom>
          <a:noFill/>
          <a:ln w="25400">
            <a:solidFill>
              <a:srgbClr val="FF0000"/>
            </a:solidFill>
          </a:ln>
        </p:spPr>
        <p:txBody>
          <a:bodyPr wrap="square" rtlCol="0">
            <a:spAutoFit/>
          </a:bodyPr>
          <a:lstStyle/>
          <a:p>
            <a:r>
              <a:rPr lang="el-GR" b="1" dirty="0" smtClean="0"/>
              <a:t>Κάθετη  διατομή του  αγωγού </a:t>
            </a:r>
            <a:endParaRPr lang="en-US" b="1" dirty="0"/>
          </a:p>
        </p:txBody>
      </p:sp>
      <p:cxnSp>
        <p:nvCxnSpPr>
          <p:cNvPr id="14" name="13 - Ευθύγραμμο βέλος σύνδεσης"/>
          <p:cNvCxnSpPr/>
          <p:nvPr/>
        </p:nvCxnSpPr>
        <p:spPr>
          <a:xfrm rot="16200000" flipV="1">
            <a:off x="5107785" y="5679297"/>
            <a:ext cx="857256" cy="6429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571472" y="1571612"/>
            <a:ext cx="5357850" cy="3477875"/>
          </a:xfrm>
          <a:prstGeom prst="rect">
            <a:avLst/>
          </a:prstGeom>
          <a:noFill/>
        </p:spPr>
        <p:txBody>
          <a:bodyPr wrap="square" rtlCol="0">
            <a:spAutoFit/>
          </a:bodyPr>
          <a:lstStyle/>
          <a:p>
            <a:r>
              <a:rPr lang="el-GR" sz="2000" b="1" dirty="0" smtClean="0"/>
              <a:t>Για να βρω </a:t>
            </a:r>
            <a:r>
              <a:rPr lang="el-GR" sz="2000" b="1" dirty="0" smtClean="0">
                <a:solidFill>
                  <a:srgbClr val="FF0000"/>
                </a:solidFill>
              </a:rPr>
              <a:t>την ένταση του ηλεκτρικού ρεύματος </a:t>
            </a:r>
            <a:r>
              <a:rPr lang="el-GR" sz="2000" b="1" dirty="0" smtClean="0"/>
              <a:t>μέσα στον  αγωγό  </a:t>
            </a:r>
            <a:r>
              <a:rPr lang="el-GR" sz="2000" b="1" dirty="0" smtClean="0">
                <a:solidFill>
                  <a:srgbClr val="FF0000"/>
                </a:solidFill>
              </a:rPr>
              <a:t>διαιρώ</a:t>
            </a:r>
            <a:r>
              <a:rPr lang="el-GR" sz="2000" b="1" dirty="0" smtClean="0"/>
              <a:t>:</a:t>
            </a:r>
          </a:p>
          <a:p>
            <a:endParaRPr lang="el-GR" sz="2000" b="1" dirty="0" smtClean="0"/>
          </a:p>
          <a:p>
            <a:r>
              <a:rPr lang="el-GR" sz="2000" b="1" dirty="0" smtClean="0"/>
              <a:t>Το </a:t>
            </a:r>
            <a:r>
              <a:rPr lang="el-GR" sz="2000" b="1" dirty="0" smtClean="0">
                <a:solidFill>
                  <a:srgbClr val="FF0000"/>
                </a:solidFill>
              </a:rPr>
              <a:t>συνολικό φορτίο των φορτισμένων σωματιδίων  </a:t>
            </a:r>
            <a:r>
              <a:rPr lang="el-GR" sz="2000" b="1" dirty="0" smtClean="0"/>
              <a:t>(εδώ των ηλεκτρονίων) που περνάνε  από την κάθετη  διατομή του αγωγό,</a:t>
            </a:r>
          </a:p>
          <a:p>
            <a:endParaRPr lang="el-GR" sz="2000" b="1" dirty="0" smtClean="0"/>
          </a:p>
          <a:p>
            <a:r>
              <a:rPr lang="el-GR" sz="2000" b="1" dirty="0" smtClean="0"/>
              <a:t> </a:t>
            </a:r>
            <a:r>
              <a:rPr lang="el-GR" sz="2000" b="1" dirty="0" smtClean="0">
                <a:solidFill>
                  <a:srgbClr val="FF0000"/>
                </a:solidFill>
              </a:rPr>
              <a:t>διά το χρονικό διάστημα  που πέρασαν </a:t>
            </a:r>
            <a:r>
              <a:rPr lang="el-GR" sz="2000" b="1" dirty="0" smtClean="0"/>
              <a:t>τα </a:t>
            </a:r>
          </a:p>
          <a:p>
            <a:r>
              <a:rPr lang="el-GR" sz="2000" b="1" dirty="0" smtClean="0"/>
              <a:t>ηλεκτρόνια από την  </a:t>
            </a:r>
            <a:r>
              <a:rPr lang="el-GR" sz="2000" b="1" u="sng" dirty="0" smtClean="0"/>
              <a:t>κάθετη διατομή</a:t>
            </a:r>
            <a:r>
              <a:rPr lang="el-GR" sz="2000" b="1" dirty="0" smtClean="0"/>
              <a:t>.</a:t>
            </a:r>
          </a:p>
          <a:p>
            <a:endParaRPr lang="el-GR" sz="2000" b="1" dirty="0" smtClean="0"/>
          </a:p>
          <a:p>
            <a:r>
              <a:rPr lang="el-GR" sz="2000" b="1" dirty="0" smtClean="0"/>
              <a:t> </a:t>
            </a:r>
            <a:endParaRPr lang="en-US" sz="2000" b="1" dirty="0"/>
          </a:p>
        </p:txBody>
      </p:sp>
      <p:cxnSp>
        <p:nvCxnSpPr>
          <p:cNvPr id="16" name="15 - Ευθύγραμμο βέλος σύνδεσης"/>
          <p:cNvCxnSpPr/>
          <p:nvPr/>
        </p:nvCxnSpPr>
        <p:spPr>
          <a:xfrm>
            <a:off x="4000496" y="4357694"/>
            <a:ext cx="1143008" cy="857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28596" y="500042"/>
            <a:ext cx="6715172" cy="369332"/>
          </a:xfrm>
          <a:prstGeom prst="rect">
            <a:avLst/>
          </a:prstGeom>
          <a:noFill/>
        </p:spPr>
        <p:txBody>
          <a:bodyPr wrap="square" rtlCol="0">
            <a:spAutoFit/>
          </a:bodyPr>
          <a:lstStyle/>
          <a:p>
            <a:r>
              <a:rPr lang="el-GR" u="sng" dirty="0" smtClean="0">
                <a:solidFill>
                  <a:srgbClr val="002060"/>
                </a:solidFill>
              </a:rPr>
              <a:t>Μονάδες μέτρησης έντασης ρεύματος (ή ρεύματος):</a:t>
            </a:r>
            <a:endParaRPr lang="el-GR" u="sng" dirty="0">
              <a:solidFill>
                <a:srgbClr val="002060"/>
              </a:solidFill>
            </a:endParaRPr>
          </a:p>
        </p:txBody>
      </p:sp>
      <p:sp>
        <p:nvSpPr>
          <p:cNvPr id="5" name="4 - TextBox"/>
          <p:cNvSpPr txBox="1"/>
          <p:nvPr/>
        </p:nvSpPr>
        <p:spPr>
          <a:xfrm>
            <a:off x="428596" y="2285992"/>
            <a:ext cx="2143140" cy="369332"/>
          </a:xfrm>
          <a:prstGeom prst="rect">
            <a:avLst/>
          </a:prstGeom>
          <a:noFill/>
        </p:spPr>
        <p:txBody>
          <a:bodyPr wrap="square" rtlCol="0">
            <a:spAutoFit/>
          </a:bodyPr>
          <a:lstStyle/>
          <a:p>
            <a:r>
              <a:rPr lang="el-GR" b="1" dirty="0" smtClean="0">
                <a:solidFill>
                  <a:srgbClr val="FF0000"/>
                </a:solidFill>
              </a:rPr>
              <a:t>1</a:t>
            </a:r>
            <a:r>
              <a:rPr lang="en-US" b="1" dirty="0" smtClean="0">
                <a:solidFill>
                  <a:srgbClr val="FF0000"/>
                </a:solidFill>
              </a:rPr>
              <a:t>m A  =   10</a:t>
            </a:r>
            <a:r>
              <a:rPr lang="en-US" b="1" baseline="30000" dirty="0" smtClean="0">
                <a:solidFill>
                  <a:srgbClr val="FF0000"/>
                </a:solidFill>
              </a:rPr>
              <a:t>-3</a:t>
            </a:r>
            <a:r>
              <a:rPr lang="en-US" b="1" dirty="0" smtClean="0">
                <a:solidFill>
                  <a:srgbClr val="FF0000"/>
                </a:solidFill>
              </a:rPr>
              <a:t>A</a:t>
            </a:r>
            <a:endParaRPr lang="el-GR" b="1" dirty="0">
              <a:solidFill>
                <a:srgbClr val="FF0000"/>
              </a:solidFill>
            </a:endParaRPr>
          </a:p>
        </p:txBody>
      </p:sp>
      <p:sp>
        <p:nvSpPr>
          <p:cNvPr id="6" name="5 - TextBox"/>
          <p:cNvSpPr txBox="1"/>
          <p:nvPr/>
        </p:nvSpPr>
        <p:spPr>
          <a:xfrm>
            <a:off x="6143636" y="3286124"/>
            <a:ext cx="2143140" cy="369332"/>
          </a:xfrm>
          <a:prstGeom prst="rect">
            <a:avLst/>
          </a:prstGeom>
          <a:noFill/>
        </p:spPr>
        <p:txBody>
          <a:bodyPr wrap="square" rtlCol="0">
            <a:spAutoFit/>
          </a:bodyPr>
          <a:lstStyle/>
          <a:p>
            <a:r>
              <a:rPr lang="el-GR" b="1" dirty="0" smtClean="0">
                <a:solidFill>
                  <a:srgbClr val="660066"/>
                </a:solidFill>
              </a:rPr>
              <a:t>1μ</a:t>
            </a:r>
            <a:r>
              <a:rPr lang="en-US" b="1" dirty="0" smtClean="0">
                <a:solidFill>
                  <a:srgbClr val="660066"/>
                </a:solidFill>
              </a:rPr>
              <a:t> A  =   10</a:t>
            </a:r>
            <a:r>
              <a:rPr lang="en-US" b="1" baseline="30000" dirty="0" smtClean="0">
                <a:solidFill>
                  <a:srgbClr val="660066"/>
                </a:solidFill>
              </a:rPr>
              <a:t>-</a:t>
            </a:r>
            <a:r>
              <a:rPr lang="el-GR" b="1" baseline="30000" dirty="0" smtClean="0">
                <a:solidFill>
                  <a:srgbClr val="660066"/>
                </a:solidFill>
              </a:rPr>
              <a:t>6</a:t>
            </a:r>
            <a:r>
              <a:rPr lang="en-US" b="1" dirty="0" smtClean="0">
                <a:solidFill>
                  <a:srgbClr val="660066"/>
                </a:solidFill>
              </a:rPr>
              <a:t>A</a:t>
            </a:r>
            <a:endParaRPr lang="el-GR" b="1" dirty="0">
              <a:solidFill>
                <a:srgbClr val="660066"/>
              </a:solidFill>
            </a:endParaRPr>
          </a:p>
        </p:txBody>
      </p:sp>
      <p:sp>
        <p:nvSpPr>
          <p:cNvPr id="7" name="6 - TextBox"/>
          <p:cNvSpPr txBox="1"/>
          <p:nvPr/>
        </p:nvSpPr>
        <p:spPr>
          <a:xfrm>
            <a:off x="2000264" y="6000768"/>
            <a:ext cx="2143140" cy="369332"/>
          </a:xfrm>
          <a:prstGeom prst="rect">
            <a:avLst/>
          </a:prstGeom>
          <a:noFill/>
        </p:spPr>
        <p:txBody>
          <a:bodyPr wrap="square" rtlCol="0">
            <a:spAutoFit/>
          </a:bodyPr>
          <a:lstStyle/>
          <a:p>
            <a:r>
              <a:rPr lang="el-GR" b="1" dirty="0" smtClean="0"/>
              <a:t>1</a:t>
            </a:r>
            <a:r>
              <a:rPr lang="en-US" b="1" dirty="0" smtClean="0"/>
              <a:t>k A  =   10</a:t>
            </a:r>
            <a:r>
              <a:rPr lang="en-US" b="1" baseline="30000" dirty="0" smtClean="0"/>
              <a:t>3 </a:t>
            </a:r>
            <a:r>
              <a:rPr lang="en-US" b="1" dirty="0" smtClean="0"/>
              <a:t>A</a:t>
            </a:r>
            <a:endParaRPr lang="el-GR" b="1" dirty="0"/>
          </a:p>
        </p:txBody>
      </p:sp>
      <p:sp>
        <p:nvSpPr>
          <p:cNvPr id="9" name="8 - TextBox"/>
          <p:cNvSpPr txBox="1"/>
          <p:nvPr/>
        </p:nvSpPr>
        <p:spPr>
          <a:xfrm>
            <a:off x="357158" y="1500174"/>
            <a:ext cx="2643206" cy="369332"/>
          </a:xfrm>
          <a:prstGeom prst="rect">
            <a:avLst/>
          </a:prstGeom>
          <a:noFill/>
        </p:spPr>
        <p:txBody>
          <a:bodyPr wrap="square" rtlCol="0">
            <a:spAutoFit/>
          </a:bodyPr>
          <a:lstStyle/>
          <a:p>
            <a:r>
              <a:rPr lang="el-GR" b="1" dirty="0" smtClean="0">
                <a:solidFill>
                  <a:srgbClr val="FF0000"/>
                </a:solidFill>
              </a:rPr>
              <a:t>7</a:t>
            </a:r>
            <a:r>
              <a:rPr lang="en-US" b="1" dirty="0" smtClean="0">
                <a:solidFill>
                  <a:srgbClr val="FF0000"/>
                </a:solidFill>
              </a:rPr>
              <a:t>m </a:t>
            </a:r>
            <a:r>
              <a:rPr lang="en-US" b="1" dirty="0" smtClean="0">
                <a:solidFill>
                  <a:srgbClr val="FF0000"/>
                </a:solidFill>
              </a:rPr>
              <a:t>A  </a:t>
            </a:r>
            <a:r>
              <a:rPr lang="el-GR" b="1" dirty="0" smtClean="0">
                <a:solidFill>
                  <a:srgbClr val="FF0000"/>
                </a:solidFill>
              </a:rPr>
              <a:t>: </a:t>
            </a:r>
            <a:r>
              <a:rPr lang="en-US" b="1" dirty="0" smtClean="0">
                <a:solidFill>
                  <a:srgbClr val="FF0000"/>
                </a:solidFill>
              </a:rPr>
              <a:t>  </a:t>
            </a:r>
            <a:r>
              <a:rPr lang="el-GR" b="1" dirty="0" smtClean="0">
                <a:solidFill>
                  <a:srgbClr val="FF0000"/>
                </a:solidFill>
              </a:rPr>
              <a:t>7 </a:t>
            </a:r>
            <a:r>
              <a:rPr lang="el-GR" b="1" dirty="0" err="1" smtClean="0">
                <a:solidFill>
                  <a:srgbClr val="FF0000"/>
                </a:solidFill>
              </a:rPr>
              <a:t>μίλιαμπέρ</a:t>
            </a:r>
            <a:endParaRPr lang="el-GR" b="1" dirty="0">
              <a:solidFill>
                <a:srgbClr val="FF0000"/>
              </a:solidFill>
            </a:endParaRPr>
          </a:p>
        </p:txBody>
      </p:sp>
      <p:sp>
        <p:nvSpPr>
          <p:cNvPr id="10" name="9 - TextBox"/>
          <p:cNvSpPr txBox="1"/>
          <p:nvPr/>
        </p:nvSpPr>
        <p:spPr>
          <a:xfrm>
            <a:off x="5929322" y="2214554"/>
            <a:ext cx="2928958" cy="369332"/>
          </a:xfrm>
          <a:prstGeom prst="rect">
            <a:avLst/>
          </a:prstGeom>
          <a:noFill/>
        </p:spPr>
        <p:txBody>
          <a:bodyPr wrap="square" rtlCol="0">
            <a:spAutoFit/>
          </a:bodyPr>
          <a:lstStyle/>
          <a:p>
            <a:r>
              <a:rPr lang="el-GR" b="1" dirty="0" smtClean="0">
                <a:solidFill>
                  <a:srgbClr val="660066"/>
                </a:solidFill>
              </a:rPr>
              <a:t>9μ</a:t>
            </a:r>
            <a:r>
              <a:rPr lang="en-US" b="1" dirty="0" smtClean="0">
                <a:solidFill>
                  <a:srgbClr val="660066"/>
                </a:solidFill>
              </a:rPr>
              <a:t> </a:t>
            </a:r>
            <a:r>
              <a:rPr lang="en-US" b="1" dirty="0" smtClean="0">
                <a:solidFill>
                  <a:srgbClr val="660066"/>
                </a:solidFill>
              </a:rPr>
              <a:t>A  </a:t>
            </a:r>
            <a:r>
              <a:rPr lang="el-GR" b="1" dirty="0" smtClean="0">
                <a:solidFill>
                  <a:srgbClr val="660066"/>
                </a:solidFill>
              </a:rPr>
              <a:t>:</a:t>
            </a:r>
            <a:r>
              <a:rPr lang="en-US" b="1" dirty="0" smtClean="0">
                <a:solidFill>
                  <a:srgbClr val="660066"/>
                </a:solidFill>
              </a:rPr>
              <a:t>   </a:t>
            </a:r>
            <a:r>
              <a:rPr lang="el-GR" b="1" dirty="0" smtClean="0">
                <a:solidFill>
                  <a:srgbClr val="660066"/>
                </a:solidFill>
              </a:rPr>
              <a:t>9 </a:t>
            </a:r>
            <a:r>
              <a:rPr lang="el-GR" b="1" dirty="0" err="1" smtClean="0">
                <a:solidFill>
                  <a:srgbClr val="660066"/>
                </a:solidFill>
              </a:rPr>
              <a:t>μίκροαμπέρ</a:t>
            </a:r>
            <a:endParaRPr lang="el-GR" b="1" dirty="0">
              <a:solidFill>
                <a:srgbClr val="660066"/>
              </a:solidFill>
            </a:endParaRPr>
          </a:p>
        </p:txBody>
      </p:sp>
      <p:sp>
        <p:nvSpPr>
          <p:cNvPr id="11" name="10 - TextBox"/>
          <p:cNvSpPr txBox="1"/>
          <p:nvPr/>
        </p:nvSpPr>
        <p:spPr>
          <a:xfrm>
            <a:off x="1785918" y="5429264"/>
            <a:ext cx="2143140" cy="369332"/>
          </a:xfrm>
          <a:prstGeom prst="rect">
            <a:avLst/>
          </a:prstGeom>
          <a:noFill/>
        </p:spPr>
        <p:txBody>
          <a:bodyPr wrap="square" rtlCol="0">
            <a:spAutoFit/>
          </a:bodyPr>
          <a:lstStyle/>
          <a:p>
            <a:r>
              <a:rPr lang="el-GR" b="1" dirty="0" smtClean="0"/>
              <a:t>18</a:t>
            </a:r>
            <a:r>
              <a:rPr lang="en-US" b="1" dirty="0" smtClean="0"/>
              <a:t>k A</a:t>
            </a:r>
            <a:r>
              <a:rPr lang="el-GR" b="1" dirty="0" smtClean="0"/>
              <a:t>: 18κίλοαμπέρ</a:t>
            </a:r>
            <a:endParaRPr lang="el-GR" b="1" dirty="0"/>
          </a:p>
        </p:txBody>
      </p:sp>
      <p:sp>
        <p:nvSpPr>
          <p:cNvPr id="12" name="11 - Ορθογώνιο"/>
          <p:cNvSpPr/>
          <p:nvPr/>
        </p:nvSpPr>
        <p:spPr>
          <a:xfrm>
            <a:off x="6429388" y="785794"/>
            <a:ext cx="1459054" cy="369332"/>
          </a:xfrm>
          <a:prstGeom prst="rect">
            <a:avLst/>
          </a:prstGeom>
        </p:spPr>
        <p:txBody>
          <a:bodyPr wrap="none">
            <a:spAutoFit/>
          </a:bodyPr>
          <a:lstStyle/>
          <a:p>
            <a:r>
              <a:rPr lang="el-GR" b="1" dirty="0" smtClean="0"/>
              <a:t>5 Α</a:t>
            </a:r>
            <a:r>
              <a:rPr lang="en-US" b="1" dirty="0" smtClean="0"/>
              <a:t> =</a:t>
            </a:r>
            <a:r>
              <a:rPr lang="el-GR" b="1" dirty="0" smtClean="0"/>
              <a:t>5</a:t>
            </a:r>
            <a:r>
              <a:rPr lang="en-US" b="1" dirty="0" smtClean="0"/>
              <a:t> </a:t>
            </a:r>
            <a:r>
              <a:rPr lang="el-GR" b="1" dirty="0" smtClean="0"/>
              <a:t>αμπέρ</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strVal val="#ppt_w*0.70"/>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sp>
        <p:nvSpPr>
          <p:cNvPr id="15" name="14 - TextBox"/>
          <p:cNvSpPr txBox="1"/>
          <p:nvPr/>
        </p:nvSpPr>
        <p:spPr>
          <a:xfrm>
            <a:off x="0" y="714356"/>
            <a:ext cx="6357950" cy="707886"/>
          </a:xfrm>
          <a:prstGeom prst="rect">
            <a:avLst/>
          </a:prstGeom>
          <a:noFill/>
        </p:spPr>
        <p:txBody>
          <a:bodyPr wrap="square" rtlCol="0">
            <a:spAutoFit/>
          </a:bodyPr>
          <a:lstStyle/>
          <a:p>
            <a:r>
              <a:rPr lang="el-GR" sz="2000" b="1" dirty="0" smtClean="0"/>
              <a:t>Τύπος -  για την ένταση του ηλεκτρικού ρεύματος</a:t>
            </a:r>
          </a:p>
          <a:p>
            <a:r>
              <a:rPr lang="el-GR" sz="2000" b="1" dirty="0" smtClean="0"/>
              <a:t> </a:t>
            </a:r>
            <a:endParaRPr lang="en-US" sz="2000" b="1" dirty="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 TextBox"/>
          <p:cNvSpPr txBox="1"/>
          <p:nvPr/>
        </p:nvSpPr>
        <p:spPr>
          <a:xfrm>
            <a:off x="3286116" y="3214686"/>
            <a:ext cx="1071570" cy="1015663"/>
          </a:xfrm>
          <a:prstGeom prst="rect">
            <a:avLst/>
          </a:prstGeom>
          <a:noFill/>
        </p:spPr>
        <p:txBody>
          <a:bodyPr wrap="square" rtlCol="0">
            <a:spAutoFit/>
          </a:bodyPr>
          <a:lstStyle/>
          <a:p>
            <a:r>
              <a:rPr lang="en-US" sz="6000" dirty="0" smtClean="0"/>
              <a:t>I = </a:t>
            </a:r>
            <a:endParaRPr lang="en-US" sz="6000" dirty="0"/>
          </a:p>
        </p:txBody>
      </p:sp>
      <p:cxnSp>
        <p:nvCxnSpPr>
          <p:cNvPr id="19" name="18 - Ευθεία γραμμή σύνδεσης"/>
          <p:cNvCxnSpPr/>
          <p:nvPr/>
        </p:nvCxnSpPr>
        <p:spPr>
          <a:xfrm>
            <a:off x="4357686" y="371475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4357686" y="2714620"/>
            <a:ext cx="571504" cy="1015663"/>
          </a:xfrm>
          <a:prstGeom prst="rect">
            <a:avLst/>
          </a:prstGeom>
          <a:noFill/>
        </p:spPr>
        <p:txBody>
          <a:bodyPr wrap="square" rtlCol="0">
            <a:spAutoFit/>
          </a:bodyPr>
          <a:lstStyle/>
          <a:p>
            <a:r>
              <a:rPr lang="en-US" sz="6000" dirty="0" smtClean="0"/>
              <a:t>q</a:t>
            </a:r>
            <a:endParaRPr lang="en-US" sz="6000" dirty="0"/>
          </a:p>
        </p:txBody>
      </p:sp>
      <p:sp>
        <p:nvSpPr>
          <p:cNvPr id="22" name="21 - TextBox"/>
          <p:cNvSpPr txBox="1"/>
          <p:nvPr/>
        </p:nvSpPr>
        <p:spPr>
          <a:xfrm>
            <a:off x="4500562" y="3500438"/>
            <a:ext cx="571504" cy="1015663"/>
          </a:xfrm>
          <a:prstGeom prst="rect">
            <a:avLst/>
          </a:prstGeom>
          <a:noFill/>
        </p:spPr>
        <p:txBody>
          <a:bodyPr wrap="square" rtlCol="0">
            <a:spAutoFit/>
          </a:bodyPr>
          <a:lstStyle/>
          <a:p>
            <a:r>
              <a:rPr lang="en-US" sz="6000" dirty="0" smtClean="0"/>
              <a:t>t</a:t>
            </a:r>
            <a:endParaRPr lang="en-US" sz="6000" dirty="0"/>
          </a:p>
        </p:txBody>
      </p:sp>
      <p:sp>
        <p:nvSpPr>
          <p:cNvPr id="17" name="16 - TextBox"/>
          <p:cNvSpPr txBox="1"/>
          <p:nvPr/>
        </p:nvSpPr>
        <p:spPr>
          <a:xfrm>
            <a:off x="214282" y="4357694"/>
            <a:ext cx="2143140" cy="646331"/>
          </a:xfrm>
          <a:prstGeom prst="rect">
            <a:avLst/>
          </a:prstGeom>
          <a:noFill/>
        </p:spPr>
        <p:txBody>
          <a:bodyPr wrap="square" rtlCol="0">
            <a:spAutoFit/>
          </a:bodyPr>
          <a:lstStyle/>
          <a:p>
            <a:r>
              <a:rPr lang="el-GR" b="1" dirty="0" smtClean="0"/>
              <a:t>Ένταση ηλεκτρικού ρεύματος  (</a:t>
            </a:r>
            <a:r>
              <a:rPr lang="el-GR" b="1" dirty="0" err="1" smtClean="0"/>
              <a:t>π.χ</a:t>
            </a:r>
            <a:r>
              <a:rPr lang="el-GR" b="1" dirty="0" smtClean="0"/>
              <a:t>  5 Α)</a:t>
            </a:r>
            <a:endParaRPr lang="en-US" b="1" dirty="0"/>
          </a:p>
        </p:txBody>
      </p:sp>
      <p:sp>
        <p:nvSpPr>
          <p:cNvPr id="18" name="17 - Ορθογώνιο"/>
          <p:cNvSpPr/>
          <p:nvPr/>
        </p:nvSpPr>
        <p:spPr>
          <a:xfrm>
            <a:off x="6143620" y="1285860"/>
            <a:ext cx="3000380" cy="1477328"/>
          </a:xfrm>
          <a:prstGeom prst="rect">
            <a:avLst/>
          </a:prstGeom>
        </p:spPr>
        <p:txBody>
          <a:bodyPr wrap="square">
            <a:spAutoFit/>
          </a:bodyPr>
          <a:lstStyle/>
          <a:p>
            <a:r>
              <a:rPr lang="el-GR" b="1" dirty="0" smtClean="0"/>
              <a:t>Το </a:t>
            </a:r>
            <a:r>
              <a:rPr lang="el-GR" b="1" u="sng" dirty="0" smtClean="0">
                <a:solidFill>
                  <a:srgbClr val="FF0000"/>
                </a:solidFill>
              </a:rPr>
              <a:t>συνολικό φορτίο </a:t>
            </a:r>
            <a:r>
              <a:rPr lang="el-GR" b="1" dirty="0" smtClean="0">
                <a:solidFill>
                  <a:srgbClr val="FF0000"/>
                </a:solidFill>
              </a:rPr>
              <a:t>των φορτισμένων σωματιδίων  </a:t>
            </a:r>
            <a:r>
              <a:rPr lang="el-GR" b="1" dirty="0" smtClean="0"/>
              <a:t>που περνάνε  από την κάθετη  διατομή του αγωγού (</a:t>
            </a:r>
            <a:r>
              <a:rPr lang="el-GR" b="1" dirty="0" err="1" smtClean="0"/>
              <a:t>π.χ</a:t>
            </a:r>
            <a:r>
              <a:rPr lang="el-GR" b="1" dirty="0" smtClean="0"/>
              <a:t> </a:t>
            </a:r>
            <a:r>
              <a:rPr lang="en-US" b="1" dirty="0" smtClean="0"/>
              <a:t> </a:t>
            </a:r>
            <a:r>
              <a:rPr lang="el-GR" b="1" dirty="0" smtClean="0"/>
              <a:t>2</a:t>
            </a:r>
            <a:r>
              <a:rPr lang="en-US" b="1" dirty="0" smtClean="0"/>
              <a:t>C )</a:t>
            </a:r>
            <a:endParaRPr lang="en-US" dirty="0"/>
          </a:p>
        </p:txBody>
      </p:sp>
      <p:sp>
        <p:nvSpPr>
          <p:cNvPr id="20" name="19 - Ορθογώνιο"/>
          <p:cNvSpPr/>
          <p:nvPr/>
        </p:nvSpPr>
        <p:spPr>
          <a:xfrm>
            <a:off x="5500694" y="5429264"/>
            <a:ext cx="3357618" cy="923330"/>
          </a:xfrm>
          <a:prstGeom prst="rect">
            <a:avLst/>
          </a:prstGeom>
        </p:spPr>
        <p:txBody>
          <a:bodyPr wrap="square">
            <a:spAutoFit/>
          </a:bodyPr>
          <a:lstStyle/>
          <a:p>
            <a:r>
              <a:rPr lang="el-GR" b="1" u="sng" dirty="0" smtClean="0">
                <a:solidFill>
                  <a:srgbClr val="FF0000"/>
                </a:solidFill>
              </a:rPr>
              <a:t>χρονικό διάστημα  </a:t>
            </a:r>
            <a:r>
              <a:rPr lang="el-GR" b="1" dirty="0" smtClean="0">
                <a:solidFill>
                  <a:srgbClr val="FF0000"/>
                </a:solidFill>
              </a:rPr>
              <a:t>που πέρασαν </a:t>
            </a:r>
            <a:r>
              <a:rPr lang="el-GR" b="1" dirty="0" smtClean="0"/>
              <a:t>τα φορτισμένα </a:t>
            </a:r>
            <a:r>
              <a:rPr lang="en-US" b="1" dirty="0" smtClean="0"/>
              <a:t> </a:t>
            </a:r>
            <a:r>
              <a:rPr lang="el-GR" b="1" dirty="0" smtClean="0"/>
              <a:t>σωματίδια από την  κάθετη διατομή</a:t>
            </a:r>
            <a:r>
              <a:rPr lang="en-US" b="1" dirty="0" smtClean="0"/>
              <a:t> </a:t>
            </a:r>
            <a:r>
              <a:rPr lang="el-GR" b="1" dirty="0" smtClean="0"/>
              <a:t>(</a:t>
            </a:r>
            <a:r>
              <a:rPr lang="el-GR" b="1" dirty="0" err="1" smtClean="0"/>
              <a:t>π.χ</a:t>
            </a:r>
            <a:r>
              <a:rPr lang="el-GR" b="1" dirty="0" smtClean="0"/>
              <a:t> </a:t>
            </a:r>
            <a:r>
              <a:rPr lang="en-US" b="1" dirty="0" smtClean="0"/>
              <a:t> </a:t>
            </a:r>
            <a:r>
              <a:rPr lang="el-GR" b="1" dirty="0" smtClean="0"/>
              <a:t>2</a:t>
            </a:r>
            <a:r>
              <a:rPr lang="en-US" b="1" dirty="0" smtClean="0"/>
              <a:t>0s )</a:t>
            </a:r>
            <a:endParaRPr lang="en-US" dirty="0"/>
          </a:p>
        </p:txBody>
      </p:sp>
      <p:sp>
        <p:nvSpPr>
          <p:cNvPr id="23" name="22 - Επεξήγηση με σύννεφο"/>
          <p:cNvSpPr/>
          <p:nvPr/>
        </p:nvSpPr>
        <p:spPr>
          <a:xfrm>
            <a:off x="5715008" y="928670"/>
            <a:ext cx="3428992" cy="2214578"/>
          </a:xfrm>
          <a:prstGeom prst="cloudCallout">
            <a:avLst>
              <a:gd name="adj1" fmla="val -70172"/>
              <a:gd name="adj2" fmla="val 429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 Επεξήγηση με σύννεφο"/>
          <p:cNvSpPr/>
          <p:nvPr/>
        </p:nvSpPr>
        <p:spPr>
          <a:xfrm>
            <a:off x="5143472" y="5214926"/>
            <a:ext cx="4000528" cy="1643074"/>
          </a:xfrm>
          <a:prstGeom prst="cloudCallout">
            <a:avLst>
              <a:gd name="adj1" fmla="val -55587"/>
              <a:gd name="adj2" fmla="val -1004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 Επεξήγηση με σύννεφο"/>
          <p:cNvSpPr/>
          <p:nvPr/>
        </p:nvSpPr>
        <p:spPr>
          <a:xfrm>
            <a:off x="0" y="4143380"/>
            <a:ext cx="2428892" cy="1214446"/>
          </a:xfrm>
          <a:prstGeom prst="cloudCallout">
            <a:avLst>
              <a:gd name="adj1" fmla="val 84282"/>
              <a:gd name="adj2" fmla="val -768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strVal val="#ppt_w*0.70"/>
                                          </p:val>
                                        </p:tav>
                                        <p:tav tm="100000">
                                          <p:val>
                                            <p:strVal val="#ppt_w"/>
                                          </p:val>
                                        </p:tav>
                                      </p:tavLst>
                                    </p:anim>
                                    <p:anim calcmode="lin" valueType="num">
                                      <p:cBhvr>
                                        <p:cTn id="22" dur="1000" fill="hold"/>
                                        <p:tgtEl>
                                          <p:spTgt spid="23"/>
                                        </p:tgtEl>
                                        <p:attrNameLst>
                                          <p:attrName>ppt_h</p:attrName>
                                        </p:attrNameLst>
                                      </p:cBhvr>
                                      <p:tavLst>
                                        <p:tav tm="0">
                                          <p:val>
                                            <p:strVal val="#ppt_h"/>
                                          </p:val>
                                        </p:tav>
                                        <p:tav tm="100000">
                                          <p:val>
                                            <p:strVal val="#ppt_h"/>
                                          </p:val>
                                        </p:tav>
                                      </p:tavLst>
                                    </p:anim>
                                    <p:animEffect transition="in" filter="fad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0.70"/>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strVal val="#ppt_w*0.70"/>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Effect transition="in" filter="fade">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pic>
        <p:nvPicPr>
          <p:cNvPr id="2" name="Picture 2"/>
          <p:cNvPicPr>
            <a:picLocks noChangeAspect="1" noChangeArrowheads="1"/>
          </p:cNvPicPr>
          <p:nvPr/>
        </p:nvPicPr>
        <p:blipFill>
          <a:blip r:embed="rId2"/>
          <a:srcRect/>
          <a:stretch>
            <a:fillRect/>
          </a:stretch>
        </p:blipFill>
        <p:spPr bwMode="auto">
          <a:xfrm rot="21037258">
            <a:off x="5612569" y="5679651"/>
            <a:ext cx="3159462" cy="604797"/>
          </a:xfrm>
          <a:prstGeom prst="rect">
            <a:avLst/>
          </a:prstGeom>
          <a:noFill/>
          <a:ln w="9525">
            <a:noFill/>
            <a:miter lim="800000"/>
            <a:headEnd/>
            <a:tailEnd/>
          </a:ln>
          <a:effectLst/>
        </p:spPr>
      </p:pic>
      <p:sp>
        <p:nvSpPr>
          <p:cNvPr id="7" name="6 - TextBox"/>
          <p:cNvSpPr txBox="1"/>
          <p:nvPr/>
        </p:nvSpPr>
        <p:spPr>
          <a:xfrm>
            <a:off x="6500793" y="6581001"/>
            <a:ext cx="2643206" cy="276999"/>
          </a:xfrm>
          <a:prstGeom prst="rect">
            <a:avLst/>
          </a:prstGeom>
          <a:noFill/>
          <a:ln w="25400">
            <a:solidFill>
              <a:srgbClr val="FF0000"/>
            </a:solidFill>
          </a:ln>
        </p:spPr>
        <p:txBody>
          <a:bodyPr wrap="square" rtlCol="0">
            <a:spAutoFit/>
          </a:bodyPr>
          <a:lstStyle/>
          <a:p>
            <a:r>
              <a:rPr lang="el-GR" sz="1200" b="1" dirty="0" smtClean="0"/>
              <a:t>Κάθετη  διατομή του  αγωγού </a:t>
            </a:r>
            <a:endParaRPr lang="en-US" sz="1200" b="1" dirty="0"/>
          </a:p>
        </p:txBody>
      </p:sp>
      <p:cxnSp>
        <p:nvCxnSpPr>
          <p:cNvPr id="14" name="13 - Ευθύγραμμο βέλος σύνδεσης"/>
          <p:cNvCxnSpPr/>
          <p:nvPr/>
        </p:nvCxnSpPr>
        <p:spPr>
          <a:xfrm rot="10800000">
            <a:off x="7143735" y="6009497"/>
            <a:ext cx="714380" cy="5715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714348" y="714356"/>
            <a:ext cx="6072230" cy="707886"/>
          </a:xfrm>
          <a:prstGeom prst="rect">
            <a:avLst/>
          </a:prstGeom>
          <a:noFill/>
        </p:spPr>
        <p:txBody>
          <a:bodyPr wrap="square" rtlCol="0">
            <a:spAutoFit/>
          </a:bodyPr>
          <a:lstStyle/>
          <a:p>
            <a:r>
              <a:rPr lang="el-GR" sz="2000" b="1" dirty="0" smtClean="0"/>
              <a:t>Τύπος -  για την ένταση του ηλεκτρικού ρεύματος:</a:t>
            </a:r>
          </a:p>
          <a:p>
            <a:r>
              <a:rPr lang="el-GR" sz="2000" b="1" dirty="0" smtClean="0"/>
              <a:t> </a:t>
            </a:r>
            <a:endParaRPr lang="en-US" sz="2000" b="1" dirty="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 TextBox"/>
          <p:cNvSpPr txBox="1"/>
          <p:nvPr/>
        </p:nvSpPr>
        <p:spPr>
          <a:xfrm>
            <a:off x="3000364" y="2643182"/>
            <a:ext cx="1071570" cy="1015663"/>
          </a:xfrm>
          <a:prstGeom prst="rect">
            <a:avLst/>
          </a:prstGeom>
          <a:noFill/>
        </p:spPr>
        <p:txBody>
          <a:bodyPr wrap="square" rtlCol="0">
            <a:spAutoFit/>
          </a:bodyPr>
          <a:lstStyle/>
          <a:p>
            <a:r>
              <a:rPr lang="en-US" sz="6000" dirty="0" smtClean="0"/>
              <a:t>I = </a:t>
            </a:r>
            <a:endParaRPr lang="en-US" sz="6000" dirty="0"/>
          </a:p>
        </p:txBody>
      </p:sp>
      <p:cxnSp>
        <p:nvCxnSpPr>
          <p:cNvPr id="19" name="18 - Ευθεία γραμμή σύνδεσης"/>
          <p:cNvCxnSpPr/>
          <p:nvPr/>
        </p:nvCxnSpPr>
        <p:spPr>
          <a:xfrm>
            <a:off x="4071934" y="3143248"/>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4071934" y="2143116"/>
            <a:ext cx="571504" cy="1015663"/>
          </a:xfrm>
          <a:prstGeom prst="rect">
            <a:avLst/>
          </a:prstGeom>
          <a:noFill/>
        </p:spPr>
        <p:txBody>
          <a:bodyPr wrap="square" rtlCol="0">
            <a:spAutoFit/>
          </a:bodyPr>
          <a:lstStyle/>
          <a:p>
            <a:r>
              <a:rPr lang="en-US" sz="6000" dirty="0" smtClean="0"/>
              <a:t>q</a:t>
            </a:r>
            <a:endParaRPr lang="en-US" sz="6000" dirty="0"/>
          </a:p>
        </p:txBody>
      </p:sp>
      <p:sp>
        <p:nvSpPr>
          <p:cNvPr id="22" name="21 - TextBox"/>
          <p:cNvSpPr txBox="1"/>
          <p:nvPr/>
        </p:nvSpPr>
        <p:spPr>
          <a:xfrm>
            <a:off x="4214810" y="2928934"/>
            <a:ext cx="571504" cy="1015663"/>
          </a:xfrm>
          <a:prstGeom prst="rect">
            <a:avLst/>
          </a:prstGeom>
          <a:noFill/>
        </p:spPr>
        <p:txBody>
          <a:bodyPr wrap="square" rtlCol="0">
            <a:spAutoFit/>
          </a:bodyPr>
          <a:lstStyle/>
          <a:p>
            <a:r>
              <a:rPr lang="en-US" sz="6000" dirty="0" smtClean="0"/>
              <a:t>t</a:t>
            </a:r>
            <a:endParaRPr 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285852" y="1357298"/>
            <a:ext cx="6572296" cy="1569660"/>
          </a:xfrm>
          <a:prstGeom prst="rect">
            <a:avLst/>
          </a:prstGeom>
          <a:noFill/>
        </p:spPr>
        <p:txBody>
          <a:bodyPr wrap="square" rtlCol="0">
            <a:spAutoFit/>
          </a:bodyPr>
          <a:lstStyle/>
          <a:p>
            <a:r>
              <a:rPr lang="el-GR" sz="2400" b="1" u="sng" dirty="0" smtClean="0">
                <a:solidFill>
                  <a:srgbClr val="FF0000"/>
                </a:solidFill>
              </a:rPr>
              <a:t>Που υπάρχουν  ηλεκτρικά  πεδία; </a:t>
            </a:r>
            <a:r>
              <a:rPr lang="el-GR" sz="2400" b="1" dirty="0" smtClean="0"/>
              <a:t>  </a:t>
            </a:r>
          </a:p>
          <a:p>
            <a:endParaRPr lang="el-GR" sz="2400" b="1" dirty="0" smtClean="0"/>
          </a:p>
          <a:p>
            <a:r>
              <a:rPr lang="el-GR" sz="2400" b="1" dirty="0" smtClean="0"/>
              <a:t>Ηλεκτρικά πεδία υπάρχουν σε </a:t>
            </a:r>
            <a:r>
              <a:rPr lang="el-GR" sz="2400" b="1" u="sng" dirty="0" smtClean="0"/>
              <a:t>χώρους γύρω από σώματα  που έχουν ηλεκτρικό φορτίο…….</a:t>
            </a:r>
            <a:endParaRPr lang="en-US" sz="2400" b="1" u="sng" dirty="0"/>
          </a:p>
        </p:txBody>
      </p:sp>
      <p:sp>
        <p:nvSpPr>
          <p:cNvPr id="6" name="5 - Επεξήγηση με σύννεφο"/>
          <p:cNvSpPr/>
          <p:nvPr/>
        </p:nvSpPr>
        <p:spPr>
          <a:xfrm>
            <a:off x="0" y="0"/>
            <a:ext cx="3929090" cy="1143008"/>
          </a:xfrm>
          <a:prstGeom prst="cloudCallout">
            <a:avLst>
              <a:gd name="adj1" fmla="val 26695"/>
              <a:gd name="adj2" fmla="val 74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 TextBox"/>
          <p:cNvSpPr txBox="1"/>
          <p:nvPr/>
        </p:nvSpPr>
        <p:spPr>
          <a:xfrm>
            <a:off x="571472" y="357166"/>
            <a:ext cx="3214710" cy="461665"/>
          </a:xfrm>
          <a:prstGeom prst="rect">
            <a:avLst/>
          </a:prstGeom>
          <a:noFill/>
        </p:spPr>
        <p:txBody>
          <a:bodyPr wrap="square" rtlCol="0">
            <a:spAutoFit/>
          </a:bodyPr>
          <a:lstStyle/>
          <a:p>
            <a:r>
              <a:rPr lang="el-GR" sz="2400" b="1" u="sng" dirty="0" smtClean="0"/>
              <a:t>Ηλεκτρικό πεδίο</a:t>
            </a:r>
            <a:endParaRPr lang="en-US" sz="2400" b="1" u="sng" dirty="0"/>
          </a:p>
        </p:txBody>
      </p:sp>
      <p:sp>
        <p:nvSpPr>
          <p:cNvPr id="7" name="6 - Έλλειψη"/>
          <p:cNvSpPr/>
          <p:nvPr/>
        </p:nvSpPr>
        <p:spPr>
          <a:xfrm>
            <a:off x="857224" y="4929198"/>
            <a:ext cx="1714512"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TextBox"/>
          <p:cNvSpPr txBox="1"/>
          <p:nvPr/>
        </p:nvSpPr>
        <p:spPr>
          <a:xfrm>
            <a:off x="1071538" y="5429264"/>
            <a:ext cx="285752" cy="707886"/>
          </a:xfrm>
          <a:prstGeom prst="rect">
            <a:avLst/>
          </a:prstGeom>
          <a:noFill/>
        </p:spPr>
        <p:txBody>
          <a:bodyPr wrap="square" rtlCol="0">
            <a:spAutoFit/>
          </a:bodyPr>
          <a:lstStyle/>
          <a:p>
            <a:r>
              <a:rPr lang="el-GR" sz="4000" b="1" dirty="0" smtClean="0"/>
              <a:t>-</a:t>
            </a:r>
            <a:endParaRPr lang="en-US" sz="4000" b="1" dirty="0"/>
          </a:p>
        </p:txBody>
      </p:sp>
      <p:sp>
        <p:nvSpPr>
          <p:cNvPr id="11" name="10 - Επεξήγηση με σύννεφο"/>
          <p:cNvSpPr/>
          <p:nvPr/>
        </p:nvSpPr>
        <p:spPr>
          <a:xfrm>
            <a:off x="4071934" y="4286256"/>
            <a:ext cx="4643470" cy="2357454"/>
          </a:xfrm>
          <a:prstGeom prst="cloudCallout">
            <a:avLst>
              <a:gd name="adj1" fmla="val -73366"/>
              <a:gd name="adj2" fmla="val -26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 TextBox"/>
          <p:cNvSpPr txBox="1"/>
          <p:nvPr/>
        </p:nvSpPr>
        <p:spPr>
          <a:xfrm>
            <a:off x="4786314" y="4572008"/>
            <a:ext cx="3214710" cy="1569660"/>
          </a:xfrm>
          <a:prstGeom prst="rect">
            <a:avLst/>
          </a:prstGeom>
          <a:noFill/>
        </p:spPr>
        <p:txBody>
          <a:bodyPr wrap="square" rtlCol="0">
            <a:spAutoFit/>
          </a:bodyPr>
          <a:lstStyle/>
          <a:p>
            <a:r>
              <a:rPr lang="el-GR" sz="2400" dirty="0" smtClean="0"/>
              <a:t>Ο χώρος γύρω από την μπάλα με το αρνητικό ηλεκτρικό  φορτίο είναι ηλεκτρικό πεδίο </a:t>
            </a:r>
            <a:endParaRPr lang="en-US" sz="2400" dirty="0"/>
          </a:p>
        </p:txBody>
      </p:sp>
      <p:sp>
        <p:nvSpPr>
          <p:cNvPr id="13" name="12 - TextBox"/>
          <p:cNvSpPr txBox="1"/>
          <p:nvPr/>
        </p:nvSpPr>
        <p:spPr>
          <a:xfrm>
            <a:off x="1643042" y="4929198"/>
            <a:ext cx="285752" cy="707886"/>
          </a:xfrm>
          <a:prstGeom prst="rect">
            <a:avLst/>
          </a:prstGeom>
          <a:noFill/>
        </p:spPr>
        <p:txBody>
          <a:bodyPr wrap="square" rtlCol="0">
            <a:spAutoFit/>
          </a:bodyPr>
          <a:lstStyle/>
          <a:p>
            <a:r>
              <a:rPr lang="el-GR" sz="4000" b="1" dirty="0" smtClean="0"/>
              <a:t>-</a:t>
            </a:r>
            <a:endParaRPr lang="en-US" sz="4000" b="1" dirty="0"/>
          </a:p>
        </p:txBody>
      </p:sp>
      <p:sp>
        <p:nvSpPr>
          <p:cNvPr id="14" name="13 - TextBox"/>
          <p:cNvSpPr txBox="1"/>
          <p:nvPr/>
        </p:nvSpPr>
        <p:spPr>
          <a:xfrm>
            <a:off x="1500166" y="5214950"/>
            <a:ext cx="285752" cy="707886"/>
          </a:xfrm>
          <a:prstGeom prst="rect">
            <a:avLst/>
          </a:prstGeom>
          <a:noFill/>
        </p:spPr>
        <p:txBody>
          <a:bodyPr wrap="square" rtlCol="0">
            <a:spAutoFit/>
          </a:bodyPr>
          <a:lstStyle/>
          <a:p>
            <a:r>
              <a:rPr lang="el-GR" sz="4000" b="1" dirty="0" smtClean="0"/>
              <a:t>-</a:t>
            </a:r>
            <a:endParaRPr lang="en-US" sz="4000" b="1" dirty="0"/>
          </a:p>
        </p:txBody>
      </p:sp>
      <p:sp>
        <p:nvSpPr>
          <p:cNvPr id="15" name="14 - TextBox"/>
          <p:cNvSpPr txBox="1"/>
          <p:nvPr/>
        </p:nvSpPr>
        <p:spPr>
          <a:xfrm>
            <a:off x="1857356" y="5286388"/>
            <a:ext cx="285752" cy="707886"/>
          </a:xfrm>
          <a:prstGeom prst="rect">
            <a:avLst/>
          </a:prstGeom>
          <a:noFill/>
        </p:spPr>
        <p:txBody>
          <a:bodyPr wrap="square" rtlCol="0">
            <a:spAutoFit/>
          </a:bodyPr>
          <a:lstStyle/>
          <a:p>
            <a:r>
              <a:rPr lang="el-GR" sz="4000" b="1" dirty="0" smtClean="0"/>
              <a:t>-</a:t>
            </a:r>
            <a:endParaRPr lang="en-US" sz="4000" b="1" dirty="0"/>
          </a:p>
        </p:txBody>
      </p:sp>
      <p:sp>
        <p:nvSpPr>
          <p:cNvPr id="16" name="15 - TextBox"/>
          <p:cNvSpPr txBox="1"/>
          <p:nvPr/>
        </p:nvSpPr>
        <p:spPr>
          <a:xfrm>
            <a:off x="1223938" y="5581664"/>
            <a:ext cx="285752" cy="707886"/>
          </a:xfrm>
          <a:prstGeom prst="rect">
            <a:avLst/>
          </a:prstGeom>
          <a:noFill/>
        </p:spPr>
        <p:txBody>
          <a:bodyPr wrap="square" rtlCol="0">
            <a:spAutoFit/>
          </a:bodyPr>
          <a:lstStyle/>
          <a:p>
            <a:r>
              <a:rPr lang="el-GR" sz="4000" b="1" dirty="0" smtClean="0"/>
              <a:t>-</a:t>
            </a:r>
            <a:endParaRPr lang="en-US" sz="4000" b="1" dirty="0"/>
          </a:p>
        </p:txBody>
      </p:sp>
      <p:sp>
        <p:nvSpPr>
          <p:cNvPr id="17" name="16 - TextBox"/>
          <p:cNvSpPr txBox="1"/>
          <p:nvPr/>
        </p:nvSpPr>
        <p:spPr>
          <a:xfrm>
            <a:off x="2071670" y="5214950"/>
            <a:ext cx="285752" cy="707886"/>
          </a:xfrm>
          <a:prstGeom prst="rect">
            <a:avLst/>
          </a:prstGeom>
          <a:noFill/>
        </p:spPr>
        <p:txBody>
          <a:bodyPr wrap="square" rtlCol="0">
            <a:spAutoFit/>
          </a:bodyPr>
          <a:lstStyle/>
          <a:p>
            <a:r>
              <a:rPr lang="el-GR" sz="4000" b="1" dirty="0" smtClean="0"/>
              <a:t>-</a:t>
            </a:r>
            <a:endParaRPr lang="en-US" sz="4000" b="1" dirty="0"/>
          </a:p>
        </p:txBody>
      </p:sp>
      <p:sp>
        <p:nvSpPr>
          <p:cNvPr id="18" name="17 - TextBox"/>
          <p:cNvSpPr txBox="1"/>
          <p:nvPr/>
        </p:nvSpPr>
        <p:spPr>
          <a:xfrm>
            <a:off x="1214414" y="5000636"/>
            <a:ext cx="285752" cy="707886"/>
          </a:xfrm>
          <a:prstGeom prst="rect">
            <a:avLst/>
          </a:prstGeom>
          <a:noFill/>
        </p:spPr>
        <p:txBody>
          <a:bodyPr wrap="square" rtlCol="0">
            <a:spAutoFit/>
          </a:bodyPr>
          <a:lstStyle/>
          <a:p>
            <a:r>
              <a:rPr lang="el-GR" sz="4000" b="1" dirty="0" smtClean="0"/>
              <a:t>-</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sp>
        <p:nvSpPr>
          <p:cNvPr id="15" name="14 - TextBox"/>
          <p:cNvSpPr txBox="1"/>
          <p:nvPr/>
        </p:nvSpPr>
        <p:spPr>
          <a:xfrm>
            <a:off x="0" y="714356"/>
            <a:ext cx="6357950" cy="707886"/>
          </a:xfrm>
          <a:prstGeom prst="rect">
            <a:avLst/>
          </a:prstGeom>
          <a:noFill/>
        </p:spPr>
        <p:txBody>
          <a:bodyPr wrap="square" rtlCol="0">
            <a:spAutoFit/>
          </a:bodyPr>
          <a:lstStyle/>
          <a:p>
            <a:r>
              <a:rPr lang="el-GR" sz="2000" b="1" dirty="0" smtClean="0"/>
              <a:t>Τύπος -  για την ένταση του ηλεκτρικού ρεύματος</a:t>
            </a:r>
          </a:p>
          <a:p>
            <a:r>
              <a:rPr lang="el-GR" sz="2000" b="1" dirty="0" smtClean="0"/>
              <a:t> </a:t>
            </a:r>
            <a:endParaRPr lang="en-US" sz="2000" b="1" dirty="0"/>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 TextBox"/>
          <p:cNvSpPr txBox="1"/>
          <p:nvPr/>
        </p:nvSpPr>
        <p:spPr>
          <a:xfrm>
            <a:off x="3286116" y="3214686"/>
            <a:ext cx="1071570" cy="1015663"/>
          </a:xfrm>
          <a:prstGeom prst="rect">
            <a:avLst/>
          </a:prstGeom>
          <a:noFill/>
        </p:spPr>
        <p:txBody>
          <a:bodyPr wrap="square" rtlCol="0">
            <a:spAutoFit/>
          </a:bodyPr>
          <a:lstStyle/>
          <a:p>
            <a:r>
              <a:rPr lang="en-US" sz="6000" dirty="0" smtClean="0"/>
              <a:t>I = </a:t>
            </a:r>
            <a:endParaRPr lang="en-US" sz="6000" dirty="0"/>
          </a:p>
        </p:txBody>
      </p:sp>
      <p:cxnSp>
        <p:nvCxnSpPr>
          <p:cNvPr id="19" name="18 - Ευθεία γραμμή σύνδεσης"/>
          <p:cNvCxnSpPr/>
          <p:nvPr/>
        </p:nvCxnSpPr>
        <p:spPr>
          <a:xfrm>
            <a:off x="4357686" y="371475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4357686" y="2714620"/>
            <a:ext cx="571504" cy="1015663"/>
          </a:xfrm>
          <a:prstGeom prst="rect">
            <a:avLst/>
          </a:prstGeom>
          <a:noFill/>
        </p:spPr>
        <p:txBody>
          <a:bodyPr wrap="square" rtlCol="0">
            <a:spAutoFit/>
          </a:bodyPr>
          <a:lstStyle/>
          <a:p>
            <a:r>
              <a:rPr lang="en-US" sz="6000" dirty="0" smtClean="0"/>
              <a:t>q</a:t>
            </a:r>
            <a:endParaRPr lang="en-US" sz="6000" dirty="0"/>
          </a:p>
        </p:txBody>
      </p:sp>
      <p:sp>
        <p:nvSpPr>
          <p:cNvPr id="22" name="21 - TextBox"/>
          <p:cNvSpPr txBox="1"/>
          <p:nvPr/>
        </p:nvSpPr>
        <p:spPr>
          <a:xfrm>
            <a:off x="4500562" y="3500438"/>
            <a:ext cx="571504" cy="1015663"/>
          </a:xfrm>
          <a:prstGeom prst="rect">
            <a:avLst/>
          </a:prstGeom>
          <a:noFill/>
        </p:spPr>
        <p:txBody>
          <a:bodyPr wrap="square" rtlCol="0">
            <a:spAutoFit/>
          </a:bodyPr>
          <a:lstStyle/>
          <a:p>
            <a:r>
              <a:rPr lang="en-US" sz="6000" dirty="0" smtClean="0"/>
              <a:t>t</a:t>
            </a:r>
            <a:endParaRPr lang="en-US" sz="6000" dirty="0"/>
          </a:p>
        </p:txBody>
      </p:sp>
      <p:sp>
        <p:nvSpPr>
          <p:cNvPr id="17" name="16 - TextBox"/>
          <p:cNvSpPr txBox="1"/>
          <p:nvPr/>
        </p:nvSpPr>
        <p:spPr>
          <a:xfrm>
            <a:off x="357158" y="4429132"/>
            <a:ext cx="1857388" cy="369332"/>
          </a:xfrm>
          <a:prstGeom prst="rect">
            <a:avLst/>
          </a:prstGeom>
          <a:noFill/>
        </p:spPr>
        <p:txBody>
          <a:bodyPr wrap="square" rtlCol="0">
            <a:spAutoFit/>
          </a:bodyPr>
          <a:lstStyle/>
          <a:p>
            <a:r>
              <a:rPr lang="el-GR" b="1" dirty="0" err="1" smtClean="0"/>
              <a:t>π.χ</a:t>
            </a:r>
            <a:r>
              <a:rPr lang="el-GR" b="1" dirty="0" smtClean="0"/>
              <a:t>  5 Α</a:t>
            </a:r>
            <a:r>
              <a:rPr lang="en-US" b="1" dirty="0" smtClean="0"/>
              <a:t> </a:t>
            </a:r>
            <a:r>
              <a:rPr lang="en-US" b="1" dirty="0" smtClean="0"/>
              <a:t>=</a:t>
            </a:r>
            <a:r>
              <a:rPr lang="el-GR" b="1" dirty="0" smtClean="0"/>
              <a:t>5</a:t>
            </a:r>
            <a:r>
              <a:rPr lang="en-US" b="1" dirty="0" smtClean="0"/>
              <a:t> </a:t>
            </a:r>
            <a:r>
              <a:rPr lang="el-GR" b="1" dirty="0" smtClean="0"/>
              <a:t>αμπέρ</a:t>
            </a:r>
            <a:endParaRPr lang="en-US" b="1" dirty="0"/>
          </a:p>
        </p:txBody>
      </p:sp>
      <p:sp>
        <p:nvSpPr>
          <p:cNvPr id="18" name="17 - Ορθογώνιο"/>
          <p:cNvSpPr/>
          <p:nvPr/>
        </p:nvSpPr>
        <p:spPr>
          <a:xfrm>
            <a:off x="6286512" y="1357298"/>
            <a:ext cx="3000380" cy="369332"/>
          </a:xfrm>
          <a:prstGeom prst="rect">
            <a:avLst/>
          </a:prstGeom>
        </p:spPr>
        <p:txBody>
          <a:bodyPr wrap="square">
            <a:spAutoFit/>
          </a:bodyPr>
          <a:lstStyle/>
          <a:p>
            <a:r>
              <a:rPr lang="el-GR" b="1" dirty="0" err="1" smtClean="0"/>
              <a:t>π.χ</a:t>
            </a:r>
            <a:r>
              <a:rPr lang="el-GR" b="1" dirty="0" smtClean="0"/>
              <a:t> </a:t>
            </a:r>
            <a:r>
              <a:rPr lang="en-US" b="1" dirty="0" smtClean="0"/>
              <a:t> </a:t>
            </a:r>
            <a:r>
              <a:rPr lang="el-GR" b="1" dirty="0" smtClean="0"/>
              <a:t>2</a:t>
            </a:r>
            <a:r>
              <a:rPr lang="en-US" b="1" dirty="0" smtClean="0"/>
              <a:t>C </a:t>
            </a:r>
            <a:r>
              <a:rPr lang="el-GR" b="1" dirty="0" smtClean="0"/>
              <a:t> =  </a:t>
            </a:r>
            <a:r>
              <a:rPr lang="el-GR" b="1" dirty="0" err="1" smtClean="0"/>
              <a:t>κουλόμπ</a:t>
            </a:r>
            <a:endParaRPr lang="en-US" dirty="0"/>
          </a:p>
        </p:txBody>
      </p:sp>
      <p:sp>
        <p:nvSpPr>
          <p:cNvPr id="20" name="19 - Ορθογώνιο"/>
          <p:cNvSpPr/>
          <p:nvPr/>
        </p:nvSpPr>
        <p:spPr>
          <a:xfrm>
            <a:off x="5286380" y="5572140"/>
            <a:ext cx="3357618" cy="369332"/>
          </a:xfrm>
          <a:prstGeom prst="rect">
            <a:avLst/>
          </a:prstGeom>
        </p:spPr>
        <p:txBody>
          <a:bodyPr wrap="square">
            <a:spAutoFit/>
          </a:bodyPr>
          <a:lstStyle/>
          <a:p>
            <a:r>
              <a:rPr lang="el-GR" b="1" dirty="0" err="1" smtClean="0"/>
              <a:t>π.χ</a:t>
            </a:r>
            <a:r>
              <a:rPr lang="el-GR" b="1" dirty="0" smtClean="0"/>
              <a:t> </a:t>
            </a:r>
            <a:r>
              <a:rPr lang="en-US" b="1" dirty="0" smtClean="0"/>
              <a:t> </a:t>
            </a:r>
            <a:r>
              <a:rPr lang="el-GR" b="1" dirty="0" smtClean="0"/>
              <a:t>2</a:t>
            </a:r>
            <a:r>
              <a:rPr lang="en-US" b="1" dirty="0" smtClean="0"/>
              <a:t>0s </a:t>
            </a:r>
            <a:r>
              <a:rPr lang="el-GR" b="1" dirty="0" smtClean="0"/>
              <a:t>  =  δευτερόλεπτα</a:t>
            </a:r>
            <a:endParaRPr lang="en-US" dirty="0"/>
          </a:p>
        </p:txBody>
      </p:sp>
      <p:sp>
        <p:nvSpPr>
          <p:cNvPr id="23" name="22 - Επεξήγηση με σύννεφο"/>
          <p:cNvSpPr/>
          <p:nvPr/>
        </p:nvSpPr>
        <p:spPr>
          <a:xfrm>
            <a:off x="6215074" y="1000108"/>
            <a:ext cx="2214578" cy="1214446"/>
          </a:xfrm>
          <a:prstGeom prst="cloudCallout">
            <a:avLst>
              <a:gd name="adj1" fmla="val -106153"/>
              <a:gd name="adj2" fmla="val 1364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 Επεξήγηση με σύννεφο"/>
          <p:cNvSpPr/>
          <p:nvPr/>
        </p:nvSpPr>
        <p:spPr>
          <a:xfrm>
            <a:off x="5143472" y="5357826"/>
            <a:ext cx="3071866" cy="1000132"/>
          </a:xfrm>
          <a:prstGeom prst="cloudCallout">
            <a:avLst>
              <a:gd name="adj1" fmla="val -58564"/>
              <a:gd name="adj2" fmla="val -1526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 Επεξήγηση με σύννεφο"/>
          <p:cNvSpPr/>
          <p:nvPr/>
        </p:nvSpPr>
        <p:spPr>
          <a:xfrm>
            <a:off x="285720" y="4214818"/>
            <a:ext cx="2143140" cy="928694"/>
          </a:xfrm>
          <a:prstGeom prst="cloudCallout">
            <a:avLst>
              <a:gd name="adj1" fmla="val 84282"/>
              <a:gd name="adj2" fmla="val -768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Ένταση     Ηλεκτρικού  ρεύματος</a:t>
            </a:r>
            <a:endParaRPr lang="en-US" sz="2400" b="1" dirty="0">
              <a:solidFill>
                <a:srgbClr val="FF0000"/>
              </a:solidFill>
            </a:endParaRPr>
          </a:p>
        </p:txBody>
      </p:sp>
      <p:sp>
        <p:nvSpPr>
          <p:cNvPr id="4098" name="Rectangle 2"/>
          <p:cNvSpPr>
            <a:spLocks noChangeArrowheads="1"/>
          </p:cNvSpPr>
          <p:nvPr/>
        </p:nvSpPr>
        <p:spPr bwMode="auto">
          <a:xfrm>
            <a:off x="1000100" y="1857364"/>
            <a:ext cx="68580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800" b="1" dirty="0" smtClean="0"/>
              <a:t>Η ένταση του ρεύματος</a:t>
            </a:r>
            <a:r>
              <a:rPr lang="el-GR" sz="2800" dirty="0" smtClean="0"/>
              <a:t>  είναι ένας </a:t>
            </a:r>
            <a:r>
              <a:rPr lang="el-GR" sz="2800" dirty="0" smtClean="0"/>
              <a:t>«</a:t>
            </a:r>
            <a:r>
              <a:rPr lang="el-GR" sz="2800" b="1" dirty="0" smtClean="0"/>
              <a:t>αριθμός»</a:t>
            </a:r>
            <a:r>
              <a:rPr lang="el-GR" sz="2800" dirty="0" smtClean="0"/>
              <a:t>  </a:t>
            </a:r>
            <a:r>
              <a:rPr lang="el-GR" sz="2800" dirty="0" smtClean="0"/>
              <a:t>που δείχνει </a:t>
            </a:r>
            <a:r>
              <a:rPr lang="el-GR" sz="2800" b="1" dirty="0" smtClean="0"/>
              <a:t>πόσα πολλά  </a:t>
            </a:r>
            <a:r>
              <a:rPr lang="el-GR" sz="2800" dirty="0" smtClean="0"/>
              <a:t>και </a:t>
            </a:r>
            <a:r>
              <a:rPr lang="el-GR" sz="2800" b="1" dirty="0" smtClean="0"/>
              <a:t>πόσο γρήγορα  </a:t>
            </a:r>
            <a:r>
              <a:rPr lang="el-GR" sz="2800" dirty="0" smtClean="0"/>
              <a:t>«περνάνε»  τα </a:t>
            </a:r>
            <a:r>
              <a:rPr lang="el-GR" sz="2800" b="1" dirty="0" smtClean="0"/>
              <a:t>φορτισμένα  σωματίδια  </a:t>
            </a:r>
            <a:r>
              <a:rPr lang="el-GR" sz="2800" dirty="0" smtClean="0"/>
              <a:t>από μια κάθετη διατομή  του αγωγού</a:t>
            </a:r>
            <a:endParaRPr lang="en-US" sz="2800" dirty="0"/>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 TextBox"/>
          <p:cNvSpPr txBox="1"/>
          <p:nvPr/>
        </p:nvSpPr>
        <p:spPr>
          <a:xfrm>
            <a:off x="6858016" y="5842337"/>
            <a:ext cx="1071570" cy="1015663"/>
          </a:xfrm>
          <a:prstGeom prst="rect">
            <a:avLst/>
          </a:prstGeom>
          <a:noFill/>
        </p:spPr>
        <p:txBody>
          <a:bodyPr wrap="square" rtlCol="0">
            <a:spAutoFit/>
          </a:bodyPr>
          <a:lstStyle/>
          <a:p>
            <a:r>
              <a:rPr lang="en-US" sz="6000" dirty="0" smtClean="0"/>
              <a:t>I = </a:t>
            </a:r>
            <a:endParaRPr lang="en-US" sz="6000" dirty="0"/>
          </a:p>
        </p:txBody>
      </p:sp>
      <p:cxnSp>
        <p:nvCxnSpPr>
          <p:cNvPr id="19" name="18 - Ευθεία γραμμή σύνδεσης"/>
          <p:cNvCxnSpPr/>
          <p:nvPr/>
        </p:nvCxnSpPr>
        <p:spPr>
          <a:xfrm>
            <a:off x="7929586" y="6357958"/>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8072462" y="5500702"/>
            <a:ext cx="571504" cy="1015663"/>
          </a:xfrm>
          <a:prstGeom prst="rect">
            <a:avLst/>
          </a:prstGeom>
          <a:noFill/>
        </p:spPr>
        <p:txBody>
          <a:bodyPr wrap="square" rtlCol="0">
            <a:spAutoFit/>
          </a:bodyPr>
          <a:lstStyle/>
          <a:p>
            <a:r>
              <a:rPr lang="en-US" sz="6000" dirty="0" smtClean="0"/>
              <a:t>q</a:t>
            </a:r>
            <a:endParaRPr lang="en-US" sz="6000" dirty="0"/>
          </a:p>
        </p:txBody>
      </p:sp>
      <p:sp>
        <p:nvSpPr>
          <p:cNvPr id="22" name="21 - TextBox"/>
          <p:cNvSpPr txBox="1"/>
          <p:nvPr/>
        </p:nvSpPr>
        <p:spPr>
          <a:xfrm>
            <a:off x="8286776" y="6143644"/>
            <a:ext cx="571504" cy="1015663"/>
          </a:xfrm>
          <a:prstGeom prst="rect">
            <a:avLst/>
          </a:prstGeom>
          <a:noFill/>
        </p:spPr>
        <p:txBody>
          <a:bodyPr wrap="square" rtlCol="0">
            <a:spAutoFit/>
          </a:bodyPr>
          <a:lstStyle/>
          <a:p>
            <a:r>
              <a:rPr lang="en-US" sz="6000" dirty="0" smtClean="0"/>
              <a:t>t</a:t>
            </a:r>
            <a:endParaRPr lang="en-US" sz="6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7358082" y="2848632"/>
            <a:ext cx="1500198" cy="3087034"/>
          </a:xfrm>
          <a:prstGeom prst="rect">
            <a:avLst/>
          </a:prstGeom>
          <a:noFill/>
          <a:ln w="9525">
            <a:noFill/>
            <a:miter lim="800000"/>
            <a:headEnd/>
            <a:tailEnd/>
          </a:ln>
          <a:effectLst/>
        </p:spPr>
      </p:pic>
      <p:sp>
        <p:nvSpPr>
          <p:cNvPr id="4" name="3 - TextBox"/>
          <p:cNvSpPr txBox="1"/>
          <p:nvPr/>
        </p:nvSpPr>
        <p:spPr>
          <a:xfrm>
            <a:off x="428596" y="500042"/>
            <a:ext cx="6715172" cy="369332"/>
          </a:xfrm>
          <a:prstGeom prst="rect">
            <a:avLst/>
          </a:prstGeom>
          <a:noFill/>
        </p:spPr>
        <p:txBody>
          <a:bodyPr wrap="square" rtlCol="0">
            <a:spAutoFit/>
          </a:bodyPr>
          <a:lstStyle/>
          <a:p>
            <a:r>
              <a:rPr lang="el-GR" u="sng" dirty="0" smtClean="0">
                <a:solidFill>
                  <a:srgbClr val="FF0000"/>
                </a:solidFill>
              </a:rPr>
              <a:t>Όργανα μέτρησης </a:t>
            </a:r>
            <a:r>
              <a:rPr lang="el-GR" u="sng" dirty="0" smtClean="0">
                <a:solidFill>
                  <a:srgbClr val="FF0000"/>
                </a:solidFill>
              </a:rPr>
              <a:t>έντασης ρεύματος (ή ρεύματος):</a:t>
            </a:r>
            <a:endParaRPr lang="el-GR" u="sng" dirty="0">
              <a:solidFill>
                <a:srgbClr val="FF0000"/>
              </a:solidFill>
            </a:endParaRPr>
          </a:p>
        </p:txBody>
      </p:sp>
      <p:sp>
        <p:nvSpPr>
          <p:cNvPr id="8" name="7 - TextBox"/>
          <p:cNvSpPr txBox="1"/>
          <p:nvPr/>
        </p:nvSpPr>
        <p:spPr>
          <a:xfrm>
            <a:off x="6643702" y="2714620"/>
            <a:ext cx="1857388" cy="369332"/>
          </a:xfrm>
          <a:prstGeom prst="rect">
            <a:avLst/>
          </a:prstGeom>
          <a:noFill/>
        </p:spPr>
        <p:txBody>
          <a:bodyPr wrap="square" rtlCol="0">
            <a:spAutoFit/>
          </a:bodyPr>
          <a:lstStyle/>
          <a:p>
            <a:r>
              <a:rPr lang="el-GR" b="1" dirty="0" err="1" smtClean="0"/>
              <a:t>Πολύμετρα</a:t>
            </a:r>
            <a:endParaRPr lang="el-GR" b="1" dirty="0"/>
          </a:p>
        </p:txBody>
      </p:sp>
      <p:sp>
        <p:nvSpPr>
          <p:cNvPr id="12" name="11 - Ορθογώνιο"/>
          <p:cNvSpPr/>
          <p:nvPr/>
        </p:nvSpPr>
        <p:spPr>
          <a:xfrm>
            <a:off x="857224" y="1428736"/>
            <a:ext cx="1521827" cy="369332"/>
          </a:xfrm>
          <a:prstGeom prst="rect">
            <a:avLst/>
          </a:prstGeom>
        </p:spPr>
        <p:txBody>
          <a:bodyPr wrap="none">
            <a:spAutoFit/>
          </a:bodyPr>
          <a:lstStyle/>
          <a:p>
            <a:r>
              <a:rPr lang="el-GR" b="1" dirty="0" smtClean="0"/>
              <a:t>Αμπερόμετρα</a:t>
            </a:r>
          </a:p>
        </p:txBody>
      </p:sp>
      <p:pic>
        <p:nvPicPr>
          <p:cNvPr id="1027" name="Picture 3"/>
          <p:cNvPicPr>
            <a:picLocks noChangeAspect="1" noChangeArrowheads="1"/>
          </p:cNvPicPr>
          <p:nvPr/>
        </p:nvPicPr>
        <p:blipFill>
          <a:blip r:embed="rId3"/>
          <a:srcRect/>
          <a:stretch>
            <a:fillRect/>
          </a:stretch>
        </p:blipFill>
        <p:spPr bwMode="auto">
          <a:xfrm>
            <a:off x="285720" y="1928802"/>
            <a:ext cx="2486786" cy="18843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ppt_w*0.70"/>
                                          </p:val>
                                        </p:tav>
                                        <p:tav tm="100000">
                                          <p:val>
                                            <p:strVal val="#ppt_w"/>
                                          </p:val>
                                        </p:tav>
                                      </p:tavLst>
                                    </p:anim>
                                    <p:anim calcmode="lin" valueType="num">
                                      <p:cBhvr>
                                        <p:cTn id="8" dur="1000" fill="hold"/>
                                        <p:tgtEl>
                                          <p:spTgt spid="1028"/>
                                        </p:tgtEl>
                                        <p:attrNameLst>
                                          <p:attrName>ppt_h</p:attrName>
                                        </p:attrNameLst>
                                      </p:cBhvr>
                                      <p:tavLst>
                                        <p:tav tm="0">
                                          <p:val>
                                            <p:strVal val="#ppt_h"/>
                                          </p:val>
                                        </p:tav>
                                        <p:tav tm="100000">
                                          <p:val>
                                            <p:strVal val="#ppt_h"/>
                                          </p:val>
                                        </p:tav>
                                      </p:tavLst>
                                    </p:anim>
                                    <p:animEffect transition="in" filter="fade">
                                      <p:cBhvr>
                                        <p:cTn id="9" dur="1000"/>
                                        <p:tgtEl>
                                          <p:spTgt spid="10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3857652" cy="3970318"/>
          </a:xfrm>
          <a:prstGeom prst="rect">
            <a:avLst/>
          </a:prstGeom>
          <a:noFill/>
        </p:spPr>
        <p:txBody>
          <a:bodyPr wrap="square" rtlCol="0">
            <a:spAutoFit/>
          </a:bodyPr>
          <a:lstStyle/>
          <a:p>
            <a:r>
              <a:rPr lang="el-GR" b="1" dirty="0" smtClean="0"/>
              <a:t>Σωματίδια</a:t>
            </a:r>
            <a:r>
              <a:rPr lang="el-GR" dirty="0" smtClean="0"/>
              <a:t> είναι τα :</a:t>
            </a:r>
          </a:p>
          <a:p>
            <a:endParaRPr lang="el-GR" dirty="0" smtClean="0"/>
          </a:p>
          <a:p>
            <a:pPr>
              <a:buClr>
                <a:srgbClr val="7030A0"/>
              </a:buClr>
              <a:buFont typeface="Wingdings" pitchFamily="2" charset="2"/>
              <a:buChar char="ü"/>
            </a:pPr>
            <a:r>
              <a:rPr lang="el-GR" dirty="0" smtClean="0"/>
              <a:t>Ηλεκτρόνια</a:t>
            </a:r>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Πρωτόνια</a:t>
            </a:r>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Νετρόνια</a:t>
            </a:r>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Άτομα</a:t>
            </a:r>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Ιόντα (κατιόντα ανιόντα)</a:t>
            </a:r>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Μόρια</a:t>
            </a:r>
          </a:p>
          <a:p>
            <a:pPr>
              <a:buClr>
                <a:srgbClr val="7030A0"/>
              </a:buClr>
              <a:buFont typeface="Wingdings" pitchFamily="2" charset="2"/>
              <a:buChar char="ü"/>
            </a:pPr>
            <a:endParaRPr lang="en-US" dirty="0"/>
          </a:p>
        </p:txBody>
      </p:sp>
      <p:sp>
        <p:nvSpPr>
          <p:cNvPr id="5" name="4 - TextBox"/>
          <p:cNvSpPr txBox="1"/>
          <p:nvPr/>
        </p:nvSpPr>
        <p:spPr>
          <a:xfrm>
            <a:off x="5000628" y="642918"/>
            <a:ext cx="3857652" cy="3693319"/>
          </a:xfrm>
          <a:prstGeom prst="rect">
            <a:avLst/>
          </a:prstGeom>
          <a:noFill/>
        </p:spPr>
        <p:txBody>
          <a:bodyPr wrap="square" rtlCol="0">
            <a:spAutoFit/>
          </a:bodyPr>
          <a:lstStyle/>
          <a:p>
            <a:r>
              <a:rPr lang="el-GR" b="1" dirty="0" smtClean="0"/>
              <a:t>Φορτισμένα Σωματίδια</a:t>
            </a:r>
            <a:r>
              <a:rPr lang="el-GR" dirty="0" smtClean="0"/>
              <a:t> είναι τα σωματίδια που έχουν ηλεκτρικό φορτίο:</a:t>
            </a:r>
          </a:p>
          <a:p>
            <a:endParaRPr lang="el-GR" dirty="0" smtClean="0"/>
          </a:p>
          <a:p>
            <a:pPr>
              <a:buClr>
                <a:srgbClr val="7030A0"/>
              </a:buClr>
              <a:buFont typeface="Wingdings" pitchFamily="2" charset="2"/>
              <a:buChar char="ü"/>
            </a:pPr>
            <a:r>
              <a:rPr lang="el-GR" dirty="0" smtClean="0"/>
              <a:t>Ηλεκτρόνια</a:t>
            </a:r>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Πρωτόνια</a:t>
            </a:r>
          </a:p>
          <a:p>
            <a:pPr>
              <a:buClr>
                <a:srgbClr val="7030A0"/>
              </a:buClr>
              <a:buFont typeface="Wingdings" pitchFamily="2" charset="2"/>
              <a:buChar char="ü"/>
            </a:pPr>
            <a:endParaRPr lang="el-GR" dirty="0" smtClean="0"/>
          </a:p>
          <a:p>
            <a:pPr>
              <a:buClr>
                <a:srgbClr val="7030A0"/>
              </a:buClr>
              <a:buFont typeface="Wingdings" pitchFamily="2" charset="2"/>
              <a:buChar char="ü"/>
            </a:pPr>
            <a:endParaRPr lang="el-GR" dirty="0" smtClean="0"/>
          </a:p>
          <a:p>
            <a:pPr>
              <a:buClr>
                <a:srgbClr val="7030A0"/>
              </a:buClr>
              <a:buFont typeface="Wingdings" pitchFamily="2" charset="2"/>
              <a:buChar char="ü"/>
            </a:pPr>
            <a:r>
              <a:rPr lang="el-GR" dirty="0" smtClean="0"/>
              <a:t>Ιόντα (κατιόντα ανιόντα)</a:t>
            </a:r>
          </a:p>
          <a:p>
            <a:pPr>
              <a:buClr>
                <a:srgbClr val="7030A0"/>
              </a:buClr>
              <a:buFont typeface="Wingdings" pitchFamily="2" charset="2"/>
              <a:buChar char="ü"/>
            </a:pPr>
            <a:endParaRPr lang="el-GR" dirty="0" smtClean="0"/>
          </a:p>
          <a:p>
            <a:pPr>
              <a:buClr>
                <a:srgbClr val="7030A0"/>
              </a:buClr>
              <a:buFont typeface="Wingdings" pitchFamily="2" charset="2"/>
              <a:buChar char="ü"/>
            </a:pPr>
            <a:endParaRPr lang="el-GR" dirty="0" smtClean="0"/>
          </a:p>
          <a:p>
            <a:pPr>
              <a:buClr>
                <a:srgbClr val="7030A0"/>
              </a:buClr>
              <a:buFont typeface="Wingdings" pitchFamily="2" charset="2"/>
              <a:buChar char="ü"/>
            </a:pPr>
            <a:endParaRPr lang="en-US" dirty="0"/>
          </a:p>
        </p:txBody>
      </p:sp>
      <p:sp>
        <p:nvSpPr>
          <p:cNvPr id="6" name="5 - TextBox"/>
          <p:cNvSpPr txBox="1"/>
          <p:nvPr/>
        </p:nvSpPr>
        <p:spPr>
          <a:xfrm>
            <a:off x="0" y="5643578"/>
            <a:ext cx="5500726" cy="646331"/>
          </a:xfrm>
          <a:prstGeom prst="rect">
            <a:avLst/>
          </a:prstGeom>
          <a:noFill/>
        </p:spPr>
        <p:txBody>
          <a:bodyPr wrap="square" rtlCol="0">
            <a:spAutoFit/>
          </a:bodyPr>
          <a:lstStyle/>
          <a:p>
            <a:r>
              <a:rPr lang="el-GR" b="1" dirty="0" smtClean="0"/>
              <a:t>Ηλεκτρικό ρεύμα </a:t>
            </a:r>
            <a:r>
              <a:rPr lang="el-GR" dirty="0" smtClean="0"/>
              <a:t>δημιουργείται όταν φορτισμένα σωματίδια κινούνται προς μια κατεύθυνση</a:t>
            </a:r>
            <a:endParaRPr lang="en-US" dirty="0"/>
          </a:p>
        </p:txBody>
      </p:sp>
      <p:pic>
        <p:nvPicPr>
          <p:cNvPr id="1026" name="Picture 2"/>
          <p:cNvPicPr>
            <a:picLocks noChangeAspect="1" noChangeArrowheads="1"/>
          </p:cNvPicPr>
          <p:nvPr/>
        </p:nvPicPr>
        <p:blipFill>
          <a:blip r:embed="rId2"/>
          <a:srcRect/>
          <a:stretch>
            <a:fillRect/>
          </a:stretch>
        </p:blipFill>
        <p:spPr bwMode="auto">
          <a:xfrm>
            <a:off x="4929190" y="5857892"/>
            <a:ext cx="3938701" cy="8048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00034" y="428604"/>
            <a:ext cx="2428892" cy="400110"/>
          </a:xfrm>
          <a:prstGeom prst="rect">
            <a:avLst/>
          </a:prstGeom>
          <a:noFill/>
        </p:spPr>
        <p:txBody>
          <a:bodyPr wrap="square" rtlCol="0">
            <a:spAutoFit/>
          </a:bodyPr>
          <a:lstStyle/>
          <a:p>
            <a:r>
              <a:rPr lang="en-US" sz="2000" b="1" dirty="0" smtClean="0"/>
              <a:t>	</a:t>
            </a:r>
            <a:endParaRPr lang="en-US" sz="2000" b="1" dirty="0"/>
          </a:p>
        </p:txBody>
      </p:sp>
      <p:sp>
        <p:nvSpPr>
          <p:cNvPr id="46" name="45 - TextBox"/>
          <p:cNvSpPr txBox="1"/>
          <p:nvPr/>
        </p:nvSpPr>
        <p:spPr>
          <a:xfrm>
            <a:off x="1071538" y="214290"/>
            <a:ext cx="1643074" cy="369332"/>
          </a:xfrm>
          <a:prstGeom prst="rect">
            <a:avLst/>
          </a:prstGeom>
          <a:noFill/>
          <a:ln w="38100">
            <a:solidFill>
              <a:srgbClr val="FF0000"/>
            </a:solidFill>
          </a:ln>
        </p:spPr>
        <p:txBody>
          <a:bodyPr wrap="square" rtlCol="0">
            <a:spAutoFit/>
          </a:bodyPr>
          <a:lstStyle/>
          <a:p>
            <a:r>
              <a:rPr lang="el-GR" b="1" dirty="0" smtClean="0"/>
              <a:t>ΑΓΩΓΟΙ </a:t>
            </a:r>
            <a:endParaRPr lang="en-US" b="1" u="sng" dirty="0">
              <a:solidFill>
                <a:srgbClr val="FF0000"/>
              </a:solidFill>
            </a:endParaRPr>
          </a:p>
        </p:txBody>
      </p:sp>
      <p:pic>
        <p:nvPicPr>
          <p:cNvPr id="80" name="Picture 2"/>
          <p:cNvPicPr>
            <a:picLocks noChangeAspect="1" noChangeArrowheads="1"/>
          </p:cNvPicPr>
          <p:nvPr/>
        </p:nvPicPr>
        <p:blipFill>
          <a:blip r:embed="rId2"/>
          <a:srcRect/>
          <a:stretch>
            <a:fillRect/>
          </a:stretch>
        </p:blipFill>
        <p:spPr bwMode="auto">
          <a:xfrm>
            <a:off x="6826499" y="4572008"/>
            <a:ext cx="2317501" cy="1679422"/>
          </a:xfrm>
          <a:prstGeom prst="rect">
            <a:avLst/>
          </a:prstGeom>
          <a:noFill/>
          <a:ln w="9525">
            <a:noFill/>
            <a:miter lim="800000"/>
            <a:headEnd/>
            <a:tailEnd/>
          </a:ln>
          <a:effectLst/>
        </p:spPr>
      </p:pic>
      <p:sp>
        <p:nvSpPr>
          <p:cNvPr id="81" name="80 - TextBox"/>
          <p:cNvSpPr txBox="1"/>
          <p:nvPr/>
        </p:nvSpPr>
        <p:spPr>
          <a:xfrm>
            <a:off x="4857752" y="5929330"/>
            <a:ext cx="2143140" cy="584775"/>
          </a:xfrm>
          <a:prstGeom prst="rect">
            <a:avLst/>
          </a:prstGeom>
          <a:noFill/>
        </p:spPr>
        <p:txBody>
          <a:bodyPr wrap="square" rtlCol="0">
            <a:spAutoFit/>
          </a:bodyPr>
          <a:lstStyle/>
          <a:p>
            <a:r>
              <a:rPr lang="el-GR" sz="3200" b="1" dirty="0" smtClean="0">
                <a:solidFill>
                  <a:srgbClr val="FF0000"/>
                </a:solidFill>
              </a:rPr>
              <a:t>χαλκός</a:t>
            </a:r>
            <a:endParaRPr lang="el-GR" sz="3200" b="1" dirty="0">
              <a:solidFill>
                <a:srgbClr val="FF0000"/>
              </a:solidFill>
            </a:endParaRPr>
          </a:p>
        </p:txBody>
      </p:sp>
      <p:sp>
        <p:nvSpPr>
          <p:cNvPr id="14" name="13 - Ορθογώνιο"/>
          <p:cNvSpPr/>
          <p:nvPr/>
        </p:nvSpPr>
        <p:spPr>
          <a:xfrm>
            <a:off x="857224" y="1357298"/>
            <a:ext cx="6786610" cy="2246769"/>
          </a:xfrm>
          <a:prstGeom prst="rect">
            <a:avLst/>
          </a:prstGeom>
        </p:spPr>
        <p:txBody>
          <a:bodyPr wrap="square">
            <a:spAutoFit/>
          </a:bodyPr>
          <a:lstStyle/>
          <a:p>
            <a:r>
              <a:rPr lang="el-GR" sz="2000" dirty="0" smtClean="0"/>
              <a:t> Το ηλεκτρικό ρεύμα δημιουργείται μέσα στους αγωγούς,  αφού στους αγωγούς τα φορτισμένα σωματίδια μπορούν να κινηθούν ελεύθερα μέσα  σε όλο τον αγωγό.</a:t>
            </a:r>
          </a:p>
          <a:p>
            <a:r>
              <a:rPr lang="el-GR" sz="2000" dirty="0" smtClean="0"/>
              <a:t/>
            </a:r>
            <a:br>
              <a:rPr lang="el-GR" sz="2000" dirty="0" smtClean="0"/>
            </a:br>
            <a:r>
              <a:rPr lang="el-GR" sz="2000" dirty="0" smtClean="0"/>
              <a:t> Συγκεκριμένα στους </a:t>
            </a:r>
            <a:r>
              <a:rPr lang="el-GR" sz="2000" b="1" dirty="0" smtClean="0">
                <a:solidFill>
                  <a:srgbClr val="FF0000"/>
                </a:solidFill>
              </a:rPr>
              <a:t>μεταλλικούς αγωγούς,  </a:t>
            </a:r>
            <a:r>
              <a:rPr lang="el-GR" sz="2000" dirty="0" smtClean="0"/>
              <a:t>το ηλεκτρικό ρεύμα δημιουργείται από την προσανατολισμένη κίνηση των ελεύθερων ηλεκτρονίων,  μέσα στον αγωγό.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ox(i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571472" y="214290"/>
            <a:ext cx="4714908" cy="461665"/>
          </a:xfrm>
          <a:prstGeom prst="rect">
            <a:avLst/>
          </a:prstGeom>
          <a:noFill/>
        </p:spPr>
        <p:txBody>
          <a:bodyPr wrap="square" rtlCol="0">
            <a:spAutoFit/>
          </a:bodyPr>
          <a:lstStyle/>
          <a:p>
            <a:r>
              <a:rPr lang="el-GR" sz="2400" b="1" dirty="0" smtClean="0">
                <a:solidFill>
                  <a:srgbClr val="FF0000"/>
                </a:solidFill>
              </a:rPr>
              <a:t> Κομμάτι   μεταλλικού αγωγού</a:t>
            </a:r>
            <a:endParaRPr lang="en-US" sz="2400" b="1"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1071538" y="1656427"/>
            <a:ext cx="5715039" cy="2893998"/>
          </a:xfrm>
          <a:prstGeom prst="rect">
            <a:avLst/>
          </a:prstGeom>
          <a:noFill/>
          <a:ln w="9525">
            <a:noFill/>
            <a:miter lim="800000"/>
            <a:headEnd/>
            <a:tailEnd/>
          </a:ln>
          <a:effectLst/>
        </p:spPr>
      </p:pic>
      <p:sp>
        <p:nvSpPr>
          <p:cNvPr id="7" name="6 - TextBox"/>
          <p:cNvSpPr txBox="1"/>
          <p:nvPr/>
        </p:nvSpPr>
        <p:spPr>
          <a:xfrm>
            <a:off x="1643042" y="1428736"/>
            <a:ext cx="1500198" cy="523220"/>
          </a:xfrm>
          <a:prstGeom prst="rect">
            <a:avLst/>
          </a:prstGeom>
          <a:solidFill>
            <a:srgbClr val="FF0000"/>
          </a:solidFill>
        </p:spPr>
        <p:txBody>
          <a:bodyPr wrap="square" rtlCol="0">
            <a:spAutoFit/>
          </a:bodyPr>
          <a:lstStyle/>
          <a:p>
            <a:pPr algn="ctr"/>
            <a:r>
              <a:rPr lang="el-GR" sz="1400" b="1" dirty="0" smtClean="0"/>
              <a:t>Ελεύθερα  ηλεκτρόνια</a:t>
            </a:r>
            <a:endParaRPr lang="en-US" sz="1400" b="1" dirty="0"/>
          </a:p>
        </p:txBody>
      </p:sp>
      <p:sp>
        <p:nvSpPr>
          <p:cNvPr id="8" name="7 - TextBox"/>
          <p:cNvSpPr txBox="1"/>
          <p:nvPr/>
        </p:nvSpPr>
        <p:spPr>
          <a:xfrm>
            <a:off x="5214942" y="1571612"/>
            <a:ext cx="1500198" cy="307777"/>
          </a:xfrm>
          <a:prstGeom prst="rect">
            <a:avLst/>
          </a:prstGeom>
          <a:solidFill>
            <a:srgbClr val="FF0000"/>
          </a:solidFill>
        </p:spPr>
        <p:txBody>
          <a:bodyPr wrap="square" rtlCol="0">
            <a:spAutoFit/>
          </a:bodyPr>
          <a:lstStyle/>
          <a:p>
            <a:pPr algn="ctr"/>
            <a:r>
              <a:rPr lang="el-GR" sz="1400" b="1" dirty="0" smtClean="0"/>
              <a:t>κατιόντα</a:t>
            </a:r>
            <a:endParaRPr lang="en-US" sz="1400" b="1" dirty="0"/>
          </a:p>
        </p:txBody>
      </p:sp>
      <p:sp>
        <p:nvSpPr>
          <p:cNvPr id="9" name="8 - TextBox"/>
          <p:cNvSpPr txBox="1"/>
          <p:nvPr/>
        </p:nvSpPr>
        <p:spPr>
          <a:xfrm>
            <a:off x="1285852" y="5572140"/>
            <a:ext cx="6786610" cy="1200329"/>
          </a:xfrm>
          <a:prstGeom prst="rect">
            <a:avLst/>
          </a:prstGeom>
          <a:noFill/>
          <a:ln w="50800">
            <a:solidFill>
              <a:srgbClr val="FF0000"/>
            </a:solidFill>
          </a:ln>
        </p:spPr>
        <p:txBody>
          <a:bodyPr wrap="square" rtlCol="0">
            <a:spAutoFit/>
          </a:bodyPr>
          <a:lstStyle/>
          <a:p>
            <a:r>
              <a:rPr lang="el-GR" b="1" dirty="0" smtClean="0"/>
              <a:t>Στο  κομμάτι  μεταλλικού αγωγού όπως  φαίνεται  στο παραπάνω σχήμα,  τα ελεύθερα </a:t>
            </a:r>
            <a:r>
              <a:rPr lang="el-GR" b="1" dirty="0" smtClean="0">
                <a:solidFill>
                  <a:srgbClr val="FF0000"/>
                </a:solidFill>
              </a:rPr>
              <a:t>ηλεκτρόνια … κινούνται  σε διαφορετικές  κατευθύνσεις</a:t>
            </a:r>
            <a:r>
              <a:rPr lang="el-GR" b="1" dirty="0" smtClean="0"/>
              <a:t>… άρα στον  αγωγό  …… </a:t>
            </a:r>
            <a:r>
              <a:rPr lang="el-GR" b="1" dirty="0" smtClean="0">
                <a:solidFill>
                  <a:srgbClr val="FF0000"/>
                </a:solidFill>
              </a:rPr>
              <a:t>δεν υπάρχει  ηλεκτρικό  ρεύμα</a:t>
            </a:r>
            <a:r>
              <a:rPr lang="el-GR" b="1" dirty="0" smtClean="0"/>
              <a:t>….</a:t>
            </a:r>
            <a:endParaRPr lang="en-US" b="1" dirty="0"/>
          </a:p>
        </p:txBody>
      </p:sp>
      <p:cxnSp>
        <p:nvCxnSpPr>
          <p:cNvPr id="11" name="10 - Ευθύγραμμο βέλος σύνδεσης"/>
          <p:cNvCxnSpPr/>
          <p:nvPr/>
        </p:nvCxnSpPr>
        <p:spPr>
          <a:xfrm rot="16200000" flipV="1">
            <a:off x="4822033" y="4607727"/>
            <a:ext cx="1214446" cy="85725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571472" y="214290"/>
            <a:ext cx="3714776" cy="830997"/>
          </a:xfrm>
          <a:prstGeom prst="rect">
            <a:avLst/>
          </a:prstGeom>
          <a:noFill/>
        </p:spPr>
        <p:txBody>
          <a:bodyPr wrap="square" rtlCol="0">
            <a:spAutoFit/>
          </a:bodyPr>
          <a:lstStyle/>
          <a:p>
            <a:r>
              <a:rPr lang="el-GR" sz="2400" b="1" dirty="0" smtClean="0">
                <a:solidFill>
                  <a:srgbClr val="FF0000"/>
                </a:solidFill>
              </a:rPr>
              <a:t>Ηλεκτρικό ρεύμα σε μεταλλικό αγωγό</a:t>
            </a:r>
            <a:endParaRPr lang="en-US" sz="2400" b="1" dirty="0">
              <a:solidFill>
                <a:srgbClr val="FF0000"/>
              </a:solidFill>
            </a:endParaRPr>
          </a:p>
        </p:txBody>
      </p:sp>
      <p:sp>
        <p:nvSpPr>
          <p:cNvPr id="7" name="6 - TextBox"/>
          <p:cNvSpPr txBox="1"/>
          <p:nvPr/>
        </p:nvSpPr>
        <p:spPr>
          <a:xfrm>
            <a:off x="1000100" y="1428736"/>
            <a:ext cx="1500198" cy="523220"/>
          </a:xfrm>
          <a:prstGeom prst="rect">
            <a:avLst/>
          </a:prstGeom>
          <a:solidFill>
            <a:srgbClr val="FF0000"/>
          </a:solidFill>
        </p:spPr>
        <p:txBody>
          <a:bodyPr wrap="square" rtlCol="0">
            <a:spAutoFit/>
          </a:bodyPr>
          <a:lstStyle/>
          <a:p>
            <a:pPr algn="ctr"/>
            <a:r>
              <a:rPr lang="el-GR" sz="1400" b="1" dirty="0" smtClean="0"/>
              <a:t>Ελεύθερα  ηλεκτρόνια</a:t>
            </a:r>
            <a:endParaRPr lang="en-US" sz="1400" b="1" dirty="0"/>
          </a:p>
        </p:txBody>
      </p:sp>
      <p:sp>
        <p:nvSpPr>
          <p:cNvPr id="8" name="7 - TextBox"/>
          <p:cNvSpPr txBox="1"/>
          <p:nvPr/>
        </p:nvSpPr>
        <p:spPr>
          <a:xfrm>
            <a:off x="5214942" y="1571612"/>
            <a:ext cx="1500198" cy="523220"/>
          </a:xfrm>
          <a:prstGeom prst="rect">
            <a:avLst/>
          </a:prstGeom>
          <a:solidFill>
            <a:srgbClr val="FF0000"/>
          </a:solidFill>
        </p:spPr>
        <p:txBody>
          <a:bodyPr wrap="square" rtlCol="0">
            <a:spAutoFit/>
          </a:bodyPr>
          <a:lstStyle/>
          <a:p>
            <a:pPr algn="ctr"/>
            <a:r>
              <a:rPr lang="el-GR" sz="1400" b="1" dirty="0" smtClean="0"/>
              <a:t>Κατιόντα</a:t>
            </a:r>
            <a:r>
              <a:rPr lang="en-US" sz="1400" b="1" dirty="0" smtClean="0"/>
              <a:t> (</a:t>
            </a:r>
            <a:r>
              <a:rPr lang="el-GR" sz="1400" b="1" dirty="0" smtClean="0"/>
              <a:t>θετικά ιόντα)</a:t>
            </a:r>
            <a:endParaRPr lang="en-US" sz="1400" b="1" dirty="0"/>
          </a:p>
        </p:txBody>
      </p:sp>
      <p:sp>
        <p:nvSpPr>
          <p:cNvPr id="9" name="8 - TextBox"/>
          <p:cNvSpPr txBox="1"/>
          <p:nvPr/>
        </p:nvSpPr>
        <p:spPr>
          <a:xfrm>
            <a:off x="857224" y="5380672"/>
            <a:ext cx="7643866" cy="1477328"/>
          </a:xfrm>
          <a:prstGeom prst="rect">
            <a:avLst/>
          </a:prstGeom>
          <a:noFill/>
          <a:ln w="50800">
            <a:solidFill>
              <a:srgbClr val="FF0000"/>
            </a:solidFill>
          </a:ln>
        </p:spPr>
        <p:txBody>
          <a:bodyPr wrap="square" rtlCol="0">
            <a:spAutoFit/>
          </a:bodyPr>
          <a:lstStyle/>
          <a:p>
            <a:r>
              <a:rPr lang="el-GR" b="1" dirty="0" smtClean="0"/>
              <a:t>Στο  κομμάτι  μεταλλικού αγωγού όπως  φαίνεται  στο παραπάνω σχήμα,  τα ελεύθερα </a:t>
            </a:r>
            <a:r>
              <a:rPr lang="el-GR" b="1" dirty="0" smtClean="0">
                <a:solidFill>
                  <a:srgbClr val="FF0000"/>
                </a:solidFill>
              </a:rPr>
              <a:t>ηλεκτρόνια … κινούνται  στην ίδια κατεύθυνση</a:t>
            </a:r>
            <a:r>
              <a:rPr lang="el-GR" b="1" dirty="0" smtClean="0"/>
              <a:t>… άρα στον  αγωγό  …… </a:t>
            </a:r>
            <a:r>
              <a:rPr lang="el-GR" b="1" dirty="0" smtClean="0">
                <a:solidFill>
                  <a:srgbClr val="FF0000"/>
                </a:solidFill>
              </a:rPr>
              <a:t>υπάρχει  ηλεκτρικό  ρεύμα</a:t>
            </a:r>
            <a:r>
              <a:rPr lang="el-GR" b="1" dirty="0" smtClean="0"/>
              <a:t>….</a:t>
            </a:r>
          </a:p>
          <a:p>
            <a:r>
              <a:rPr lang="el-GR" b="1" dirty="0" smtClean="0"/>
              <a:t>Ενώ τα θετικά ιόντα (κατιόντα) του μεταλλικού αγωγού πάλλονται γύρω από σταθερές θέσεις.</a:t>
            </a:r>
            <a:endParaRPr lang="en-US" b="1" dirty="0"/>
          </a:p>
        </p:txBody>
      </p:sp>
      <p:cxnSp>
        <p:nvCxnSpPr>
          <p:cNvPr id="11" name="10 - Ευθύγραμμο βέλος σύνδεσης"/>
          <p:cNvCxnSpPr/>
          <p:nvPr/>
        </p:nvCxnSpPr>
        <p:spPr>
          <a:xfrm rot="16200000" flipV="1">
            <a:off x="4822033" y="4607727"/>
            <a:ext cx="1214446" cy="85725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1500166" y="2071679"/>
            <a:ext cx="6429420" cy="2334676"/>
          </a:xfrm>
          <a:prstGeom prst="rect">
            <a:avLst/>
          </a:prstGeom>
          <a:noFill/>
          <a:ln w="9525">
            <a:noFill/>
            <a:miter lim="800000"/>
            <a:headEnd/>
            <a:tailEnd/>
          </a:ln>
          <a:effectLst/>
        </p:spPr>
      </p:pic>
      <p:cxnSp>
        <p:nvCxnSpPr>
          <p:cNvPr id="10" name="9 - Ευθύγραμμο βέλος σύνδεσης"/>
          <p:cNvCxnSpPr/>
          <p:nvPr/>
        </p:nvCxnSpPr>
        <p:spPr>
          <a:xfrm rot="16200000" flipH="1">
            <a:off x="5679289" y="2107397"/>
            <a:ext cx="857256" cy="35719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16200000" flipH="1">
            <a:off x="1750199" y="1964521"/>
            <a:ext cx="500066" cy="28575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00034" y="428604"/>
            <a:ext cx="2428892" cy="400110"/>
          </a:xfrm>
          <a:prstGeom prst="rect">
            <a:avLst/>
          </a:prstGeom>
          <a:noFill/>
        </p:spPr>
        <p:txBody>
          <a:bodyPr wrap="square" rtlCol="0">
            <a:spAutoFit/>
          </a:bodyPr>
          <a:lstStyle/>
          <a:p>
            <a:r>
              <a:rPr lang="en-US" sz="2000" b="1" dirty="0" smtClean="0"/>
              <a:t>	</a:t>
            </a:r>
            <a:endParaRPr lang="en-US" sz="2000" b="1" dirty="0"/>
          </a:p>
        </p:txBody>
      </p:sp>
      <p:sp>
        <p:nvSpPr>
          <p:cNvPr id="51" name="50 - TextBox"/>
          <p:cNvSpPr txBox="1"/>
          <p:nvPr/>
        </p:nvSpPr>
        <p:spPr>
          <a:xfrm>
            <a:off x="1071538" y="357166"/>
            <a:ext cx="1643074" cy="369332"/>
          </a:xfrm>
          <a:prstGeom prst="rect">
            <a:avLst/>
          </a:prstGeom>
          <a:noFill/>
          <a:ln w="38100">
            <a:solidFill>
              <a:srgbClr val="FF0000"/>
            </a:solidFill>
          </a:ln>
        </p:spPr>
        <p:txBody>
          <a:bodyPr wrap="square" rtlCol="0">
            <a:spAutoFit/>
          </a:bodyPr>
          <a:lstStyle/>
          <a:p>
            <a:r>
              <a:rPr lang="el-GR" b="1" dirty="0" smtClean="0"/>
              <a:t>ΜΟΝΩΤΕΣ</a:t>
            </a:r>
            <a:endParaRPr lang="en-US" b="1" u="sng" dirty="0">
              <a:solidFill>
                <a:srgbClr val="FF0000"/>
              </a:solidFill>
            </a:endParaRPr>
          </a:p>
        </p:txBody>
      </p:sp>
      <p:pic>
        <p:nvPicPr>
          <p:cNvPr id="82" name="Picture 3"/>
          <p:cNvPicPr>
            <a:picLocks noChangeAspect="1" noChangeArrowheads="1"/>
          </p:cNvPicPr>
          <p:nvPr/>
        </p:nvPicPr>
        <p:blipFill>
          <a:blip r:embed="rId2"/>
          <a:srcRect/>
          <a:stretch>
            <a:fillRect/>
          </a:stretch>
        </p:blipFill>
        <p:spPr bwMode="auto">
          <a:xfrm>
            <a:off x="6644794" y="5000636"/>
            <a:ext cx="2499206" cy="1285871"/>
          </a:xfrm>
          <a:prstGeom prst="rect">
            <a:avLst/>
          </a:prstGeom>
          <a:noFill/>
          <a:ln w="9525">
            <a:noFill/>
            <a:miter lim="800000"/>
            <a:headEnd/>
            <a:tailEnd/>
          </a:ln>
          <a:effectLst/>
        </p:spPr>
      </p:pic>
      <p:sp>
        <p:nvSpPr>
          <p:cNvPr id="83" name="82 - TextBox"/>
          <p:cNvSpPr txBox="1"/>
          <p:nvPr/>
        </p:nvSpPr>
        <p:spPr>
          <a:xfrm>
            <a:off x="6858016" y="4572008"/>
            <a:ext cx="2143140" cy="523220"/>
          </a:xfrm>
          <a:prstGeom prst="rect">
            <a:avLst/>
          </a:prstGeom>
          <a:noFill/>
        </p:spPr>
        <p:txBody>
          <a:bodyPr wrap="square" rtlCol="0">
            <a:spAutoFit/>
          </a:bodyPr>
          <a:lstStyle/>
          <a:p>
            <a:r>
              <a:rPr lang="el-GR" sz="2800" b="1" dirty="0" smtClean="0">
                <a:solidFill>
                  <a:srgbClr val="FF0000"/>
                </a:solidFill>
              </a:rPr>
              <a:t>πλαστικό</a:t>
            </a:r>
            <a:endParaRPr lang="el-GR" sz="2800" b="1" dirty="0">
              <a:solidFill>
                <a:srgbClr val="FF0000"/>
              </a:solidFill>
            </a:endParaRPr>
          </a:p>
        </p:txBody>
      </p:sp>
      <p:sp>
        <p:nvSpPr>
          <p:cNvPr id="14" name="13 - Ορθογώνιο"/>
          <p:cNvSpPr/>
          <p:nvPr/>
        </p:nvSpPr>
        <p:spPr>
          <a:xfrm>
            <a:off x="1571604" y="1785926"/>
            <a:ext cx="6429420" cy="2246769"/>
          </a:xfrm>
          <a:prstGeom prst="rect">
            <a:avLst/>
          </a:prstGeom>
        </p:spPr>
        <p:txBody>
          <a:bodyPr wrap="square">
            <a:spAutoFit/>
          </a:bodyPr>
          <a:lstStyle/>
          <a:p>
            <a:r>
              <a:rPr lang="el-GR" sz="2000" dirty="0" smtClean="0"/>
              <a:t>Μέσα στους μονωτές δεν είναι δυνατόν να δημιουργηθεί ηλεκτρικό ρεύμα. </a:t>
            </a:r>
          </a:p>
          <a:p>
            <a:endParaRPr lang="el-GR" sz="2000" dirty="0" smtClean="0"/>
          </a:p>
          <a:p>
            <a:r>
              <a:rPr lang="el-GR" sz="2000" dirty="0" smtClean="0"/>
              <a:t> Γιατί μέσα στους μονωτές   τα φορτισμένα σωματίδια,  δεν μπορούν να κινηθούν ελεύθερα σε όλο το μονωτή.</a:t>
            </a:r>
          </a:p>
          <a:p>
            <a:r>
              <a:rPr lang="el-GR" sz="2000" dirty="0" smtClean="0"/>
              <a:t/>
            </a:r>
            <a:br>
              <a:rPr lang="el-GR" sz="2000" dirty="0" smtClean="0"/>
            </a:b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4414" y="642918"/>
            <a:ext cx="5357850" cy="60755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txBox="1">
            <a:spLocks/>
          </p:cNvSpPr>
          <p:nvPr/>
        </p:nvSpPr>
        <p:spPr>
          <a:xfrm>
            <a:off x="0" y="1"/>
            <a:ext cx="3286116" cy="78579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0000FF"/>
                </a:solidFill>
                <a:effectLst/>
                <a:uLnTx/>
                <a:uFillTx/>
                <a:latin typeface="+mj-lt"/>
                <a:ea typeface="+mj-ea"/>
                <a:cs typeface="+mj-cs"/>
              </a:rPr>
              <a:t>Ηλεκτρική ενέργεια</a:t>
            </a:r>
            <a:endParaRPr kumimoji="0" lang="en-US" sz="2400" b="1" i="0" u="none" strike="noStrike" kern="1200" cap="none" spc="0" normalizeH="0" baseline="0" noProof="0" dirty="0">
              <a:ln>
                <a:noFill/>
              </a:ln>
              <a:solidFill>
                <a:srgbClr val="0000FF"/>
              </a:solidFill>
              <a:effectLst/>
              <a:uLnTx/>
              <a:uFillTx/>
              <a:latin typeface="+mj-lt"/>
              <a:ea typeface="+mj-ea"/>
              <a:cs typeface="+mj-cs"/>
            </a:endParaRPr>
          </a:p>
        </p:txBody>
      </p:sp>
      <p:sp>
        <p:nvSpPr>
          <p:cNvPr id="9" name="8 - Ορθογώνιο"/>
          <p:cNvSpPr/>
          <p:nvPr/>
        </p:nvSpPr>
        <p:spPr>
          <a:xfrm>
            <a:off x="3214678" y="714356"/>
            <a:ext cx="5572164" cy="2677656"/>
          </a:xfrm>
          <a:prstGeom prst="rect">
            <a:avLst/>
          </a:prstGeom>
        </p:spPr>
        <p:txBody>
          <a:bodyPr wrap="square">
            <a:spAutoFit/>
          </a:bodyPr>
          <a:lstStyle/>
          <a:p>
            <a:pPr lvl="1">
              <a:buFont typeface="Wingdings" pitchFamily="2" charset="2"/>
              <a:buChar char="Ø"/>
            </a:pPr>
            <a:r>
              <a:rPr lang="el-GR" sz="2400" b="1" dirty="0" smtClean="0">
                <a:solidFill>
                  <a:srgbClr val="FF0000"/>
                </a:solidFill>
              </a:rPr>
              <a:t>Ηλεκτρική ενέργεια  </a:t>
            </a:r>
            <a:r>
              <a:rPr lang="el-GR" sz="2400" dirty="0" smtClean="0"/>
              <a:t>:   η ενέργεια που  μεταφέρει το ηλεκτρικό ρεύμα……</a:t>
            </a:r>
          </a:p>
          <a:p>
            <a:pPr lvl="1"/>
            <a:endParaRPr lang="el-GR" sz="2400" dirty="0" smtClean="0"/>
          </a:p>
          <a:p>
            <a:pPr lvl="1"/>
            <a:r>
              <a:rPr lang="el-GR" sz="2400" dirty="0" smtClean="0"/>
              <a:t>Δηλαδή ενέργεια που μεταφέρουν τα  φορτισμένα  σωματίδια (π.χ.  ηλεκτρόνια) που κινούνται  προς  μια κατεύθυνση…</a:t>
            </a:r>
          </a:p>
        </p:txBody>
      </p:sp>
      <p:pic>
        <p:nvPicPr>
          <p:cNvPr id="4" name="Picture 2"/>
          <p:cNvPicPr>
            <a:picLocks noChangeAspect="1" noChangeArrowheads="1"/>
          </p:cNvPicPr>
          <p:nvPr/>
        </p:nvPicPr>
        <p:blipFill>
          <a:blip r:embed="rId2"/>
          <a:srcRect/>
          <a:stretch>
            <a:fillRect/>
          </a:stretch>
        </p:blipFill>
        <p:spPr bwMode="auto">
          <a:xfrm>
            <a:off x="3018046" y="4000504"/>
            <a:ext cx="5880394" cy="285749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0" y="2786058"/>
            <a:ext cx="2714612" cy="40719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696</Words>
  <PresentationFormat>Προβολή στην οθόνη (4:3)</PresentationFormat>
  <Paragraphs>155</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ΘΕΩΡΙΑ ΦΥΣΙΚΗ Γ ΛΥΚΕΙΟΥ</dc:title>
  <dc:creator>Panorea</dc:creator>
  <cp:lastModifiedBy>hp pc</cp:lastModifiedBy>
  <cp:revision>158</cp:revision>
  <dcterms:created xsi:type="dcterms:W3CDTF">2020-03-28T09:35:19Z</dcterms:created>
  <dcterms:modified xsi:type="dcterms:W3CDTF">2023-11-12T05:45:47Z</dcterms:modified>
</cp:coreProperties>
</file>