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92" r:id="rId2"/>
    <p:sldId id="391" r:id="rId3"/>
    <p:sldId id="327" r:id="rId4"/>
    <p:sldId id="329" r:id="rId5"/>
    <p:sldId id="330" r:id="rId6"/>
    <p:sldId id="331" r:id="rId7"/>
    <p:sldId id="393" r:id="rId8"/>
    <p:sldId id="340" r:id="rId9"/>
    <p:sldId id="362" r:id="rId10"/>
    <p:sldId id="364" r:id="rId11"/>
    <p:sldId id="376" r:id="rId12"/>
    <p:sldId id="394" r:id="rId13"/>
    <p:sldId id="337" r:id="rId14"/>
    <p:sldId id="361" r:id="rId15"/>
    <p:sldId id="363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2BBA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74" autoAdjust="0"/>
    <p:restoredTop sz="94751" autoAdjust="0"/>
  </p:normalViewPr>
  <p:slideViewPr>
    <p:cSldViewPr>
      <p:cViewPr>
        <p:scale>
          <a:sx n="73" d="100"/>
          <a:sy n="73" d="100"/>
        </p:scale>
        <p:origin x="-1714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2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99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9/1/2024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5643578"/>
            <a:ext cx="436245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785794"/>
            <a:ext cx="4714908" cy="369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2428860" y="285728"/>
            <a:ext cx="5214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Ηλεκτρικό  κύκλωμα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2357422" y="4286256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Αν πάρω ένα κομμάτι καλωδίου</a:t>
            </a:r>
            <a:endParaRPr lang="en-US" b="1" dirty="0"/>
          </a:p>
        </p:txBody>
      </p:sp>
      <p:cxnSp>
        <p:nvCxnSpPr>
          <p:cNvPr id="9" name="8 - Ευθύγραμμο βέλος σύνδεσης"/>
          <p:cNvCxnSpPr/>
          <p:nvPr/>
        </p:nvCxnSpPr>
        <p:spPr>
          <a:xfrm rot="5400000">
            <a:off x="2714612" y="3429000"/>
            <a:ext cx="1357322" cy="21431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ύγραμμο βέλος σύνδεσης"/>
          <p:cNvCxnSpPr/>
          <p:nvPr/>
        </p:nvCxnSpPr>
        <p:spPr>
          <a:xfrm rot="5400000">
            <a:off x="2714612" y="5286388"/>
            <a:ext cx="785818" cy="7143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ύγραμμο βέλος σύνδεσης"/>
          <p:cNvCxnSpPr/>
          <p:nvPr/>
        </p:nvCxnSpPr>
        <p:spPr>
          <a:xfrm flipV="1">
            <a:off x="4786314" y="5500702"/>
            <a:ext cx="1000132" cy="50006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5786446" y="5000636"/>
            <a:ext cx="3143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Είναι τα ελεύθερα ηλεκτρόνια που κινούνται προς  μια  κατεύθυνση , μέσα στο ηλεκτρικό κύκλωμα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14356"/>
            <a:ext cx="2786082" cy="4493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7 - Ευθύγραμμο βέλος σύνδεσης"/>
          <p:cNvCxnSpPr/>
          <p:nvPr/>
        </p:nvCxnSpPr>
        <p:spPr>
          <a:xfrm>
            <a:off x="2500298" y="3286124"/>
            <a:ext cx="1428760" cy="128588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TextBox"/>
          <p:cNvSpPr txBox="1"/>
          <p:nvPr/>
        </p:nvSpPr>
        <p:spPr>
          <a:xfrm>
            <a:off x="4500562" y="357166"/>
            <a:ext cx="43577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Σύνδεση  βολτόμετρου στο ηλεκτρικό κύκλωμα</a:t>
            </a:r>
            <a:endParaRPr lang="en-US" sz="2400" u="sng" dirty="0" smtClean="0">
              <a:solidFill>
                <a:srgbClr val="FF0000"/>
              </a:solidFill>
            </a:endParaRPr>
          </a:p>
        </p:txBody>
      </p:sp>
      <p:sp>
        <p:nvSpPr>
          <p:cNvPr id="30" name="29 - Ορθογώνιο"/>
          <p:cNvSpPr/>
          <p:nvPr/>
        </p:nvSpPr>
        <p:spPr>
          <a:xfrm>
            <a:off x="1714480" y="1000108"/>
            <a:ext cx="12961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βολτόμετρο</a:t>
            </a:r>
            <a:endParaRPr lang="en-US" dirty="0"/>
          </a:p>
        </p:txBody>
      </p:sp>
      <p:grpSp>
        <p:nvGrpSpPr>
          <p:cNvPr id="37" name="36 - Ομάδα"/>
          <p:cNvGrpSpPr/>
          <p:nvPr/>
        </p:nvGrpSpPr>
        <p:grpSpPr>
          <a:xfrm>
            <a:off x="5929322" y="3929066"/>
            <a:ext cx="500066" cy="428628"/>
            <a:chOff x="5715008" y="2000240"/>
            <a:chExt cx="500066" cy="428628"/>
          </a:xfrm>
        </p:grpSpPr>
        <p:sp>
          <p:nvSpPr>
            <p:cNvPr id="31" name="30 - Έλλειψη"/>
            <p:cNvSpPr/>
            <p:nvPr/>
          </p:nvSpPr>
          <p:spPr>
            <a:xfrm>
              <a:off x="5715008" y="2000240"/>
              <a:ext cx="500066" cy="42862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33 - Ευθεία γραμμή σύνδεσης"/>
            <p:cNvCxnSpPr>
              <a:stCxn id="31" idx="1"/>
              <a:endCxn id="31" idx="5"/>
            </p:cNvCxnSpPr>
            <p:nvPr/>
          </p:nvCxnSpPr>
          <p:spPr>
            <a:xfrm rot="16200000" flipH="1">
              <a:off x="5813498" y="2037754"/>
              <a:ext cx="303086" cy="35360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35 - Ευθεία γραμμή σύνδεσης"/>
            <p:cNvCxnSpPr>
              <a:stCxn id="31" idx="3"/>
              <a:endCxn id="31" idx="7"/>
            </p:cNvCxnSpPr>
            <p:nvPr/>
          </p:nvCxnSpPr>
          <p:spPr>
            <a:xfrm rot="5400000" flipH="1" flipV="1">
              <a:off x="5813498" y="2037754"/>
              <a:ext cx="303086" cy="35360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38 - Ορθογώνιο"/>
          <p:cNvSpPr/>
          <p:nvPr/>
        </p:nvSpPr>
        <p:spPr>
          <a:xfrm>
            <a:off x="5786446" y="4286256"/>
            <a:ext cx="804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λάμπα</a:t>
            </a:r>
            <a:endParaRPr lang="en-US" dirty="0"/>
          </a:p>
        </p:txBody>
      </p:sp>
      <p:cxnSp>
        <p:nvCxnSpPr>
          <p:cNvPr id="42" name="41 - Γωνιακή σύνδεση"/>
          <p:cNvCxnSpPr/>
          <p:nvPr/>
        </p:nvCxnSpPr>
        <p:spPr>
          <a:xfrm rot="16200000" flipH="1">
            <a:off x="7073124" y="4704542"/>
            <a:ext cx="2357454" cy="1214446"/>
          </a:xfrm>
          <a:prstGeom prst="bentConnector3">
            <a:avLst>
              <a:gd name="adj1" fmla="val -424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- Γωνιακή σύνδεση"/>
          <p:cNvCxnSpPr/>
          <p:nvPr/>
        </p:nvCxnSpPr>
        <p:spPr>
          <a:xfrm>
            <a:off x="4572794" y="5204608"/>
            <a:ext cx="2071702" cy="1285884"/>
          </a:xfrm>
          <a:prstGeom prst="bentConnector3">
            <a:avLst>
              <a:gd name="adj1" fmla="val 1449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- Ευθεία γραμμή σύνδεσης"/>
          <p:cNvCxnSpPr/>
          <p:nvPr/>
        </p:nvCxnSpPr>
        <p:spPr>
          <a:xfrm rot="5400000">
            <a:off x="6501620" y="6490492"/>
            <a:ext cx="428628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- Ευθεία γραμμή σύνδεσης"/>
          <p:cNvCxnSpPr/>
          <p:nvPr/>
        </p:nvCxnSpPr>
        <p:spPr>
          <a:xfrm rot="16200000" flipH="1">
            <a:off x="6465107" y="6455567"/>
            <a:ext cx="796136" cy="873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>
            <a:off x="6930248" y="6490492"/>
            <a:ext cx="200026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 rot="16200000" flipV="1">
            <a:off x="4358480" y="4918856"/>
            <a:ext cx="500066" cy="7143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- Ευθεία γραμμή σύνδεσης"/>
          <p:cNvCxnSpPr/>
          <p:nvPr/>
        </p:nvCxnSpPr>
        <p:spPr>
          <a:xfrm rot="10800000" flipV="1">
            <a:off x="5072860" y="3214686"/>
            <a:ext cx="928694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- Ευθεία γραμμή σύνδεσης"/>
          <p:cNvCxnSpPr/>
          <p:nvPr/>
        </p:nvCxnSpPr>
        <p:spPr>
          <a:xfrm flipH="1">
            <a:off x="4572794" y="4133038"/>
            <a:ext cx="571504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- Ευθεία γραμμή σύνδεσης"/>
          <p:cNvCxnSpPr/>
          <p:nvPr/>
        </p:nvCxnSpPr>
        <p:spPr>
          <a:xfrm rot="5400000">
            <a:off x="4287042" y="4418790"/>
            <a:ext cx="57150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- Ευθεία γραμμή σύνδεσης"/>
          <p:cNvCxnSpPr/>
          <p:nvPr/>
        </p:nvCxnSpPr>
        <p:spPr>
          <a:xfrm rot="5400000">
            <a:off x="4609307" y="3678239"/>
            <a:ext cx="92869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- Ευθεία γραμμή σύνδεσης"/>
          <p:cNvCxnSpPr/>
          <p:nvPr/>
        </p:nvCxnSpPr>
        <p:spPr>
          <a:xfrm rot="5400000">
            <a:off x="6966761" y="3678239"/>
            <a:ext cx="92869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 rot="10800000">
            <a:off x="6501620" y="3153864"/>
            <a:ext cx="928694" cy="60822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>
            <a:stCxn id="31" idx="6"/>
          </p:cNvCxnSpPr>
          <p:nvPr/>
        </p:nvCxnSpPr>
        <p:spPr>
          <a:xfrm flipV="1">
            <a:off x="6429388" y="4134626"/>
            <a:ext cx="1215240" cy="8754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- Ευθεία γραμμή σύνδεσης"/>
          <p:cNvCxnSpPr/>
          <p:nvPr/>
        </p:nvCxnSpPr>
        <p:spPr>
          <a:xfrm rot="10800000">
            <a:off x="5072860" y="4133038"/>
            <a:ext cx="857256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- Έλλειψη"/>
          <p:cNvSpPr/>
          <p:nvPr/>
        </p:nvSpPr>
        <p:spPr>
          <a:xfrm>
            <a:off x="6001554" y="2928934"/>
            <a:ext cx="500066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57 - TextBox"/>
          <p:cNvSpPr txBox="1"/>
          <p:nvPr/>
        </p:nvSpPr>
        <p:spPr>
          <a:xfrm>
            <a:off x="6001554" y="2928934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</a:t>
            </a:r>
          </a:p>
        </p:txBody>
      </p:sp>
      <p:sp>
        <p:nvSpPr>
          <p:cNvPr id="59" name="58 - Έλλειψη"/>
          <p:cNvSpPr/>
          <p:nvPr/>
        </p:nvSpPr>
        <p:spPr>
          <a:xfrm>
            <a:off x="5000628" y="407194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59 - Έλλειψη"/>
          <p:cNvSpPr/>
          <p:nvPr/>
        </p:nvSpPr>
        <p:spPr>
          <a:xfrm>
            <a:off x="7429520" y="407194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60 - TextBox"/>
          <p:cNvSpPr txBox="1"/>
          <p:nvPr/>
        </p:nvSpPr>
        <p:spPr>
          <a:xfrm>
            <a:off x="5000628" y="4071942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62" name="61 - TextBox"/>
          <p:cNvSpPr txBox="1"/>
          <p:nvPr/>
        </p:nvSpPr>
        <p:spPr>
          <a:xfrm>
            <a:off x="7358082" y="4071942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59 - TextBox"/>
          <p:cNvSpPr txBox="1"/>
          <p:nvPr/>
        </p:nvSpPr>
        <p:spPr>
          <a:xfrm>
            <a:off x="1571604" y="357166"/>
            <a:ext cx="6429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Σύνδεση  βολτόμετρου στο ηλεκτρικό κύκλωμα</a:t>
            </a:r>
            <a:endParaRPr lang="en-US" sz="2400" u="sng" dirty="0" smtClean="0">
              <a:solidFill>
                <a:srgbClr val="FF0000"/>
              </a:solidFill>
            </a:endParaRPr>
          </a:p>
        </p:txBody>
      </p:sp>
      <p:sp>
        <p:nvSpPr>
          <p:cNvPr id="62" name="61 - TextBox"/>
          <p:cNvSpPr txBox="1"/>
          <p:nvPr/>
        </p:nvSpPr>
        <p:spPr>
          <a:xfrm>
            <a:off x="1715274" y="2847154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1</a:t>
            </a:r>
          </a:p>
        </p:txBody>
      </p:sp>
      <p:cxnSp>
        <p:nvCxnSpPr>
          <p:cNvPr id="16" name="15 - Γωνιακή σύνδεση"/>
          <p:cNvCxnSpPr/>
          <p:nvPr/>
        </p:nvCxnSpPr>
        <p:spPr>
          <a:xfrm rot="16200000" flipH="1">
            <a:off x="2858282" y="3347220"/>
            <a:ext cx="2357454" cy="1214446"/>
          </a:xfrm>
          <a:prstGeom prst="bentConnector3">
            <a:avLst>
              <a:gd name="adj1" fmla="val -424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Γωνιακή σύνδεση"/>
          <p:cNvCxnSpPr/>
          <p:nvPr/>
        </p:nvCxnSpPr>
        <p:spPr>
          <a:xfrm>
            <a:off x="357952" y="3847286"/>
            <a:ext cx="2071702" cy="1285884"/>
          </a:xfrm>
          <a:prstGeom prst="bentConnector3">
            <a:avLst>
              <a:gd name="adj1" fmla="val 1449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2286778" y="5133170"/>
            <a:ext cx="428628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/>
          <p:nvPr/>
        </p:nvCxnSpPr>
        <p:spPr>
          <a:xfrm rot="16200000" flipH="1">
            <a:off x="2250265" y="5098245"/>
            <a:ext cx="796136" cy="873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εία γραμμή σύνδεσης"/>
          <p:cNvCxnSpPr/>
          <p:nvPr/>
        </p:nvCxnSpPr>
        <p:spPr>
          <a:xfrm>
            <a:off x="2715406" y="5133170"/>
            <a:ext cx="200026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- Ευθεία γραμμή σύνδεσης"/>
          <p:cNvCxnSpPr/>
          <p:nvPr/>
        </p:nvCxnSpPr>
        <p:spPr>
          <a:xfrm rot="16200000" flipV="1">
            <a:off x="143638" y="3561534"/>
            <a:ext cx="500066" cy="7143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- Ελεύθερη σχεδίαση"/>
          <p:cNvSpPr/>
          <p:nvPr/>
        </p:nvSpPr>
        <p:spPr>
          <a:xfrm>
            <a:off x="1715274" y="2347088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 rot="10800000" flipV="1">
            <a:off x="1428728" y="5929330"/>
            <a:ext cx="928694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flipH="1">
            <a:off x="357158" y="2786058"/>
            <a:ext cx="571504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5400000">
            <a:off x="72200" y="3061468"/>
            <a:ext cx="57150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 rot="5400000">
            <a:off x="1036613" y="5536421"/>
            <a:ext cx="785024" cy="794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εία γραμμή σύνδεσης"/>
          <p:cNvCxnSpPr/>
          <p:nvPr/>
        </p:nvCxnSpPr>
        <p:spPr>
          <a:xfrm rot="16200000" flipH="1">
            <a:off x="3322232" y="5536024"/>
            <a:ext cx="785818" cy="794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10800000">
            <a:off x="2857488" y="5929330"/>
            <a:ext cx="857256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- Ευθεία γραμμή σύνδεσης"/>
          <p:cNvCxnSpPr/>
          <p:nvPr/>
        </p:nvCxnSpPr>
        <p:spPr>
          <a:xfrm>
            <a:off x="2429654" y="2775716"/>
            <a:ext cx="1000132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- Ευθεία γραμμή σύνδεσης"/>
          <p:cNvCxnSpPr/>
          <p:nvPr/>
        </p:nvCxnSpPr>
        <p:spPr>
          <a:xfrm rot="10800000">
            <a:off x="858018" y="2775716"/>
            <a:ext cx="857256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Έλλειψη"/>
          <p:cNvSpPr/>
          <p:nvPr/>
        </p:nvSpPr>
        <p:spPr>
          <a:xfrm>
            <a:off x="2357422" y="5643578"/>
            <a:ext cx="500066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TextBox"/>
          <p:cNvSpPr txBox="1"/>
          <p:nvPr/>
        </p:nvSpPr>
        <p:spPr>
          <a:xfrm>
            <a:off x="2357422" y="5643578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</a:t>
            </a:r>
          </a:p>
        </p:txBody>
      </p:sp>
      <p:cxnSp>
        <p:nvCxnSpPr>
          <p:cNvPr id="30" name="29 - Ευθύγραμμο βέλος σύνδεσης"/>
          <p:cNvCxnSpPr/>
          <p:nvPr/>
        </p:nvCxnSpPr>
        <p:spPr>
          <a:xfrm>
            <a:off x="5357818" y="1857364"/>
            <a:ext cx="500066" cy="42862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5929322" y="1428736"/>
            <a:ext cx="321467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Συμβολίζει  το </a:t>
            </a:r>
            <a:r>
              <a:rPr lang="el-GR" sz="2400" u="sng" dirty="0" smtClean="0"/>
              <a:t>βολτόμετρο </a:t>
            </a:r>
            <a:r>
              <a:rPr lang="el-GR" sz="2400" dirty="0" smtClean="0"/>
              <a:t>που μετράει την τάση στα άκρα της  ηλεκτρικής πηγής (</a:t>
            </a:r>
            <a:r>
              <a:rPr lang="el-GR" sz="2400" u="sng" dirty="0" smtClean="0"/>
              <a:t>μπαταρίας</a:t>
            </a:r>
            <a:r>
              <a:rPr lang="el-GR" sz="2400" dirty="0" smtClean="0"/>
              <a:t>)    </a:t>
            </a:r>
            <a:r>
              <a:rPr lang="en-US" sz="2400" dirty="0" smtClean="0"/>
              <a:t>V</a:t>
            </a:r>
            <a:r>
              <a:rPr lang="en-US" sz="2400" baseline="-25000" dirty="0" smtClean="0"/>
              <a:t>AB</a:t>
            </a:r>
            <a:endParaRPr lang="en-US" sz="2400" dirty="0" smtClean="0"/>
          </a:p>
        </p:txBody>
      </p:sp>
      <p:sp>
        <p:nvSpPr>
          <p:cNvPr id="36" name="35 - Έλλειψη"/>
          <p:cNvSpPr/>
          <p:nvPr/>
        </p:nvSpPr>
        <p:spPr>
          <a:xfrm>
            <a:off x="4786314" y="1428736"/>
            <a:ext cx="642942" cy="5715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TextBox"/>
          <p:cNvSpPr txBox="1"/>
          <p:nvPr/>
        </p:nvSpPr>
        <p:spPr>
          <a:xfrm>
            <a:off x="4857752" y="1428736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</a:t>
            </a:r>
          </a:p>
        </p:txBody>
      </p:sp>
      <p:sp>
        <p:nvSpPr>
          <p:cNvPr id="59" name="58 - Έλλειψη"/>
          <p:cNvSpPr/>
          <p:nvPr/>
        </p:nvSpPr>
        <p:spPr>
          <a:xfrm>
            <a:off x="785786" y="5072074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60 - Έλλειψη"/>
          <p:cNvSpPr/>
          <p:nvPr/>
        </p:nvSpPr>
        <p:spPr>
          <a:xfrm>
            <a:off x="4214810" y="500063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67 - TextBox"/>
          <p:cNvSpPr txBox="1"/>
          <p:nvPr/>
        </p:nvSpPr>
        <p:spPr>
          <a:xfrm>
            <a:off x="642910" y="5072074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69" name="68 - TextBox"/>
          <p:cNvSpPr txBox="1"/>
          <p:nvPr/>
        </p:nvSpPr>
        <p:spPr>
          <a:xfrm>
            <a:off x="4214810" y="5000636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32" name="31 - Ορθογώνιο"/>
          <p:cNvSpPr/>
          <p:nvPr/>
        </p:nvSpPr>
        <p:spPr>
          <a:xfrm>
            <a:off x="4214810" y="3857628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I</a:t>
            </a:r>
            <a:r>
              <a:rPr lang="en-US" baseline="-25000" dirty="0" smtClean="0"/>
              <a:t> </a:t>
            </a:r>
            <a:endParaRPr lang="en-US" dirty="0"/>
          </a:p>
        </p:txBody>
      </p:sp>
      <p:cxnSp>
        <p:nvCxnSpPr>
          <p:cNvPr id="33" name="32 - Ευθύγραμμο βέλος σύνδεσης"/>
          <p:cNvCxnSpPr/>
          <p:nvPr/>
        </p:nvCxnSpPr>
        <p:spPr>
          <a:xfrm rot="5400000" flipH="1" flipV="1">
            <a:off x="4465637" y="4035429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9" grpId="0"/>
      <p:bldP spid="31" grpId="0"/>
      <p:bldP spid="36" grpId="0" animBg="1"/>
      <p:bldP spid="37" grpId="0"/>
      <p:bldP spid="59" grpId="0" animBg="1"/>
      <p:bldP spid="61" grpId="0" animBg="1"/>
      <p:bldP spid="68" grpId="0"/>
      <p:bldP spid="6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571472" y="357166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	</a:t>
            </a:r>
            <a:endParaRPr lang="en-US" sz="2000" b="1" dirty="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428596" y="1142984"/>
            <a:ext cx="8215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Ερώτηση</a:t>
            </a:r>
          </a:p>
          <a:p>
            <a:r>
              <a:rPr lang="el-GR" dirty="0" smtClean="0"/>
              <a:t>Τι σημαίνει ότι </a:t>
            </a:r>
            <a:r>
              <a:rPr lang="el-GR" dirty="0" smtClean="0"/>
              <a:t>μια ηλεκτρική συσκευή (ή ένα καλώδιο) έχει ένταση ρεύματος (ή ρεύμα)  10Α;</a:t>
            </a:r>
            <a:endParaRPr lang="el-GR" dirty="0" smtClean="0"/>
          </a:p>
        </p:txBody>
      </p:sp>
      <p:sp>
        <p:nvSpPr>
          <p:cNvPr id="8" name="7 - Ορθογώνιο"/>
          <p:cNvSpPr/>
          <p:nvPr/>
        </p:nvSpPr>
        <p:spPr>
          <a:xfrm>
            <a:off x="428596" y="2690336"/>
            <a:ext cx="80724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Απάντηση </a:t>
            </a:r>
          </a:p>
          <a:p>
            <a:r>
              <a:rPr lang="el-GR" dirty="0" smtClean="0"/>
              <a:t>Σημαίνει ότι </a:t>
            </a:r>
            <a:r>
              <a:rPr lang="el-GR" dirty="0" smtClean="0"/>
              <a:t> </a:t>
            </a:r>
            <a:r>
              <a:rPr lang="el-GR" dirty="0" smtClean="0"/>
              <a:t>ηλεκτρόνια (ή άλλα φορτισμένα σωματίδια) που έχουν συνολικό φορτίο </a:t>
            </a:r>
            <a:r>
              <a:rPr lang="el-GR" dirty="0" smtClean="0"/>
              <a:t>10</a:t>
            </a:r>
            <a:r>
              <a:rPr lang="en-US" dirty="0" smtClean="0"/>
              <a:t>C</a:t>
            </a:r>
            <a:r>
              <a:rPr lang="en-US" dirty="0" smtClean="0"/>
              <a:t>, </a:t>
            </a:r>
            <a:r>
              <a:rPr lang="el-GR" dirty="0" smtClean="0"/>
              <a:t>θα περάσουν από κάθετη διατομή του αγωγού, μέσα σε ένα δευτερόλεπτο</a:t>
            </a:r>
            <a:endParaRPr lang="el-GR" dirty="0" smtClean="0"/>
          </a:p>
        </p:txBody>
      </p:sp>
      <p:sp>
        <p:nvSpPr>
          <p:cNvPr id="10" name="9 - TextBox"/>
          <p:cNvSpPr txBox="1"/>
          <p:nvPr/>
        </p:nvSpPr>
        <p:spPr>
          <a:xfrm>
            <a:off x="1357290" y="357166"/>
            <a:ext cx="5357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Ένταση     Ηλεκτρικού  ρεύματος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639475">
            <a:off x="1035103" y="4422222"/>
            <a:ext cx="7929618" cy="1368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11 - TextBox"/>
          <p:cNvSpPr txBox="1"/>
          <p:nvPr/>
        </p:nvSpPr>
        <p:spPr>
          <a:xfrm>
            <a:off x="4786314" y="6488668"/>
            <a:ext cx="3786214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b="1" dirty="0" smtClean="0"/>
              <a:t>Κάθετη  διατομή  του  αγωγού </a:t>
            </a:r>
            <a:endParaRPr lang="en-US" b="1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 rot="16200000" flipH="1">
            <a:off x="4536281" y="5607859"/>
            <a:ext cx="1214446" cy="71438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1571604" y="285728"/>
            <a:ext cx="5214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Ηλεκτρικό  κύκλωμα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357430"/>
            <a:ext cx="5500726" cy="3667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1714480" y="1214422"/>
            <a:ext cx="7215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Την ένταση του ρεύματος σε  ένα ηλεκτρικό  κύκλωμα την μετράμε με όργανα που λέγονται </a:t>
            </a:r>
            <a:r>
              <a:rPr lang="el-GR" sz="2400" b="1" dirty="0" smtClean="0">
                <a:solidFill>
                  <a:srgbClr val="FF0000"/>
                </a:solidFill>
              </a:rPr>
              <a:t>αμπερόμετρα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8" name="7 - Ευθύγραμμο βέλος σύνδεσης"/>
          <p:cNvCxnSpPr/>
          <p:nvPr/>
        </p:nvCxnSpPr>
        <p:spPr>
          <a:xfrm rot="5400000" flipH="1" flipV="1">
            <a:off x="4893471" y="2607463"/>
            <a:ext cx="3286148" cy="207170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59 - TextBox"/>
          <p:cNvSpPr txBox="1"/>
          <p:nvPr/>
        </p:nvSpPr>
        <p:spPr>
          <a:xfrm>
            <a:off x="1571604" y="357166"/>
            <a:ext cx="5214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Σύνδεση  αμπερομέτρου  σε κύκλωμα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  <p:grpSp>
        <p:nvGrpSpPr>
          <p:cNvPr id="37" name="36 - Ομάδα"/>
          <p:cNvGrpSpPr/>
          <p:nvPr/>
        </p:nvGrpSpPr>
        <p:grpSpPr>
          <a:xfrm>
            <a:off x="0" y="2845330"/>
            <a:ext cx="4357718" cy="4012670"/>
            <a:chOff x="357158" y="2357430"/>
            <a:chExt cx="4357718" cy="4012670"/>
          </a:xfrm>
        </p:grpSpPr>
        <p:cxnSp>
          <p:nvCxnSpPr>
            <p:cNvPr id="16" name="15 - Γωνιακή σύνδεση"/>
            <p:cNvCxnSpPr>
              <a:stCxn id="21" idx="6"/>
            </p:cNvCxnSpPr>
            <p:nvPr/>
          </p:nvCxnSpPr>
          <p:spPr>
            <a:xfrm>
              <a:off x="3643306" y="3357562"/>
              <a:ext cx="714380" cy="2571768"/>
            </a:xfrm>
            <a:prstGeom prst="bentConnector2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- Γωνιακή σύνδεση"/>
            <p:cNvCxnSpPr/>
            <p:nvPr/>
          </p:nvCxnSpPr>
          <p:spPr>
            <a:xfrm>
              <a:off x="857224" y="4643446"/>
              <a:ext cx="2071702" cy="1285884"/>
            </a:xfrm>
            <a:prstGeom prst="bentConnector3">
              <a:avLst>
                <a:gd name="adj1" fmla="val 1449"/>
              </a:avLst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- Ευθεία γραμμή σύνδεσης"/>
            <p:cNvCxnSpPr/>
            <p:nvPr/>
          </p:nvCxnSpPr>
          <p:spPr>
            <a:xfrm rot="5400000">
              <a:off x="2714612" y="5929330"/>
              <a:ext cx="428628" cy="1588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34 - Ευθεία γραμμή σύνδεσης"/>
            <p:cNvCxnSpPr/>
            <p:nvPr/>
          </p:nvCxnSpPr>
          <p:spPr>
            <a:xfrm rot="16200000" flipH="1">
              <a:off x="2678099" y="5894405"/>
              <a:ext cx="796136" cy="873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37 - Ευθεία γραμμή σύνδεσης"/>
            <p:cNvCxnSpPr/>
            <p:nvPr/>
          </p:nvCxnSpPr>
          <p:spPr>
            <a:xfrm>
              <a:off x="3071802" y="5929330"/>
              <a:ext cx="1285884" cy="1588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41 - Ευθεία γραμμή σύνδεσης"/>
            <p:cNvCxnSpPr/>
            <p:nvPr/>
          </p:nvCxnSpPr>
          <p:spPr>
            <a:xfrm rot="16200000" flipV="1">
              <a:off x="571472" y="4357694"/>
              <a:ext cx="285752" cy="285752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50 - Ελεύθερη σχεδίαση"/>
            <p:cNvSpPr/>
            <p:nvPr/>
          </p:nvSpPr>
          <p:spPr>
            <a:xfrm>
              <a:off x="1428728" y="2928934"/>
              <a:ext cx="718457" cy="424542"/>
            </a:xfrm>
            <a:custGeom>
              <a:avLst/>
              <a:gdLst>
                <a:gd name="connsiteX0" fmla="*/ 0 w 718457"/>
                <a:gd name="connsiteY0" fmla="*/ 418011 h 424542"/>
                <a:gd name="connsiteX1" fmla="*/ 104503 w 718457"/>
                <a:gd name="connsiteY1" fmla="*/ 0 h 424542"/>
                <a:gd name="connsiteX2" fmla="*/ 169817 w 718457"/>
                <a:gd name="connsiteY2" fmla="*/ 418011 h 424542"/>
                <a:gd name="connsiteX3" fmla="*/ 274320 w 718457"/>
                <a:gd name="connsiteY3" fmla="*/ 13063 h 424542"/>
                <a:gd name="connsiteX4" fmla="*/ 365760 w 718457"/>
                <a:gd name="connsiteY4" fmla="*/ 418011 h 424542"/>
                <a:gd name="connsiteX5" fmla="*/ 470263 w 718457"/>
                <a:gd name="connsiteY5" fmla="*/ 13063 h 424542"/>
                <a:gd name="connsiteX6" fmla="*/ 535577 w 718457"/>
                <a:gd name="connsiteY6" fmla="*/ 418011 h 424542"/>
                <a:gd name="connsiteX7" fmla="*/ 640080 w 718457"/>
                <a:gd name="connsiteY7" fmla="*/ 52251 h 424542"/>
                <a:gd name="connsiteX8" fmla="*/ 718457 w 718457"/>
                <a:gd name="connsiteY8" fmla="*/ 418011 h 424542"/>
                <a:gd name="connsiteX9" fmla="*/ 718457 w 718457"/>
                <a:gd name="connsiteY9" fmla="*/ 418011 h 4245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8457" h="424542">
                  <a:moveTo>
                    <a:pt x="0" y="418011"/>
                  </a:moveTo>
                  <a:cubicBezTo>
                    <a:pt x="38100" y="209005"/>
                    <a:pt x="76200" y="0"/>
                    <a:pt x="104503" y="0"/>
                  </a:cubicBezTo>
                  <a:cubicBezTo>
                    <a:pt x="132806" y="0"/>
                    <a:pt x="141514" y="415834"/>
                    <a:pt x="169817" y="418011"/>
                  </a:cubicBezTo>
                  <a:cubicBezTo>
                    <a:pt x="198120" y="420188"/>
                    <a:pt x="241663" y="13063"/>
                    <a:pt x="274320" y="13063"/>
                  </a:cubicBezTo>
                  <a:cubicBezTo>
                    <a:pt x="306977" y="13063"/>
                    <a:pt x="333103" y="418011"/>
                    <a:pt x="365760" y="418011"/>
                  </a:cubicBezTo>
                  <a:cubicBezTo>
                    <a:pt x="398417" y="418011"/>
                    <a:pt x="441960" y="13063"/>
                    <a:pt x="470263" y="13063"/>
                  </a:cubicBezTo>
                  <a:cubicBezTo>
                    <a:pt x="498566" y="13063"/>
                    <a:pt x="507274" y="411480"/>
                    <a:pt x="535577" y="418011"/>
                  </a:cubicBezTo>
                  <a:cubicBezTo>
                    <a:pt x="563880" y="424542"/>
                    <a:pt x="609600" y="52251"/>
                    <a:pt x="640080" y="52251"/>
                  </a:cubicBezTo>
                  <a:cubicBezTo>
                    <a:pt x="670560" y="52251"/>
                    <a:pt x="718457" y="418011"/>
                    <a:pt x="718457" y="418011"/>
                  </a:cubicBezTo>
                  <a:lnTo>
                    <a:pt x="718457" y="418011"/>
                  </a:lnTo>
                </a:path>
              </a:pathLst>
            </a:cu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52 - Ευθεία γραμμή σύνδεσης"/>
            <p:cNvCxnSpPr>
              <a:stCxn id="21" idx="2"/>
              <a:endCxn id="51" idx="8"/>
            </p:cNvCxnSpPr>
            <p:nvPr/>
          </p:nvCxnSpPr>
          <p:spPr>
            <a:xfrm rot="10800000">
              <a:off x="2147186" y="3346946"/>
              <a:ext cx="853179" cy="10617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54 - Ευθεία γραμμή σύνδεσης"/>
            <p:cNvCxnSpPr>
              <a:stCxn id="51" idx="0"/>
            </p:cNvCxnSpPr>
            <p:nvPr/>
          </p:nvCxnSpPr>
          <p:spPr>
            <a:xfrm flipH="1">
              <a:off x="857224" y="3346945"/>
              <a:ext cx="571504" cy="10617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56 - Ευθεία γραμμή σύνδεσης"/>
            <p:cNvCxnSpPr/>
            <p:nvPr/>
          </p:nvCxnSpPr>
          <p:spPr>
            <a:xfrm rot="5400000">
              <a:off x="357158" y="3857628"/>
              <a:ext cx="1000132" cy="1588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61 - TextBox"/>
            <p:cNvSpPr txBox="1"/>
            <p:nvPr/>
          </p:nvSpPr>
          <p:spPr>
            <a:xfrm>
              <a:off x="1428728" y="2357430"/>
              <a:ext cx="7143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R</a:t>
              </a:r>
              <a:r>
                <a:rPr lang="en-US" sz="2400" baseline="-25000" dirty="0" smtClean="0"/>
                <a:t>1</a:t>
              </a:r>
            </a:p>
          </p:txBody>
        </p:sp>
        <p:sp>
          <p:nvSpPr>
            <p:cNvPr id="64" name="63 - TextBox"/>
            <p:cNvSpPr txBox="1"/>
            <p:nvPr/>
          </p:nvSpPr>
          <p:spPr>
            <a:xfrm>
              <a:off x="2285984" y="6000768"/>
              <a:ext cx="242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/>
                <a:t>Ηλεκτρική πηγή</a:t>
              </a:r>
              <a:endParaRPr lang="en-US" b="1" dirty="0" smtClean="0"/>
            </a:p>
          </p:txBody>
        </p:sp>
        <p:sp>
          <p:nvSpPr>
            <p:cNvPr id="67" name="66 - TextBox"/>
            <p:cNvSpPr txBox="1"/>
            <p:nvPr/>
          </p:nvSpPr>
          <p:spPr>
            <a:xfrm>
              <a:off x="357158" y="4357694"/>
              <a:ext cx="242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/>
                <a:t>διακόπτης</a:t>
              </a:r>
              <a:endParaRPr lang="en-US" b="1" dirty="0" smtClean="0"/>
            </a:p>
          </p:txBody>
        </p:sp>
        <p:sp>
          <p:nvSpPr>
            <p:cNvPr id="21" name="20 - Έλλειψη"/>
            <p:cNvSpPr/>
            <p:nvPr/>
          </p:nvSpPr>
          <p:spPr>
            <a:xfrm>
              <a:off x="3000364" y="3071810"/>
              <a:ext cx="642942" cy="57150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28 - TextBox"/>
            <p:cNvSpPr txBox="1"/>
            <p:nvPr/>
          </p:nvSpPr>
          <p:spPr>
            <a:xfrm>
              <a:off x="3071802" y="3071810"/>
              <a:ext cx="4286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400" dirty="0" smtClean="0"/>
                <a:t>Α</a:t>
              </a:r>
              <a:endParaRPr lang="en-US" sz="2400" dirty="0" smtClean="0"/>
            </a:p>
          </p:txBody>
        </p:sp>
      </p:grpSp>
      <p:sp>
        <p:nvSpPr>
          <p:cNvPr id="30" name="29 - Έλλειψη"/>
          <p:cNvSpPr/>
          <p:nvPr/>
        </p:nvSpPr>
        <p:spPr>
          <a:xfrm>
            <a:off x="4857752" y="1500174"/>
            <a:ext cx="642942" cy="5715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TextBox"/>
          <p:cNvSpPr txBox="1"/>
          <p:nvPr/>
        </p:nvSpPr>
        <p:spPr>
          <a:xfrm>
            <a:off x="4929190" y="1500174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cxnSp>
        <p:nvCxnSpPr>
          <p:cNvPr id="33" name="32 - Ευθύγραμμο βέλος σύνδεσης"/>
          <p:cNvCxnSpPr/>
          <p:nvPr/>
        </p:nvCxnSpPr>
        <p:spPr>
          <a:xfrm>
            <a:off x="5429256" y="1928802"/>
            <a:ext cx="500066" cy="42862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5929322" y="1785926"/>
            <a:ext cx="321467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Συμβολίζει  το </a:t>
            </a:r>
            <a:r>
              <a:rPr lang="el-GR" sz="2400" u="sng" dirty="0" smtClean="0"/>
              <a:t>αμπερόμετρο</a:t>
            </a:r>
            <a:r>
              <a:rPr lang="el-GR" sz="2400" dirty="0" smtClean="0"/>
              <a:t> που μετράει την ένταση του ρεύματος (τα αμπέρ), σε ένα ορισμένο σημείο του κυκλώματος</a:t>
            </a:r>
            <a:endParaRPr lang="en-US" sz="2400" dirty="0" smtClean="0"/>
          </a:p>
        </p:txBody>
      </p:sp>
      <p:sp>
        <p:nvSpPr>
          <p:cNvPr id="39" name="38 - TextBox"/>
          <p:cNvSpPr txBox="1"/>
          <p:nvPr/>
        </p:nvSpPr>
        <p:spPr>
          <a:xfrm>
            <a:off x="5000628" y="5288340"/>
            <a:ext cx="41433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</a:t>
            </a:r>
            <a:r>
              <a:rPr lang="el-GR" sz="2400" u="sng" dirty="0" smtClean="0"/>
              <a:t>αμπερόμετρο </a:t>
            </a:r>
            <a:r>
              <a:rPr lang="el-GR" sz="2400" dirty="0" smtClean="0"/>
              <a:t>συνδέεται πάντα </a:t>
            </a:r>
            <a:r>
              <a:rPr lang="el-GR" sz="2400" u="sng" dirty="0" smtClean="0"/>
              <a:t>σε σειρά </a:t>
            </a:r>
            <a:r>
              <a:rPr lang="el-GR" sz="2400" dirty="0" smtClean="0"/>
              <a:t>με την ηλεκτρική συσκευή  (δίπολο), στην  οποία μετράει το ρεύμα</a:t>
            </a:r>
            <a:endParaRPr lang="en-US" sz="2400" dirty="0" smtClean="0"/>
          </a:p>
        </p:txBody>
      </p:sp>
      <p:sp>
        <p:nvSpPr>
          <p:cNvPr id="25" name="24 - Ορθογώνιο"/>
          <p:cNvSpPr/>
          <p:nvPr/>
        </p:nvSpPr>
        <p:spPr>
          <a:xfrm>
            <a:off x="3571868" y="4786322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I</a:t>
            </a:r>
            <a:r>
              <a:rPr lang="en-US" baseline="-25000" dirty="0" smtClean="0"/>
              <a:t> </a:t>
            </a:r>
            <a:endParaRPr lang="en-US" dirty="0"/>
          </a:p>
        </p:txBody>
      </p:sp>
      <p:cxnSp>
        <p:nvCxnSpPr>
          <p:cNvPr id="26" name="25 - Ευθύγραμμο βέλος σύνδεσης"/>
          <p:cNvCxnSpPr/>
          <p:nvPr/>
        </p:nvCxnSpPr>
        <p:spPr>
          <a:xfrm rot="5400000" flipH="1" flipV="1">
            <a:off x="3822695" y="4964123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/>
      <p:bldP spid="36" grpId="0"/>
      <p:bldP spid="3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1571604" y="285728"/>
            <a:ext cx="5214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Ηλεκτρικό  κύκλωμα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42984"/>
            <a:ext cx="3357873" cy="2238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15 - Γωνιακή σύνδεση"/>
          <p:cNvCxnSpPr>
            <a:stCxn id="22" idx="6"/>
          </p:cNvCxnSpPr>
          <p:nvPr/>
        </p:nvCxnSpPr>
        <p:spPr>
          <a:xfrm>
            <a:off x="8215338" y="3918724"/>
            <a:ext cx="714380" cy="2571768"/>
          </a:xfrm>
          <a:prstGeom prst="bentConnector2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- Γωνιακή σύνδεση"/>
          <p:cNvCxnSpPr/>
          <p:nvPr/>
        </p:nvCxnSpPr>
        <p:spPr>
          <a:xfrm>
            <a:off x="5429256" y="5204608"/>
            <a:ext cx="2071702" cy="1285884"/>
          </a:xfrm>
          <a:prstGeom prst="bentConnector3">
            <a:avLst>
              <a:gd name="adj1" fmla="val 1449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- Ευθεία γραμμή σύνδεσης"/>
          <p:cNvCxnSpPr/>
          <p:nvPr/>
        </p:nvCxnSpPr>
        <p:spPr>
          <a:xfrm rot="5400000">
            <a:off x="7286644" y="6490492"/>
            <a:ext cx="428628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εία γραμμή σύνδεσης"/>
          <p:cNvCxnSpPr/>
          <p:nvPr/>
        </p:nvCxnSpPr>
        <p:spPr>
          <a:xfrm rot="16200000" flipH="1">
            <a:off x="7250131" y="6455567"/>
            <a:ext cx="796136" cy="873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εία γραμμή σύνδεσης"/>
          <p:cNvCxnSpPr/>
          <p:nvPr/>
        </p:nvCxnSpPr>
        <p:spPr>
          <a:xfrm>
            <a:off x="7643834" y="6490492"/>
            <a:ext cx="128588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 rot="5400000" flipH="1" flipV="1">
            <a:off x="5220113" y="4995465"/>
            <a:ext cx="418286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εία γραμμή σύνδεσης"/>
          <p:cNvCxnSpPr>
            <a:stCxn id="22" idx="2"/>
            <a:endCxn id="25" idx="6"/>
          </p:cNvCxnSpPr>
          <p:nvPr/>
        </p:nvCxnSpPr>
        <p:spPr>
          <a:xfrm rot="10800000" flipV="1">
            <a:off x="6500826" y="3918724"/>
            <a:ext cx="1071570" cy="10342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εία γραμμή σύνδεσης"/>
          <p:cNvCxnSpPr/>
          <p:nvPr/>
        </p:nvCxnSpPr>
        <p:spPr>
          <a:xfrm flipH="1">
            <a:off x="5429256" y="3908107"/>
            <a:ext cx="571504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εία γραμμή σύνδεσης"/>
          <p:cNvCxnSpPr/>
          <p:nvPr/>
        </p:nvCxnSpPr>
        <p:spPr>
          <a:xfrm rot="5400000">
            <a:off x="4929190" y="4418790"/>
            <a:ext cx="1000132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Έλλειψη"/>
          <p:cNvSpPr/>
          <p:nvPr/>
        </p:nvSpPr>
        <p:spPr>
          <a:xfrm>
            <a:off x="7572396" y="3632972"/>
            <a:ext cx="642942" cy="5715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7643834" y="3632972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grpSp>
        <p:nvGrpSpPr>
          <p:cNvPr id="24" name="23 - Ομάδα"/>
          <p:cNvGrpSpPr/>
          <p:nvPr/>
        </p:nvGrpSpPr>
        <p:grpSpPr>
          <a:xfrm>
            <a:off x="6000760" y="3714752"/>
            <a:ext cx="500066" cy="428628"/>
            <a:chOff x="5715008" y="2000240"/>
            <a:chExt cx="500066" cy="428628"/>
          </a:xfrm>
        </p:grpSpPr>
        <p:sp>
          <p:nvSpPr>
            <p:cNvPr id="25" name="24 - Έλλειψη"/>
            <p:cNvSpPr/>
            <p:nvPr/>
          </p:nvSpPr>
          <p:spPr>
            <a:xfrm>
              <a:off x="5715008" y="2000240"/>
              <a:ext cx="500066" cy="42862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25 - Ευθεία γραμμή σύνδεσης"/>
            <p:cNvCxnSpPr>
              <a:stCxn id="25" idx="1"/>
              <a:endCxn id="25" idx="5"/>
            </p:cNvCxnSpPr>
            <p:nvPr/>
          </p:nvCxnSpPr>
          <p:spPr>
            <a:xfrm rot="16200000" flipH="1">
              <a:off x="5813498" y="2037754"/>
              <a:ext cx="303086" cy="35360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- Ευθεία γραμμή σύνδεσης"/>
            <p:cNvCxnSpPr>
              <a:stCxn id="25" idx="3"/>
              <a:endCxn id="25" idx="7"/>
            </p:cNvCxnSpPr>
            <p:nvPr/>
          </p:nvCxnSpPr>
          <p:spPr>
            <a:xfrm rot="5400000" flipH="1" flipV="1">
              <a:off x="5813498" y="2037754"/>
              <a:ext cx="303086" cy="35360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27 - Ορθογώνιο"/>
          <p:cNvSpPr/>
          <p:nvPr/>
        </p:nvSpPr>
        <p:spPr>
          <a:xfrm>
            <a:off x="5786446" y="4143380"/>
            <a:ext cx="804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λάμπα</a:t>
            </a:r>
            <a:endParaRPr lang="en-US" dirty="0"/>
          </a:p>
        </p:txBody>
      </p:sp>
      <p:sp>
        <p:nvSpPr>
          <p:cNvPr id="31" name="30 - Ορθογώνιο"/>
          <p:cNvSpPr/>
          <p:nvPr/>
        </p:nvSpPr>
        <p:spPr>
          <a:xfrm>
            <a:off x="2285984" y="3286124"/>
            <a:ext cx="14757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αμπερόμετρο</a:t>
            </a:r>
            <a:endParaRPr lang="en-US" dirty="0"/>
          </a:p>
        </p:txBody>
      </p:sp>
      <p:cxnSp>
        <p:nvCxnSpPr>
          <p:cNvPr id="33" name="32 - Ευθύγραμμο βέλος σύνδεσης"/>
          <p:cNvCxnSpPr/>
          <p:nvPr/>
        </p:nvCxnSpPr>
        <p:spPr>
          <a:xfrm>
            <a:off x="3357554" y="1928802"/>
            <a:ext cx="2786082" cy="142876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Ορθογώνιο"/>
          <p:cNvSpPr/>
          <p:nvPr/>
        </p:nvSpPr>
        <p:spPr>
          <a:xfrm>
            <a:off x="8501090" y="5286388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I</a:t>
            </a:r>
            <a:r>
              <a:rPr lang="en-US" baseline="-25000" dirty="0" smtClean="0"/>
              <a:t> </a:t>
            </a:r>
            <a:endParaRPr lang="en-US" dirty="0"/>
          </a:p>
        </p:txBody>
      </p:sp>
      <p:cxnSp>
        <p:nvCxnSpPr>
          <p:cNvPr id="30" name="29 - Ευθύγραμμο βέλος σύνδεσης"/>
          <p:cNvCxnSpPr/>
          <p:nvPr/>
        </p:nvCxnSpPr>
        <p:spPr>
          <a:xfrm rot="5400000" flipH="1" flipV="1">
            <a:off x="8751917" y="5464189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28" grpId="0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571472" y="357166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	</a:t>
            </a:r>
            <a:endParaRPr lang="en-US" sz="2000" b="1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42844" y="4214818"/>
            <a:ext cx="7500958" cy="101566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Ενέργεια ηλεκτρικού ρεύματος </a:t>
            </a:r>
            <a:r>
              <a:rPr lang="el-GR" sz="2000" dirty="0" smtClean="0"/>
              <a:t>είναι η ενέργεια που δίνει η ηλεκτρική πηγή (π.χ. μπαταρία)  στα ελεύθερα ηλεκτρόνια για να κινηθούν . 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7 - Γωνιακή σύνδεση"/>
          <p:cNvCxnSpPr/>
          <p:nvPr/>
        </p:nvCxnSpPr>
        <p:spPr>
          <a:xfrm rot="16200000" flipH="1">
            <a:off x="2571768" y="1428760"/>
            <a:ext cx="2571768" cy="571504"/>
          </a:xfrm>
          <a:prstGeom prst="bentConnector3">
            <a:avLst>
              <a:gd name="adj1" fmla="val 223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- Γωνιακή σύνδεση"/>
          <p:cNvCxnSpPr/>
          <p:nvPr/>
        </p:nvCxnSpPr>
        <p:spPr>
          <a:xfrm>
            <a:off x="642942" y="1714512"/>
            <a:ext cx="2071702" cy="1285884"/>
          </a:xfrm>
          <a:prstGeom prst="bentConnector3">
            <a:avLst>
              <a:gd name="adj1" fmla="val 1449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- Ευθεία γραμμή σύνδεσης"/>
          <p:cNvCxnSpPr/>
          <p:nvPr/>
        </p:nvCxnSpPr>
        <p:spPr>
          <a:xfrm rot="5400000">
            <a:off x="2500330" y="3000396"/>
            <a:ext cx="428628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εία γραμμή σύνδεσης"/>
          <p:cNvCxnSpPr/>
          <p:nvPr/>
        </p:nvCxnSpPr>
        <p:spPr>
          <a:xfrm rot="16200000" flipH="1">
            <a:off x="2463817" y="2965471"/>
            <a:ext cx="796136" cy="873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εία γραμμή σύνδεσης"/>
          <p:cNvCxnSpPr/>
          <p:nvPr/>
        </p:nvCxnSpPr>
        <p:spPr>
          <a:xfrm>
            <a:off x="2857520" y="3000396"/>
            <a:ext cx="128588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 rot="5400000" flipH="1" flipV="1">
            <a:off x="499272" y="1571636"/>
            <a:ext cx="286546" cy="794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Ελεύθερη σχεδίαση"/>
          <p:cNvSpPr/>
          <p:nvPr/>
        </p:nvSpPr>
        <p:spPr>
          <a:xfrm>
            <a:off x="1214446" y="0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15 - Ευθεία γραμμή σύνδεσης"/>
          <p:cNvCxnSpPr/>
          <p:nvPr/>
        </p:nvCxnSpPr>
        <p:spPr>
          <a:xfrm rot="10800000">
            <a:off x="1928826" y="428628"/>
            <a:ext cx="164307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εία γραμμή σύνδεσης"/>
          <p:cNvCxnSpPr>
            <a:stCxn id="15" idx="0"/>
          </p:cNvCxnSpPr>
          <p:nvPr/>
        </p:nvCxnSpPr>
        <p:spPr>
          <a:xfrm flipH="1">
            <a:off x="642942" y="418011"/>
            <a:ext cx="571504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εία γραμμή σύνδεσης"/>
          <p:cNvCxnSpPr/>
          <p:nvPr/>
        </p:nvCxnSpPr>
        <p:spPr>
          <a:xfrm rot="5400000">
            <a:off x="142876" y="928694"/>
            <a:ext cx="1000132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2000264" y="3286148"/>
            <a:ext cx="2428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Μπαταρία ή Ηλεκτρική πηγή</a:t>
            </a:r>
          </a:p>
          <a:p>
            <a:r>
              <a:rPr lang="el-GR" sz="1400" dirty="0" smtClean="0"/>
              <a:t>με θετικό και αρνητικό πόλο</a:t>
            </a:r>
            <a:endParaRPr lang="en-US" sz="1400" dirty="0" smtClean="0"/>
          </a:p>
        </p:txBody>
      </p:sp>
      <p:sp>
        <p:nvSpPr>
          <p:cNvPr id="21" name="20 - Ορθογώνιο"/>
          <p:cNvSpPr/>
          <p:nvPr/>
        </p:nvSpPr>
        <p:spPr>
          <a:xfrm>
            <a:off x="928694" y="428628"/>
            <a:ext cx="1229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αντιστάτης</a:t>
            </a:r>
            <a:endParaRPr lang="en-US" dirty="0"/>
          </a:p>
        </p:txBody>
      </p:sp>
      <p:sp>
        <p:nvSpPr>
          <p:cNvPr id="22" name="21 - TextBox"/>
          <p:cNvSpPr txBox="1"/>
          <p:nvPr/>
        </p:nvSpPr>
        <p:spPr>
          <a:xfrm>
            <a:off x="2857488" y="2857496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+</a:t>
            </a:r>
          </a:p>
        </p:txBody>
      </p:sp>
      <p:sp>
        <p:nvSpPr>
          <p:cNvPr id="23" name="22 - TextBox"/>
          <p:cNvSpPr txBox="1"/>
          <p:nvPr/>
        </p:nvSpPr>
        <p:spPr>
          <a:xfrm>
            <a:off x="2428860" y="2857496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-</a:t>
            </a:r>
          </a:p>
        </p:txBody>
      </p:sp>
      <p:cxnSp>
        <p:nvCxnSpPr>
          <p:cNvPr id="27" name="26 - Ευθύγραμμο βέλος σύνδεσης"/>
          <p:cNvCxnSpPr/>
          <p:nvPr/>
        </p:nvCxnSpPr>
        <p:spPr>
          <a:xfrm rot="5400000" flipH="1" flipV="1">
            <a:off x="3894133" y="1820851"/>
            <a:ext cx="785818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/>
          <p:cNvSpPr txBox="1"/>
          <p:nvPr/>
        </p:nvSpPr>
        <p:spPr>
          <a:xfrm>
            <a:off x="4357686" y="1643050"/>
            <a:ext cx="142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Ι</a:t>
            </a:r>
          </a:p>
        </p:txBody>
      </p:sp>
      <p:sp>
        <p:nvSpPr>
          <p:cNvPr id="24" name="23 - Ορθογώνιο"/>
          <p:cNvSpPr/>
          <p:nvPr/>
        </p:nvSpPr>
        <p:spPr>
          <a:xfrm>
            <a:off x="357158" y="5286388"/>
            <a:ext cx="8215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Γενικά </a:t>
            </a:r>
            <a:r>
              <a:rPr lang="el-GR" b="1" dirty="0" smtClean="0">
                <a:solidFill>
                  <a:srgbClr val="FF0000"/>
                </a:solidFill>
              </a:rPr>
              <a:t> Ενέργεια ηλεκτρικού ρεύματος </a:t>
            </a:r>
            <a:r>
              <a:rPr lang="el-GR" dirty="0" smtClean="0"/>
              <a:t>είναι η </a:t>
            </a:r>
            <a:r>
              <a:rPr lang="el-GR" u="sng" dirty="0" smtClean="0"/>
              <a:t>ενέργεια που δίνει η ηλεκτρική πηγή </a:t>
            </a:r>
            <a:r>
              <a:rPr lang="el-GR" dirty="0" smtClean="0"/>
              <a:t>(π.χ. μπαταρία)  στα φορτισμένα σωματίδια (ηλεκτρόνια, ιόντα..) για να κινηθούν,  ώστε να δημιουργηθεί το ηλεκτρικό ρεύμα 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19" grpId="0"/>
      <p:bldP spid="21" grpId="0"/>
      <p:bldP spid="22" grpId="0"/>
      <p:bldP spid="23" grpId="0"/>
      <p:bldP spid="28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571472" y="691202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	</a:t>
            </a:r>
            <a:endParaRPr lang="en-US" sz="20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571472" y="214290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Ηλεκτρική </a:t>
            </a:r>
            <a:r>
              <a:rPr lang="el-GR" sz="2400" b="1" dirty="0" smtClean="0">
                <a:solidFill>
                  <a:srgbClr val="FF0000"/>
                </a:solidFill>
              </a:rPr>
              <a:t>Τάση ή Διαφορά Δυναμικό </a:t>
            </a:r>
            <a:r>
              <a:rPr lang="el-GR" sz="2400" b="1" dirty="0" smtClean="0">
                <a:solidFill>
                  <a:srgbClr val="FF0000"/>
                </a:solidFill>
              </a:rPr>
              <a:t>ηλεκτρικής  </a:t>
            </a:r>
            <a:r>
              <a:rPr lang="el-GR" sz="2400" b="1" dirty="0" smtClean="0">
                <a:solidFill>
                  <a:srgbClr val="FF0000"/>
                </a:solidFill>
              </a:rPr>
              <a:t>πηγής (</a:t>
            </a:r>
            <a:r>
              <a:rPr lang="en-US" sz="2400" b="1" dirty="0" smtClean="0">
                <a:solidFill>
                  <a:srgbClr val="FF0000"/>
                </a:solidFill>
              </a:rPr>
              <a:t>V)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85720" y="5000636"/>
            <a:ext cx="7072362" cy="132343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l-GR" sz="2000" b="1" u="sng" dirty="0" smtClean="0">
                <a:solidFill>
                  <a:srgbClr val="FF0000"/>
                </a:solidFill>
              </a:rPr>
              <a:t>Τάση ή δυναμικό πηγής </a:t>
            </a:r>
            <a:r>
              <a:rPr lang="el-GR" sz="2000" b="1" dirty="0" smtClean="0">
                <a:solidFill>
                  <a:srgbClr val="FF0000"/>
                </a:solidFill>
              </a:rPr>
              <a:t>είναι ένας </a:t>
            </a:r>
            <a:r>
              <a:rPr lang="el-GR" sz="2000" b="1" u="sng" dirty="0" smtClean="0">
                <a:solidFill>
                  <a:srgbClr val="FF0000"/>
                </a:solidFill>
              </a:rPr>
              <a:t>αριθμός</a:t>
            </a:r>
            <a:r>
              <a:rPr lang="el-GR" sz="2000" b="1" dirty="0" smtClean="0">
                <a:solidFill>
                  <a:srgbClr val="FF0000"/>
                </a:solidFill>
              </a:rPr>
              <a:t>  </a:t>
            </a:r>
            <a:r>
              <a:rPr lang="el-GR" sz="2000" dirty="0" smtClean="0"/>
              <a:t>που  δείχνει </a:t>
            </a:r>
            <a:r>
              <a:rPr lang="el-GR" sz="2000" b="1" u="sng" dirty="0" smtClean="0"/>
              <a:t>πόση ενέργεια παίρνουν ηλεκτρόνια</a:t>
            </a:r>
            <a:r>
              <a:rPr lang="el-GR" sz="2000" u="sng" dirty="0" smtClean="0"/>
              <a:t> </a:t>
            </a:r>
            <a:r>
              <a:rPr lang="el-GR" sz="2000" dirty="0" smtClean="0"/>
              <a:t>που έχουν συνολικό ηλεκτρικό φορτίο </a:t>
            </a:r>
            <a:r>
              <a:rPr lang="en-US" sz="2000" dirty="0" smtClean="0"/>
              <a:t>1C</a:t>
            </a:r>
            <a:r>
              <a:rPr lang="el-GR" sz="2000" dirty="0" smtClean="0"/>
              <a:t>, </a:t>
            </a:r>
            <a:r>
              <a:rPr lang="el-GR" sz="2000" b="1" dirty="0" smtClean="0"/>
              <a:t> </a:t>
            </a:r>
            <a:r>
              <a:rPr lang="el-GR" sz="2000" dirty="0" smtClean="0"/>
              <a:t>από την  ηλεκτρική  πηγή </a:t>
            </a:r>
          </a:p>
          <a:p>
            <a:endParaRPr lang="el-GR" sz="2000" b="1" dirty="0" smtClean="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571472" y="1262682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	</a:t>
            </a:r>
            <a:endParaRPr lang="en-US" sz="2000" b="1" dirty="0"/>
          </a:p>
        </p:txBody>
      </p:sp>
      <p:cxnSp>
        <p:nvCxnSpPr>
          <p:cNvPr id="9" name="8 - Γωνιακή σύνδεση"/>
          <p:cNvCxnSpPr/>
          <p:nvPr/>
        </p:nvCxnSpPr>
        <p:spPr>
          <a:xfrm rot="16200000" flipH="1">
            <a:off x="2571768" y="2334276"/>
            <a:ext cx="2571768" cy="571504"/>
          </a:xfrm>
          <a:prstGeom prst="bentConnector3">
            <a:avLst>
              <a:gd name="adj1" fmla="val 223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- Γωνιακή σύνδεση"/>
          <p:cNvCxnSpPr/>
          <p:nvPr/>
        </p:nvCxnSpPr>
        <p:spPr>
          <a:xfrm>
            <a:off x="642942" y="2620028"/>
            <a:ext cx="2071702" cy="1285884"/>
          </a:xfrm>
          <a:prstGeom prst="bentConnector3">
            <a:avLst>
              <a:gd name="adj1" fmla="val 1449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εία γραμμή σύνδεσης"/>
          <p:cNvCxnSpPr/>
          <p:nvPr/>
        </p:nvCxnSpPr>
        <p:spPr>
          <a:xfrm rot="5400000">
            <a:off x="2500330" y="3905912"/>
            <a:ext cx="428628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εία γραμμή σύνδεσης"/>
          <p:cNvCxnSpPr/>
          <p:nvPr/>
        </p:nvCxnSpPr>
        <p:spPr>
          <a:xfrm rot="16200000" flipH="1">
            <a:off x="2463817" y="3870987"/>
            <a:ext cx="796136" cy="873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2857520" y="3905912"/>
            <a:ext cx="128588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εία γραμμή σύνδεσης"/>
          <p:cNvCxnSpPr/>
          <p:nvPr/>
        </p:nvCxnSpPr>
        <p:spPr>
          <a:xfrm rot="5400000" flipH="1" flipV="1">
            <a:off x="499272" y="2477152"/>
            <a:ext cx="286546" cy="794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Ελεύθερη σχεδίαση"/>
          <p:cNvSpPr/>
          <p:nvPr/>
        </p:nvSpPr>
        <p:spPr>
          <a:xfrm>
            <a:off x="1214446" y="905516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16 - Ευθεία γραμμή σύνδεσης"/>
          <p:cNvCxnSpPr/>
          <p:nvPr/>
        </p:nvCxnSpPr>
        <p:spPr>
          <a:xfrm rot="10800000">
            <a:off x="1928826" y="1334144"/>
            <a:ext cx="164307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εία γραμμή σύνδεσης"/>
          <p:cNvCxnSpPr>
            <a:stCxn id="16" idx="0"/>
          </p:cNvCxnSpPr>
          <p:nvPr/>
        </p:nvCxnSpPr>
        <p:spPr>
          <a:xfrm flipH="1">
            <a:off x="642942" y="1323527"/>
            <a:ext cx="571504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εία γραμμή σύνδεσης"/>
          <p:cNvCxnSpPr/>
          <p:nvPr/>
        </p:nvCxnSpPr>
        <p:spPr>
          <a:xfrm rot="5400000">
            <a:off x="142876" y="1834210"/>
            <a:ext cx="1000132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2000264" y="4191664"/>
            <a:ext cx="2428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Μπαταρία ή Ηλεκτρική πηγή</a:t>
            </a:r>
          </a:p>
          <a:p>
            <a:r>
              <a:rPr lang="el-GR" sz="1400" dirty="0" smtClean="0"/>
              <a:t>με θετικό και αρνητικό πόλο</a:t>
            </a:r>
            <a:endParaRPr lang="en-US" sz="1400" dirty="0" smtClean="0"/>
          </a:p>
        </p:txBody>
      </p:sp>
      <p:sp>
        <p:nvSpPr>
          <p:cNvPr id="21" name="20 - Ορθογώνιο"/>
          <p:cNvSpPr/>
          <p:nvPr/>
        </p:nvSpPr>
        <p:spPr>
          <a:xfrm>
            <a:off x="928694" y="1334144"/>
            <a:ext cx="1229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αντιστάτης</a:t>
            </a:r>
            <a:endParaRPr lang="en-US" dirty="0"/>
          </a:p>
        </p:txBody>
      </p:sp>
      <p:sp>
        <p:nvSpPr>
          <p:cNvPr id="22" name="21 - TextBox"/>
          <p:cNvSpPr txBox="1"/>
          <p:nvPr/>
        </p:nvSpPr>
        <p:spPr>
          <a:xfrm>
            <a:off x="2857488" y="3763012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+</a:t>
            </a:r>
          </a:p>
        </p:txBody>
      </p:sp>
      <p:sp>
        <p:nvSpPr>
          <p:cNvPr id="23" name="22 - TextBox"/>
          <p:cNvSpPr txBox="1"/>
          <p:nvPr/>
        </p:nvSpPr>
        <p:spPr>
          <a:xfrm>
            <a:off x="2428860" y="3763012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-</a:t>
            </a:r>
          </a:p>
        </p:txBody>
      </p:sp>
      <p:cxnSp>
        <p:nvCxnSpPr>
          <p:cNvPr id="24" name="23 - Ευθύγραμμο βέλος σύνδεσης"/>
          <p:cNvCxnSpPr/>
          <p:nvPr/>
        </p:nvCxnSpPr>
        <p:spPr>
          <a:xfrm rot="5400000" flipH="1" flipV="1">
            <a:off x="3894133" y="2726367"/>
            <a:ext cx="785818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4357686" y="2548566"/>
            <a:ext cx="142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Ι</a:t>
            </a:r>
          </a:p>
        </p:txBody>
      </p:sp>
      <p:cxnSp>
        <p:nvCxnSpPr>
          <p:cNvPr id="26" name="25 - Ευθύγραμμο βέλος σύνδεσης"/>
          <p:cNvCxnSpPr/>
          <p:nvPr/>
        </p:nvCxnSpPr>
        <p:spPr>
          <a:xfrm rot="5400000">
            <a:off x="1750199" y="4393413"/>
            <a:ext cx="1071570" cy="428628"/>
          </a:xfrm>
          <a:prstGeom prst="straightConnector1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20" grpId="0"/>
      <p:bldP spid="21" grpId="0"/>
      <p:bldP spid="22" grpId="0"/>
      <p:bldP spid="23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571472" y="357166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	</a:t>
            </a:r>
            <a:endParaRPr lang="en-US" sz="2000" b="1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500430" y="1500174"/>
            <a:ext cx="5286412" cy="163121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l-GR" sz="2000" b="1" u="sng" dirty="0" smtClean="0">
                <a:solidFill>
                  <a:srgbClr val="FF0000"/>
                </a:solidFill>
              </a:rPr>
              <a:t>Τάση ή δυναμικό καταναλωτή </a:t>
            </a:r>
            <a:r>
              <a:rPr lang="el-GR" sz="2000" b="1" dirty="0" smtClean="0">
                <a:solidFill>
                  <a:srgbClr val="FF0000"/>
                </a:solidFill>
              </a:rPr>
              <a:t>είναι ένας αριθμός  </a:t>
            </a:r>
            <a:r>
              <a:rPr lang="el-GR" sz="2000" dirty="0" smtClean="0"/>
              <a:t>που  δείχνει </a:t>
            </a:r>
            <a:r>
              <a:rPr lang="el-GR" sz="2000" b="1" u="sng" dirty="0" smtClean="0"/>
              <a:t>πόση ενέργεια  δίνουν </a:t>
            </a:r>
            <a:r>
              <a:rPr lang="el-GR" sz="2000" dirty="0" smtClean="0"/>
              <a:t>τα ηλεκτρόνια, που έχουν συνολικό ηλεκτρικό φορτίο </a:t>
            </a:r>
            <a:r>
              <a:rPr lang="en-US" sz="2000" dirty="0" smtClean="0"/>
              <a:t>1C</a:t>
            </a:r>
            <a:r>
              <a:rPr lang="el-GR" sz="2000" dirty="0" smtClean="0"/>
              <a:t>, στον καταναλωτή.</a:t>
            </a:r>
          </a:p>
          <a:p>
            <a:endParaRPr lang="el-GR" sz="2000" b="1" dirty="0" smtClean="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214282" y="2834342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	</a:t>
            </a:r>
            <a:endParaRPr lang="en-US" sz="2000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214282" y="3405822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	</a:t>
            </a:r>
            <a:endParaRPr lang="en-US" sz="2000" b="1" dirty="0"/>
          </a:p>
        </p:txBody>
      </p:sp>
      <p:cxnSp>
        <p:nvCxnSpPr>
          <p:cNvPr id="12" name="11 - Γωνιακή σύνδεση"/>
          <p:cNvCxnSpPr/>
          <p:nvPr/>
        </p:nvCxnSpPr>
        <p:spPr>
          <a:xfrm rot="16200000" flipH="1">
            <a:off x="2214578" y="4477416"/>
            <a:ext cx="2571768" cy="571504"/>
          </a:xfrm>
          <a:prstGeom prst="bentConnector3">
            <a:avLst>
              <a:gd name="adj1" fmla="val 223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Γωνιακή σύνδεση"/>
          <p:cNvCxnSpPr/>
          <p:nvPr/>
        </p:nvCxnSpPr>
        <p:spPr>
          <a:xfrm>
            <a:off x="285752" y="4763168"/>
            <a:ext cx="2071702" cy="1285884"/>
          </a:xfrm>
          <a:prstGeom prst="bentConnector3">
            <a:avLst>
              <a:gd name="adj1" fmla="val 1449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εία γραμμή σύνδεσης"/>
          <p:cNvCxnSpPr/>
          <p:nvPr/>
        </p:nvCxnSpPr>
        <p:spPr>
          <a:xfrm rot="5400000">
            <a:off x="2143140" y="6049052"/>
            <a:ext cx="428628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εία γραμμή σύνδεσης"/>
          <p:cNvCxnSpPr/>
          <p:nvPr/>
        </p:nvCxnSpPr>
        <p:spPr>
          <a:xfrm rot="16200000" flipH="1">
            <a:off x="2106627" y="6014127"/>
            <a:ext cx="796136" cy="873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εία γραμμή σύνδεσης"/>
          <p:cNvCxnSpPr/>
          <p:nvPr/>
        </p:nvCxnSpPr>
        <p:spPr>
          <a:xfrm>
            <a:off x="2500330" y="6049052"/>
            <a:ext cx="128588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εία γραμμή σύνδεσης"/>
          <p:cNvCxnSpPr/>
          <p:nvPr/>
        </p:nvCxnSpPr>
        <p:spPr>
          <a:xfrm rot="5400000" flipH="1" flipV="1">
            <a:off x="142082" y="4620292"/>
            <a:ext cx="286546" cy="794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Ελεύθερη σχεδίαση"/>
          <p:cNvSpPr/>
          <p:nvPr/>
        </p:nvSpPr>
        <p:spPr>
          <a:xfrm>
            <a:off x="857256" y="3048656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19 - Ευθεία γραμμή σύνδεσης"/>
          <p:cNvCxnSpPr/>
          <p:nvPr/>
        </p:nvCxnSpPr>
        <p:spPr>
          <a:xfrm rot="10800000">
            <a:off x="1571636" y="3477284"/>
            <a:ext cx="164307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εία γραμμή σύνδεσης"/>
          <p:cNvCxnSpPr>
            <a:stCxn id="19" idx="0"/>
          </p:cNvCxnSpPr>
          <p:nvPr/>
        </p:nvCxnSpPr>
        <p:spPr>
          <a:xfrm flipH="1">
            <a:off x="285752" y="3466667"/>
            <a:ext cx="571504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 rot="5400000">
            <a:off x="-214314" y="3977350"/>
            <a:ext cx="1000132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1643074" y="6334804"/>
            <a:ext cx="2428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Μπαταρία ή Ηλεκτρική πηγή</a:t>
            </a:r>
          </a:p>
          <a:p>
            <a:r>
              <a:rPr lang="el-GR" sz="1400" dirty="0" smtClean="0"/>
              <a:t>με θετικό και αρνητικό πόλο</a:t>
            </a:r>
            <a:endParaRPr lang="en-US" sz="1400" dirty="0" smtClean="0"/>
          </a:p>
        </p:txBody>
      </p:sp>
      <p:sp>
        <p:nvSpPr>
          <p:cNvPr id="24" name="23 - Ορθογώνιο"/>
          <p:cNvSpPr/>
          <p:nvPr/>
        </p:nvSpPr>
        <p:spPr>
          <a:xfrm>
            <a:off x="571504" y="3477284"/>
            <a:ext cx="1229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αντιστάτης</a:t>
            </a:r>
            <a:endParaRPr lang="en-US" dirty="0"/>
          </a:p>
        </p:txBody>
      </p:sp>
      <p:sp>
        <p:nvSpPr>
          <p:cNvPr id="25" name="24 - TextBox"/>
          <p:cNvSpPr txBox="1"/>
          <p:nvPr/>
        </p:nvSpPr>
        <p:spPr>
          <a:xfrm>
            <a:off x="2500298" y="5906152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+</a:t>
            </a:r>
          </a:p>
        </p:txBody>
      </p:sp>
      <p:sp>
        <p:nvSpPr>
          <p:cNvPr id="26" name="25 - TextBox"/>
          <p:cNvSpPr txBox="1"/>
          <p:nvPr/>
        </p:nvSpPr>
        <p:spPr>
          <a:xfrm>
            <a:off x="2071670" y="5906152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-</a:t>
            </a:r>
          </a:p>
        </p:txBody>
      </p:sp>
      <p:cxnSp>
        <p:nvCxnSpPr>
          <p:cNvPr id="27" name="26 - Ευθύγραμμο βέλος σύνδεσης"/>
          <p:cNvCxnSpPr/>
          <p:nvPr/>
        </p:nvCxnSpPr>
        <p:spPr>
          <a:xfrm rot="5400000" flipH="1" flipV="1">
            <a:off x="3536943" y="4869507"/>
            <a:ext cx="785818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/>
          <p:cNvSpPr txBox="1"/>
          <p:nvPr/>
        </p:nvSpPr>
        <p:spPr>
          <a:xfrm>
            <a:off x="4000496" y="4691706"/>
            <a:ext cx="142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Ι</a:t>
            </a:r>
          </a:p>
        </p:txBody>
      </p:sp>
      <p:cxnSp>
        <p:nvCxnSpPr>
          <p:cNvPr id="29" name="28 - Ευθύγραμμο βέλος σύνδεσης"/>
          <p:cNvCxnSpPr/>
          <p:nvPr/>
        </p:nvCxnSpPr>
        <p:spPr>
          <a:xfrm flipV="1">
            <a:off x="1571604" y="2643182"/>
            <a:ext cx="1857388" cy="357190"/>
          </a:xfrm>
          <a:prstGeom prst="straightConnector1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TextBox"/>
          <p:cNvSpPr txBox="1"/>
          <p:nvPr/>
        </p:nvSpPr>
        <p:spPr>
          <a:xfrm>
            <a:off x="571472" y="214290"/>
            <a:ext cx="8429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Ηλεκτρική </a:t>
            </a:r>
            <a:r>
              <a:rPr lang="el-GR" sz="2400" b="1" dirty="0" smtClean="0">
                <a:solidFill>
                  <a:srgbClr val="FF0000"/>
                </a:solidFill>
              </a:rPr>
              <a:t>Τάση ή Διαφορά Δυναμικό </a:t>
            </a:r>
            <a:r>
              <a:rPr lang="el-GR" sz="2400" b="1" dirty="0" smtClean="0">
                <a:solidFill>
                  <a:srgbClr val="FF0000"/>
                </a:solidFill>
              </a:rPr>
              <a:t>ηλεκτρικής  </a:t>
            </a:r>
            <a:r>
              <a:rPr lang="el-GR" sz="2400" b="1" dirty="0" smtClean="0">
                <a:solidFill>
                  <a:srgbClr val="FF0000"/>
                </a:solidFill>
              </a:rPr>
              <a:t>καταναλωτή </a:t>
            </a:r>
            <a:r>
              <a:rPr lang="el-GR" sz="2400" b="1" dirty="0" smtClean="0">
                <a:solidFill>
                  <a:srgbClr val="FF0000"/>
                </a:solidFill>
              </a:rPr>
              <a:t>(</a:t>
            </a:r>
            <a:r>
              <a:rPr lang="en-US" sz="2400" b="1" dirty="0" smtClean="0">
                <a:solidFill>
                  <a:srgbClr val="FF0000"/>
                </a:solidFill>
              </a:rPr>
              <a:t>V)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23" grpId="0"/>
      <p:bldP spid="24" grpId="0"/>
      <p:bldP spid="25" grpId="0"/>
      <p:bldP spid="26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571472" y="357166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	</a:t>
            </a:r>
            <a:endParaRPr lang="en-US" sz="20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1142976" y="214290"/>
            <a:ext cx="5357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Τάση – Δυναμικό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4357686" y="1357298"/>
            <a:ext cx="3857652" cy="1323439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Μονάδες μέτρησης  της τάσης:</a:t>
            </a:r>
          </a:p>
          <a:p>
            <a:endParaRPr lang="el-GR" sz="2000" b="1" dirty="0" smtClean="0">
              <a:solidFill>
                <a:srgbClr val="FF0000"/>
              </a:solidFill>
            </a:endParaRPr>
          </a:p>
          <a:p>
            <a:r>
              <a:rPr lang="en-US" sz="2000" b="1" dirty="0" smtClean="0">
                <a:solidFill>
                  <a:srgbClr val="FF0000"/>
                </a:solidFill>
              </a:rPr>
              <a:t>V = </a:t>
            </a:r>
            <a:r>
              <a:rPr lang="el-GR" sz="2000" b="1" dirty="0" smtClean="0">
                <a:solidFill>
                  <a:srgbClr val="FF0000"/>
                </a:solidFill>
              </a:rPr>
              <a:t>βολτ</a:t>
            </a:r>
          </a:p>
          <a:p>
            <a:endParaRPr lang="el-GR" sz="2000" b="1" dirty="0" smtClean="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1214414" y="3071810"/>
            <a:ext cx="12858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dirty="0" smtClean="0"/>
              <a:t>14V</a:t>
            </a:r>
          </a:p>
        </p:txBody>
      </p:sp>
      <p:cxnSp>
        <p:nvCxnSpPr>
          <p:cNvPr id="8" name="7 - Ευθύγραμμο βέλος σύνδεσης"/>
          <p:cNvCxnSpPr/>
          <p:nvPr/>
        </p:nvCxnSpPr>
        <p:spPr>
          <a:xfrm rot="16200000" flipH="1">
            <a:off x="2107389" y="3750471"/>
            <a:ext cx="571504" cy="35719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Ορθογώνιο"/>
          <p:cNvSpPr/>
          <p:nvPr/>
        </p:nvSpPr>
        <p:spPr>
          <a:xfrm>
            <a:off x="2143108" y="4214818"/>
            <a:ext cx="1021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l-GR" dirty="0" smtClean="0"/>
              <a:t>  = βολτ</a:t>
            </a:r>
            <a:endParaRPr lang="en-US" dirty="0"/>
          </a:p>
        </p:txBody>
      </p:sp>
      <p:sp>
        <p:nvSpPr>
          <p:cNvPr id="10" name="9 - TextBox"/>
          <p:cNvSpPr txBox="1"/>
          <p:nvPr/>
        </p:nvSpPr>
        <p:spPr>
          <a:xfrm>
            <a:off x="5572132" y="3643314"/>
            <a:ext cx="12858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4000" dirty="0" smtClean="0"/>
              <a:t>30 </a:t>
            </a:r>
            <a:r>
              <a:rPr lang="en-US" sz="4000" dirty="0" smtClean="0"/>
              <a:t>V</a:t>
            </a:r>
          </a:p>
        </p:txBody>
      </p:sp>
      <p:cxnSp>
        <p:nvCxnSpPr>
          <p:cNvPr id="11" name="10 - Ευθύγραμμο βέλος σύνδεσης"/>
          <p:cNvCxnSpPr/>
          <p:nvPr/>
        </p:nvCxnSpPr>
        <p:spPr>
          <a:xfrm rot="16200000" flipH="1">
            <a:off x="6465107" y="4321975"/>
            <a:ext cx="571504" cy="35719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Ορθογώνιο"/>
          <p:cNvSpPr/>
          <p:nvPr/>
        </p:nvSpPr>
        <p:spPr>
          <a:xfrm>
            <a:off x="6500826" y="4786322"/>
            <a:ext cx="1021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l-GR" dirty="0" smtClean="0"/>
              <a:t>  = βολτ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nimBg="1"/>
      <p:bldP spid="7" grpId="0"/>
      <p:bldP spid="9" grpId="0"/>
      <p:bldP spid="10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571472" y="357166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	</a:t>
            </a:r>
            <a:endParaRPr lang="en-US" sz="20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1142976" y="214290"/>
            <a:ext cx="5357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Τάση – Δυναμικό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813596"/>
            <a:ext cx="1938670" cy="2044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Ορθογώνιο"/>
          <p:cNvSpPr/>
          <p:nvPr/>
        </p:nvSpPr>
        <p:spPr>
          <a:xfrm>
            <a:off x="428596" y="114298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Ερώτηση</a:t>
            </a:r>
          </a:p>
          <a:p>
            <a:r>
              <a:rPr lang="el-GR" dirty="0" smtClean="0"/>
              <a:t>Τι σημαίνει ότι μπαταρία έχει τάση 12 </a:t>
            </a:r>
            <a:r>
              <a:rPr lang="en-US" dirty="0" smtClean="0"/>
              <a:t>V</a:t>
            </a:r>
            <a:r>
              <a:rPr lang="el-GR" dirty="0" smtClean="0"/>
              <a:t>;</a:t>
            </a:r>
          </a:p>
        </p:txBody>
      </p:sp>
      <p:sp>
        <p:nvSpPr>
          <p:cNvPr id="8" name="7 - Ορθογώνιο"/>
          <p:cNvSpPr/>
          <p:nvPr/>
        </p:nvSpPr>
        <p:spPr>
          <a:xfrm>
            <a:off x="428596" y="2690336"/>
            <a:ext cx="80724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Απάντηση </a:t>
            </a:r>
          </a:p>
          <a:p>
            <a:r>
              <a:rPr lang="el-GR" dirty="0" smtClean="0"/>
              <a:t>Σημαίνει ότι αν περάσουν μέσα από την μπαταρία, ηλεκτρόνια (ή άλλα φορτισμένα σωματίδια) που έχουν συνολικό φορτίο 1</a:t>
            </a:r>
            <a:r>
              <a:rPr lang="en-US" dirty="0" smtClean="0"/>
              <a:t>C, </a:t>
            </a:r>
            <a:r>
              <a:rPr lang="el-GR" dirty="0" smtClean="0"/>
              <a:t>θα πάρουν ενέργεια 12</a:t>
            </a:r>
            <a:r>
              <a:rPr lang="en-US" dirty="0" smtClean="0"/>
              <a:t>J</a:t>
            </a:r>
            <a:r>
              <a:rPr lang="el-GR" dirty="0" smtClean="0"/>
              <a:t>   (12 </a:t>
            </a:r>
            <a:r>
              <a:rPr lang="el-GR" dirty="0" err="1" smtClean="0"/>
              <a:t>τζάουλ</a:t>
            </a:r>
            <a:r>
              <a:rPr lang="el-GR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571472" y="357166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	</a:t>
            </a:r>
            <a:endParaRPr lang="en-US" sz="20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1142976" y="214290"/>
            <a:ext cx="5357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Τάση – Δυναμικό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813596"/>
            <a:ext cx="1938670" cy="2044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Ορθογώνιο"/>
          <p:cNvSpPr/>
          <p:nvPr/>
        </p:nvSpPr>
        <p:spPr>
          <a:xfrm>
            <a:off x="428596" y="1142984"/>
            <a:ext cx="65008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Ερώτηση</a:t>
            </a:r>
          </a:p>
          <a:p>
            <a:r>
              <a:rPr lang="el-GR" dirty="0" smtClean="0"/>
              <a:t>Τι σημαίνει ότι </a:t>
            </a:r>
            <a:r>
              <a:rPr lang="el-GR" dirty="0" smtClean="0"/>
              <a:t>ένας καταναλωτής – αντιστάτης  </a:t>
            </a:r>
            <a:r>
              <a:rPr lang="el-GR" dirty="0" smtClean="0"/>
              <a:t>έχει τάση 12 </a:t>
            </a:r>
            <a:r>
              <a:rPr lang="en-US" dirty="0" smtClean="0"/>
              <a:t>V</a:t>
            </a:r>
            <a:r>
              <a:rPr lang="el-GR" dirty="0" smtClean="0"/>
              <a:t>;</a:t>
            </a:r>
          </a:p>
        </p:txBody>
      </p:sp>
      <p:sp>
        <p:nvSpPr>
          <p:cNvPr id="8" name="7 - Ορθογώνιο"/>
          <p:cNvSpPr/>
          <p:nvPr/>
        </p:nvSpPr>
        <p:spPr>
          <a:xfrm>
            <a:off x="428596" y="2690336"/>
            <a:ext cx="80724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Απάντηση </a:t>
            </a:r>
          </a:p>
          <a:p>
            <a:r>
              <a:rPr lang="el-GR" dirty="0" smtClean="0"/>
              <a:t>Σημαίνει ότι αν περάσουν μέσα από </a:t>
            </a:r>
            <a:r>
              <a:rPr lang="el-GR" dirty="0" smtClean="0"/>
              <a:t>τον αντιστάτη , </a:t>
            </a:r>
            <a:r>
              <a:rPr lang="el-GR" dirty="0" smtClean="0"/>
              <a:t>ηλεκτρόνια (ή άλλα φορτισμένα σωματίδια) που έχουν συνολικό φορτίο 1</a:t>
            </a:r>
            <a:r>
              <a:rPr lang="en-US" dirty="0" smtClean="0"/>
              <a:t>C, </a:t>
            </a:r>
            <a:r>
              <a:rPr lang="el-GR" dirty="0" smtClean="0"/>
              <a:t>θα </a:t>
            </a:r>
            <a:r>
              <a:rPr lang="el-GR" dirty="0" smtClean="0"/>
              <a:t>δώσουν ενέργεια </a:t>
            </a:r>
            <a:r>
              <a:rPr lang="el-GR" dirty="0" smtClean="0"/>
              <a:t>12</a:t>
            </a:r>
            <a:r>
              <a:rPr lang="en-US" dirty="0" smtClean="0"/>
              <a:t>J</a:t>
            </a:r>
            <a:r>
              <a:rPr lang="el-GR" dirty="0" smtClean="0"/>
              <a:t>   (12 </a:t>
            </a:r>
            <a:r>
              <a:rPr lang="el-GR" dirty="0" err="1" smtClean="0"/>
              <a:t>τζάουλ</a:t>
            </a:r>
            <a:r>
              <a:rPr lang="el-GR" dirty="0" smtClean="0"/>
              <a:t>) στον αντιστάτη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1571604" y="285728"/>
            <a:ext cx="5214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Ηλεκτρικό  κύκλωμα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1357290" y="1285860"/>
            <a:ext cx="72152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2400" dirty="0" smtClean="0"/>
              <a:t>Την τάση της ηλεκτρικής πηγής(ή του καταναλωτή) σε  ένα ηλεκτρικό  κύκλωμα την μετράμε με όργανα που λέγονται </a:t>
            </a:r>
            <a:r>
              <a:rPr lang="el-GR" sz="2400" b="1" dirty="0" smtClean="0">
                <a:solidFill>
                  <a:srgbClr val="FF0000"/>
                </a:solidFill>
              </a:rPr>
              <a:t>βολτόμετρα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428868"/>
            <a:ext cx="2786082" cy="3707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7 - Ευθύγραμμο βέλος σύνδεσης"/>
          <p:cNvCxnSpPr/>
          <p:nvPr/>
        </p:nvCxnSpPr>
        <p:spPr>
          <a:xfrm flipV="1">
            <a:off x="2071670" y="2428868"/>
            <a:ext cx="5072098" cy="57150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59 - TextBox"/>
          <p:cNvSpPr txBox="1"/>
          <p:nvPr/>
        </p:nvSpPr>
        <p:spPr>
          <a:xfrm>
            <a:off x="500034" y="0"/>
            <a:ext cx="52149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Σύνδεση  βολτόμετρου στο ηλεκτρικό κύκλωμα</a:t>
            </a:r>
            <a:endParaRPr lang="en-US" sz="2400" u="sng" dirty="0" smtClean="0">
              <a:solidFill>
                <a:srgbClr val="FF0000"/>
              </a:solidFill>
            </a:endParaRPr>
          </a:p>
        </p:txBody>
      </p:sp>
      <p:sp>
        <p:nvSpPr>
          <p:cNvPr id="62" name="61 - TextBox"/>
          <p:cNvSpPr txBox="1"/>
          <p:nvPr/>
        </p:nvSpPr>
        <p:spPr>
          <a:xfrm>
            <a:off x="1357290" y="4214818"/>
            <a:ext cx="11430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αντιστάτης</a:t>
            </a:r>
            <a:endParaRPr lang="en-US" sz="1600" baseline="-25000" dirty="0" smtClean="0"/>
          </a:p>
        </p:txBody>
      </p:sp>
      <p:cxnSp>
        <p:nvCxnSpPr>
          <p:cNvPr id="16" name="15 - Γωνιακή σύνδεση"/>
          <p:cNvCxnSpPr/>
          <p:nvPr/>
        </p:nvCxnSpPr>
        <p:spPr>
          <a:xfrm rot="16200000" flipH="1">
            <a:off x="2643174" y="4704542"/>
            <a:ext cx="2357454" cy="1214446"/>
          </a:xfrm>
          <a:prstGeom prst="bentConnector3">
            <a:avLst>
              <a:gd name="adj1" fmla="val -424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Γωνιακή σύνδεση"/>
          <p:cNvCxnSpPr/>
          <p:nvPr/>
        </p:nvCxnSpPr>
        <p:spPr>
          <a:xfrm>
            <a:off x="142844" y="5204608"/>
            <a:ext cx="2071702" cy="1285884"/>
          </a:xfrm>
          <a:prstGeom prst="bentConnector3">
            <a:avLst>
              <a:gd name="adj1" fmla="val 1449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2071670" y="6490492"/>
            <a:ext cx="428628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/>
          <p:nvPr/>
        </p:nvCxnSpPr>
        <p:spPr>
          <a:xfrm rot="16200000" flipH="1">
            <a:off x="2035157" y="6455567"/>
            <a:ext cx="796136" cy="873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εία γραμμή σύνδεσης"/>
          <p:cNvCxnSpPr/>
          <p:nvPr/>
        </p:nvCxnSpPr>
        <p:spPr>
          <a:xfrm>
            <a:off x="2500298" y="6490492"/>
            <a:ext cx="200026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- Ευθεία γραμμή σύνδεσης"/>
          <p:cNvCxnSpPr/>
          <p:nvPr/>
        </p:nvCxnSpPr>
        <p:spPr>
          <a:xfrm rot="16200000" flipV="1">
            <a:off x="-71470" y="4918856"/>
            <a:ext cx="500066" cy="7143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- Ελεύθερη σχεδίαση"/>
          <p:cNvSpPr/>
          <p:nvPr/>
        </p:nvSpPr>
        <p:spPr>
          <a:xfrm>
            <a:off x="1500166" y="3704410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 rot="10800000" flipV="1">
            <a:off x="642910" y="3214686"/>
            <a:ext cx="928694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flipH="1">
            <a:off x="142844" y="4133038"/>
            <a:ext cx="571504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5400000">
            <a:off x="-142908" y="4418790"/>
            <a:ext cx="57150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 rot="5400000">
            <a:off x="179357" y="3678239"/>
            <a:ext cx="92869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εία γραμμή σύνδεσης"/>
          <p:cNvCxnSpPr/>
          <p:nvPr/>
        </p:nvCxnSpPr>
        <p:spPr>
          <a:xfrm rot="5400000">
            <a:off x="2536811" y="3678239"/>
            <a:ext cx="92869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10800000">
            <a:off x="2071670" y="3153864"/>
            <a:ext cx="928694" cy="60822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- Ευθεία γραμμή σύνδεσης"/>
          <p:cNvCxnSpPr/>
          <p:nvPr/>
        </p:nvCxnSpPr>
        <p:spPr>
          <a:xfrm>
            <a:off x="2214546" y="4133038"/>
            <a:ext cx="1000132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- Ευθεία γραμμή σύνδεσης"/>
          <p:cNvCxnSpPr/>
          <p:nvPr/>
        </p:nvCxnSpPr>
        <p:spPr>
          <a:xfrm rot="10800000">
            <a:off x="642910" y="4133038"/>
            <a:ext cx="857256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Έλλειψη"/>
          <p:cNvSpPr/>
          <p:nvPr/>
        </p:nvSpPr>
        <p:spPr>
          <a:xfrm>
            <a:off x="1571604" y="2928934"/>
            <a:ext cx="500066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TextBox"/>
          <p:cNvSpPr txBox="1"/>
          <p:nvPr/>
        </p:nvSpPr>
        <p:spPr>
          <a:xfrm>
            <a:off x="1571604" y="2928934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</a:t>
            </a:r>
          </a:p>
        </p:txBody>
      </p:sp>
      <p:cxnSp>
        <p:nvCxnSpPr>
          <p:cNvPr id="30" name="29 - Ευθύγραμμο βέλος σύνδεσης"/>
          <p:cNvCxnSpPr/>
          <p:nvPr/>
        </p:nvCxnSpPr>
        <p:spPr>
          <a:xfrm>
            <a:off x="5357818" y="1857364"/>
            <a:ext cx="500066" cy="42862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5929322" y="1428736"/>
            <a:ext cx="321467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Συμβολίζει  το </a:t>
            </a:r>
            <a:r>
              <a:rPr lang="el-GR" sz="2400" u="sng" dirty="0" smtClean="0"/>
              <a:t>βολτόμετρο </a:t>
            </a:r>
            <a:r>
              <a:rPr lang="el-GR" sz="2400" dirty="0" smtClean="0"/>
              <a:t>που μετράει την τάση στα άκρα του καταναλωτή (</a:t>
            </a:r>
            <a:r>
              <a:rPr lang="el-GR" sz="2400" u="sng" dirty="0" smtClean="0"/>
              <a:t>αντιστάτη</a:t>
            </a:r>
            <a:r>
              <a:rPr lang="el-GR" sz="2400" dirty="0" smtClean="0"/>
              <a:t>)    </a:t>
            </a:r>
            <a:r>
              <a:rPr lang="en-US" sz="2400" dirty="0" smtClean="0"/>
              <a:t>V</a:t>
            </a:r>
            <a:r>
              <a:rPr lang="en-US" sz="2400" baseline="-25000" dirty="0" smtClean="0"/>
              <a:t>AB</a:t>
            </a:r>
            <a:endParaRPr lang="en-US" sz="2400" dirty="0" smtClean="0"/>
          </a:p>
        </p:txBody>
      </p:sp>
      <p:sp>
        <p:nvSpPr>
          <p:cNvPr id="32" name="31 - TextBox"/>
          <p:cNvSpPr txBox="1"/>
          <p:nvPr/>
        </p:nvSpPr>
        <p:spPr>
          <a:xfrm>
            <a:off x="5000628" y="4429132"/>
            <a:ext cx="41433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</a:t>
            </a:r>
            <a:r>
              <a:rPr lang="el-GR" sz="2400" u="sng" dirty="0" smtClean="0"/>
              <a:t>βολτόμετρο </a:t>
            </a:r>
            <a:r>
              <a:rPr lang="el-GR" sz="2400" dirty="0" smtClean="0"/>
              <a:t>συνδέεται πάντα </a:t>
            </a:r>
            <a:r>
              <a:rPr lang="el-GR" sz="2400" u="sng" dirty="0" smtClean="0"/>
              <a:t>παράλληλα </a:t>
            </a:r>
            <a:r>
              <a:rPr lang="el-GR" sz="2400" dirty="0" smtClean="0"/>
              <a:t>με την ηλεκτρική συσκευή  (δίπολο), στα άκρα της οποία μετράει το δυναμικό (τάση)</a:t>
            </a:r>
            <a:endParaRPr lang="en-US" sz="2400" dirty="0" smtClean="0"/>
          </a:p>
        </p:txBody>
      </p:sp>
      <p:sp>
        <p:nvSpPr>
          <p:cNvPr id="36" name="35 - Έλλειψη"/>
          <p:cNvSpPr/>
          <p:nvPr/>
        </p:nvSpPr>
        <p:spPr>
          <a:xfrm>
            <a:off x="4786314" y="1428736"/>
            <a:ext cx="642942" cy="5715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TextBox"/>
          <p:cNvSpPr txBox="1"/>
          <p:nvPr/>
        </p:nvSpPr>
        <p:spPr>
          <a:xfrm>
            <a:off x="4857752" y="1428736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</a:t>
            </a:r>
          </a:p>
        </p:txBody>
      </p:sp>
      <p:sp>
        <p:nvSpPr>
          <p:cNvPr id="59" name="58 - Έλλειψη"/>
          <p:cNvSpPr/>
          <p:nvPr/>
        </p:nvSpPr>
        <p:spPr>
          <a:xfrm>
            <a:off x="357158" y="407194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60 - Έλλειψη"/>
          <p:cNvSpPr/>
          <p:nvPr/>
        </p:nvSpPr>
        <p:spPr>
          <a:xfrm>
            <a:off x="3428992" y="407194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67 - TextBox"/>
          <p:cNvSpPr txBox="1"/>
          <p:nvPr/>
        </p:nvSpPr>
        <p:spPr>
          <a:xfrm>
            <a:off x="214282" y="4071942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69" name="68 - TextBox"/>
          <p:cNvSpPr txBox="1"/>
          <p:nvPr/>
        </p:nvSpPr>
        <p:spPr>
          <a:xfrm>
            <a:off x="3428992" y="4071942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9" grpId="0"/>
      <p:bldP spid="31" grpId="0"/>
      <p:bldP spid="32" grpId="0"/>
      <p:bldP spid="36" grpId="0" animBg="1"/>
      <p:bldP spid="37" grpId="0"/>
      <p:bldP spid="59" grpId="0" animBg="1"/>
      <p:bldP spid="61" grpId="0" animBg="1"/>
      <p:bldP spid="68" grpId="0"/>
      <p:bldP spid="69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8100">
          <a:solidFill>
            <a:srgbClr val="FF0000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5442</TotalTime>
  <Words>541</Words>
  <PresentationFormat>Προβολή στην οθόνη (4:3)</PresentationFormat>
  <Paragraphs>101</Paragraphs>
  <Slides>15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673</cp:revision>
  <dcterms:created xsi:type="dcterms:W3CDTF">2020-03-28T09:35:19Z</dcterms:created>
  <dcterms:modified xsi:type="dcterms:W3CDTF">2024-01-09T19:12:04Z</dcterms:modified>
</cp:coreProperties>
</file>