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2" r:id="rId2"/>
    <p:sldId id="348" r:id="rId3"/>
    <p:sldId id="353" r:id="rId4"/>
    <p:sldId id="349" r:id="rId5"/>
    <p:sldId id="354" r:id="rId6"/>
    <p:sldId id="355" r:id="rId7"/>
    <p:sldId id="350" r:id="rId8"/>
    <p:sldId id="357" r:id="rId9"/>
    <p:sldId id="358" r:id="rId10"/>
    <p:sldId id="360" r:id="rId11"/>
    <p:sldId id="361" r:id="rId12"/>
    <p:sldId id="362" r:id="rId13"/>
    <p:sldId id="363" r:id="rId14"/>
    <p:sldId id="364" r:id="rId15"/>
    <p:sldId id="365" r:id="rId16"/>
    <p:sldId id="324" r:id="rId17"/>
    <p:sldId id="346" r:id="rId18"/>
    <p:sldId id="342"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4" autoAdjust="0"/>
    <p:restoredTop sz="94751" autoAdjust="0"/>
  </p:normalViewPr>
  <p:slideViewPr>
    <p:cSldViewPr>
      <p:cViewPr>
        <p:scale>
          <a:sx n="73" d="100"/>
          <a:sy n="73" d="100"/>
        </p:scale>
        <p:origin x="-171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9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9/1/2024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9/1/2024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57356" y="285728"/>
            <a:ext cx="6000792" cy="338554"/>
          </a:xfrm>
          <a:prstGeom prst="rect">
            <a:avLst/>
          </a:prstGeom>
          <a:noFill/>
        </p:spPr>
        <p:txBody>
          <a:bodyPr wrap="square" rtlCol="0">
            <a:spAutoFit/>
          </a:bodyPr>
          <a:lstStyle/>
          <a:p>
            <a:r>
              <a:rPr lang="el-GR" sz="1600" b="1" dirty="0" smtClean="0">
                <a:solidFill>
                  <a:srgbClr val="FF0000"/>
                </a:solidFill>
              </a:rPr>
              <a:t>ΗΛΕΚΤΡΙΚΗ ΔΥΝΑΜΗ</a:t>
            </a:r>
            <a:r>
              <a:rPr lang="en-US" sz="1600" b="1" dirty="0" smtClean="0">
                <a:solidFill>
                  <a:srgbClr val="FF0000"/>
                </a:solidFill>
              </a:rPr>
              <a:t>   F</a:t>
            </a:r>
            <a:r>
              <a:rPr lang="el-GR" sz="1600" b="1" dirty="0" smtClean="0">
                <a:solidFill>
                  <a:srgbClr val="FF0000"/>
                </a:solidFill>
              </a:rPr>
              <a:t>  </a:t>
            </a:r>
            <a:endParaRPr lang="en-US" sz="1600" b="1" dirty="0">
              <a:solidFill>
                <a:srgbClr val="FF0000"/>
              </a:solidFill>
            </a:endParaRPr>
          </a:p>
        </p:txBody>
      </p:sp>
      <p:sp>
        <p:nvSpPr>
          <p:cNvPr id="14" name="13 - Έλλειψη"/>
          <p:cNvSpPr/>
          <p:nvPr/>
        </p:nvSpPr>
        <p:spPr>
          <a:xfrm>
            <a:off x="2571736" y="4812581"/>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15 - Έλλειψη"/>
          <p:cNvSpPr/>
          <p:nvPr/>
        </p:nvSpPr>
        <p:spPr>
          <a:xfrm>
            <a:off x="4857752" y="4884019"/>
            <a:ext cx="642942"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16 - TextBox"/>
          <p:cNvSpPr txBox="1"/>
          <p:nvPr/>
        </p:nvSpPr>
        <p:spPr>
          <a:xfrm>
            <a:off x="4929190" y="4669705"/>
            <a:ext cx="428628" cy="830997"/>
          </a:xfrm>
          <a:prstGeom prst="rect">
            <a:avLst/>
          </a:prstGeom>
          <a:noFill/>
        </p:spPr>
        <p:txBody>
          <a:bodyPr wrap="square" rtlCol="0">
            <a:spAutoFit/>
          </a:bodyPr>
          <a:lstStyle/>
          <a:p>
            <a:r>
              <a:rPr lang="el-GR" sz="4800" b="1" dirty="0" smtClean="0">
                <a:solidFill>
                  <a:srgbClr val="FF0000"/>
                </a:solidFill>
              </a:rPr>
              <a:t>+</a:t>
            </a:r>
            <a:endParaRPr lang="en-US" sz="4800" b="1" dirty="0">
              <a:solidFill>
                <a:srgbClr val="FF0000"/>
              </a:solidFill>
            </a:endParaRPr>
          </a:p>
        </p:txBody>
      </p:sp>
      <p:cxnSp>
        <p:nvCxnSpPr>
          <p:cNvPr id="19" name="18 - Ευθύγραμμο βέλος σύνδεσης"/>
          <p:cNvCxnSpPr>
            <a:stCxn id="16" idx="6"/>
          </p:cNvCxnSpPr>
          <p:nvPr/>
        </p:nvCxnSpPr>
        <p:spPr>
          <a:xfrm>
            <a:off x="5500694" y="5134052"/>
            <a:ext cx="928694"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 Ευθύγραμμο βέλος σύνδεσης"/>
          <p:cNvCxnSpPr/>
          <p:nvPr/>
        </p:nvCxnSpPr>
        <p:spPr>
          <a:xfrm rot="10800000" flipV="1">
            <a:off x="1500166" y="5098333"/>
            <a:ext cx="1214446" cy="13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 Έλλειψη"/>
          <p:cNvSpPr/>
          <p:nvPr/>
        </p:nvSpPr>
        <p:spPr>
          <a:xfrm>
            <a:off x="2571736" y="2669441"/>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26 - Έλλειψη"/>
          <p:cNvSpPr/>
          <p:nvPr/>
        </p:nvSpPr>
        <p:spPr>
          <a:xfrm>
            <a:off x="4857752" y="2812317"/>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27 - TextBox"/>
          <p:cNvSpPr txBox="1"/>
          <p:nvPr/>
        </p:nvSpPr>
        <p:spPr>
          <a:xfrm>
            <a:off x="4857752" y="2669441"/>
            <a:ext cx="428628" cy="830997"/>
          </a:xfrm>
          <a:prstGeom prst="rect">
            <a:avLst/>
          </a:prstGeom>
          <a:noFill/>
        </p:spPr>
        <p:txBody>
          <a:bodyPr wrap="square" rtlCol="0">
            <a:spAutoFit/>
          </a:bodyPr>
          <a:lstStyle/>
          <a:p>
            <a:r>
              <a:rPr lang="el-GR" sz="4800" b="1" dirty="0" smtClean="0">
                <a:solidFill>
                  <a:srgbClr val="FF0000"/>
                </a:solidFill>
              </a:rPr>
              <a:t>-</a:t>
            </a:r>
            <a:endParaRPr lang="en-US" sz="4800" b="1" dirty="0">
              <a:solidFill>
                <a:srgbClr val="FF0000"/>
              </a:solidFill>
            </a:endParaRPr>
          </a:p>
        </p:txBody>
      </p:sp>
      <p:cxnSp>
        <p:nvCxnSpPr>
          <p:cNvPr id="29" name="28 - Ευθύγραμμο βέλος σύνδεσης"/>
          <p:cNvCxnSpPr>
            <a:stCxn id="27" idx="6"/>
          </p:cNvCxnSpPr>
          <p:nvPr/>
        </p:nvCxnSpPr>
        <p:spPr>
          <a:xfrm>
            <a:off x="5429256" y="3026631"/>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29 - Ευθύγραμμο βέλος σύνδεσης"/>
          <p:cNvCxnSpPr/>
          <p:nvPr/>
        </p:nvCxnSpPr>
        <p:spPr>
          <a:xfrm rot="10800000" flipV="1">
            <a:off x="1500166" y="2942063"/>
            <a:ext cx="1214446" cy="13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31 - TextBox"/>
          <p:cNvSpPr txBox="1"/>
          <p:nvPr/>
        </p:nvSpPr>
        <p:spPr>
          <a:xfrm>
            <a:off x="2643174" y="4598267"/>
            <a:ext cx="428628" cy="830997"/>
          </a:xfrm>
          <a:prstGeom prst="rect">
            <a:avLst/>
          </a:prstGeom>
          <a:noFill/>
        </p:spPr>
        <p:txBody>
          <a:bodyPr wrap="square" rtlCol="0">
            <a:spAutoFit/>
          </a:bodyPr>
          <a:lstStyle/>
          <a:p>
            <a:r>
              <a:rPr lang="el-GR" sz="4800" b="1" dirty="0" smtClean="0">
                <a:solidFill>
                  <a:srgbClr val="FF0000"/>
                </a:solidFill>
              </a:rPr>
              <a:t>+</a:t>
            </a:r>
            <a:endParaRPr lang="en-US" sz="4800" b="1" dirty="0">
              <a:solidFill>
                <a:srgbClr val="FF0000"/>
              </a:solidFill>
            </a:endParaRPr>
          </a:p>
        </p:txBody>
      </p:sp>
      <p:sp>
        <p:nvSpPr>
          <p:cNvPr id="33" name="32 - TextBox"/>
          <p:cNvSpPr txBox="1"/>
          <p:nvPr/>
        </p:nvSpPr>
        <p:spPr>
          <a:xfrm>
            <a:off x="2643174" y="2526565"/>
            <a:ext cx="428628" cy="830997"/>
          </a:xfrm>
          <a:prstGeom prst="rect">
            <a:avLst/>
          </a:prstGeom>
          <a:noFill/>
        </p:spPr>
        <p:txBody>
          <a:bodyPr wrap="square" rtlCol="0">
            <a:spAutoFit/>
          </a:bodyPr>
          <a:lstStyle/>
          <a:p>
            <a:r>
              <a:rPr lang="el-GR" sz="4800" b="1" dirty="0" smtClean="0">
                <a:solidFill>
                  <a:srgbClr val="FF0000"/>
                </a:solidFill>
              </a:rPr>
              <a:t>-</a:t>
            </a:r>
            <a:endParaRPr lang="en-US" sz="4800" b="1" dirty="0">
              <a:solidFill>
                <a:srgbClr val="FF0000"/>
              </a:solidFill>
            </a:endParaRPr>
          </a:p>
        </p:txBody>
      </p:sp>
      <p:sp>
        <p:nvSpPr>
          <p:cNvPr id="35" name="34 - TextBox"/>
          <p:cNvSpPr txBox="1"/>
          <p:nvPr/>
        </p:nvSpPr>
        <p:spPr>
          <a:xfrm>
            <a:off x="5715008" y="2740879"/>
            <a:ext cx="428628"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sp>
        <p:nvSpPr>
          <p:cNvPr id="36" name="35 - TextBox"/>
          <p:cNvSpPr txBox="1"/>
          <p:nvPr/>
        </p:nvSpPr>
        <p:spPr>
          <a:xfrm>
            <a:off x="1643042" y="4741143"/>
            <a:ext cx="428628"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sp>
        <p:nvSpPr>
          <p:cNvPr id="38" name="37 - TextBox"/>
          <p:cNvSpPr txBox="1"/>
          <p:nvPr/>
        </p:nvSpPr>
        <p:spPr>
          <a:xfrm>
            <a:off x="5857884" y="4812581"/>
            <a:ext cx="428628"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sp>
        <p:nvSpPr>
          <p:cNvPr id="39" name="38 - TextBox"/>
          <p:cNvSpPr txBox="1"/>
          <p:nvPr/>
        </p:nvSpPr>
        <p:spPr>
          <a:xfrm>
            <a:off x="1785918" y="2669441"/>
            <a:ext cx="428628"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sp>
        <p:nvSpPr>
          <p:cNvPr id="44" name="43 - TextBox"/>
          <p:cNvSpPr txBox="1"/>
          <p:nvPr/>
        </p:nvSpPr>
        <p:spPr>
          <a:xfrm>
            <a:off x="357158" y="1428736"/>
            <a:ext cx="7786742" cy="400110"/>
          </a:xfrm>
          <a:prstGeom prst="rect">
            <a:avLst/>
          </a:prstGeom>
          <a:noFill/>
        </p:spPr>
        <p:txBody>
          <a:bodyPr wrap="square" rtlCol="0">
            <a:spAutoFit/>
          </a:bodyPr>
          <a:lstStyle/>
          <a:p>
            <a:r>
              <a:rPr lang="el-GR" sz="2000" dirty="0" smtClean="0"/>
              <a:t>Δυο σώματα με ίδιο είδος φορτίου απωθούνται (απομακρύνονται)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1000" fill="hold"/>
                                        <p:tgtEl>
                                          <p:spTgt spid="27"/>
                                        </p:tgtEl>
                                        <p:attrNameLst>
                                          <p:attrName>ppt_w</p:attrName>
                                        </p:attrNameLst>
                                      </p:cBhvr>
                                      <p:tavLst>
                                        <p:tav tm="0">
                                          <p:val>
                                            <p:strVal val="#ppt_w*0.70"/>
                                          </p:val>
                                        </p:tav>
                                        <p:tav tm="100000">
                                          <p:val>
                                            <p:strVal val="#ppt_w"/>
                                          </p:val>
                                        </p:tav>
                                      </p:tavLst>
                                    </p:anim>
                                    <p:anim calcmode="lin" valueType="num">
                                      <p:cBhvr>
                                        <p:cTn id="13" dur="1000" fill="hold"/>
                                        <p:tgtEl>
                                          <p:spTgt spid="27"/>
                                        </p:tgtEl>
                                        <p:attrNameLst>
                                          <p:attrName>ppt_h</p:attrName>
                                        </p:attrNameLst>
                                      </p:cBhvr>
                                      <p:tavLst>
                                        <p:tav tm="0">
                                          <p:val>
                                            <p:strVal val="#ppt_h"/>
                                          </p:val>
                                        </p:tav>
                                        <p:tav tm="100000">
                                          <p:val>
                                            <p:strVal val="#ppt_h"/>
                                          </p:val>
                                        </p:tav>
                                      </p:tavLst>
                                    </p:anim>
                                    <p:animEffect transition="in" filter="fade">
                                      <p:cBhvr>
                                        <p:cTn id="14" dur="1000"/>
                                        <p:tgtEl>
                                          <p:spTgt spid="2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strVal val="#ppt_w*0.70"/>
                                          </p:val>
                                        </p:tav>
                                        <p:tav tm="100000">
                                          <p:val>
                                            <p:strVal val="#ppt_w"/>
                                          </p:val>
                                        </p:tav>
                                      </p:tavLst>
                                    </p:anim>
                                    <p:anim calcmode="lin" valueType="num">
                                      <p:cBhvr>
                                        <p:cTn id="18" dur="1000" fill="hold"/>
                                        <p:tgtEl>
                                          <p:spTgt spid="28"/>
                                        </p:tgtEl>
                                        <p:attrNameLst>
                                          <p:attrName>ppt_h</p:attrName>
                                        </p:attrNameLst>
                                      </p:cBhvr>
                                      <p:tavLst>
                                        <p:tav tm="0">
                                          <p:val>
                                            <p:strVal val="#ppt_h"/>
                                          </p:val>
                                        </p:tav>
                                        <p:tav tm="100000">
                                          <p:val>
                                            <p:strVal val="#ppt_h"/>
                                          </p:val>
                                        </p:tav>
                                      </p:tavLst>
                                    </p:anim>
                                    <p:animEffect transition="in" filter="fade">
                                      <p:cBhvr>
                                        <p:cTn id="19" dur="1000"/>
                                        <p:tgtEl>
                                          <p:spTgt spid="2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strVal val="#ppt_w*0.70"/>
                                          </p:val>
                                        </p:tav>
                                        <p:tav tm="100000">
                                          <p:val>
                                            <p:strVal val="#ppt_w"/>
                                          </p:val>
                                        </p:tav>
                                      </p:tavLst>
                                    </p:anim>
                                    <p:anim calcmode="lin" valueType="num">
                                      <p:cBhvr>
                                        <p:cTn id="23" dur="1000" fill="hold"/>
                                        <p:tgtEl>
                                          <p:spTgt spid="33"/>
                                        </p:tgtEl>
                                        <p:attrNameLst>
                                          <p:attrName>ppt_h</p:attrName>
                                        </p:attrNameLst>
                                      </p:cBhvr>
                                      <p:tavLst>
                                        <p:tav tm="0">
                                          <p:val>
                                            <p:strVal val="#ppt_h"/>
                                          </p:val>
                                        </p:tav>
                                        <p:tav tm="100000">
                                          <p:val>
                                            <p:strVal val="#ppt_h"/>
                                          </p:val>
                                        </p:tav>
                                      </p:tavLst>
                                    </p:anim>
                                    <p:animEffect transition="in" filter="fade">
                                      <p:cBhvr>
                                        <p:cTn id="24" dur="10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strVal val="#ppt_w*0.70"/>
                                          </p:val>
                                        </p:tav>
                                        <p:tav tm="100000">
                                          <p:val>
                                            <p:strVal val="#ppt_w"/>
                                          </p:val>
                                        </p:tav>
                                      </p:tavLst>
                                    </p:anim>
                                    <p:anim calcmode="lin" valueType="num">
                                      <p:cBhvr>
                                        <p:cTn id="30" dur="1000" fill="hold"/>
                                        <p:tgtEl>
                                          <p:spTgt spid="29"/>
                                        </p:tgtEl>
                                        <p:attrNameLst>
                                          <p:attrName>ppt_h</p:attrName>
                                        </p:attrNameLst>
                                      </p:cBhvr>
                                      <p:tavLst>
                                        <p:tav tm="0">
                                          <p:val>
                                            <p:strVal val="#ppt_h"/>
                                          </p:val>
                                        </p:tav>
                                        <p:tav tm="100000">
                                          <p:val>
                                            <p:strVal val="#ppt_h"/>
                                          </p:val>
                                        </p:tav>
                                      </p:tavLst>
                                    </p:anim>
                                    <p:animEffect transition="in" filter="fade">
                                      <p:cBhvr>
                                        <p:cTn id="31" dur="10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1000" fill="hold"/>
                                        <p:tgtEl>
                                          <p:spTgt spid="35"/>
                                        </p:tgtEl>
                                        <p:attrNameLst>
                                          <p:attrName>ppt_w</p:attrName>
                                        </p:attrNameLst>
                                      </p:cBhvr>
                                      <p:tavLst>
                                        <p:tav tm="0">
                                          <p:val>
                                            <p:strVal val="#ppt_w*0.70"/>
                                          </p:val>
                                        </p:tav>
                                        <p:tav tm="100000">
                                          <p:val>
                                            <p:strVal val="#ppt_w"/>
                                          </p:val>
                                        </p:tav>
                                      </p:tavLst>
                                    </p:anim>
                                    <p:anim calcmode="lin" valueType="num">
                                      <p:cBhvr>
                                        <p:cTn id="37" dur="1000" fill="hold"/>
                                        <p:tgtEl>
                                          <p:spTgt spid="35"/>
                                        </p:tgtEl>
                                        <p:attrNameLst>
                                          <p:attrName>ppt_h</p:attrName>
                                        </p:attrNameLst>
                                      </p:cBhvr>
                                      <p:tavLst>
                                        <p:tav tm="0">
                                          <p:val>
                                            <p:strVal val="#ppt_h"/>
                                          </p:val>
                                        </p:tav>
                                        <p:tav tm="100000">
                                          <p:val>
                                            <p:strVal val="#ppt_h"/>
                                          </p:val>
                                        </p:tav>
                                      </p:tavLst>
                                    </p:anim>
                                    <p:animEffect transition="in" filter="fade">
                                      <p:cBhvr>
                                        <p:cTn id="38" dur="10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1000" fill="hold"/>
                                        <p:tgtEl>
                                          <p:spTgt spid="30"/>
                                        </p:tgtEl>
                                        <p:attrNameLst>
                                          <p:attrName>ppt_w</p:attrName>
                                        </p:attrNameLst>
                                      </p:cBhvr>
                                      <p:tavLst>
                                        <p:tav tm="0">
                                          <p:val>
                                            <p:strVal val="#ppt_w*0.70"/>
                                          </p:val>
                                        </p:tav>
                                        <p:tav tm="100000">
                                          <p:val>
                                            <p:strVal val="#ppt_w"/>
                                          </p:val>
                                        </p:tav>
                                      </p:tavLst>
                                    </p:anim>
                                    <p:anim calcmode="lin" valueType="num">
                                      <p:cBhvr>
                                        <p:cTn id="44" dur="1000" fill="hold"/>
                                        <p:tgtEl>
                                          <p:spTgt spid="30"/>
                                        </p:tgtEl>
                                        <p:attrNameLst>
                                          <p:attrName>ppt_h</p:attrName>
                                        </p:attrNameLst>
                                      </p:cBhvr>
                                      <p:tavLst>
                                        <p:tav tm="0">
                                          <p:val>
                                            <p:strVal val="#ppt_h"/>
                                          </p:val>
                                        </p:tav>
                                        <p:tav tm="100000">
                                          <p:val>
                                            <p:strVal val="#ppt_h"/>
                                          </p:val>
                                        </p:tav>
                                      </p:tavLst>
                                    </p:anim>
                                    <p:animEffect transition="in" filter="fade">
                                      <p:cBhvr>
                                        <p:cTn id="45" dur="10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1000" fill="hold"/>
                                        <p:tgtEl>
                                          <p:spTgt spid="39"/>
                                        </p:tgtEl>
                                        <p:attrNameLst>
                                          <p:attrName>ppt_w</p:attrName>
                                        </p:attrNameLst>
                                      </p:cBhvr>
                                      <p:tavLst>
                                        <p:tav tm="0">
                                          <p:val>
                                            <p:strVal val="#ppt_w*0.70"/>
                                          </p:val>
                                        </p:tav>
                                        <p:tav tm="100000">
                                          <p:val>
                                            <p:strVal val="#ppt_w"/>
                                          </p:val>
                                        </p:tav>
                                      </p:tavLst>
                                    </p:anim>
                                    <p:anim calcmode="lin" valueType="num">
                                      <p:cBhvr>
                                        <p:cTn id="51" dur="1000" fill="hold"/>
                                        <p:tgtEl>
                                          <p:spTgt spid="39"/>
                                        </p:tgtEl>
                                        <p:attrNameLst>
                                          <p:attrName>ppt_h</p:attrName>
                                        </p:attrNameLst>
                                      </p:cBhvr>
                                      <p:tavLst>
                                        <p:tav tm="0">
                                          <p:val>
                                            <p:strVal val="#ppt_h"/>
                                          </p:val>
                                        </p:tav>
                                        <p:tav tm="100000">
                                          <p:val>
                                            <p:strVal val="#ppt_h"/>
                                          </p:val>
                                        </p:tav>
                                      </p:tavLst>
                                    </p:anim>
                                    <p:animEffect transition="in" filter="fade">
                                      <p:cBhvr>
                                        <p:cTn id="52" dur="10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strVal val="#ppt_w*0.70"/>
                                          </p:val>
                                        </p:tav>
                                        <p:tav tm="100000">
                                          <p:val>
                                            <p:strVal val="#ppt_w"/>
                                          </p:val>
                                        </p:tav>
                                      </p:tavLst>
                                    </p:anim>
                                    <p:anim calcmode="lin" valueType="num">
                                      <p:cBhvr>
                                        <p:cTn id="58" dur="1000" fill="hold"/>
                                        <p:tgtEl>
                                          <p:spTgt spid="14"/>
                                        </p:tgtEl>
                                        <p:attrNameLst>
                                          <p:attrName>ppt_h</p:attrName>
                                        </p:attrNameLst>
                                      </p:cBhvr>
                                      <p:tavLst>
                                        <p:tav tm="0">
                                          <p:val>
                                            <p:strVal val="#ppt_h"/>
                                          </p:val>
                                        </p:tav>
                                        <p:tav tm="100000">
                                          <p:val>
                                            <p:strVal val="#ppt_h"/>
                                          </p:val>
                                        </p:tav>
                                      </p:tavLst>
                                    </p:anim>
                                    <p:animEffect transition="in" filter="fade">
                                      <p:cBhvr>
                                        <p:cTn id="59" dur="1000"/>
                                        <p:tgtEl>
                                          <p:spTgt spid="14"/>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strVal val="#ppt_w*0.70"/>
                                          </p:val>
                                        </p:tav>
                                        <p:tav tm="100000">
                                          <p:val>
                                            <p:strVal val="#ppt_w"/>
                                          </p:val>
                                        </p:tav>
                                      </p:tavLst>
                                    </p:anim>
                                    <p:anim calcmode="lin" valueType="num">
                                      <p:cBhvr>
                                        <p:cTn id="63" dur="1000" fill="hold"/>
                                        <p:tgtEl>
                                          <p:spTgt spid="16"/>
                                        </p:tgtEl>
                                        <p:attrNameLst>
                                          <p:attrName>ppt_h</p:attrName>
                                        </p:attrNameLst>
                                      </p:cBhvr>
                                      <p:tavLst>
                                        <p:tav tm="0">
                                          <p:val>
                                            <p:strVal val="#ppt_h"/>
                                          </p:val>
                                        </p:tav>
                                        <p:tav tm="100000">
                                          <p:val>
                                            <p:strVal val="#ppt_h"/>
                                          </p:val>
                                        </p:tav>
                                      </p:tavLst>
                                    </p:anim>
                                    <p:animEffect transition="in" filter="fade">
                                      <p:cBhvr>
                                        <p:cTn id="64" dur="1000"/>
                                        <p:tgtEl>
                                          <p:spTgt spid="16"/>
                                        </p:tgtEl>
                                      </p:cBhvr>
                                    </p:animEffect>
                                  </p:childTnLst>
                                </p:cTn>
                              </p:par>
                              <p:par>
                                <p:cTn id="65" presetID="55"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strVal val="#ppt_w*0.70"/>
                                          </p:val>
                                        </p:tav>
                                        <p:tav tm="100000">
                                          <p:val>
                                            <p:strVal val="#ppt_w"/>
                                          </p:val>
                                        </p:tav>
                                      </p:tavLst>
                                    </p:anim>
                                    <p:anim calcmode="lin" valueType="num">
                                      <p:cBhvr>
                                        <p:cTn id="68" dur="1000" fill="hold"/>
                                        <p:tgtEl>
                                          <p:spTgt spid="17"/>
                                        </p:tgtEl>
                                        <p:attrNameLst>
                                          <p:attrName>ppt_h</p:attrName>
                                        </p:attrNameLst>
                                      </p:cBhvr>
                                      <p:tavLst>
                                        <p:tav tm="0">
                                          <p:val>
                                            <p:strVal val="#ppt_h"/>
                                          </p:val>
                                        </p:tav>
                                        <p:tav tm="100000">
                                          <p:val>
                                            <p:strVal val="#ppt_h"/>
                                          </p:val>
                                        </p:tav>
                                      </p:tavLst>
                                    </p:anim>
                                    <p:animEffect transition="in" filter="fade">
                                      <p:cBhvr>
                                        <p:cTn id="69" dur="1000"/>
                                        <p:tgtEl>
                                          <p:spTgt spid="17"/>
                                        </p:tgtEl>
                                      </p:cBhvr>
                                    </p:animEffect>
                                  </p:childTnLst>
                                </p:cTn>
                              </p:par>
                              <p:par>
                                <p:cTn id="70" presetID="55"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1000" fill="hold"/>
                                        <p:tgtEl>
                                          <p:spTgt spid="32"/>
                                        </p:tgtEl>
                                        <p:attrNameLst>
                                          <p:attrName>ppt_w</p:attrName>
                                        </p:attrNameLst>
                                      </p:cBhvr>
                                      <p:tavLst>
                                        <p:tav tm="0">
                                          <p:val>
                                            <p:strVal val="#ppt_w*0.70"/>
                                          </p:val>
                                        </p:tav>
                                        <p:tav tm="100000">
                                          <p:val>
                                            <p:strVal val="#ppt_w"/>
                                          </p:val>
                                        </p:tav>
                                      </p:tavLst>
                                    </p:anim>
                                    <p:anim calcmode="lin" valueType="num">
                                      <p:cBhvr>
                                        <p:cTn id="73" dur="1000" fill="hold"/>
                                        <p:tgtEl>
                                          <p:spTgt spid="32"/>
                                        </p:tgtEl>
                                        <p:attrNameLst>
                                          <p:attrName>ppt_h</p:attrName>
                                        </p:attrNameLst>
                                      </p:cBhvr>
                                      <p:tavLst>
                                        <p:tav tm="0">
                                          <p:val>
                                            <p:strVal val="#ppt_h"/>
                                          </p:val>
                                        </p:tav>
                                        <p:tav tm="100000">
                                          <p:val>
                                            <p:strVal val="#ppt_h"/>
                                          </p:val>
                                        </p:tav>
                                      </p:tavLst>
                                    </p:anim>
                                    <p:animEffect transition="in" filter="fade">
                                      <p:cBhvr>
                                        <p:cTn id="74" dur="10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55"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strVal val="#ppt_w*0.70"/>
                                          </p:val>
                                        </p:tav>
                                        <p:tav tm="100000">
                                          <p:val>
                                            <p:strVal val="#ppt_w"/>
                                          </p:val>
                                        </p:tav>
                                      </p:tavLst>
                                    </p:anim>
                                    <p:anim calcmode="lin" valueType="num">
                                      <p:cBhvr>
                                        <p:cTn id="80" dur="1000" fill="hold"/>
                                        <p:tgtEl>
                                          <p:spTgt spid="19"/>
                                        </p:tgtEl>
                                        <p:attrNameLst>
                                          <p:attrName>ppt_h</p:attrName>
                                        </p:attrNameLst>
                                      </p:cBhvr>
                                      <p:tavLst>
                                        <p:tav tm="0">
                                          <p:val>
                                            <p:strVal val="#ppt_h"/>
                                          </p:val>
                                        </p:tav>
                                        <p:tav tm="100000">
                                          <p:val>
                                            <p:strVal val="#ppt_h"/>
                                          </p:val>
                                        </p:tav>
                                      </p:tavLst>
                                    </p:anim>
                                    <p:animEffect transition="in" filter="fade">
                                      <p:cBhvr>
                                        <p:cTn id="81" dur="10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strVal val="#ppt_w*0.70"/>
                                          </p:val>
                                        </p:tav>
                                        <p:tav tm="100000">
                                          <p:val>
                                            <p:strVal val="#ppt_w"/>
                                          </p:val>
                                        </p:tav>
                                      </p:tavLst>
                                    </p:anim>
                                    <p:anim calcmode="lin" valueType="num">
                                      <p:cBhvr>
                                        <p:cTn id="87" dur="1000" fill="hold"/>
                                        <p:tgtEl>
                                          <p:spTgt spid="38"/>
                                        </p:tgtEl>
                                        <p:attrNameLst>
                                          <p:attrName>ppt_h</p:attrName>
                                        </p:attrNameLst>
                                      </p:cBhvr>
                                      <p:tavLst>
                                        <p:tav tm="0">
                                          <p:val>
                                            <p:strVal val="#ppt_h"/>
                                          </p:val>
                                        </p:tav>
                                        <p:tav tm="100000">
                                          <p:val>
                                            <p:strVal val="#ppt_h"/>
                                          </p:val>
                                        </p:tav>
                                      </p:tavLst>
                                    </p:anim>
                                    <p:animEffect transition="in" filter="fade">
                                      <p:cBhvr>
                                        <p:cTn id="88" dur="10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55" presetClass="entr" presetSubtype="0"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1000" fill="hold"/>
                                        <p:tgtEl>
                                          <p:spTgt spid="21"/>
                                        </p:tgtEl>
                                        <p:attrNameLst>
                                          <p:attrName>ppt_w</p:attrName>
                                        </p:attrNameLst>
                                      </p:cBhvr>
                                      <p:tavLst>
                                        <p:tav tm="0">
                                          <p:val>
                                            <p:strVal val="#ppt_w*0.70"/>
                                          </p:val>
                                        </p:tav>
                                        <p:tav tm="100000">
                                          <p:val>
                                            <p:strVal val="#ppt_w"/>
                                          </p:val>
                                        </p:tav>
                                      </p:tavLst>
                                    </p:anim>
                                    <p:anim calcmode="lin" valueType="num">
                                      <p:cBhvr>
                                        <p:cTn id="94" dur="1000" fill="hold"/>
                                        <p:tgtEl>
                                          <p:spTgt spid="21"/>
                                        </p:tgtEl>
                                        <p:attrNameLst>
                                          <p:attrName>ppt_h</p:attrName>
                                        </p:attrNameLst>
                                      </p:cBhvr>
                                      <p:tavLst>
                                        <p:tav tm="0">
                                          <p:val>
                                            <p:strVal val="#ppt_h"/>
                                          </p:val>
                                        </p:tav>
                                        <p:tav tm="100000">
                                          <p:val>
                                            <p:strVal val="#ppt_h"/>
                                          </p:val>
                                        </p:tav>
                                      </p:tavLst>
                                    </p:anim>
                                    <p:animEffect transition="in" filter="fade">
                                      <p:cBhvr>
                                        <p:cTn id="95" dur="10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grpId="0" nodeType="clickEffect">
                                  <p:stCondLst>
                                    <p:cond delay="0"/>
                                  </p:stCondLst>
                                  <p:childTnLst>
                                    <p:set>
                                      <p:cBhvr>
                                        <p:cTn id="99" dur="1" fill="hold">
                                          <p:stCondLst>
                                            <p:cond delay="0"/>
                                          </p:stCondLst>
                                        </p:cTn>
                                        <p:tgtEl>
                                          <p:spTgt spid="36"/>
                                        </p:tgtEl>
                                        <p:attrNameLst>
                                          <p:attrName>style.visibility</p:attrName>
                                        </p:attrNameLst>
                                      </p:cBhvr>
                                      <p:to>
                                        <p:strVal val="visible"/>
                                      </p:to>
                                    </p:set>
                                    <p:anim calcmode="lin" valueType="num">
                                      <p:cBhvr>
                                        <p:cTn id="100" dur="1000" fill="hold"/>
                                        <p:tgtEl>
                                          <p:spTgt spid="36"/>
                                        </p:tgtEl>
                                        <p:attrNameLst>
                                          <p:attrName>ppt_w</p:attrName>
                                        </p:attrNameLst>
                                      </p:cBhvr>
                                      <p:tavLst>
                                        <p:tav tm="0">
                                          <p:val>
                                            <p:strVal val="#ppt_w*0.70"/>
                                          </p:val>
                                        </p:tav>
                                        <p:tav tm="100000">
                                          <p:val>
                                            <p:strVal val="#ppt_w"/>
                                          </p:val>
                                        </p:tav>
                                      </p:tavLst>
                                    </p:anim>
                                    <p:anim calcmode="lin" valueType="num">
                                      <p:cBhvr>
                                        <p:cTn id="101" dur="1000" fill="hold"/>
                                        <p:tgtEl>
                                          <p:spTgt spid="36"/>
                                        </p:tgtEl>
                                        <p:attrNameLst>
                                          <p:attrName>ppt_h</p:attrName>
                                        </p:attrNameLst>
                                      </p:cBhvr>
                                      <p:tavLst>
                                        <p:tav tm="0">
                                          <p:val>
                                            <p:strVal val="#ppt_h"/>
                                          </p:val>
                                        </p:tav>
                                        <p:tav tm="100000">
                                          <p:val>
                                            <p:strVal val="#ppt_h"/>
                                          </p:val>
                                        </p:tav>
                                      </p:tavLst>
                                    </p:anim>
                                    <p:animEffect transition="in" filter="fade">
                                      <p:cBhvr>
                                        <p:cTn id="102" dur="1000"/>
                                        <p:tgtEl>
                                          <p:spTgt spid="36"/>
                                        </p:tgtEl>
                                      </p:cBhvr>
                                    </p:animEffect>
                                  </p:childTnLst>
                                </p:cTn>
                              </p:par>
                            </p:childTnLst>
                          </p:cTn>
                        </p:par>
                      </p:childTnLst>
                    </p:cTn>
                  </p:par>
                  <p:par>
                    <p:cTn id="103" fill="hold">
                      <p:stCondLst>
                        <p:cond delay="indefinite"/>
                      </p:stCondLst>
                      <p:childTnLst>
                        <p:par>
                          <p:cTn id="104" fill="hold">
                            <p:stCondLst>
                              <p:cond delay="0"/>
                            </p:stCondLst>
                            <p:childTnLst>
                              <p:par>
                                <p:cTn id="105" presetID="55" presetClass="entr" presetSubtype="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p:cTn id="107" dur="1000" fill="hold"/>
                                        <p:tgtEl>
                                          <p:spTgt spid="44"/>
                                        </p:tgtEl>
                                        <p:attrNameLst>
                                          <p:attrName>ppt_w</p:attrName>
                                        </p:attrNameLst>
                                      </p:cBhvr>
                                      <p:tavLst>
                                        <p:tav tm="0">
                                          <p:val>
                                            <p:strVal val="#ppt_w*0.70"/>
                                          </p:val>
                                        </p:tav>
                                        <p:tav tm="100000">
                                          <p:val>
                                            <p:strVal val="#ppt_w"/>
                                          </p:val>
                                        </p:tav>
                                      </p:tavLst>
                                    </p:anim>
                                    <p:anim calcmode="lin" valueType="num">
                                      <p:cBhvr>
                                        <p:cTn id="108" dur="1000" fill="hold"/>
                                        <p:tgtEl>
                                          <p:spTgt spid="44"/>
                                        </p:tgtEl>
                                        <p:attrNameLst>
                                          <p:attrName>ppt_h</p:attrName>
                                        </p:attrNameLst>
                                      </p:cBhvr>
                                      <p:tavLst>
                                        <p:tav tm="0">
                                          <p:val>
                                            <p:strVal val="#ppt_h"/>
                                          </p:val>
                                        </p:tav>
                                        <p:tav tm="100000">
                                          <p:val>
                                            <p:strVal val="#ppt_h"/>
                                          </p:val>
                                        </p:tav>
                                      </p:tavLst>
                                    </p:anim>
                                    <p:animEffect transition="in" filter="fade">
                                      <p:cBhvr>
                                        <p:cTn id="109"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P spid="26" grpId="0" animBg="1"/>
      <p:bldP spid="27" grpId="0" animBg="1"/>
      <p:bldP spid="28" grpId="0"/>
      <p:bldP spid="32" grpId="0"/>
      <p:bldP spid="33" grpId="0"/>
      <p:bldP spid="35" grpId="0"/>
      <p:bldP spid="36" grpId="0"/>
      <p:bldP spid="38" grpId="0"/>
      <p:bldP spid="39" grpId="0"/>
      <p:bldP spid="4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22" name="21 - Γωνιακή σύνδεση"/>
          <p:cNvCxnSpPr/>
          <p:nvPr/>
        </p:nvCxnSpPr>
        <p:spPr>
          <a:xfrm rot="16200000" flipH="1">
            <a:off x="2571768" y="1428760"/>
            <a:ext cx="2571768" cy="571504"/>
          </a:xfrm>
          <a:prstGeom prst="bentConnector3">
            <a:avLst>
              <a:gd name="adj1" fmla="val 223"/>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 name="22 - Γωνιακή σύνδεση"/>
          <p:cNvCxnSpPr/>
          <p:nvPr/>
        </p:nvCxnSpPr>
        <p:spPr>
          <a:xfrm>
            <a:off x="642942" y="1714512"/>
            <a:ext cx="2071702" cy="1285884"/>
          </a:xfrm>
          <a:prstGeom prst="bentConnector3">
            <a:avLst>
              <a:gd name="adj1" fmla="val 1449"/>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rot="5400000">
            <a:off x="2500330" y="3000396"/>
            <a:ext cx="428628"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rot="16200000" flipH="1">
            <a:off x="2463817" y="2965471"/>
            <a:ext cx="796136" cy="873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2857520" y="3000396"/>
            <a:ext cx="128588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rot="5400000" flipH="1" flipV="1">
            <a:off x="499272" y="1571636"/>
            <a:ext cx="286546" cy="79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 name="27 - Ελεύθερη σχεδίαση"/>
          <p:cNvSpPr/>
          <p:nvPr/>
        </p:nvSpPr>
        <p:spPr>
          <a:xfrm>
            <a:off x="1214446" y="0"/>
            <a:ext cx="718457" cy="424542"/>
          </a:xfrm>
          <a:custGeom>
            <a:avLst/>
            <a:gdLst>
              <a:gd name="connsiteX0" fmla="*/ 0 w 718457"/>
              <a:gd name="connsiteY0" fmla="*/ 418011 h 424542"/>
              <a:gd name="connsiteX1" fmla="*/ 104503 w 718457"/>
              <a:gd name="connsiteY1" fmla="*/ 0 h 424542"/>
              <a:gd name="connsiteX2" fmla="*/ 169817 w 718457"/>
              <a:gd name="connsiteY2" fmla="*/ 418011 h 424542"/>
              <a:gd name="connsiteX3" fmla="*/ 274320 w 718457"/>
              <a:gd name="connsiteY3" fmla="*/ 13063 h 424542"/>
              <a:gd name="connsiteX4" fmla="*/ 365760 w 718457"/>
              <a:gd name="connsiteY4" fmla="*/ 418011 h 424542"/>
              <a:gd name="connsiteX5" fmla="*/ 470263 w 718457"/>
              <a:gd name="connsiteY5" fmla="*/ 13063 h 424542"/>
              <a:gd name="connsiteX6" fmla="*/ 535577 w 718457"/>
              <a:gd name="connsiteY6" fmla="*/ 418011 h 424542"/>
              <a:gd name="connsiteX7" fmla="*/ 640080 w 718457"/>
              <a:gd name="connsiteY7" fmla="*/ 52251 h 424542"/>
              <a:gd name="connsiteX8" fmla="*/ 718457 w 718457"/>
              <a:gd name="connsiteY8" fmla="*/ 418011 h 424542"/>
              <a:gd name="connsiteX9" fmla="*/ 718457 w 718457"/>
              <a:gd name="connsiteY9" fmla="*/ 418011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57" h="424542">
                <a:moveTo>
                  <a:pt x="0" y="418011"/>
                </a:moveTo>
                <a:cubicBezTo>
                  <a:pt x="38100" y="209005"/>
                  <a:pt x="76200" y="0"/>
                  <a:pt x="104503" y="0"/>
                </a:cubicBezTo>
                <a:cubicBezTo>
                  <a:pt x="132806" y="0"/>
                  <a:pt x="141514" y="415834"/>
                  <a:pt x="169817" y="418011"/>
                </a:cubicBezTo>
                <a:cubicBezTo>
                  <a:pt x="198120" y="420188"/>
                  <a:pt x="241663" y="13063"/>
                  <a:pt x="274320" y="13063"/>
                </a:cubicBezTo>
                <a:cubicBezTo>
                  <a:pt x="306977" y="13063"/>
                  <a:pt x="333103" y="418011"/>
                  <a:pt x="365760" y="418011"/>
                </a:cubicBezTo>
                <a:cubicBezTo>
                  <a:pt x="398417" y="418011"/>
                  <a:pt x="441960" y="13063"/>
                  <a:pt x="470263" y="13063"/>
                </a:cubicBezTo>
                <a:cubicBezTo>
                  <a:pt x="498566" y="13063"/>
                  <a:pt x="507274" y="411480"/>
                  <a:pt x="535577" y="418011"/>
                </a:cubicBezTo>
                <a:cubicBezTo>
                  <a:pt x="563880" y="424542"/>
                  <a:pt x="609600" y="52251"/>
                  <a:pt x="640080" y="52251"/>
                </a:cubicBezTo>
                <a:cubicBezTo>
                  <a:pt x="670560" y="52251"/>
                  <a:pt x="718457" y="418011"/>
                  <a:pt x="718457" y="418011"/>
                </a:cubicBezTo>
                <a:lnTo>
                  <a:pt x="718457" y="418011"/>
                </a:lnTo>
              </a:path>
            </a:pathLst>
          </a:cu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28 - Ευθεία γραμμή σύνδεσης"/>
          <p:cNvCxnSpPr/>
          <p:nvPr/>
        </p:nvCxnSpPr>
        <p:spPr>
          <a:xfrm rot="10800000">
            <a:off x="1928826" y="428628"/>
            <a:ext cx="164307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a:stCxn id="28" idx="0"/>
          </p:cNvCxnSpPr>
          <p:nvPr/>
        </p:nvCxnSpPr>
        <p:spPr>
          <a:xfrm flipH="1">
            <a:off x="642942" y="418011"/>
            <a:ext cx="571504" cy="106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rot="5400000">
            <a:off x="142876" y="928694"/>
            <a:ext cx="1000132"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3" name="32 - TextBox"/>
          <p:cNvSpPr txBox="1"/>
          <p:nvPr/>
        </p:nvSpPr>
        <p:spPr>
          <a:xfrm>
            <a:off x="2000264" y="3286148"/>
            <a:ext cx="2428892" cy="523220"/>
          </a:xfrm>
          <a:prstGeom prst="rect">
            <a:avLst/>
          </a:prstGeom>
          <a:noFill/>
        </p:spPr>
        <p:txBody>
          <a:bodyPr wrap="square" rtlCol="0">
            <a:spAutoFit/>
          </a:bodyPr>
          <a:lstStyle/>
          <a:p>
            <a:r>
              <a:rPr lang="el-GR" sz="1400" dirty="0" smtClean="0"/>
              <a:t>Μπαταρία ή Ηλεκτρική πηγή</a:t>
            </a:r>
          </a:p>
          <a:p>
            <a:r>
              <a:rPr lang="el-GR" sz="1400" dirty="0" smtClean="0"/>
              <a:t>με θετικό και αρνητικό πόλο</a:t>
            </a:r>
            <a:endParaRPr lang="en-US" sz="1400" dirty="0" smtClean="0"/>
          </a:p>
        </p:txBody>
      </p:sp>
      <p:sp>
        <p:nvSpPr>
          <p:cNvPr id="34" name="33 - TextBox"/>
          <p:cNvSpPr txBox="1"/>
          <p:nvPr/>
        </p:nvSpPr>
        <p:spPr>
          <a:xfrm>
            <a:off x="0" y="1357322"/>
            <a:ext cx="2428892" cy="369332"/>
          </a:xfrm>
          <a:prstGeom prst="rect">
            <a:avLst/>
          </a:prstGeom>
          <a:noFill/>
        </p:spPr>
        <p:txBody>
          <a:bodyPr wrap="square" rtlCol="0">
            <a:spAutoFit/>
          </a:bodyPr>
          <a:lstStyle/>
          <a:p>
            <a:r>
              <a:rPr lang="el-GR" b="1" dirty="0" smtClean="0"/>
              <a:t>διακόπτης</a:t>
            </a:r>
            <a:endParaRPr lang="en-US" b="1" dirty="0" smtClean="0"/>
          </a:p>
        </p:txBody>
      </p:sp>
      <p:sp>
        <p:nvSpPr>
          <p:cNvPr id="35" name="34 - Ορθογώνιο"/>
          <p:cNvSpPr/>
          <p:nvPr/>
        </p:nvSpPr>
        <p:spPr>
          <a:xfrm>
            <a:off x="928694" y="428628"/>
            <a:ext cx="1229183" cy="369332"/>
          </a:xfrm>
          <a:prstGeom prst="rect">
            <a:avLst/>
          </a:prstGeom>
        </p:spPr>
        <p:txBody>
          <a:bodyPr wrap="none">
            <a:spAutoFit/>
          </a:bodyPr>
          <a:lstStyle/>
          <a:p>
            <a:r>
              <a:rPr lang="el-GR" dirty="0" smtClean="0"/>
              <a:t>αντιστάτης</a:t>
            </a:r>
            <a:endParaRPr lang="en-US" dirty="0"/>
          </a:p>
        </p:txBody>
      </p:sp>
      <p:sp>
        <p:nvSpPr>
          <p:cNvPr id="38" name="37 - TextBox"/>
          <p:cNvSpPr txBox="1"/>
          <p:nvPr/>
        </p:nvSpPr>
        <p:spPr>
          <a:xfrm>
            <a:off x="928662" y="3929066"/>
            <a:ext cx="7715304" cy="646331"/>
          </a:xfrm>
          <a:prstGeom prst="rect">
            <a:avLst/>
          </a:prstGeom>
          <a:noFill/>
        </p:spPr>
        <p:txBody>
          <a:bodyPr wrap="square" rtlCol="0">
            <a:spAutoFit/>
          </a:bodyPr>
          <a:lstStyle/>
          <a:p>
            <a:r>
              <a:rPr lang="el-GR" dirty="0" smtClean="0"/>
              <a:t>Το ηλεκτρικό ρεύμα (Ι) που περνάει μέσα από το κύκλωμα, είναι ελεύθερα ηλεκτρόνια που έχουν αρνητικό ηλεκτρικό φορτίο .</a:t>
            </a:r>
          </a:p>
        </p:txBody>
      </p:sp>
      <p:sp>
        <p:nvSpPr>
          <p:cNvPr id="40" name="39 - TextBox"/>
          <p:cNvSpPr txBox="1"/>
          <p:nvPr/>
        </p:nvSpPr>
        <p:spPr>
          <a:xfrm>
            <a:off x="2857488" y="2857496"/>
            <a:ext cx="428628" cy="461665"/>
          </a:xfrm>
          <a:prstGeom prst="rect">
            <a:avLst/>
          </a:prstGeom>
          <a:noFill/>
        </p:spPr>
        <p:txBody>
          <a:bodyPr wrap="square" rtlCol="0">
            <a:spAutoFit/>
          </a:bodyPr>
          <a:lstStyle/>
          <a:p>
            <a:r>
              <a:rPr lang="el-GR" sz="2400" b="1" dirty="0" smtClean="0"/>
              <a:t>+</a:t>
            </a:r>
          </a:p>
        </p:txBody>
      </p:sp>
      <p:sp>
        <p:nvSpPr>
          <p:cNvPr id="41" name="40 - TextBox"/>
          <p:cNvSpPr txBox="1"/>
          <p:nvPr/>
        </p:nvSpPr>
        <p:spPr>
          <a:xfrm>
            <a:off x="2428860" y="2857496"/>
            <a:ext cx="428628" cy="461665"/>
          </a:xfrm>
          <a:prstGeom prst="rect">
            <a:avLst/>
          </a:prstGeom>
          <a:noFill/>
        </p:spPr>
        <p:txBody>
          <a:bodyPr wrap="square" rtlCol="0">
            <a:spAutoFit/>
          </a:bodyPr>
          <a:lstStyle/>
          <a:p>
            <a:r>
              <a:rPr lang="el-GR" sz="2400" b="1" dirty="0" smtClean="0"/>
              <a:t>-</a:t>
            </a:r>
          </a:p>
        </p:txBody>
      </p:sp>
      <p:sp>
        <p:nvSpPr>
          <p:cNvPr id="32" name="31 - TextBox"/>
          <p:cNvSpPr txBox="1"/>
          <p:nvPr/>
        </p:nvSpPr>
        <p:spPr>
          <a:xfrm>
            <a:off x="857224" y="5288340"/>
            <a:ext cx="7786742" cy="923330"/>
          </a:xfrm>
          <a:prstGeom prst="rect">
            <a:avLst/>
          </a:prstGeom>
          <a:noFill/>
        </p:spPr>
        <p:txBody>
          <a:bodyPr wrap="square" rtlCol="0">
            <a:spAutoFit/>
          </a:bodyPr>
          <a:lstStyle/>
          <a:p>
            <a:r>
              <a:rPr lang="el-GR" dirty="0" smtClean="0"/>
              <a:t>Άρα τα ηλεκτρόνια αφού είναι αρνητικά, θα κινούνται με κατεύθυνση από τον αρνητικό πόλο της μπαταρίας προς τον θετικό πόλο της μπαταρίας, και αυτή είναι η </a:t>
            </a:r>
            <a:r>
              <a:rPr lang="el-GR" b="1" dirty="0" smtClean="0"/>
              <a:t>πραγματική φορά του ηλεκτρικού ρεύματος</a:t>
            </a:r>
          </a:p>
        </p:txBody>
      </p:sp>
      <p:cxnSp>
        <p:nvCxnSpPr>
          <p:cNvPr id="37" name="36 - Ευθύγραμμο βέλος σύνδεσης"/>
          <p:cNvCxnSpPr/>
          <p:nvPr/>
        </p:nvCxnSpPr>
        <p:spPr>
          <a:xfrm rot="5400000">
            <a:off x="3893339" y="1607331"/>
            <a:ext cx="107157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4572000" y="1428736"/>
            <a:ext cx="142876" cy="461665"/>
          </a:xfrm>
          <a:prstGeom prst="rect">
            <a:avLst/>
          </a:prstGeom>
          <a:noFill/>
        </p:spPr>
        <p:txBody>
          <a:bodyPr wrap="square" rtlCol="0">
            <a:spAutoFit/>
          </a:bodyPr>
          <a:lstStyle/>
          <a:p>
            <a:r>
              <a:rPr lang="el-GR" sz="2400" dirty="0" smtClean="0"/>
              <a:t>Ι</a:t>
            </a:r>
          </a:p>
        </p:txBody>
      </p:sp>
      <p:sp>
        <p:nvSpPr>
          <p:cNvPr id="42" name="41 - TextBox"/>
          <p:cNvSpPr txBox="1"/>
          <p:nvPr/>
        </p:nvSpPr>
        <p:spPr>
          <a:xfrm>
            <a:off x="5286380" y="1285860"/>
            <a:ext cx="2643206" cy="923330"/>
          </a:xfrm>
          <a:prstGeom prst="rect">
            <a:avLst/>
          </a:prstGeom>
          <a:noFill/>
        </p:spPr>
        <p:txBody>
          <a:bodyPr wrap="square" rtlCol="0">
            <a:spAutoFit/>
          </a:bodyPr>
          <a:lstStyle/>
          <a:p>
            <a:r>
              <a:rPr lang="el-GR" dirty="0" smtClean="0"/>
              <a:t>Το </a:t>
            </a:r>
            <a:r>
              <a:rPr lang="el-GR" b="1" dirty="0" smtClean="0">
                <a:solidFill>
                  <a:srgbClr val="0070C0"/>
                </a:solidFill>
              </a:rPr>
              <a:t>μπλε  βέλος</a:t>
            </a:r>
            <a:r>
              <a:rPr lang="el-GR" dirty="0" smtClean="0"/>
              <a:t> , δείχνει την  </a:t>
            </a:r>
            <a:r>
              <a:rPr lang="el-GR" u="sng" dirty="0" smtClean="0"/>
              <a:t>πραγματική φορά του ρεύματος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1000" fill="hold"/>
                                        <p:tgtEl>
                                          <p:spTgt spid="41"/>
                                        </p:tgtEl>
                                        <p:attrNameLst>
                                          <p:attrName>ppt_w</p:attrName>
                                        </p:attrNameLst>
                                      </p:cBhvr>
                                      <p:tavLst>
                                        <p:tav tm="0">
                                          <p:val>
                                            <p:strVal val="#ppt_w*0.70"/>
                                          </p:val>
                                        </p:tav>
                                        <p:tav tm="100000">
                                          <p:val>
                                            <p:strVal val="#ppt_w"/>
                                          </p:val>
                                        </p:tav>
                                      </p:tavLst>
                                    </p:anim>
                                    <p:anim calcmode="lin" valueType="num">
                                      <p:cBhvr>
                                        <p:cTn id="22" dur="1000" fill="hold"/>
                                        <p:tgtEl>
                                          <p:spTgt spid="41"/>
                                        </p:tgtEl>
                                        <p:attrNameLst>
                                          <p:attrName>ppt_h</p:attrName>
                                        </p:attrNameLst>
                                      </p:cBhvr>
                                      <p:tavLst>
                                        <p:tav tm="0">
                                          <p:val>
                                            <p:strVal val="#ppt_h"/>
                                          </p:val>
                                        </p:tav>
                                        <p:tav tm="100000">
                                          <p:val>
                                            <p:strVal val="#ppt_h"/>
                                          </p:val>
                                        </p:tav>
                                      </p:tavLst>
                                    </p:anim>
                                    <p:animEffect transition="in" filter="fade">
                                      <p:cBhvr>
                                        <p:cTn id="23" dur="10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strVal val="#ppt_w*0.70"/>
                                          </p:val>
                                        </p:tav>
                                        <p:tav tm="100000">
                                          <p:val>
                                            <p:strVal val="#ppt_w"/>
                                          </p:val>
                                        </p:tav>
                                      </p:tavLst>
                                    </p:anim>
                                    <p:anim calcmode="lin" valueType="num">
                                      <p:cBhvr>
                                        <p:cTn id="29" dur="1000" fill="hold"/>
                                        <p:tgtEl>
                                          <p:spTgt spid="40"/>
                                        </p:tgtEl>
                                        <p:attrNameLst>
                                          <p:attrName>ppt_h</p:attrName>
                                        </p:attrNameLst>
                                      </p:cBhvr>
                                      <p:tavLst>
                                        <p:tav tm="0">
                                          <p:val>
                                            <p:strVal val="#ppt_h"/>
                                          </p:val>
                                        </p:tav>
                                        <p:tav tm="100000">
                                          <p:val>
                                            <p:strVal val="#ppt_h"/>
                                          </p:val>
                                        </p:tav>
                                      </p:tavLst>
                                    </p:anim>
                                    <p:animEffect transition="in" filter="fade">
                                      <p:cBhvr>
                                        <p:cTn id="30" dur="10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strVal val="#ppt_w*0.70"/>
                                          </p:val>
                                        </p:tav>
                                        <p:tav tm="100000">
                                          <p:val>
                                            <p:strVal val="#ppt_w"/>
                                          </p:val>
                                        </p:tav>
                                      </p:tavLst>
                                    </p:anim>
                                    <p:anim calcmode="lin" valueType="num">
                                      <p:cBhvr>
                                        <p:cTn id="36" dur="1000" fill="hold"/>
                                        <p:tgtEl>
                                          <p:spTgt spid="33"/>
                                        </p:tgtEl>
                                        <p:attrNameLst>
                                          <p:attrName>ppt_h</p:attrName>
                                        </p:attrNameLst>
                                      </p:cBhvr>
                                      <p:tavLst>
                                        <p:tav tm="0">
                                          <p:val>
                                            <p:strVal val="#ppt_h"/>
                                          </p:val>
                                        </p:tav>
                                        <p:tav tm="100000">
                                          <p:val>
                                            <p:strVal val="#ppt_h"/>
                                          </p:val>
                                        </p:tav>
                                      </p:tavLst>
                                    </p:anim>
                                    <p:animEffect transition="in" filter="fade">
                                      <p:cBhvr>
                                        <p:cTn id="37" dur="1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ppt_w</p:attrName>
                                        </p:attrNameLst>
                                      </p:cBhvr>
                                      <p:tavLst>
                                        <p:tav tm="0">
                                          <p:val>
                                            <p:strVal val="#ppt_w*0.70"/>
                                          </p:val>
                                        </p:tav>
                                        <p:tav tm="100000">
                                          <p:val>
                                            <p:strVal val="#ppt_w"/>
                                          </p:val>
                                        </p:tav>
                                      </p:tavLst>
                                    </p:anim>
                                    <p:anim calcmode="lin" valueType="num">
                                      <p:cBhvr>
                                        <p:cTn id="43" dur="1000" fill="hold"/>
                                        <p:tgtEl>
                                          <p:spTgt spid="38"/>
                                        </p:tgtEl>
                                        <p:attrNameLst>
                                          <p:attrName>ppt_h</p:attrName>
                                        </p:attrNameLst>
                                      </p:cBhvr>
                                      <p:tavLst>
                                        <p:tav tm="0">
                                          <p:val>
                                            <p:strVal val="#ppt_h"/>
                                          </p:val>
                                        </p:tav>
                                        <p:tav tm="100000">
                                          <p:val>
                                            <p:strVal val="#ppt_h"/>
                                          </p:val>
                                        </p:tav>
                                      </p:tavLst>
                                    </p:anim>
                                    <p:animEffect transition="in" filter="fade">
                                      <p:cBhvr>
                                        <p:cTn id="44" dur="1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ppt_w</p:attrName>
                                        </p:attrNameLst>
                                      </p:cBhvr>
                                      <p:tavLst>
                                        <p:tav tm="0">
                                          <p:val>
                                            <p:strVal val="#ppt_w*0.70"/>
                                          </p:val>
                                        </p:tav>
                                        <p:tav tm="100000">
                                          <p:val>
                                            <p:strVal val="#ppt_w"/>
                                          </p:val>
                                        </p:tav>
                                      </p:tavLst>
                                    </p:anim>
                                    <p:anim calcmode="lin" valueType="num">
                                      <p:cBhvr>
                                        <p:cTn id="50" dur="1000" fill="hold"/>
                                        <p:tgtEl>
                                          <p:spTgt spid="32"/>
                                        </p:tgtEl>
                                        <p:attrNameLst>
                                          <p:attrName>ppt_h</p:attrName>
                                        </p:attrNameLst>
                                      </p:cBhvr>
                                      <p:tavLst>
                                        <p:tav tm="0">
                                          <p:val>
                                            <p:strVal val="#ppt_h"/>
                                          </p:val>
                                        </p:tav>
                                        <p:tav tm="100000">
                                          <p:val>
                                            <p:strVal val="#ppt_h"/>
                                          </p:val>
                                        </p:tav>
                                      </p:tavLst>
                                    </p:anim>
                                    <p:animEffect transition="in" filter="fade">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1000" fill="hold"/>
                                        <p:tgtEl>
                                          <p:spTgt spid="37"/>
                                        </p:tgtEl>
                                        <p:attrNameLst>
                                          <p:attrName>ppt_w</p:attrName>
                                        </p:attrNameLst>
                                      </p:cBhvr>
                                      <p:tavLst>
                                        <p:tav tm="0">
                                          <p:val>
                                            <p:strVal val="#ppt_w*0.70"/>
                                          </p:val>
                                        </p:tav>
                                        <p:tav tm="100000">
                                          <p:val>
                                            <p:strVal val="#ppt_w"/>
                                          </p:val>
                                        </p:tav>
                                      </p:tavLst>
                                    </p:anim>
                                    <p:anim calcmode="lin" valueType="num">
                                      <p:cBhvr>
                                        <p:cTn id="57" dur="1000" fill="hold"/>
                                        <p:tgtEl>
                                          <p:spTgt spid="37"/>
                                        </p:tgtEl>
                                        <p:attrNameLst>
                                          <p:attrName>ppt_h</p:attrName>
                                        </p:attrNameLst>
                                      </p:cBhvr>
                                      <p:tavLst>
                                        <p:tav tm="0">
                                          <p:val>
                                            <p:strVal val="#ppt_h"/>
                                          </p:val>
                                        </p:tav>
                                        <p:tav tm="100000">
                                          <p:val>
                                            <p:strVal val="#ppt_h"/>
                                          </p:val>
                                        </p:tav>
                                      </p:tavLst>
                                    </p:anim>
                                    <p:animEffect transition="in" filter="fade">
                                      <p:cBhvr>
                                        <p:cTn id="58" dur="10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1000" fill="hold"/>
                                        <p:tgtEl>
                                          <p:spTgt spid="39"/>
                                        </p:tgtEl>
                                        <p:attrNameLst>
                                          <p:attrName>ppt_w</p:attrName>
                                        </p:attrNameLst>
                                      </p:cBhvr>
                                      <p:tavLst>
                                        <p:tav tm="0">
                                          <p:val>
                                            <p:strVal val="#ppt_w*0.70"/>
                                          </p:val>
                                        </p:tav>
                                        <p:tav tm="100000">
                                          <p:val>
                                            <p:strVal val="#ppt_w"/>
                                          </p:val>
                                        </p:tav>
                                      </p:tavLst>
                                    </p:anim>
                                    <p:anim calcmode="lin" valueType="num">
                                      <p:cBhvr>
                                        <p:cTn id="64" dur="1000" fill="hold"/>
                                        <p:tgtEl>
                                          <p:spTgt spid="39"/>
                                        </p:tgtEl>
                                        <p:attrNameLst>
                                          <p:attrName>ppt_h</p:attrName>
                                        </p:attrNameLst>
                                      </p:cBhvr>
                                      <p:tavLst>
                                        <p:tav tm="0">
                                          <p:val>
                                            <p:strVal val="#ppt_h"/>
                                          </p:val>
                                        </p:tav>
                                        <p:tav tm="100000">
                                          <p:val>
                                            <p:strVal val="#ppt_h"/>
                                          </p:val>
                                        </p:tav>
                                      </p:tavLst>
                                    </p:anim>
                                    <p:animEffect transition="in" filter="fade">
                                      <p:cBhvr>
                                        <p:cTn id="65" dur="10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0.70"/>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8" grpId="0"/>
      <p:bldP spid="40" grpId="0"/>
      <p:bldP spid="41" grpId="0"/>
      <p:bldP spid="32" grpId="0"/>
      <p:bldP spid="39"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cxnSp>
        <p:nvCxnSpPr>
          <p:cNvPr id="22" name="21 - Γωνιακή σύνδεση"/>
          <p:cNvCxnSpPr/>
          <p:nvPr/>
        </p:nvCxnSpPr>
        <p:spPr>
          <a:xfrm rot="16200000" flipH="1">
            <a:off x="2571768" y="1428760"/>
            <a:ext cx="2571768" cy="571504"/>
          </a:xfrm>
          <a:prstGeom prst="bentConnector3">
            <a:avLst>
              <a:gd name="adj1" fmla="val 223"/>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 name="22 - Γωνιακή σύνδεση"/>
          <p:cNvCxnSpPr/>
          <p:nvPr/>
        </p:nvCxnSpPr>
        <p:spPr>
          <a:xfrm>
            <a:off x="642942" y="1714512"/>
            <a:ext cx="2071702" cy="1285884"/>
          </a:xfrm>
          <a:prstGeom prst="bentConnector3">
            <a:avLst>
              <a:gd name="adj1" fmla="val 1449"/>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rot="5400000">
            <a:off x="2500330" y="3000396"/>
            <a:ext cx="428628"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rot="16200000" flipH="1">
            <a:off x="2463817" y="2965471"/>
            <a:ext cx="796136" cy="873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2857520" y="3000396"/>
            <a:ext cx="128588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rot="5400000" flipH="1" flipV="1">
            <a:off x="499272" y="1571636"/>
            <a:ext cx="286546" cy="79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 name="27 - Ελεύθερη σχεδίαση"/>
          <p:cNvSpPr/>
          <p:nvPr/>
        </p:nvSpPr>
        <p:spPr>
          <a:xfrm>
            <a:off x="1214446" y="0"/>
            <a:ext cx="718457" cy="424542"/>
          </a:xfrm>
          <a:custGeom>
            <a:avLst/>
            <a:gdLst>
              <a:gd name="connsiteX0" fmla="*/ 0 w 718457"/>
              <a:gd name="connsiteY0" fmla="*/ 418011 h 424542"/>
              <a:gd name="connsiteX1" fmla="*/ 104503 w 718457"/>
              <a:gd name="connsiteY1" fmla="*/ 0 h 424542"/>
              <a:gd name="connsiteX2" fmla="*/ 169817 w 718457"/>
              <a:gd name="connsiteY2" fmla="*/ 418011 h 424542"/>
              <a:gd name="connsiteX3" fmla="*/ 274320 w 718457"/>
              <a:gd name="connsiteY3" fmla="*/ 13063 h 424542"/>
              <a:gd name="connsiteX4" fmla="*/ 365760 w 718457"/>
              <a:gd name="connsiteY4" fmla="*/ 418011 h 424542"/>
              <a:gd name="connsiteX5" fmla="*/ 470263 w 718457"/>
              <a:gd name="connsiteY5" fmla="*/ 13063 h 424542"/>
              <a:gd name="connsiteX6" fmla="*/ 535577 w 718457"/>
              <a:gd name="connsiteY6" fmla="*/ 418011 h 424542"/>
              <a:gd name="connsiteX7" fmla="*/ 640080 w 718457"/>
              <a:gd name="connsiteY7" fmla="*/ 52251 h 424542"/>
              <a:gd name="connsiteX8" fmla="*/ 718457 w 718457"/>
              <a:gd name="connsiteY8" fmla="*/ 418011 h 424542"/>
              <a:gd name="connsiteX9" fmla="*/ 718457 w 718457"/>
              <a:gd name="connsiteY9" fmla="*/ 418011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57" h="424542">
                <a:moveTo>
                  <a:pt x="0" y="418011"/>
                </a:moveTo>
                <a:cubicBezTo>
                  <a:pt x="38100" y="209005"/>
                  <a:pt x="76200" y="0"/>
                  <a:pt x="104503" y="0"/>
                </a:cubicBezTo>
                <a:cubicBezTo>
                  <a:pt x="132806" y="0"/>
                  <a:pt x="141514" y="415834"/>
                  <a:pt x="169817" y="418011"/>
                </a:cubicBezTo>
                <a:cubicBezTo>
                  <a:pt x="198120" y="420188"/>
                  <a:pt x="241663" y="13063"/>
                  <a:pt x="274320" y="13063"/>
                </a:cubicBezTo>
                <a:cubicBezTo>
                  <a:pt x="306977" y="13063"/>
                  <a:pt x="333103" y="418011"/>
                  <a:pt x="365760" y="418011"/>
                </a:cubicBezTo>
                <a:cubicBezTo>
                  <a:pt x="398417" y="418011"/>
                  <a:pt x="441960" y="13063"/>
                  <a:pt x="470263" y="13063"/>
                </a:cubicBezTo>
                <a:cubicBezTo>
                  <a:pt x="498566" y="13063"/>
                  <a:pt x="507274" y="411480"/>
                  <a:pt x="535577" y="418011"/>
                </a:cubicBezTo>
                <a:cubicBezTo>
                  <a:pt x="563880" y="424542"/>
                  <a:pt x="609600" y="52251"/>
                  <a:pt x="640080" y="52251"/>
                </a:cubicBezTo>
                <a:cubicBezTo>
                  <a:pt x="670560" y="52251"/>
                  <a:pt x="718457" y="418011"/>
                  <a:pt x="718457" y="418011"/>
                </a:cubicBezTo>
                <a:lnTo>
                  <a:pt x="718457" y="418011"/>
                </a:lnTo>
              </a:path>
            </a:pathLst>
          </a:cu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28 - Ευθεία γραμμή σύνδεσης"/>
          <p:cNvCxnSpPr/>
          <p:nvPr/>
        </p:nvCxnSpPr>
        <p:spPr>
          <a:xfrm rot="10800000">
            <a:off x="1928826" y="428628"/>
            <a:ext cx="164307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a:stCxn id="28" idx="0"/>
          </p:cNvCxnSpPr>
          <p:nvPr/>
        </p:nvCxnSpPr>
        <p:spPr>
          <a:xfrm flipH="1">
            <a:off x="642942" y="418011"/>
            <a:ext cx="571504" cy="106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rot="5400000">
            <a:off x="142876" y="928694"/>
            <a:ext cx="1000132"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3" name="32 - TextBox"/>
          <p:cNvSpPr txBox="1"/>
          <p:nvPr/>
        </p:nvSpPr>
        <p:spPr>
          <a:xfrm>
            <a:off x="2000264" y="3286148"/>
            <a:ext cx="2428892" cy="523220"/>
          </a:xfrm>
          <a:prstGeom prst="rect">
            <a:avLst/>
          </a:prstGeom>
          <a:noFill/>
        </p:spPr>
        <p:txBody>
          <a:bodyPr wrap="square" rtlCol="0">
            <a:spAutoFit/>
          </a:bodyPr>
          <a:lstStyle/>
          <a:p>
            <a:r>
              <a:rPr lang="el-GR" sz="1400" dirty="0" smtClean="0"/>
              <a:t>Μπαταρία ή Ηλεκτρική πηγή</a:t>
            </a:r>
          </a:p>
          <a:p>
            <a:r>
              <a:rPr lang="el-GR" sz="1400" dirty="0" smtClean="0"/>
              <a:t>με θετικό και αρνητικό πόλο</a:t>
            </a:r>
            <a:endParaRPr lang="en-US" sz="1400" dirty="0" smtClean="0"/>
          </a:p>
        </p:txBody>
      </p:sp>
      <p:sp>
        <p:nvSpPr>
          <p:cNvPr id="34" name="33 - TextBox"/>
          <p:cNvSpPr txBox="1"/>
          <p:nvPr/>
        </p:nvSpPr>
        <p:spPr>
          <a:xfrm>
            <a:off x="0" y="1357322"/>
            <a:ext cx="2428892" cy="369332"/>
          </a:xfrm>
          <a:prstGeom prst="rect">
            <a:avLst/>
          </a:prstGeom>
          <a:noFill/>
        </p:spPr>
        <p:txBody>
          <a:bodyPr wrap="square" rtlCol="0">
            <a:spAutoFit/>
          </a:bodyPr>
          <a:lstStyle/>
          <a:p>
            <a:r>
              <a:rPr lang="el-GR" b="1" dirty="0" smtClean="0"/>
              <a:t>διακόπτης</a:t>
            </a:r>
            <a:endParaRPr lang="en-US" b="1" dirty="0" smtClean="0"/>
          </a:p>
        </p:txBody>
      </p:sp>
      <p:sp>
        <p:nvSpPr>
          <p:cNvPr id="35" name="34 - Ορθογώνιο"/>
          <p:cNvSpPr/>
          <p:nvPr/>
        </p:nvSpPr>
        <p:spPr>
          <a:xfrm>
            <a:off x="928694" y="428628"/>
            <a:ext cx="1229183" cy="369332"/>
          </a:xfrm>
          <a:prstGeom prst="rect">
            <a:avLst/>
          </a:prstGeom>
        </p:spPr>
        <p:txBody>
          <a:bodyPr wrap="none">
            <a:spAutoFit/>
          </a:bodyPr>
          <a:lstStyle/>
          <a:p>
            <a:r>
              <a:rPr lang="el-GR" dirty="0" smtClean="0"/>
              <a:t>αντιστάτης</a:t>
            </a:r>
            <a:endParaRPr lang="en-US" dirty="0"/>
          </a:p>
        </p:txBody>
      </p:sp>
      <p:sp>
        <p:nvSpPr>
          <p:cNvPr id="38" name="37 - TextBox"/>
          <p:cNvSpPr txBox="1"/>
          <p:nvPr/>
        </p:nvSpPr>
        <p:spPr>
          <a:xfrm>
            <a:off x="928662" y="3929066"/>
            <a:ext cx="7715304" cy="1200329"/>
          </a:xfrm>
          <a:prstGeom prst="rect">
            <a:avLst/>
          </a:prstGeom>
          <a:noFill/>
        </p:spPr>
        <p:txBody>
          <a:bodyPr wrap="square" rtlCol="0">
            <a:spAutoFit/>
          </a:bodyPr>
          <a:lstStyle/>
          <a:p>
            <a:r>
              <a:rPr lang="el-GR" dirty="0" smtClean="0"/>
              <a:t>Στα ηλεκτρικά κυκλώματα όμως δεν σχεδιάζουμε την πραγματική κατεύθυνση (φορά) του ρεύματος που δείχνει την πραγματική κίνηση των ελεύθερων ηλεκτρονίων, αλλά την αντίθετη φορά, την οποία ονομάζουμε συμβατική φορά του ρεύματος</a:t>
            </a:r>
          </a:p>
        </p:txBody>
      </p:sp>
      <p:sp>
        <p:nvSpPr>
          <p:cNvPr id="40" name="39 - TextBox"/>
          <p:cNvSpPr txBox="1"/>
          <p:nvPr/>
        </p:nvSpPr>
        <p:spPr>
          <a:xfrm>
            <a:off x="2857488" y="2857496"/>
            <a:ext cx="428628" cy="461665"/>
          </a:xfrm>
          <a:prstGeom prst="rect">
            <a:avLst/>
          </a:prstGeom>
          <a:noFill/>
        </p:spPr>
        <p:txBody>
          <a:bodyPr wrap="square" rtlCol="0">
            <a:spAutoFit/>
          </a:bodyPr>
          <a:lstStyle/>
          <a:p>
            <a:r>
              <a:rPr lang="el-GR" sz="2400" b="1" dirty="0" smtClean="0"/>
              <a:t>+</a:t>
            </a:r>
          </a:p>
        </p:txBody>
      </p:sp>
      <p:sp>
        <p:nvSpPr>
          <p:cNvPr id="41" name="40 - TextBox"/>
          <p:cNvSpPr txBox="1"/>
          <p:nvPr/>
        </p:nvSpPr>
        <p:spPr>
          <a:xfrm>
            <a:off x="2428860" y="2857496"/>
            <a:ext cx="428628" cy="461665"/>
          </a:xfrm>
          <a:prstGeom prst="rect">
            <a:avLst/>
          </a:prstGeom>
          <a:noFill/>
        </p:spPr>
        <p:txBody>
          <a:bodyPr wrap="square" rtlCol="0">
            <a:spAutoFit/>
          </a:bodyPr>
          <a:lstStyle/>
          <a:p>
            <a:r>
              <a:rPr lang="el-GR" sz="2400" b="1" dirty="0" smtClean="0"/>
              <a:t>-</a:t>
            </a:r>
          </a:p>
        </p:txBody>
      </p:sp>
      <p:sp>
        <p:nvSpPr>
          <p:cNvPr id="32" name="31 - TextBox"/>
          <p:cNvSpPr txBox="1"/>
          <p:nvPr/>
        </p:nvSpPr>
        <p:spPr>
          <a:xfrm>
            <a:off x="857224" y="5288340"/>
            <a:ext cx="7786742" cy="646331"/>
          </a:xfrm>
          <a:prstGeom prst="rect">
            <a:avLst/>
          </a:prstGeom>
          <a:noFill/>
        </p:spPr>
        <p:txBody>
          <a:bodyPr wrap="square" rtlCol="0">
            <a:spAutoFit/>
          </a:bodyPr>
          <a:lstStyle/>
          <a:p>
            <a:r>
              <a:rPr lang="el-GR" dirty="0" smtClean="0"/>
              <a:t> Η </a:t>
            </a:r>
            <a:r>
              <a:rPr lang="el-GR" b="1" dirty="0" smtClean="0"/>
              <a:t>συμβατική</a:t>
            </a:r>
            <a:r>
              <a:rPr lang="el-GR" dirty="0" smtClean="0"/>
              <a:t> </a:t>
            </a:r>
            <a:r>
              <a:rPr lang="el-GR" b="1" dirty="0" smtClean="0"/>
              <a:t>φορά του ηλεκτρικού ρεύματος έχει φορά προς τον αρνητικό πόλο της μπαταρίας</a:t>
            </a:r>
          </a:p>
        </p:txBody>
      </p:sp>
      <p:cxnSp>
        <p:nvCxnSpPr>
          <p:cNvPr id="37" name="36 - Ευθύγραμμο βέλος σύνδεσης"/>
          <p:cNvCxnSpPr/>
          <p:nvPr/>
        </p:nvCxnSpPr>
        <p:spPr>
          <a:xfrm rot="5400000">
            <a:off x="3822695" y="892157"/>
            <a:ext cx="107157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4429124" y="642918"/>
            <a:ext cx="142876" cy="461665"/>
          </a:xfrm>
          <a:prstGeom prst="rect">
            <a:avLst/>
          </a:prstGeom>
          <a:noFill/>
        </p:spPr>
        <p:txBody>
          <a:bodyPr wrap="square" rtlCol="0">
            <a:spAutoFit/>
          </a:bodyPr>
          <a:lstStyle/>
          <a:p>
            <a:r>
              <a:rPr lang="el-GR" sz="2400" dirty="0" smtClean="0"/>
              <a:t>Ι</a:t>
            </a:r>
          </a:p>
        </p:txBody>
      </p:sp>
      <p:sp>
        <p:nvSpPr>
          <p:cNvPr id="42" name="41 - TextBox"/>
          <p:cNvSpPr txBox="1"/>
          <p:nvPr/>
        </p:nvSpPr>
        <p:spPr>
          <a:xfrm>
            <a:off x="4786314" y="642918"/>
            <a:ext cx="2643206" cy="923330"/>
          </a:xfrm>
          <a:prstGeom prst="rect">
            <a:avLst/>
          </a:prstGeom>
          <a:noFill/>
        </p:spPr>
        <p:txBody>
          <a:bodyPr wrap="square" rtlCol="0">
            <a:spAutoFit/>
          </a:bodyPr>
          <a:lstStyle/>
          <a:p>
            <a:r>
              <a:rPr lang="el-GR" dirty="0" smtClean="0"/>
              <a:t>Το </a:t>
            </a:r>
            <a:r>
              <a:rPr lang="el-GR" b="1" dirty="0" smtClean="0">
                <a:solidFill>
                  <a:srgbClr val="0070C0"/>
                </a:solidFill>
              </a:rPr>
              <a:t>μπλε  βέλος</a:t>
            </a:r>
            <a:r>
              <a:rPr lang="el-GR" dirty="0" smtClean="0"/>
              <a:t> , δείχνει την  </a:t>
            </a:r>
            <a:r>
              <a:rPr lang="el-GR" u="sng" dirty="0" smtClean="0"/>
              <a:t>πραγματική φορά του ρεύματος</a:t>
            </a:r>
          </a:p>
        </p:txBody>
      </p:sp>
      <p:cxnSp>
        <p:nvCxnSpPr>
          <p:cNvPr id="36" name="35 - Ευθύγραμμο βέλος σύνδεσης"/>
          <p:cNvCxnSpPr/>
          <p:nvPr/>
        </p:nvCxnSpPr>
        <p:spPr>
          <a:xfrm rot="5400000" flipH="1" flipV="1">
            <a:off x="3965571" y="2606669"/>
            <a:ext cx="78581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43 - TextBox"/>
          <p:cNvSpPr txBox="1"/>
          <p:nvPr/>
        </p:nvSpPr>
        <p:spPr>
          <a:xfrm>
            <a:off x="4572000" y="2357430"/>
            <a:ext cx="142876" cy="461665"/>
          </a:xfrm>
          <a:prstGeom prst="rect">
            <a:avLst/>
          </a:prstGeom>
          <a:noFill/>
        </p:spPr>
        <p:txBody>
          <a:bodyPr wrap="square" rtlCol="0">
            <a:spAutoFit/>
          </a:bodyPr>
          <a:lstStyle/>
          <a:p>
            <a:r>
              <a:rPr lang="el-GR" sz="2400" dirty="0" smtClean="0"/>
              <a:t>Ι</a:t>
            </a:r>
          </a:p>
        </p:txBody>
      </p:sp>
      <p:sp>
        <p:nvSpPr>
          <p:cNvPr id="45" name="44 - TextBox"/>
          <p:cNvSpPr txBox="1"/>
          <p:nvPr/>
        </p:nvSpPr>
        <p:spPr>
          <a:xfrm>
            <a:off x="4786314" y="2428868"/>
            <a:ext cx="2643206" cy="923330"/>
          </a:xfrm>
          <a:prstGeom prst="rect">
            <a:avLst/>
          </a:prstGeom>
          <a:noFill/>
        </p:spPr>
        <p:txBody>
          <a:bodyPr wrap="square" rtlCol="0">
            <a:spAutoFit/>
          </a:bodyPr>
          <a:lstStyle/>
          <a:p>
            <a:r>
              <a:rPr lang="el-GR" dirty="0" smtClean="0"/>
              <a:t>Το </a:t>
            </a:r>
            <a:r>
              <a:rPr lang="el-GR" b="1" dirty="0" smtClean="0"/>
              <a:t>μαύρο βέλος</a:t>
            </a:r>
            <a:r>
              <a:rPr lang="el-GR" dirty="0" smtClean="0"/>
              <a:t> , δείχνει την  </a:t>
            </a:r>
            <a:r>
              <a:rPr lang="el-GR" u="sng" dirty="0" smtClean="0"/>
              <a:t>συμβατική φορά του ρεύματος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1000" fill="hold"/>
                                        <p:tgtEl>
                                          <p:spTgt spid="34"/>
                                        </p:tgtEl>
                                        <p:attrNameLst>
                                          <p:attrName>ppt_w</p:attrName>
                                        </p:attrNameLst>
                                      </p:cBhvr>
                                      <p:tavLst>
                                        <p:tav tm="0">
                                          <p:val>
                                            <p:strVal val="#ppt_w*0.70"/>
                                          </p:val>
                                        </p:tav>
                                        <p:tav tm="100000">
                                          <p:val>
                                            <p:strVal val="#ppt_w"/>
                                          </p:val>
                                        </p:tav>
                                      </p:tavLst>
                                    </p:anim>
                                    <p:anim calcmode="lin" valueType="num">
                                      <p:cBhvr>
                                        <p:cTn id="15" dur="1000" fill="hold"/>
                                        <p:tgtEl>
                                          <p:spTgt spid="34"/>
                                        </p:tgtEl>
                                        <p:attrNameLst>
                                          <p:attrName>ppt_h</p:attrName>
                                        </p:attrNameLst>
                                      </p:cBhvr>
                                      <p:tavLst>
                                        <p:tav tm="0">
                                          <p:val>
                                            <p:strVal val="#ppt_h"/>
                                          </p:val>
                                        </p:tav>
                                        <p:tav tm="100000">
                                          <p:val>
                                            <p:strVal val="#ppt_h"/>
                                          </p:val>
                                        </p:tav>
                                      </p:tavLst>
                                    </p:anim>
                                    <p:animEffect transition="in" filter="fade">
                                      <p:cBhvr>
                                        <p:cTn id="16" dur="10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1000" fill="hold"/>
                                        <p:tgtEl>
                                          <p:spTgt spid="41"/>
                                        </p:tgtEl>
                                        <p:attrNameLst>
                                          <p:attrName>ppt_w</p:attrName>
                                        </p:attrNameLst>
                                      </p:cBhvr>
                                      <p:tavLst>
                                        <p:tav tm="0">
                                          <p:val>
                                            <p:strVal val="#ppt_w*0.70"/>
                                          </p:val>
                                        </p:tav>
                                        <p:tav tm="100000">
                                          <p:val>
                                            <p:strVal val="#ppt_w"/>
                                          </p:val>
                                        </p:tav>
                                      </p:tavLst>
                                    </p:anim>
                                    <p:anim calcmode="lin" valueType="num">
                                      <p:cBhvr>
                                        <p:cTn id="22" dur="1000" fill="hold"/>
                                        <p:tgtEl>
                                          <p:spTgt spid="41"/>
                                        </p:tgtEl>
                                        <p:attrNameLst>
                                          <p:attrName>ppt_h</p:attrName>
                                        </p:attrNameLst>
                                      </p:cBhvr>
                                      <p:tavLst>
                                        <p:tav tm="0">
                                          <p:val>
                                            <p:strVal val="#ppt_h"/>
                                          </p:val>
                                        </p:tav>
                                        <p:tav tm="100000">
                                          <p:val>
                                            <p:strVal val="#ppt_h"/>
                                          </p:val>
                                        </p:tav>
                                      </p:tavLst>
                                    </p:anim>
                                    <p:animEffect transition="in" filter="fade">
                                      <p:cBhvr>
                                        <p:cTn id="23" dur="10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1000" fill="hold"/>
                                        <p:tgtEl>
                                          <p:spTgt spid="40"/>
                                        </p:tgtEl>
                                        <p:attrNameLst>
                                          <p:attrName>ppt_w</p:attrName>
                                        </p:attrNameLst>
                                      </p:cBhvr>
                                      <p:tavLst>
                                        <p:tav tm="0">
                                          <p:val>
                                            <p:strVal val="#ppt_w*0.70"/>
                                          </p:val>
                                        </p:tav>
                                        <p:tav tm="100000">
                                          <p:val>
                                            <p:strVal val="#ppt_w"/>
                                          </p:val>
                                        </p:tav>
                                      </p:tavLst>
                                    </p:anim>
                                    <p:anim calcmode="lin" valueType="num">
                                      <p:cBhvr>
                                        <p:cTn id="29" dur="1000" fill="hold"/>
                                        <p:tgtEl>
                                          <p:spTgt spid="40"/>
                                        </p:tgtEl>
                                        <p:attrNameLst>
                                          <p:attrName>ppt_h</p:attrName>
                                        </p:attrNameLst>
                                      </p:cBhvr>
                                      <p:tavLst>
                                        <p:tav tm="0">
                                          <p:val>
                                            <p:strVal val="#ppt_h"/>
                                          </p:val>
                                        </p:tav>
                                        <p:tav tm="100000">
                                          <p:val>
                                            <p:strVal val="#ppt_h"/>
                                          </p:val>
                                        </p:tav>
                                      </p:tavLst>
                                    </p:anim>
                                    <p:animEffect transition="in" filter="fade">
                                      <p:cBhvr>
                                        <p:cTn id="30" dur="10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strVal val="#ppt_w*0.70"/>
                                          </p:val>
                                        </p:tav>
                                        <p:tav tm="100000">
                                          <p:val>
                                            <p:strVal val="#ppt_w"/>
                                          </p:val>
                                        </p:tav>
                                      </p:tavLst>
                                    </p:anim>
                                    <p:anim calcmode="lin" valueType="num">
                                      <p:cBhvr>
                                        <p:cTn id="36" dur="1000" fill="hold"/>
                                        <p:tgtEl>
                                          <p:spTgt spid="33"/>
                                        </p:tgtEl>
                                        <p:attrNameLst>
                                          <p:attrName>ppt_h</p:attrName>
                                        </p:attrNameLst>
                                      </p:cBhvr>
                                      <p:tavLst>
                                        <p:tav tm="0">
                                          <p:val>
                                            <p:strVal val="#ppt_h"/>
                                          </p:val>
                                        </p:tav>
                                        <p:tav tm="100000">
                                          <p:val>
                                            <p:strVal val="#ppt_h"/>
                                          </p:val>
                                        </p:tav>
                                      </p:tavLst>
                                    </p:anim>
                                    <p:animEffect transition="in" filter="fade">
                                      <p:cBhvr>
                                        <p:cTn id="37" dur="10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ppt_w</p:attrName>
                                        </p:attrNameLst>
                                      </p:cBhvr>
                                      <p:tavLst>
                                        <p:tav tm="0">
                                          <p:val>
                                            <p:strVal val="#ppt_w*0.70"/>
                                          </p:val>
                                        </p:tav>
                                        <p:tav tm="100000">
                                          <p:val>
                                            <p:strVal val="#ppt_w"/>
                                          </p:val>
                                        </p:tav>
                                      </p:tavLst>
                                    </p:anim>
                                    <p:anim calcmode="lin" valueType="num">
                                      <p:cBhvr>
                                        <p:cTn id="43" dur="1000" fill="hold"/>
                                        <p:tgtEl>
                                          <p:spTgt spid="38"/>
                                        </p:tgtEl>
                                        <p:attrNameLst>
                                          <p:attrName>ppt_h</p:attrName>
                                        </p:attrNameLst>
                                      </p:cBhvr>
                                      <p:tavLst>
                                        <p:tav tm="0">
                                          <p:val>
                                            <p:strVal val="#ppt_h"/>
                                          </p:val>
                                        </p:tav>
                                        <p:tav tm="100000">
                                          <p:val>
                                            <p:strVal val="#ppt_h"/>
                                          </p:val>
                                        </p:tav>
                                      </p:tavLst>
                                    </p:anim>
                                    <p:animEffect transition="in" filter="fade">
                                      <p:cBhvr>
                                        <p:cTn id="44" dur="1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1000" fill="hold"/>
                                        <p:tgtEl>
                                          <p:spTgt spid="32"/>
                                        </p:tgtEl>
                                        <p:attrNameLst>
                                          <p:attrName>ppt_w</p:attrName>
                                        </p:attrNameLst>
                                      </p:cBhvr>
                                      <p:tavLst>
                                        <p:tav tm="0">
                                          <p:val>
                                            <p:strVal val="#ppt_w*0.70"/>
                                          </p:val>
                                        </p:tav>
                                        <p:tav tm="100000">
                                          <p:val>
                                            <p:strVal val="#ppt_w"/>
                                          </p:val>
                                        </p:tav>
                                      </p:tavLst>
                                    </p:anim>
                                    <p:anim calcmode="lin" valueType="num">
                                      <p:cBhvr>
                                        <p:cTn id="50" dur="1000" fill="hold"/>
                                        <p:tgtEl>
                                          <p:spTgt spid="32"/>
                                        </p:tgtEl>
                                        <p:attrNameLst>
                                          <p:attrName>ppt_h</p:attrName>
                                        </p:attrNameLst>
                                      </p:cBhvr>
                                      <p:tavLst>
                                        <p:tav tm="0">
                                          <p:val>
                                            <p:strVal val="#ppt_h"/>
                                          </p:val>
                                        </p:tav>
                                        <p:tav tm="100000">
                                          <p:val>
                                            <p:strVal val="#ppt_h"/>
                                          </p:val>
                                        </p:tav>
                                      </p:tavLst>
                                    </p:anim>
                                    <p:animEffect transition="in" filter="fade">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1000" fill="hold"/>
                                        <p:tgtEl>
                                          <p:spTgt spid="37"/>
                                        </p:tgtEl>
                                        <p:attrNameLst>
                                          <p:attrName>ppt_w</p:attrName>
                                        </p:attrNameLst>
                                      </p:cBhvr>
                                      <p:tavLst>
                                        <p:tav tm="0">
                                          <p:val>
                                            <p:strVal val="#ppt_w*0.70"/>
                                          </p:val>
                                        </p:tav>
                                        <p:tav tm="100000">
                                          <p:val>
                                            <p:strVal val="#ppt_w"/>
                                          </p:val>
                                        </p:tav>
                                      </p:tavLst>
                                    </p:anim>
                                    <p:anim calcmode="lin" valueType="num">
                                      <p:cBhvr>
                                        <p:cTn id="57" dur="1000" fill="hold"/>
                                        <p:tgtEl>
                                          <p:spTgt spid="37"/>
                                        </p:tgtEl>
                                        <p:attrNameLst>
                                          <p:attrName>ppt_h</p:attrName>
                                        </p:attrNameLst>
                                      </p:cBhvr>
                                      <p:tavLst>
                                        <p:tav tm="0">
                                          <p:val>
                                            <p:strVal val="#ppt_h"/>
                                          </p:val>
                                        </p:tav>
                                        <p:tav tm="100000">
                                          <p:val>
                                            <p:strVal val="#ppt_h"/>
                                          </p:val>
                                        </p:tav>
                                      </p:tavLst>
                                    </p:anim>
                                    <p:animEffect transition="in" filter="fade">
                                      <p:cBhvr>
                                        <p:cTn id="58" dur="10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 calcmode="lin" valueType="num">
                                      <p:cBhvr>
                                        <p:cTn id="63" dur="1000" fill="hold"/>
                                        <p:tgtEl>
                                          <p:spTgt spid="39"/>
                                        </p:tgtEl>
                                        <p:attrNameLst>
                                          <p:attrName>ppt_w</p:attrName>
                                        </p:attrNameLst>
                                      </p:cBhvr>
                                      <p:tavLst>
                                        <p:tav tm="0">
                                          <p:val>
                                            <p:strVal val="#ppt_w*0.70"/>
                                          </p:val>
                                        </p:tav>
                                        <p:tav tm="100000">
                                          <p:val>
                                            <p:strVal val="#ppt_w"/>
                                          </p:val>
                                        </p:tav>
                                      </p:tavLst>
                                    </p:anim>
                                    <p:anim calcmode="lin" valueType="num">
                                      <p:cBhvr>
                                        <p:cTn id="64" dur="1000" fill="hold"/>
                                        <p:tgtEl>
                                          <p:spTgt spid="39"/>
                                        </p:tgtEl>
                                        <p:attrNameLst>
                                          <p:attrName>ppt_h</p:attrName>
                                        </p:attrNameLst>
                                      </p:cBhvr>
                                      <p:tavLst>
                                        <p:tav tm="0">
                                          <p:val>
                                            <p:strVal val="#ppt_h"/>
                                          </p:val>
                                        </p:tav>
                                        <p:tav tm="100000">
                                          <p:val>
                                            <p:strVal val="#ppt_h"/>
                                          </p:val>
                                        </p:tav>
                                      </p:tavLst>
                                    </p:anim>
                                    <p:animEffect transition="in" filter="fade">
                                      <p:cBhvr>
                                        <p:cTn id="65" dur="1000"/>
                                        <p:tgtEl>
                                          <p:spTgt spid="39"/>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1000" fill="hold"/>
                                        <p:tgtEl>
                                          <p:spTgt spid="42"/>
                                        </p:tgtEl>
                                        <p:attrNameLst>
                                          <p:attrName>ppt_w</p:attrName>
                                        </p:attrNameLst>
                                      </p:cBhvr>
                                      <p:tavLst>
                                        <p:tav tm="0">
                                          <p:val>
                                            <p:strVal val="#ppt_w*0.70"/>
                                          </p:val>
                                        </p:tav>
                                        <p:tav tm="100000">
                                          <p:val>
                                            <p:strVal val="#ppt_w"/>
                                          </p:val>
                                        </p:tav>
                                      </p:tavLst>
                                    </p:anim>
                                    <p:anim calcmode="lin" valueType="num">
                                      <p:cBhvr>
                                        <p:cTn id="71" dur="1000" fill="hold"/>
                                        <p:tgtEl>
                                          <p:spTgt spid="42"/>
                                        </p:tgtEl>
                                        <p:attrNameLst>
                                          <p:attrName>ppt_h</p:attrName>
                                        </p:attrNameLst>
                                      </p:cBhvr>
                                      <p:tavLst>
                                        <p:tav tm="0">
                                          <p:val>
                                            <p:strVal val="#ppt_h"/>
                                          </p:val>
                                        </p:tav>
                                        <p:tav tm="100000">
                                          <p:val>
                                            <p:strVal val="#ppt_h"/>
                                          </p:val>
                                        </p:tav>
                                      </p:tavLst>
                                    </p:anim>
                                    <p:animEffect transition="in" filter="fade">
                                      <p:cBhvr>
                                        <p:cTn id="72" dur="10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1000" fill="hold"/>
                                        <p:tgtEl>
                                          <p:spTgt spid="36"/>
                                        </p:tgtEl>
                                        <p:attrNameLst>
                                          <p:attrName>ppt_w</p:attrName>
                                        </p:attrNameLst>
                                      </p:cBhvr>
                                      <p:tavLst>
                                        <p:tav tm="0">
                                          <p:val>
                                            <p:strVal val="#ppt_w*0.70"/>
                                          </p:val>
                                        </p:tav>
                                        <p:tav tm="100000">
                                          <p:val>
                                            <p:strVal val="#ppt_w"/>
                                          </p:val>
                                        </p:tav>
                                      </p:tavLst>
                                    </p:anim>
                                    <p:anim calcmode="lin" valueType="num">
                                      <p:cBhvr>
                                        <p:cTn id="78" dur="1000" fill="hold"/>
                                        <p:tgtEl>
                                          <p:spTgt spid="36"/>
                                        </p:tgtEl>
                                        <p:attrNameLst>
                                          <p:attrName>ppt_h</p:attrName>
                                        </p:attrNameLst>
                                      </p:cBhvr>
                                      <p:tavLst>
                                        <p:tav tm="0">
                                          <p:val>
                                            <p:strVal val="#ppt_h"/>
                                          </p:val>
                                        </p:tav>
                                        <p:tav tm="100000">
                                          <p:val>
                                            <p:strVal val="#ppt_h"/>
                                          </p:val>
                                        </p:tav>
                                      </p:tavLst>
                                    </p:anim>
                                    <p:animEffect transition="in" filter="fade">
                                      <p:cBhvr>
                                        <p:cTn id="79" dur="10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1000" fill="hold"/>
                                        <p:tgtEl>
                                          <p:spTgt spid="44"/>
                                        </p:tgtEl>
                                        <p:attrNameLst>
                                          <p:attrName>ppt_w</p:attrName>
                                        </p:attrNameLst>
                                      </p:cBhvr>
                                      <p:tavLst>
                                        <p:tav tm="0">
                                          <p:val>
                                            <p:strVal val="#ppt_w*0.70"/>
                                          </p:val>
                                        </p:tav>
                                        <p:tav tm="100000">
                                          <p:val>
                                            <p:strVal val="#ppt_w"/>
                                          </p:val>
                                        </p:tav>
                                      </p:tavLst>
                                    </p:anim>
                                    <p:anim calcmode="lin" valueType="num">
                                      <p:cBhvr>
                                        <p:cTn id="85" dur="1000" fill="hold"/>
                                        <p:tgtEl>
                                          <p:spTgt spid="44"/>
                                        </p:tgtEl>
                                        <p:attrNameLst>
                                          <p:attrName>ppt_h</p:attrName>
                                        </p:attrNameLst>
                                      </p:cBhvr>
                                      <p:tavLst>
                                        <p:tav tm="0">
                                          <p:val>
                                            <p:strVal val="#ppt_h"/>
                                          </p:val>
                                        </p:tav>
                                        <p:tav tm="100000">
                                          <p:val>
                                            <p:strVal val="#ppt_h"/>
                                          </p:val>
                                        </p:tav>
                                      </p:tavLst>
                                    </p:anim>
                                    <p:animEffect transition="in" filter="fade">
                                      <p:cBhvr>
                                        <p:cTn id="86" dur="10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1000" fill="hold"/>
                                        <p:tgtEl>
                                          <p:spTgt spid="45"/>
                                        </p:tgtEl>
                                        <p:attrNameLst>
                                          <p:attrName>ppt_w</p:attrName>
                                        </p:attrNameLst>
                                      </p:cBhvr>
                                      <p:tavLst>
                                        <p:tav tm="0">
                                          <p:val>
                                            <p:strVal val="#ppt_w*0.70"/>
                                          </p:val>
                                        </p:tav>
                                        <p:tav tm="100000">
                                          <p:val>
                                            <p:strVal val="#ppt_w"/>
                                          </p:val>
                                        </p:tav>
                                      </p:tavLst>
                                    </p:anim>
                                    <p:anim calcmode="lin" valueType="num">
                                      <p:cBhvr>
                                        <p:cTn id="92" dur="1000" fill="hold"/>
                                        <p:tgtEl>
                                          <p:spTgt spid="45"/>
                                        </p:tgtEl>
                                        <p:attrNameLst>
                                          <p:attrName>ppt_h</p:attrName>
                                        </p:attrNameLst>
                                      </p:cBhvr>
                                      <p:tavLst>
                                        <p:tav tm="0">
                                          <p:val>
                                            <p:strVal val="#ppt_h"/>
                                          </p:val>
                                        </p:tav>
                                        <p:tav tm="100000">
                                          <p:val>
                                            <p:strVal val="#ppt_h"/>
                                          </p:val>
                                        </p:tav>
                                      </p:tavLst>
                                    </p:anim>
                                    <p:animEffect transition="in" filter="fade">
                                      <p:cBhvr>
                                        <p:cTn id="93"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8" grpId="0"/>
      <p:bldP spid="40" grpId="0"/>
      <p:bldP spid="41" grpId="0"/>
      <p:bldP spid="32" grpId="0"/>
      <p:bldP spid="39" grpId="0"/>
      <p:bldP spid="42"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2357422" y="0"/>
            <a:ext cx="5357850" cy="461665"/>
          </a:xfrm>
          <a:prstGeom prst="rect">
            <a:avLst/>
          </a:prstGeom>
          <a:noFill/>
        </p:spPr>
        <p:txBody>
          <a:bodyPr wrap="square" rtlCol="0">
            <a:spAutoFit/>
          </a:bodyPr>
          <a:lstStyle/>
          <a:p>
            <a:r>
              <a:rPr lang="el-GR" sz="2400" b="1" dirty="0" smtClean="0">
                <a:solidFill>
                  <a:srgbClr val="FF0000"/>
                </a:solidFill>
              </a:rPr>
              <a:t>Ηλεκτρικό κύκλωμα  - ηλεκτρικές πηγές</a:t>
            </a:r>
            <a:endParaRPr lang="en-US" sz="2400" b="1" dirty="0">
              <a:solidFill>
                <a:srgbClr val="FF0000"/>
              </a:solidFill>
            </a:endParaRPr>
          </a:p>
        </p:txBody>
      </p:sp>
      <p:sp>
        <p:nvSpPr>
          <p:cNvPr id="4098" name="Rectangle 2"/>
          <p:cNvSpPr>
            <a:spLocks noChangeArrowheads="1"/>
          </p:cNvSpPr>
          <p:nvPr/>
        </p:nvSpPr>
        <p:spPr bwMode="auto">
          <a:xfrm>
            <a:off x="857224" y="4572008"/>
            <a:ext cx="7500958" cy="1631216"/>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b="1" dirty="0" smtClean="0">
                <a:solidFill>
                  <a:srgbClr val="FF0000"/>
                </a:solidFill>
              </a:rPr>
              <a:t>Ηλεκτρικές πηγές </a:t>
            </a:r>
            <a:r>
              <a:rPr lang="el-GR" sz="2000" dirty="0" smtClean="0"/>
              <a:t>είναι συσκευές που μετατρέπουν κάποια μορφή  ενέργειας  σε ηλεκτρική ενέργεια. </a:t>
            </a:r>
          </a:p>
          <a:p>
            <a:r>
              <a:rPr lang="el-GR" sz="2000" dirty="0" smtClean="0"/>
              <a:t> Σε αυτό το σχήμα η μπαταρία δίνει  ενέργεια στα ηλεκτρόνια για να κινηθούν…..</a:t>
            </a:r>
          </a:p>
          <a:p>
            <a:r>
              <a:rPr lang="el-GR" sz="2000" dirty="0" smtClean="0"/>
              <a:t>Ηλεκτρικές πηγές  είναι οι μπαταρίες…. γεννήτριες </a:t>
            </a:r>
            <a:r>
              <a:rPr lang="el-GR" sz="2000" dirty="0" err="1" smtClean="0"/>
              <a:t>κ.α</a:t>
            </a:r>
            <a:r>
              <a:rPr lang="el-GR" sz="2000" dirty="0" smtClean="0"/>
              <a:t>… </a:t>
            </a:r>
            <a:endParaRPr lang="en-US" sz="2000" dirty="0"/>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9" name="8 - Ευθύγραμμο βέλος σύνδεσης"/>
          <p:cNvCxnSpPr/>
          <p:nvPr/>
        </p:nvCxnSpPr>
        <p:spPr>
          <a:xfrm rot="16200000" flipH="1">
            <a:off x="2821769" y="3821909"/>
            <a:ext cx="1071570" cy="857256"/>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7 - Γωνιακή σύνδεση"/>
          <p:cNvCxnSpPr/>
          <p:nvPr/>
        </p:nvCxnSpPr>
        <p:spPr>
          <a:xfrm rot="16200000" flipH="1">
            <a:off x="2571768" y="1428760"/>
            <a:ext cx="2571768" cy="571504"/>
          </a:xfrm>
          <a:prstGeom prst="bentConnector3">
            <a:avLst>
              <a:gd name="adj1" fmla="val 223"/>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0" name="9 - Γωνιακή σύνδεση"/>
          <p:cNvCxnSpPr/>
          <p:nvPr/>
        </p:nvCxnSpPr>
        <p:spPr>
          <a:xfrm>
            <a:off x="642942" y="1714512"/>
            <a:ext cx="2071702" cy="1285884"/>
          </a:xfrm>
          <a:prstGeom prst="bentConnector3">
            <a:avLst>
              <a:gd name="adj1" fmla="val 1449"/>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p:nvPr/>
        </p:nvCxnSpPr>
        <p:spPr>
          <a:xfrm rot="5400000">
            <a:off x="2500330" y="3000396"/>
            <a:ext cx="428628"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2" name="11 - Ευθεία γραμμή σύνδεσης"/>
          <p:cNvCxnSpPr/>
          <p:nvPr/>
        </p:nvCxnSpPr>
        <p:spPr>
          <a:xfrm rot="16200000" flipH="1">
            <a:off x="2463817" y="2965471"/>
            <a:ext cx="796136" cy="873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2857520" y="3000396"/>
            <a:ext cx="128588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5400000" flipH="1" flipV="1">
            <a:off x="499272" y="1571636"/>
            <a:ext cx="286546" cy="79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5" name="14 - Ελεύθερη σχεδίαση"/>
          <p:cNvSpPr/>
          <p:nvPr/>
        </p:nvSpPr>
        <p:spPr>
          <a:xfrm>
            <a:off x="1214446" y="0"/>
            <a:ext cx="718457" cy="424542"/>
          </a:xfrm>
          <a:custGeom>
            <a:avLst/>
            <a:gdLst>
              <a:gd name="connsiteX0" fmla="*/ 0 w 718457"/>
              <a:gd name="connsiteY0" fmla="*/ 418011 h 424542"/>
              <a:gd name="connsiteX1" fmla="*/ 104503 w 718457"/>
              <a:gd name="connsiteY1" fmla="*/ 0 h 424542"/>
              <a:gd name="connsiteX2" fmla="*/ 169817 w 718457"/>
              <a:gd name="connsiteY2" fmla="*/ 418011 h 424542"/>
              <a:gd name="connsiteX3" fmla="*/ 274320 w 718457"/>
              <a:gd name="connsiteY3" fmla="*/ 13063 h 424542"/>
              <a:gd name="connsiteX4" fmla="*/ 365760 w 718457"/>
              <a:gd name="connsiteY4" fmla="*/ 418011 h 424542"/>
              <a:gd name="connsiteX5" fmla="*/ 470263 w 718457"/>
              <a:gd name="connsiteY5" fmla="*/ 13063 h 424542"/>
              <a:gd name="connsiteX6" fmla="*/ 535577 w 718457"/>
              <a:gd name="connsiteY6" fmla="*/ 418011 h 424542"/>
              <a:gd name="connsiteX7" fmla="*/ 640080 w 718457"/>
              <a:gd name="connsiteY7" fmla="*/ 52251 h 424542"/>
              <a:gd name="connsiteX8" fmla="*/ 718457 w 718457"/>
              <a:gd name="connsiteY8" fmla="*/ 418011 h 424542"/>
              <a:gd name="connsiteX9" fmla="*/ 718457 w 718457"/>
              <a:gd name="connsiteY9" fmla="*/ 418011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57" h="424542">
                <a:moveTo>
                  <a:pt x="0" y="418011"/>
                </a:moveTo>
                <a:cubicBezTo>
                  <a:pt x="38100" y="209005"/>
                  <a:pt x="76200" y="0"/>
                  <a:pt x="104503" y="0"/>
                </a:cubicBezTo>
                <a:cubicBezTo>
                  <a:pt x="132806" y="0"/>
                  <a:pt x="141514" y="415834"/>
                  <a:pt x="169817" y="418011"/>
                </a:cubicBezTo>
                <a:cubicBezTo>
                  <a:pt x="198120" y="420188"/>
                  <a:pt x="241663" y="13063"/>
                  <a:pt x="274320" y="13063"/>
                </a:cubicBezTo>
                <a:cubicBezTo>
                  <a:pt x="306977" y="13063"/>
                  <a:pt x="333103" y="418011"/>
                  <a:pt x="365760" y="418011"/>
                </a:cubicBezTo>
                <a:cubicBezTo>
                  <a:pt x="398417" y="418011"/>
                  <a:pt x="441960" y="13063"/>
                  <a:pt x="470263" y="13063"/>
                </a:cubicBezTo>
                <a:cubicBezTo>
                  <a:pt x="498566" y="13063"/>
                  <a:pt x="507274" y="411480"/>
                  <a:pt x="535577" y="418011"/>
                </a:cubicBezTo>
                <a:cubicBezTo>
                  <a:pt x="563880" y="424542"/>
                  <a:pt x="609600" y="52251"/>
                  <a:pt x="640080" y="52251"/>
                </a:cubicBezTo>
                <a:cubicBezTo>
                  <a:pt x="670560" y="52251"/>
                  <a:pt x="718457" y="418011"/>
                  <a:pt x="718457" y="418011"/>
                </a:cubicBezTo>
                <a:lnTo>
                  <a:pt x="718457" y="418011"/>
                </a:lnTo>
              </a:path>
            </a:pathLst>
          </a:cu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15 - Ευθεία γραμμή σύνδεσης"/>
          <p:cNvCxnSpPr/>
          <p:nvPr/>
        </p:nvCxnSpPr>
        <p:spPr>
          <a:xfrm rot="10800000">
            <a:off x="1928826" y="428628"/>
            <a:ext cx="164307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a:stCxn id="15" idx="0"/>
          </p:cNvCxnSpPr>
          <p:nvPr/>
        </p:nvCxnSpPr>
        <p:spPr>
          <a:xfrm flipH="1">
            <a:off x="642942" y="418011"/>
            <a:ext cx="571504" cy="106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8" name="17 - Ευθεία γραμμή σύνδεσης"/>
          <p:cNvCxnSpPr/>
          <p:nvPr/>
        </p:nvCxnSpPr>
        <p:spPr>
          <a:xfrm rot="5400000">
            <a:off x="142876" y="928694"/>
            <a:ext cx="1000132"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2000264" y="3286148"/>
            <a:ext cx="2428892" cy="523220"/>
          </a:xfrm>
          <a:prstGeom prst="rect">
            <a:avLst/>
          </a:prstGeom>
          <a:noFill/>
        </p:spPr>
        <p:txBody>
          <a:bodyPr wrap="square" rtlCol="0">
            <a:spAutoFit/>
          </a:bodyPr>
          <a:lstStyle/>
          <a:p>
            <a:r>
              <a:rPr lang="el-GR" sz="1400" dirty="0" smtClean="0"/>
              <a:t>Μπαταρία ή Ηλεκτρική πηγή</a:t>
            </a:r>
          </a:p>
          <a:p>
            <a:r>
              <a:rPr lang="el-GR" sz="1400" dirty="0" smtClean="0"/>
              <a:t>με θετικό και αρνητικό πόλο</a:t>
            </a:r>
            <a:endParaRPr lang="en-US" sz="1400" dirty="0" smtClean="0"/>
          </a:p>
        </p:txBody>
      </p:sp>
      <p:sp>
        <p:nvSpPr>
          <p:cNvPr id="21" name="20 - Ορθογώνιο"/>
          <p:cNvSpPr/>
          <p:nvPr/>
        </p:nvSpPr>
        <p:spPr>
          <a:xfrm>
            <a:off x="928694" y="428628"/>
            <a:ext cx="1229183" cy="369332"/>
          </a:xfrm>
          <a:prstGeom prst="rect">
            <a:avLst/>
          </a:prstGeom>
        </p:spPr>
        <p:txBody>
          <a:bodyPr wrap="none">
            <a:spAutoFit/>
          </a:bodyPr>
          <a:lstStyle/>
          <a:p>
            <a:r>
              <a:rPr lang="el-GR" dirty="0" smtClean="0"/>
              <a:t>αντιστάτης</a:t>
            </a:r>
            <a:endParaRPr lang="en-US" dirty="0"/>
          </a:p>
        </p:txBody>
      </p:sp>
      <p:sp>
        <p:nvSpPr>
          <p:cNvPr id="22" name="21 - TextBox"/>
          <p:cNvSpPr txBox="1"/>
          <p:nvPr/>
        </p:nvSpPr>
        <p:spPr>
          <a:xfrm>
            <a:off x="2857488" y="2857496"/>
            <a:ext cx="428628" cy="461665"/>
          </a:xfrm>
          <a:prstGeom prst="rect">
            <a:avLst/>
          </a:prstGeom>
          <a:noFill/>
        </p:spPr>
        <p:txBody>
          <a:bodyPr wrap="square" rtlCol="0">
            <a:spAutoFit/>
          </a:bodyPr>
          <a:lstStyle/>
          <a:p>
            <a:r>
              <a:rPr lang="el-GR" sz="2400" b="1" dirty="0" smtClean="0"/>
              <a:t>+</a:t>
            </a:r>
          </a:p>
        </p:txBody>
      </p:sp>
      <p:sp>
        <p:nvSpPr>
          <p:cNvPr id="23" name="22 - TextBox"/>
          <p:cNvSpPr txBox="1"/>
          <p:nvPr/>
        </p:nvSpPr>
        <p:spPr>
          <a:xfrm>
            <a:off x="2428860" y="2857496"/>
            <a:ext cx="428628" cy="461665"/>
          </a:xfrm>
          <a:prstGeom prst="rect">
            <a:avLst/>
          </a:prstGeom>
          <a:noFill/>
        </p:spPr>
        <p:txBody>
          <a:bodyPr wrap="square" rtlCol="0">
            <a:spAutoFit/>
          </a:bodyPr>
          <a:lstStyle/>
          <a:p>
            <a:r>
              <a:rPr lang="el-GR" sz="2400" b="1" dirty="0" smtClean="0"/>
              <a:t>-</a:t>
            </a:r>
          </a:p>
        </p:txBody>
      </p:sp>
      <p:cxnSp>
        <p:nvCxnSpPr>
          <p:cNvPr id="27" name="26 - Ευθύγραμμο βέλος σύνδεσης"/>
          <p:cNvCxnSpPr/>
          <p:nvPr/>
        </p:nvCxnSpPr>
        <p:spPr>
          <a:xfrm rot="5400000" flipH="1" flipV="1">
            <a:off x="3894133" y="1820851"/>
            <a:ext cx="78581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27 - TextBox"/>
          <p:cNvSpPr txBox="1"/>
          <p:nvPr/>
        </p:nvSpPr>
        <p:spPr>
          <a:xfrm>
            <a:off x="4357686" y="1643050"/>
            <a:ext cx="142876" cy="461665"/>
          </a:xfrm>
          <a:prstGeom prst="rect">
            <a:avLst/>
          </a:prstGeom>
          <a:noFill/>
        </p:spPr>
        <p:txBody>
          <a:bodyPr wrap="square" rtlCol="0">
            <a:spAutoFit/>
          </a:bodyPr>
          <a:lstStyle/>
          <a:p>
            <a:r>
              <a:rPr lang="el-GR" sz="2400" dirty="0" smtClean="0"/>
              <a:t>Ι</a:t>
            </a:r>
          </a:p>
        </p:txBody>
      </p:sp>
      <p:sp>
        <p:nvSpPr>
          <p:cNvPr id="29" name="28 - TextBox"/>
          <p:cNvSpPr txBox="1"/>
          <p:nvPr/>
        </p:nvSpPr>
        <p:spPr>
          <a:xfrm>
            <a:off x="5286380" y="1643050"/>
            <a:ext cx="2643206" cy="1200329"/>
          </a:xfrm>
          <a:prstGeom prst="rect">
            <a:avLst/>
          </a:prstGeom>
          <a:noFill/>
        </p:spPr>
        <p:txBody>
          <a:bodyPr wrap="square" rtlCol="0">
            <a:spAutoFit/>
          </a:bodyPr>
          <a:lstStyle/>
          <a:p>
            <a:r>
              <a:rPr lang="el-GR" dirty="0" smtClean="0"/>
              <a:t>Το </a:t>
            </a:r>
            <a:r>
              <a:rPr lang="el-GR" b="1" dirty="0" smtClean="0"/>
              <a:t>μαύρο βέλος</a:t>
            </a:r>
            <a:r>
              <a:rPr lang="el-GR" dirty="0" smtClean="0"/>
              <a:t> , δείχνει την  </a:t>
            </a:r>
            <a:r>
              <a:rPr lang="el-GR" u="sng" dirty="0" smtClean="0"/>
              <a:t>συμβατική φορά του ρεύματος, </a:t>
            </a:r>
            <a:r>
              <a:rPr lang="el-GR" dirty="0" smtClean="0"/>
              <a:t>την οποία και θα χρησιμοποιούμε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1000" fill="hold"/>
                                        <p:tgtEl>
                                          <p:spTgt spid="22"/>
                                        </p:tgtEl>
                                        <p:attrNameLst>
                                          <p:attrName>ppt_w</p:attrName>
                                        </p:attrNameLst>
                                      </p:cBhvr>
                                      <p:tavLst>
                                        <p:tav tm="0">
                                          <p:val>
                                            <p:strVal val="#ppt_w*0.70"/>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Effect transition="in" filter="fade">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strVal val="#ppt_w*0.70"/>
                                          </p:val>
                                        </p:tav>
                                        <p:tav tm="100000">
                                          <p:val>
                                            <p:strVal val="#ppt_w"/>
                                          </p:val>
                                        </p:tav>
                                      </p:tavLst>
                                    </p:anim>
                                    <p:anim calcmode="lin" valueType="num">
                                      <p:cBhvr>
                                        <p:cTn id="29" dur="1000" fill="hold"/>
                                        <p:tgtEl>
                                          <p:spTgt spid="19"/>
                                        </p:tgtEl>
                                        <p:attrNameLst>
                                          <p:attrName>ppt_h</p:attrName>
                                        </p:attrNameLst>
                                      </p:cBhvr>
                                      <p:tavLst>
                                        <p:tav tm="0">
                                          <p:val>
                                            <p:strVal val="#ppt_h"/>
                                          </p:val>
                                        </p:tav>
                                        <p:tav tm="100000">
                                          <p:val>
                                            <p:strVal val="#ppt_h"/>
                                          </p:val>
                                        </p:tav>
                                      </p:tavLst>
                                    </p:anim>
                                    <p:animEffect transition="in" filter="fade">
                                      <p:cBhvr>
                                        <p:cTn id="30" dur="10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1000" fill="hold"/>
                                        <p:tgtEl>
                                          <p:spTgt spid="27"/>
                                        </p:tgtEl>
                                        <p:attrNameLst>
                                          <p:attrName>ppt_w</p:attrName>
                                        </p:attrNameLst>
                                      </p:cBhvr>
                                      <p:tavLst>
                                        <p:tav tm="0">
                                          <p:val>
                                            <p:strVal val="#ppt_w*0.70"/>
                                          </p:val>
                                        </p:tav>
                                        <p:tav tm="100000">
                                          <p:val>
                                            <p:strVal val="#ppt_w"/>
                                          </p:val>
                                        </p:tav>
                                      </p:tavLst>
                                    </p:anim>
                                    <p:anim calcmode="lin" valueType="num">
                                      <p:cBhvr>
                                        <p:cTn id="36" dur="1000" fill="hold"/>
                                        <p:tgtEl>
                                          <p:spTgt spid="27"/>
                                        </p:tgtEl>
                                        <p:attrNameLst>
                                          <p:attrName>ppt_h</p:attrName>
                                        </p:attrNameLst>
                                      </p:cBhvr>
                                      <p:tavLst>
                                        <p:tav tm="0">
                                          <p:val>
                                            <p:strVal val="#ppt_h"/>
                                          </p:val>
                                        </p:tav>
                                        <p:tav tm="100000">
                                          <p:val>
                                            <p:strVal val="#ppt_h"/>
                                          </p:val>
                                        </p:tav>
                                      </p:tavLst>
                                    </p:anim>
                                    <p:animEffect transition="in" filter="fade">
                                      <p:cBhvr>
                                        <p:cTn id="37" dur="1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1000" fill="hold"/>
                                        <p:tgtEl>
                                          <p:spTgt spid="28"/>
                                        </p:tgtEl>
                                        <p:attrNameLst>
                                          <p:attrName>ppt_w</p:attrName>
                                        </p:attrNameLst>
                                      </p:cBhvr>
                                      <p:tavLst>
                                        <p:tav tm="0">
                                          <p:val>
                                            <p:strVal val="#ppt_w*0.70"/>
                                          </p:val>
                                        </p:tav>
                                        <p:tav tm="100000">
                                          <p:val>
                                            <p:strVal val="#ppt_w"/>
                                          </p:val>
                                        </p:tav>
                                      </p:tavLst>
                                    </p:anim>
                                    <p:anim calcmode="lin" valueType="num">
                                      <p:cBhvr>
                                        <p:cTn id="43" dur="1000" fill="hold"/>
                                        <p:tgtEl>
                                          <p:spTgt spid="28"/>
                                        </p:tgtEl>
                                        <p:attrNameLst>
                                          <p:attrName>ppt_h</p:attrName>
                                        </p:attrNameLst>
                                      </p:cBhvr>
                                      <p:tavLst>
                                        <p:tav tm="0">
                                          <p:val>
                                            <p:strVal val="#ppt_h"/>
                                          </p:val>
                                        </p:tav>
                                        <p:tav tm="100000">
                                          <p:val>
                                            <p:strVal val="#ppt_h"/>
                                          </p:val>
                                        </p:tav>
                                      </p:tavLst>
                                    </p:anim>
                                    <p:animEffect transition="in" filter="fade">
                                      <p:cBhvr>
                                        <p:cTn id="44" dur="10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0.70"/>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strVal val="#ppt_w*0.70"/>
                                          </p:val>
                                        </p:tav>
                                        <p:tav tm="100000">
                                          <p:val>
                                            <p:strVal val="#ppt_w"/>
                                          </p:val>
                                        </p:tav>
                                      </p:tavLst>
                                    </p:anim>
                                    <p:anim calcmode="lin" valueType="num">
                                      <p:cBhvr>
                                        <p:cTn id="57" dur="1000" fill="hold"/>
                                        <p:tgtEl>
                                          <p:spTgt spid="9"/>
                                        </p:tgtEl>
                                        <p:attrNameLst>
                                          <p:attrName>ppt_h</p:attrName>
                                        </p:attrNameLst>
                                      </p:cBhvr>
                                      <p:tavLst>
                                        <p:tav tm="0">
                                          <p:val>
                                            <p:strVal val="#ppt_h"/>
                                          </p:val>
                                        </p:tav>
                                        <p:tav tm="100000">
                                          <p:val>
                                            <p:strVal val="#ppt_h"/>
                                          </p:val>
                                        </p:tav>
                                      </p:tavLst>
                                    </p:anim>
                                    <p:animEffect transition="in" filter="fade">
                                      <p:cBhvr>
                                        <p:cTn id="58" dur="10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4098"/>
                                        </p:tgtEl>
                                        <p:attrNameLst>
                                          <p:attrName>style.visibility</p:attrName>
                                        </p:attrNameLst>
                                      </p:cBhvr>
                                      <p:to>
                                        <p:strVal val="visible"/>
                                      </p:to>
                                    </p:set>
                                    <p:anim calcmode="lin" valueType="num">
                                      <p:cBhvr>
                                        <p:cTn id="63" dur="1000" fill="hold"/>
                                        <p:tgtEl>
                                          <p:spTgt spid="4098"/>
                                        </p:tgtEl>
                                        <p:attrNameLst>
                                          <p:attrName>ppt_w</p:attrName>
                                        </p:attrNameLst>
                                      </p:cBhvr>
                                      <p:tavLst>
                                        <p:tav tm="0">
                                          <p:val>
                                            <p:strVal val="#ppt_w*0.70"/>
                                          </p:val>
                                        </p:tav>
                                        <p:tav tm="100000">
                                          <p:val>
                                            <p:strVal val="#ppt_w"/>
                                          </p:val>
                                        </p:tav>
                                      </p:tavLst>
                                    </p:anim>
                                    <p:anim calcmode="lin" valueType="num">
                                      <p:cBhvr>
                                        <p:cTn id="64" dur="1000" fill="hold"/>
                                        <p:tgtEl>
                                          <p:spTgt spid="4098"/>
                                        </p:tgtEl>
                                        <p:attrNameLst>
                                          <p:attrName>ppt_h</p:attrName>
                                        </p:attrNameLst>
                                      </p:cBhvr>
                                      <p:tavLst>
                                        <p:tav tm="0">
                                          <p:val>
                                            <p:strVal val="#ppt_h"/>
                                          </p:val>
                                        </p:tav>
                                        <p:tav tm="100000">
                                          <p:val>
                                            <p:strVal val="#ppt_h"/>
                                          </p:val>
                                        </p:tav>
                                      </p:tavLst>
                                    </p:anim>
                                    <p:animEffect transition="in" filter="fade">
                                      <p:cBhvr>
                                        <p:cTn id="65"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19" grpId="0"/>
      <p:bldP spid="21" grpId="0"/>
      <p:bldP spid="22" grpId="0"/>
      <p:bldP spid="23"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Ηλεκτρικό κύκλωμα  - ηλεκτρικές πηγές</a:t>
            </a:r>
            <a:endParaRPr lang="en-US" sz="2400" b="1" dirty="0">
              <a:solidFill>
                <a:srgbClr val="FF0000"/>
              </a:solidFill>
            </a:endParaRPr>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214282" y="4594220"/>
            <a:ext cx="2428892" cy="2263779"/>
          </a:xfrm>
          <a:prstGeom prst="rect">
            <a:avLst/>
          </a:prstGeom>
          <a:noFill/>
          <a:ln w="9525">
            <a:noFill/>
            <a:miter lim="800000"/>
            <a:headEnd/>
            <a:tailEnd/>
          </a:ln>
          <a:effectLst/>
        </p:spPr>
      </p:pic>
      <p:pic>
        <p:nvPicPr>
          <p:cNvPr id="8" name="Picture 3"/>
          <p:cNvPicPr>
            <a:picLocks noChangeAspect="1" noChangeArrowheads="1"/>
          </p:cNvPicPr>
          <p:nvPr/>
        </p:nvPicPr>
        <p:blipFill>
          <a:blip r:embed="rId3"/>
          <a:srcRect/>
          <a:stretch>
            <a:fillRect/>
          </a:stretch>
        </p:blipFill>
        <p:spPr bwMode="auto">
          <a:xfrm>
            <a:off x="2571736" y="1785926"/>
            <a:ext cx="3786214" cy="1981649"/>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4429124" y="4643446"/>
            <a:ext cx="4067439" cy="20716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Ηλεκτρικό κύκλωμα  -  καταναλωτές</a:t>
            </a:r>
            <a:endParaRPr lang="en-US" sz="2400" b="1" dirty="0">
              <a:solidFill>
                <a:srgbClr val="FF0000"/>
              </a:solidFill>
            </a:endParaRPr>
          </a:p>
        </p:txBody>
      </p:sp>
      <p:sp>
        <p:nvSpPr>
          <p:cNvPr id="4098" name="Rectangle 2"/>
          <p:cNvSpPr>
            <a:spLocks noChangeArrowheads="1"/>
          </p:cNvSpPr>
          <p:nvPr/>
        </p:nvSpPr>
        <p:spPr bwMode="auto">
          <a:xfrm>
            <a:off x="4429124" y="1214422"/>
            <a:ext cx="4929222" cy="2862322"/>
          </a:xfrm>
          <a:prstGeom prst="rect">
            <a:avLst/>
          </a:prstGeom>
          <a:noFill/>
          <a:ln w="38100">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000" b="1" dirty="0" smtClean="0">
                <a:solidFill>
                  <a:srgbClr val="FF0000"/>
                </a:solidFill>
              </a:rPr>
              <a:t>Καταναλωτές </a:t>
            </a:r>
            <a:r>
              <a:rPr lang="el-GR" sz="2000" dirty="0" smtClean="0"/>
              <a:t>είναι συσκευές που μετατρέπουν την ηλεκτρική  ενέργεια  σε  άλλη μορφή  ενέργειας.</a:t>
            </a:r>
          </a:p>
          <a:p>
            <a:endParaRPr lang="el-GR" sz="2000" dirty="0" smtClean="0"/>
          </a:p>
          <a:p>
            <a:r>
              <a:rPr lang="el-GR" sz="2000" dirty="0" smtClean="0"/>
              <a:t> Σε αυτό το ηλεκτρικό κύκλωμα τα  ηλεκτρόνια δίνουν ενέργεια στον αντιστάτη που είναι καταναλωτής..</a:t>
            </a:r>
          </a:p>
          <a:p>
            <a:endParaRPr lang="el-GR" sz="2000" dirty="0" smtClean="0"/>
          </a:p>
          <a:p>
            <a:r>
              <a:rPr lang="el-GR" sz="2000" dirty="0" smtClean="0"/>
              <a:t>Καταναλωτές είναι οι λάμπες,  ψυγεία, </a:t>
            </a:r>
            <a:r>
              <a:rPr lang="el-GR" sz="2000" dirty="0" err="1" smtClean="0"/>
              <a:t>κ.α</a:t>
            </a:r>
            <a:r>
              <a:rPr lang="el-GR" sz="2000" dirty="0" smtClean="0"/>
              <a:t>… </a:t>
            </a:r>
            <a:endParaRPr lang="en-US" sz="2000" dirty="0"/>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 TextBox"/>
          <p:cNvSpPr txBox="1"/>
          <p:nvPr/>
        </p:nvSpPr>
        <p:spPr>
          <a:xfrm>
            <a:off x="571472" y="3477260"/>
            <a:ext cx="2428892" cy="400110"/>
          </a:xfrm>
          <a:prstGeom prst="rect">
            <a:avLst/>
          </a:prstGeom>
          <a:noFill/>
        </p:spPr>
        <p:txBody>
          <a:bodyPr wrap="square" rtlCol="0">
            <a:spAutoFit/>
          </a:bodyPr>
          <a:lstStyle/>
          <a:p>
            <a:r>
              <a:rPr lang="en-US" sz="2000" b="1" dirty="0" smtClean="0"/>
              <a:t>	</a:t>
            </a:r>
            <a:endParaRPr lang="en-US" sz="2000" b="1" dirty="0"/>
          </a:p>
        </p:txBody>
      </p:sp>
      <p:cxnSp>
        <p:nvCxnSpPr>
          <p:cNvPr id="12" name="11 - Γωνιακή σύνδεση"/>
          <p:cNvCxnSpPr/>
          <p:nvPr/>
        </p:nvCxnSpPr>
        <p:spPr>
          <a:xfrm rot="16200000" flipH="1">
            <a:off x="2571768" y="4548854"/>
            <a:ext cx="2571768" cy="571504"/>
          </a:xfrm>
          <a:prstGeom prst="bentConnector3">
            <a:avLst>
              <a:gd name="adj1" fmla="val 223"/>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12 - Γωνιακή σύνδεση"/>
          <p:cNvCxnSpPr/>
          <p:nvPr/>
        </p:nvCxnSpPr>
        <p:spPr>
          <a:xfrm>
            <a:off x="642942" y="4834606"/>
            <a:ext cx="2071702" cy="1285884"/>
          </a:xfrm>
          <a:prstGeom prst="bentConnector3">
            <a:avLst>
              <a:gd name="adj1" fmla="val 1449"/>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4" name="13 - Ευθεία γραμμή σύνδεσης"/>
          <p:cNvCxnSpPr/>
          <p:nvPr/>
        </p:nvCxnSpPr>
        <p:spPr>
          <a:xfrm rot="5400000">
            <a:off x="2500330" y="6120490"/>
            <a:ext cx="428628"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p:nvPr/>
        </p:nvCxnSpPr>
        <p:spPr>
          <a:xfrm rot="16200000" flipH="1">
            <a:off x="2463817" y="6085565"/>
            <a:ext cx="796136" cy="873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6" name="15 - Ευθεία γραμμή σύνδεσης"/>
          <p:cNvCxnSpPr/>
          <p:nvPr/>
        </p:nvCxnSpPr>
        <p:spPr>
          <a:xfrm>
            <a:off x="2857520" y="6120490"/>
            <a:ext cx="128588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rot="5400000" flipH="1" flipV="1">
            <a:off x="499272" y="4691730"/>
            <a:ext cx="286546" cy="79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8" name="17 - Ελεύθερη σχεδίαση"/>
          <p:cNvSpPr/>
          <p:nvPr/>
        </p:nvSpPr>
        <p:spPr>
          <a:xfrm>
            <a:off x="1214446" y="3120094"/>
            <a:ext cx="718457" cy="424542"/>
          </a:xfrm>
          <a:custGeom>
            <a:avLst/>
            <a:gdLst>
              <a:gd name="connsiteX0" fmla="*/ 0 w 718457"/>
              <a:gd name="connsiteY0" fmla="*/ 418011 h 424542"/>
              <a:gd name="connsiteX1" fmla="*/ 104503 w 718457"/>
              <a:gd name="connsiteY1" fmla="*/ 0 h 424542"/>
              <a:gd name="connsiteX2" fmla="*/ 169817 w 718457"/>
              <a:gd name="connsiteY2" fmla="*/ 418011 h 424542"/>
              <a:gd name="connsiteX3" fmla="*/ 274320 w 718457"/>
              <a:gd name="connsiteY3" fmla="*/ 13063 h 424542"/>
              <a:gd name="connsiteX4" fmla="*/ 365760 w 718457"/>
              <a:gd name="connsiteY4" fmla="*/ 418011 h 424542"/>
              <a:gd name="connsiteX5" fmla="*/ 470263 w 718457"/>
              <a:gd name="connsiteY5" fmla="*/ 13063 h 424542"/>
              <a:gd name="connsiteX6" fmla="*/ 535577 w 718457"/>
              <a:gd name="connsiteY6" fmla="*/ 418011 h 424542"/>
              <a:gd name="connsiteX7" fmla="*/ 640080 w 718457"/>
              <a:gd name="connsiteY7" fmla="*/ 52251 h 424542"/>
              <a:gd name="connsiteX8" fmla="*/ 718457 w 718457"/>
              <a:gd name="connsiteY8" fmla="*/ 418011 h 424542"/>
              <a:gd name="connsiteX9" fmla="*/ 718457 w 718457"/>
              <a:gd name="connsiteY9" fmla="*/ 418011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57" h="424542">
                <a:moveTo>
                  <a:pt x="0" y="418011"/>
                </a:moveTo>
                <a:cubicBezTo>
                  <a:pt x="38100" y="209005"/>
                  <a:pt x="76200" y="0"/>
                  <a:pt x="104503" y="0"/>
                </a:cubicBezTo>
                <a:cubicBezTo>
                  <a:pt x="132806" y="0"/>
                  <a:pt x="141514" y="415834"/>
                  <a:pt x="169817" y="418011"/>
                </a:cubicBezTo>
                <a:cubicBezTo>
                  <a:pt x="198120" y="420188"/>
                  <a:pt x="241663" y="13063"/>
                  <a:pt x="274320" y="13063"/>
                </a:cubicBezTo>
                <a:cubicBezTo>
                  <a:pt x="306977" y="13063"/>
                  <a:pt x="333103" y="418011"/>
                  <a:pt x="365760" y="418011"/>
                </a:cubicBezTo>
                <a:cubicBezTo>
                  <a:pt x="398417" y="418011"/>
                  <a:pt x="441960" y="13063"/>
                  <a:pt x="470263" y="13063"/>
                </a:cubicBezTo>
                <a:cubicBezTo>
                  <a:pt x="498566" y="13063"/>
                  <a:pt x="507274" y="411480"/>
                  <a:pt x="535577" y="418011"/>
                </a:cubicBezTo>
                <a:cubicBezTo>
                  <a:pt x="563880" y="424542"/>
                  <a:pt x="609600" y="52251"/>
                  <a:pt x="640080" y="52251"/>
                </a:cubicBezTo>
                <a:cubicBezTo>
                  <a:pt x="670560" y="52251"/>
                  <a:pt x="718457" y="418011"/>
                  <a:pt x="718457" y="418011"/>
                </a:cubicBezTo>
                <a:lnTo>
                  <a:pt x="718457" y="418011"/>
                </a:lnTo>
              </a:path>
            </a:pathLst>
          </a:cu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18 - Ευθεία γραμμή σύνδεσης"/>
          <p:cNvCxnSpPr/>
          <p:nvPr/>
        </p:nvCxnSpPr>
        <p:spPr>
          <a:xfrm rot="10800000">
            <a:off x="1928826" y="3548722"/>
            <a:ext cx="164307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19 - Ευθεία γραμμή σύνδεσης"/>
          <p:cNvCxnSpPr>
            <a:stCxn id="18" idx="0"/>
          </p:cNvCxnSpPr>
          <p:nvPr/>
        </p:nvCxnSpPr>
        <p:spPr>
          <a:xfrm flipH="1">
            <a:off x="642942" y="3538105"/>
            <a:ext cx="571504" cy="106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p:nvPr/>
        </p:nvCxnSpPr>
        <p:spPr>
          <a:xfrm rot="5400000">
            <a:off x="142876" y="4048788"/>
            <a:ext cx="1000132"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2000264" y="6406242"/>
            <a:ext cx="2428892" cy="523220"/>
          </a:xfrm>
          <a:prstGeom prst="rect">
            <a:avLst/>
          </a:prstGeom>
          <a:noFill/>
        </p:spPr>
        <p:txBody>
          <a:bodyPr wrap="square" rtlCol="0">
            <a:spAutoFit/>
          </a:bodyPr>
          <a:lstStyle/>
          <a:p>
            <a:r>
              <a:rPr lang="el-GR" sz="1400" dirty="0" smtClean="0"/>
              <a:t>Μπαταρία ή Ηλεκτρική πηγή</a:t>
            </a:r>
          </a:p>
          <a:p>
            <a:r>
              <a:rPr lang="el-GR" sz="1400" dirty="0" smtClean="0"/>
              <a:t>με θετικό και αρνητικό πόλο</a:t>
            </a:r>
            <a:endParaRPr lang="en-US" sz="1400" dirty="0" smtClean="0"/>
          </a:p>
        </p:txBody>
      </p:sp>
      <p:sp>
        <p:nvSpPr>
          <p:cNvPr id="23" name="22 - Ορθογώνιο"/>
          <p:cNvSpPr/>
          <p:nvPr/>
        </p:nvSpPr>
        <p:spPr>
          <a:xfrm>
            <a:off x="928694" y="3548722"/>
            <a:ext cx="1229183" cy="369332"/>
          </a:xfrm>
          <a:prstGeom prst="rect">
            <a:avLst/>
          </a:prstGeom>
        </p:spPr>
        <p:txBody>
          <a:bodyPr wrap="none">
            <a:spAutoFit/>
          </a:bodyPr>
          <a:lstStyle/>
          <a:p>
            <a:r>
              <a:rPr lang="el-GR" dirty="0" smtClean="0"/>
              <a:t>αντιστάτης</a:t>
            </a:r>
            <a:endParaRPr lang="en-US" dirty="0"/>
          </a:p>
        </p:txBody>
      </p:sp>
      <p:sp>
        <p:nvSpPr>
          <p:cNvPr id="24" name="23 - TextBox"/>
          <p:cNvSpPr txBox="1"/>
          <p:nvPr/>
        </p:nvSpPr>
        <p:spPr>
          <a:xfrm>
            <a:off x="2857488" y="5977590"/>
            <a:ext cx="428628" cy="461665"/>
          </a:xfrm>
          <a:prstGeom prst="rect">
            <a:avLst/>
          </a:prstGeom>
          <a:noFill/>
        </p:spPr>
        <p:txBody>
          <a:bodyPr wrap="square" rtlCol="0">
            <a:spAutoFit/>
          </a:bodyPr>
          <a:lstStyle/>
          <a:p>
            <a:r>
              <a:rPr lang="el-GR" sz="2400" b="1" dirty="0" smtClean="0"/>
              <a:t>+</a:t>
            </a:r>
          </a:p>
        </p:txBody>
      </p:sp>
      <p:sp>
        <p:nvSpPr>
          <p:cNvPr id="25" name="24 - TextBox"/>
          <p:cNvSpPr txBox="1"/>
          <p:nvPr/>
        </p:nvSpPr>
        <p:spPr>
          <a:xfrm>
            <a:off x="2428860" y="5977590"/>
            <a:ext cx="428628" cy="461665"/>
          </a:xfrm>
          <a:prstGeom prst="rect">
            <a:avLst/>
          </a:prstGeom>
          <a:noFill/>
        </p:spPr>
        <p:txBody>
          <a:bodyPr wrap="square" rtlCol="0">
            <a:spAutoFit/>
          </a:bodyPr>
          <a:lstStyle/>
          <a:p>
            <a:r>
              <a:rPr lang="el-GR" sz="2400" b="1" dirty="0" smtClean="0"/>
              <a:t>-</a:t>
            </a:r>
          </a:p>
        </p:txBody>
      </p:sp>
      <p:cxnSp>
        <p:nvCxnSpPr>
          <p:cNvPr id="26" name="25 - Ευθύγραμμο βέλος σύνδεσης"/>
          <p:cNvCxnSpPr/>
          <p:nvPr/>
        </p:nvCxnSpPr>
        <p:spPr>
          <a:xfrm rot="5400000">
            <a:off x="-106395" y="4821247"/>
            <a:ext cx="107157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26 - TextBox"/>
          <p:cNvSpPr txBox="1"/>
          <p:nvPr/>
        </p:nvSpPr>
        <p:spPr>
          <a:xfrm flipH="1" flipV="1">
            <a:off x="142844" y="4643446"/>
            <a:ext cx="214314" cy="461665"/>
          </a:xfrm>
          <a:prstGeom prst="rect">
            <a:avLst/>
          </a:prstGeom>
          <a:noFill/>
        </p:spPr>
        <p:txBody>
          <a:bodyPr wrap="square" rtlCol="0">
            <a:spAutoFit/>
          </a:bodyPr>
          <a:lstStyle/>
          <a:p>
            <a:r>
              <a:rPr lang="el-GR" sz="2400" dirty="0" smtClean="0"/>
              <a:t>Ι</a:t>
            </a:r>
          </a:p>
        </p:txBody>
      </p:sp>
      <p:cxnSp>
        <p:nvCxnSpPr>
          <p:cNvPr id="29" name="28 - Ευθύγραμμο βέλος σύνδεσης"/>
          <p:cNvCxnSpPr/>
          <p:nvPr/>
        </p:nvCxnSpPr>
        <p:spPr>
          <a:xfrm flipV="1">
            <a:off x="2000232" y="1571612"/>
            <a:ext cx="2643206" cy="1500198"/>
          </a:xfrm>
          <a:prstGeom prst="straightConnector1">
            <a:avLst/>
          </a:prstGeom>
          <a:ln w="317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strVal val="#ppt_w*0.70"/>
                                          </p:val>
                                        </p:tav>
                                        <p:tav tm="100000">
                                          <p:val>
                                            <p:strVal val="#ppt_w"/>
                                          </p:val>
                                        </p:tav>
                                      </p:tavLst>
                                    </p:anim>
                                    <p:anim calcmode="lin" valueType="num">
                                      <p:cBhvr>
                                        <p:cTn id="22" dur="1000" fill="hold"/>
                                        <p:tgtEl>
                                          <p:spTgt spid="24"/>
                                        </p:tgtEl>
                                        <p:attrNameLst>
                                          <p:attrName>ppt_h</p:attrName>
                                        </p:attrNameLst>
                                      </p:cBhvr>
                                      <p:tavLst>
                                        <p:tav tm="0">
                                          <p:val>
                                            <p:strVal val="#ppt_h"/>
                                          </p:val>
                                        </p:tav>
                                        <p:tav tm="100000">
                                          <p:val>
                                            <p:strVal val="#ppt_h"/>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ppt_w</p:attrName>
                                        </p:attrNameLst>
                                      </p:cBhvr>
                                      <p:tavLst>
                                        <p:tav tm="0">
                                          <p:val>
                                            <p:strVal val="#ppt_w*0.70"/>
                                          </p:val>
                                        </p:tav>
                                        <p:tav tm="100000">
                                          <p:val>
                                            <p:strVal val="#ppt_w"/>
                                          </p:val>
                                        </p:tav>
                                      </p:tavLst>
                                    </p:anim>
                                    <p:anim calcmode="lin" valueType="num">
                                      <p:cBhvr>
                                        <p:cTn id="29" dur="1000" fill="hold"/>
                                        <p:tgtEl>
                                          <p:spTgt spid="22"/>
                                        </p:tgtEl>
                                        <p:attrNameLst>
                                          <p:attrName>ppt_h</p:attrName>
                                        </p:attrNameLst>
                                      </p:cBhvr>
                                      <p:tavLst>
                                        <p:tav tm="0">
                                          <p:val>
                                            <p:strVal val="#ppt_h"/>
                                          </p:val>
                                        </p:tav>
                                        <p:tav tm="100000">
                                          <p:val>
                                            <p:strVal val="#ppt_h"/>
                                          </p:val>
                                        </p:tav>
                                      </p:tavLst>
                                    </p:anim>
                                    <p:animEffect transition="in" filter="fade">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strVal val="#ppt_w*0.70"/>
                                          </p:val>
                                        </p:tav>
                                        <p:tav tm="100000">
                                          <p:val>
                                            <p:strVal val="#ppt_w"/>
                                          </p:val>
                                        </p:tav>
                                      </p:tavLst>
                                    </p:anim>
                                    <p:anim calcmode="lin" valueType="num">
                                      <p:cBhvr>
                                        <p:cTn id="36" dur="1000" fill="hold"/>
                                        <p:tgtEl>
                                          <p:spTgt spid="26"/>
                                        </p:tgtEl>
                                        <p:attrNameLst>
                                          <p:attrName>ppt_h</p:attrName>
                                        </p:attrNameLst>
                                      </p:cBhvr>
                                      <p:tavLst>
                                        <p:tav tm="0">
                                          <p:val>
                                            <p:strVal val="#ppt_h"/>
                                          </p:val>
                                        </p:tav>
                                        <p:tav tm="100000">
                                          <p:val>
                                            <p:strVal val="#ppt_h"/>
                                          </p:val>
                                        </p:tav>
                                      </p:tavLst>
                                    </p:anim>
                                    <p:animEffect transition="in" filter="fade">
                                      <p:cBhvr>
                                        <p:cTn id="37" dur="1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1000" fill="hold"/>
                                        <p:tgtEl>
                                          <p:spTgt spid="27"/>
                                        </p:tgtEl>
                                        <p:attrNameLst>
                                          <p:attrName>ppt_w</p:attrName>
                                        </p:attrNameLst>
                                      </p:cBhvr>
                                      <p:tavLst>
                                        <p:tav tm="0">
                                          <p:val>
                                            <p:strVal val="#ppt_w*0.70"/>
                                          </p:val>
                                        </p:tav>
                                        <p:tav tm="100000">
                                          <p:val>
                                            <p:strVal val="#ppt_w"/>
                                          </p:val>
                                        </p:tav>
                                      </p:tavLst>
                                    </p:anim>
                                    <p:anim calcmode="lin" valueType="num">
                                      <p:cBhvr>
                                        <p:cTn id="43" dur="1000" fill="hold"/>
                                        <p:tgtEl>
                                          <p:spTgt spid="27"/>
                                        </p:tgtEl>
                                        <p:attrNameLst>
                                          <p:attrName>ppt_h</p:attrName>
                                        </p:attrNameLst>
                                      </p:cBhvr>
                                      <p:tavLst>
                                        <p:tav tm="0">
                                          <p:val>
                                            <p:strVal val="#ppt_h"/>
                                          </p:val>
                                        </p:tav>
                                        <p:tav tm="100000">
                                          <p:val>
                                            <p:strVal val="#ppt_h"/>
                                          </p:val>
                                        </p:tav>
                                      </p:tavLst>
                                    </p:anim>
                                    <p:animEffect transition="in" filter="fade">
                                      <p:cBhvr>
                                        <p:cTn id="44" dur="10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ppt_w</p:attrName>
                                        </p:attrNameLst>
                                      </p:cBhvr>
                                      <p:tavLst>
                                        <p:tav tm="0">
                                          <p:val>
                                            <p:strVal val="#ppt_w*0.70"/>
                                          </p:val>
                                        </p:tav>
                                        <p:tav tm="100000">
                                          <p:val>
                                            <p:strVal val="#ppt_w"/>
                                          </p:val>
                                        </p:tav>
                                      </p:tavLst>
                                    </p:anim>
                                    <p:anim calcmode="lin" valueType="num">
                                      <p:cBhvr>
                                        <p:cTn id="50" dur="1000" fill="hold"/>
                                        <p:tgtEl>
                                          <p:spTgt spid="29"/>
                                        </p:tgtEl>
                                        <p:attrNameLst>
                                          <p:attrName>ppt_h</p:attrName>
                                        </p:attrNameLst>
                                      </p:cBhvr>
                                      <p:tavLst>
                                        <p:tav tm="0">
                                          <p:val>
                                            <p:strVal val="#ppt_h"/>
                                          </p:val>
                                        </p:tav>
                                        <p:tav tm="100000">
                                          <p:val>
                                            <p:strVal val="#ppt_h"/>
                                          </p:val>
                                        </p:tav>
                                      </p:tavLst>
                                    </p:anim>
                                    <p:animEffect transition="in" filter="fade">
                                      <p:cBhvr>
                                        <p:cTn id="51" dur="10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098"/>
                                        </p:tgtEl>
                                        <p:attrNameLst>
                                          <p:attrName>style.visibility</p:attrName>
                                        </p:attrNameLst>
                                      </p:cBhvr>
                                      <p:to>
                                        <p:strVal val="visible"/>
                                      </p:to>
                                    </p:set>
                                    <p:anim calcmode="lin" valueType="num">
                                      <p:cBhvr>
                                        <p:cTn id="56" dur="1000" fill="hold"/>
                                        <p:tgtEl>
                                          <p:spTgt spid="4098"/>
                                        </p:tgtEl>
                                        <p:attrNameLst>
                                          <p:attrName>ppt_w</p:attrName>
                                        </p:attrNameLst>
                                      </p:cBhvr>
                                      <p:tavLst>
                                        <p:tav tm="0">
                                          <p:val>
                                            <p:strVal val="#ppt_w*0.70"/>
                                          </p:val>
                                        </p:tav>
                                        <p:tav tm="100000">
                                          <p:val>
                                            <p:strVal val="#ppt_w"/>
                                          </p:val>
                                        </p:tav>
                                      </p:tavLst>
                                    </p:anim>
                                    <p:anim calcmode="lin" valueType="num">
                                      <p:cBhvr>
                                        <p:cTn id="57" dur="1000" fill="hold"/>
                                        <p:tgtEl>
                                          <p:spTgt spid="4098"/>
                                        </p:tgtEl>
                                        <p:attrNameLst>
                                          <p:attrName>ppt_h</p:attrName>
                                        </p:attrNameLst>
                                      </p:cBhvr>
                                      <p:tavLst>
                                        <p:tav tm="0">
                                          <p:val>
                                            <p:strVal val="#ppt_h"/>
                                          </p:val>
                                        </p:tav>
                                        <p:tav tm="100000">
                                          <p:val>
                                            <p:strVal val="#ppt_h"/>
                                          </p:val>
                                        </p:tav>
                                      </p:tavLst>
                                    </p:anim>
                                    <p:animEffect transition="in" filter="fade">
                                      <p:cBhvr>
                                        <p:cTn id="5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22" grpId="0"/>
      <p:bldP spid="23" grpId="0"/>
      <p:bldP spid="24" grpId="0"/>
      <p:bldP spid="25"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Ηλεκτρικό κύκλωμα  -  καταναλωτές</a:t>
            </a:r>
            <a:endParaRPr lang="en-US" sz="2400" b="1" dirty="0">
              <a:solidFill>
                <a:srgbClr val="FF0000"/>
              </a:solidFill>
            </a:endParaRPr>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2"/>
          <p:cNvPicPr>
            <a:picLocks noChangeAspect="1" noChangeArrowheads="1"/>
          </p:cNvPicPr>
          <p:nvPr/>
        </p:nvPicPr>
        <p:blipFill>
          <a:blip r:embed="rId2"/>
          <a:srcRect/>
          <a:stretch>
            <a:fillRect/>
          </a:stretch>
        </p:blipFill>
        <p:spPr bwMode="auto">
          <a:xfrm>
            <a:off x="1214414" y="1428736"/>
            <a:ext cx="6129252"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2071678"/>
            <a:ext cx="771530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l-GR" sz="2400" b="1" dirty="0" smtClean="0"/>
              <a:t>Όλες οι ηλεκτρικές συσκευές που χρησιμοποιούμε  έχουν δύο άκρα – δύο πόλους, έναν θετικό  και έναν αρνητικό. </a:t>
            </a:r>
          </a:p>
          <a:p>
            <a:r>
              <a:rPr lang="el-GR" sz="2400" b="1" dirty="0" smtClean="0"/>
              <a:t>Με αυτούς τους πόλους οι διαφορές συσκευές συνδέονται με το ηλεκτρικό κύκλωμα. </a:t>
            </a:r>
          </a:p>
          <a:p>
            <a:r>
              <a:rPr lang="el-GR" sz="2400" b="1" dirty="0" smtClean="0">
                <a:solidFill>
                  <a:srgbClr val="FF0000"/>
                </a:solidFill>
              </a:rPr>
              <a:t>Γι αυτό όλες οι ηλεκτρικές συσκευές ονομάζονται δίπολα</a:t>
            </a:r>
            <a:endParaRPr lang="en-US" sz="2400" dirty="0">
              <a:solidFill>
                <a:srgbClr val="FF0000"/>
              </a:solidFill>
            </a:endParaRPr>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0" y="4714884"/>
            <a:ext cx="3605402" cy="214311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86446" y="5175485"/>
            <a:ext cx="3214678" cy="168251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6338884" y="0"/>
            <a:ext cx="2805116" cy="1428736"/>
          </a:xfrm>
          <a:prstGeom prst="rect">
            <a:avLst/>
          </a:prstGeom>
          <a:noFill/>
          <a:ln w="9525">
            <a:noFill/>
            <a:miter lim="800000"/>
            <a:headEnd/>
            <a:tailEnd/>
          </a:ln>
          <a:effectLst/>
        </p:spPr>
      </p:pic>
      <p:sp>
        <p:nvSpPr>
          <p:cNvPr id="9" name="8 - TextBox"/>
          <p:cNvSpPr txBox="1"/>
          <p:nvPr/>
        </p:nvSpPr>
        <p:spPr>
          <a:xfrm>
            <a:off x="1214414" y="214290"/>
            <a:ext cx="3143272" cy="461665"/>
          </a:xfrm>
          <a:prstGeom prst="rect">
            <a:avLst/>
          </a:prstGeom>
          <a:noFill/>
        </p:spPr>
        <p:txBody>
          <a:bodyPr wrap="square" rtlCol="0">
            <a:spAutoFit/>
          </a:bodyPr>
          <a:lstStyle/>
          <a:p>
            <a:r>
              <a:rPr lang="el-GR" sz="2400" b="1" dirty="0" smtClean="0"/>
              <a:t>Ηλεκτρικά Δίπολα</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0" y="3429000"/>
            <a:ext cx="4086128" cy="242886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544310" y="5572140"/>
            <a:ext cx="2456813" cy="12858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7072330" y="3714752"/>
            <a:ext cx="2071670" cy="1055168"/>
          </a:xfrm>
          <a:prstGeom prst="rect">
            <a:avLst/>
          </a:prstGeom>
          <a:noFill/>
          <a:ln w="9525">
            <a:noFill/>
            <a:miter lim="800000"/>
            <a:headEnd/>
            <a:tailEnd/>
          </a:ln>
          <a:effectLst/>
        </p:spPr>
      </p:pic>
      <p:cxnSp>
        <p:nvCxnSpPr>
          <p:cNvPr id="10" name="9 - Ευθύγραμμο βέλος σύνδεσης"/>
          <p:cNvCxnSpPr/>
          <p:nvPr/>
        </p:nvCxnSpPr>
        <p:spPr>
          <a:xfrm rot="10800000" flipV="1">
            <a:off x="1357290" y="1142984"/>
            <a:ext cx="1785950" cy="142876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 TextBox"/>
          <p:cNvSpPr txBox="1"/>
          <p:nvPr/>
        </p:nvSpPr>
        <p:spPr>
          <a:xfrm>
            <a:off x="428596" y="2643182"/>
            <a:ext cx="2214578" cy="461665"/>
          </a:xfrm>
          <a:prstGeom prst="rect">
            <a:avLst/>
          </a:prstGeom>
          <a:noFill/>
        </p:spPr>
        <p:txBody>
          <a:bodyPr wrap="square" rtlCol="0">
            <a:spAutoFit/>
          </a:bodyPr>
          <a:lstStyle/>
          <a:p>
            <a:r>
              <a:rPr lang="el-GR" sz="2400" u="sng" dirty="0" smtClean="0"/>
              <a:t>καταναλωτές</a:t>
            </a:r>
            <a:endParaRPr lang="en-US" sz="2400" u="sng" dirty="0" smtClean="0"/>
          </a:p>
        </p:txBody>
      </p:sp>
      <p:cxnSp>
        <p:nvCxnSpPr>
          <p:cNvPr id="14" name="13 - Ευθύγραμμο βέλος σύνδεσης"/>
          <p:cNvCxnSpPr/>
          <p:nvPr/>
        </p:nvCxnSpPr>
        <p:spPr>
          <a:xfrm>
            <a:off x="4429124" y="1142984"/>
            <a:ext cx="2857520" cy="17145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5929322" y="2928934"/>
            <a:ext cx="2857520" cy="461665"/>
          </a:xfrm>
          <a:prstGeom prst="rect">
            <a:avLst/>
          </a:prstGeom>
          <a:noFill/>
        </p:spPr>
        <p:txBody>
          <a:bodyPr wrap="square" rtlCol="0">
            <a:spAutoFit/>
          </a:bodyPr>
          <a:lstStyle/>
          <a:p>
            <a:r>
              <a:rPr lang="el-GR" sz="2400" u="sng" dirty="0" smtClean="0"/>
              <a:t>Ηλεκτρικές  πηγές</a:t>
            </a:r>
            <a:endParaRPr lang="en-US" sz="2400" u="sng" dirty="0" smtClean="0"/>
          </a:p>
        </p:txBody>
      </p:sp>
      <p:sp>
        <p:nvSpPr>
          <p:cNvPr id="13" name="12 - TextBox"/>
          <p:cNvSpPr txBox="1"/>
          <p:nvPr/>
        </p:nvSpPr>
        <p:spPr>
          <a:xfrm>
            <a:off x="2071670" y="714356"/>
            <a:ext cx="3143272" cy="461665"/>
          </a:xfrm>
          <a:prstGeom prst="rect">
            <a:avLst/>
          </a:prstGeom>
          <a:noFill/>
        </p:spPr>
        <p:txBody>
          <a:bodyPr wrap="square" rtlCol="0">
            <a:spAutoFit/>
          </a:bodyPr>
          <a:lstStyle/>
          <a:p>
            <a:r>
              <a:rPr lang="el-GR" sz="2400" b="1" dirty="0" smtClean="0"/>
              <a:t>Ηλεκτρικά Δίπολα</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ppt_w</p:attrName>
                                        </p:attrNameLst>
                                      </p:cBhvr>
                                      <p:tavLst>
                                        <p:tav tm="0">
                                          <p:val>
                                            <p:strVal val="#ppt_w*0.70"/>
                                          </p:val>
                                        </p:tav>
                                        <p:tav tm="100000">
                                          <p:val>
                                            <p:strVal val="#ppt_w"/>
                                          </p:val>
                                        </p:tav>
                                      </p:tavLst>
                                    </p:anim>
                                    <p:anim calcmode="lin" valueType="num">
                                      <p:cBhvr>
                                        <p:cTn id="15" dur="1000" fill="hold"/>
                                        <p:tgtEl>
                                          <p:spTgt spid="12"/>
                                        </p:tgtEl>
                                        <p:attrNameLst>
                                          <p:attrName>ppt_h</p:attrName>
                                        </p:attrNameLst>
                                      </p:cBhvr>
                                      <p:tavLst>
                                        <p:tav tm="0">
                                          <p:val>
                                            <p:strVal val="#ppt_h"/>
                                          </p:val>
                                        </p:tav>
                                        <p:tav tm="100000">
                                          <p:val>
                                            <p:strVal val="#ppt_h"/>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1000" fill="hold"/>
                                        <p:tgtEl>
                                          <p:spTgt spid="2050"/>
                                        </p:tgtEl>
                                        <p:attrNameLst>
                                          <p:attrName>ppt_w</p:attrName>
                                        </p:attrNameLst>
                                      </p:cBhvr>
                                      <p:tavLst>
                                        <p:tav tm="0">
                                          <p:val>
                                            <p:strVal val="#ppt_w*0.70"/>
                                          </p:val>
                                        </p:tav>
                                        <p:tav tm="100000">
                                          <p:val>
                                            <p:strVal val="#ppt_w"/>
                                          </p:val>
                                        </p:tav>
                                      </p:tavLst>
                                    </p:anim>
                                    <p:anim calcmode="lin" valueType="num">
                                      <p:cBhvr>
                                        <p:cTn id="22" dur="1000" fill="hold"/>
                                        <p:tgtEl>
                                          <p:spTgt spid="2050"/>
                                        </p:tgtEl>
                                        <p:attrNameLst>
                                          <p:attrName>ppt_h</p:attrName>
                                        </p:attrNameLst>
                                      </p:cBhvr>
                                      <p:tavLst>
                                        <p:tav tm="0">
                                          <p:val>
                                            <p:strVal val="#ppt_h"/>
                                          </p:val>
                                        </p:tav>
                                        <p:tav tm="100000">
                                          <p:val>
                                            <p:strVal val="#ppt_h"/>
                                          </p:val>
                                        </p:tav>
                                      </p:tavLst>
                                    </p:anim>
                                    <p:animEffect transition="in" filter="fade">
                                      <p:cBhvr>
                                        <p:cTn id="23" dur="10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strVal val="#ppt_w*0.70"/>
                                          </p:val>
                                        </p:tav>
                                        <p:tav tm="100000">
                                          <p:val>
                                            <p:strVal val="#ppt_w"/>
                                          </p:val>
                                        </p:tav>
                                      </p:tavLst>
                                    </p:anim>
                                    <p:anim calcmode="lin" valueType="num">
                                      <p:cBhvr>
                                        <p:cTn id="29" dur="1000" fill="hold"/>
                                        <p:tgtEl>
                                          <p:spTgt spid="14"/>
                                        </p:tgtEl>
                                        <p:attrNameLst>
                                          <p:attrName>ppt_h</p:attrName>
                                        </p:attrNameLst>
                                      </p:cBhvr>
                                      <p:tavLst>
                                        <p:tav tm="0">
                                          <p:val>
                                            <p:strVal val="#ppt_h"/>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strVal val="#ppt_w*0.70"/>
                                          </p:val>
                                        </p:tav>
                                        <p:tav tm="100000">
                                          <p:val>
                                            <p:strVal val="#ppt_w"/>
                                          </p:val>
                                        </p:tav>
                                      </p:tavLst>
                                    </p:anim>
                                    <p:anim calcmode="lin" valueType="num">
                                      <p:cBhvr>
                                        <p:cTn id="36" dur="1000" fill="hold"/>
                                        <p:tgtEl>
                                          <p:spTgt spid="18"/>
                                        </p:tgtEl>
                                        <p:attrNameLst>
                                          <p:attrName>ppt_h</p:attrName>
                                        </p:attrNameLst>
                                      </p:cBhvr>
                                      <p:tavLst>
                                        <p:tav tm="0">
                                          <p:val>
                                            <p:strVal val="#ppt_h"/>
                                          </p:val>
                                        </p:tav>
                                        <p:tav tm="100000">
                                          <p:val>
                                            <p:strVal val="#ppt_h"/>
                                          </p:val>
                                        </p:tav>
                                      </p:tavLst>
                                    </p:anim>
                                    <p:animEffect transition="in" filter="fade">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p:cTn id="42" dur="1000" fill="hold"/>
                                        <p:tgtEl>
                                          <p:spTgt spid="1026"/>
                                        </p:tgtEl>
                                        <p:attrNameLst>
                                          <p:attrName>ppt_w</p:attrName>
                                        </p:attrNameLst>
                                      </p:cBhvr>
                                      <p:tavLst>
                                        <p:tav tm="0">
                                          <p:val>
                                            <p:strVal val="#ppt_w*0.70"/>
                                          </p:val>
                                        </p:tav>
                                        <p:tav tm="100000">
                                          <p:val>
                                            <p:strVal val="#ppt_w"/>
                                          </p:val>
                                        </p:tav>
                                      </p:tavLst>
                                    </p:anim>
                                    <p:anim calcmode="lin" valueType="num">
                                      <p:cBhvr>
                                        <p:cTn id="43" dur="1000" fill="hold"/>
                                        <p:tgtEl>
                                          <p:spTgt spid="1026"/>
                                        </p:tgtEl>
                                        <p:attrNameLst>
                                          <p:attrName>ppt_h</p:attrName>
                                        </p:attrNameLst>
                                      </p:cBhvr>
                                      <p:tavLst>
                                        <p:tav tm="0">
                                          <p:val>
                                            <p:strVal val="#ppt_h"/>
                                          </p:val>
                                        </p:tav>
                                        <p:tav tm="100000">
                                          <p:val>
                                            <p:strVal val="#ppt_h"/>
                                          </p:val>
                                        </p:tav>
                                      </p:tavLst>
                                    </p:anim>
                                    <p:animEffect transition="in" filter="fade">
                                      <p:cBhvr>
                                        <p:cTn id="44" dur="1000"/>
                                        <p:tgtEl>
                                          <p:spTgt spid="1026"/>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051"/>
                                        </p:tgtEl>
                                        <p:attrNameLst>
                                          <p:attrName>style.visibility</p:attrName>
                                        </p:attrNameLst>
                                      </p:cBhvr>
                                      <p:to>
                                        <p:strVal val="visible"/>
                                      </p:to>
                                    </p:set>
                                    <p:anim calcmode="lin" valueType="num">
                                      <p:cBhvr>
                                        <p:cTn id="49" dur="1000" fill="hold"/>
                                        <p:tgtEl>
                                          <p:spTgt spid="2051"/>
                                        </p:tgtEl>
                                        <p:attrNameLst>
                                          <p:attrName>ppt_w</p:attrName>
                                        </p:attrNameLst>
                                      </p:cBhvr>
                                      <p:tavLst>
                                        <p:tav tm="0">
                                          <p:val>
                                            <p:strVal val="#ppt_w*0.70"/>
                                          </p:val>
                                        </p:tav>
                                        <p:tav tm="100000">
                                          <p:val>
                                            <p:strVal val="#ppt_w"/>
                                          </p:val>
                                        </p:tav>
                                      </p:tavLst>
                                    </p:anim>
                                    <p:anim calcmode="lin" valueType="num">
                                      <p:cBhvr>
                                        <p:cTn id="50" dur="1000" fill="hold"/>
                                        <p:tgtEl>
                                          <p:spTgt spid="2051"/>
                                        </p:tgtEl>
                                        <p:attrNameLst>
                                          <p:attrName>ppt_h</p:attrName>
                                        </p:attrNameLst>
                                      </p:cBhvr>
                                      <p:tavLst>
                                        <p:tav tm="0">
                                          <p:val>
                                            <p:strVal val="#ppt_h"/>
                                          </p:val>
                                        </p:tav>
                                        <p:tav tm="100000">
                                          <p:val>
                                            <p:strVal val="#ppt_h"/>
                                          </p:val>
                                        </p:tav>
                                      </p:tavLst>
                                    </p:anim>
                                    <p:animEffect transition="in" filter="fade">
                                      <p:cBhvr>
                                        <p:cTn id="51"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571472" y="357166"/>
            <a:ext cx="2428892" cy="400110"/>
          </a:xfrm>
          <a:prstGeom prst="rect">
            <a:avLst/>
          </a:prstGeom>
          <a:noFill/>
        </p:spPr>
        <p:txBody>
          <a:bodyPr wrap="square" rtlCol="0">
            <a:spAutoFit/>
          </a:bodyPr>
          <a:lstStyle/>
          <a:p>
            <a:r>
              <a:rPr lang="en-US" sz="2000" b="1" dirty="0" smtClean="0"/>
              <a:t>	</a:t>
            </a:r>
            <a:endParaRPr lang="en-US" sz="2000" b="1" dirty="0"/>
          </a:p>
        </p:txBody>
      </p:sp>
      <p:sp>
        <p:nvSpPr>
          <p:cNvPr id="40" name="39 - TextBox"/>
          <p:cNvSpPr txBox="1"/>
          <p:nvPr/>
        </p:nvSpPr>
        <p:spPr>
          <a:xfrm>
            <a:off x="1142976" y="214290"/>
            <a:ext cx="5357850" cy="461665"/>
          </a:xfrm>
          <a:prstGeom prst="rect">
            <a:avLst/>
          </a:prstGeom>
          <a:noFill/>
        </p:spPr>
        <p:txBody>
          <a:bodyPr wrap="square" rtlCol="0">
            <a:spAutoFit/>
          </a:bodyPr>
          <a:lstStyle/>
          <a:p>
            <a:r>
              <a:rPr lang="el-GR" sz="2400" b="1" dirty="0" smtClean="0">
                <a:solidFill>
                  <a:srgbClr val="FF0000"/>
                </a:solidFill>
              </a:rPr>
              <a:t>ΔΙΠΟΛΑ</a:t>
            </a:r>
            <a:endParaRPr lang="en-US" sz="2400" b="1" dirty="0">
              <a:solidFill>
                <a:srgbClr val="FF0000"/>
              </a:solidFill>
            </a:endParaRPr>
          </a:p>
        </p:txBody>
      </p:sp>
      <p:sp>
        <p:nvSpPr>
          <p:cNvPr id="4099" name="Rectangle 3"/>
          <p:cNvSpPr>
            <a:spLocks noChangeArrowheads="1"/>
          </p:cNvSpPr>
          <p:nvPr/>
        </p:nvSpPr>
        <p:spPr bwMode="auto">
          <a:xfrm>
            <a:off x="0" y="771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0" y="4714884"/>
            <a:ext cx="3605402" cy="214311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786446" y="5175485"/>
            <a:ext cx="3214678" cy="1682515"/>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3643306" y="5786454"/>
            <a:ext cx="2103825" cy="1071546"/>
          </a:xfrm>
          <a:prstGeom prst="rect">
            <a:avLst/>
          </a:prstGeom>
          <a:noFill/>
          <a:ln w="9525">
            <a:noFill/>
            <a:miter lim="800000"/>
            <a:headEnd/>
            <a:tailEnd/>
          </a:ln>
          <a:effectLst/>
        </p:spPr>
      </p:pic>
      <p:pic>
        <p:nvPicPr>
          <p:cNvPr id="48130" name="Picture 2"/>
          <p:cNvPicPr>
            <a:picLocks noChangeAspect="1" noChangeArrowheads="1"/>
          </p:cNvPicPr>
          <p:nvPr/>
        </p:nvPicPr>
        <p:blipFill>
          <a:blip r:embed="rId5"/>
          <a:srcRect/>
          <a:stretch>
            <a:fillRect/>
          </a:stretch>
        </p:blipFill>
        <p:spPr bwMode="auto">
          <a:xfrm>
            <a:off x="3071802" y="1593602"/>
            <a:ext cx="2786082" cy="2306876"/>
          </a:xfrm>
          <a:prstGeom prst="rect">
            <a:avLst/>
          </a:prstGeom>
          <a:noFill/>
          <a:ln w="9525">
            <a:noFill/>
            <a:miter lim="800000"/>
            <a:headEnd/>
            <a:tailEnd/>
          </a:ln>
          <a:effectLst/>
        </p:spPr>
      </p:pic>
      <p:cxnSp>
        <p:nvCxnSpPr>
          <p:cNvPr id="11" name="10 - Ευθύγραμμο βέλος σύνδεσης"/>
          <p:cNvCxnSpPr/>
          <p:nvPr/>
        </p:nvCxnSpPr>
        <p:spPr>
          <a:xfrm flipV="1">
            <a:off x="5715008" y="1571612"/>
            <a:ext cx="1428760" cy="85725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12 - Ευθύγραμμο βέλος σύνδεσης"/>
          <p:cNvCxnSpPr/>
          <p:nvPr/>
        </p:nvCxnSpPr>
        <p:spPr>
          <a:xfrm rot="10800000">
            <a:off x="1428728" y="1571612"/>
            <a:ext cx="1785950" cy="7858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13 - TextBox"/>
          <p:cNvSpPr txBox="1"/>
          <p:nvPr/>
        </p:nvSpPr>
        <p:spPr>
          <a:xfrm>
            <a:off x="6429388" y="1142984"/>
            <a:ext cx="2000264" cy="400110"/>
          </a:xfrm>
          <a:prstGeom prst="rect">
            <a:avLst/>
          </a:prstGeom>
          <a:noFill/>
        </p:spPr>
        <p:txBody>
          <a:bodyPr wrap="square" rtlCol="0">
            <a:spAutoFit/>
          </a:bodyPr>
          <a:lstStyle/>
          <a:p>
            <a:pPr algn="r"/>
            <a:r>
              <a:rPr lang="el-GR" sz="2000" b="1" dirty="0" smtClean="0"/>
              <a:t>Αρνητικός πόλος</a:t>
            </a:r>
            <a:endParaRPr lang="en-US" sz="2000" b="1" dirty="0" smtClean="0"/>
          </a:p>
        </p:txBody>
      </p:sp>
      <p:sp>
        <p:nvSpPr>
          <p:cNvPr id="17" name="16 - TextBox"/>
          <p:cNvSpPr txBox="1"/>
          <p:nvPr/>
        </p:nvSpPr>
        <p:spPr>
          <a:xfrm>
            <a:off x="571472" y="1142984"/>
            <a:ext cx="2000264" cy="400110"/>
          </a:xfrm>
          <a:prstGeom prst="rect">
            <a:avLst/>
          </a:prstGeom>
          <a:noFill/>
        </p:spPr>
        <p:txBody>
          <a:bodyPr wrap="square" rtlCol="0">
            <a:spAutoFit/>
          </a:bodyPr>
          <a:lstStyle/>
          <a:p>
            <a:pPr algn="r"/>
            <a:r>
              <a:rPr lang="el-GR" sz="2000" b="1" dirty="0" smtClean="0"/>
              <a:t>Θετικός πόλος</a:t>
            </a:r>
            <a:endParaRPr lang="en-US"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1000" fill="hold"/>
                                        <p:tgtEl>
                                          <p:spTgt spid="48130"/>
                                        </p:tgtEl>
                                        <p:attrNameLst>
                                          <p:attrName>ppt_w</p:attrName>
                                        </p:attrNameLst>
                                      </p:cBhvr>
                                      <p:tavLst>
                                        <p:tav tm="0">
                                          <p:val>
                                            <p:strVal val="#ppt_w*0.70"/>
                                          </p:val>
                                        </p:tav>
                                        <p:tav tm="100000">
                                          <p:val>
                                            <p:strVal val="#ppt_w"/>
                                          </p:val>
                                        </p:tav>
                                      </p:tavLst>
                                    </p:anim>
                                    <p:anim calcmode="lin" valueType="num">
                                      <p:cBhvr>
                                        <p:cTn id="8" dur="1000" fill="hold"/>
                                        <p:tgtEl>
                                          <p:spTgt spid="48130"/>
                                        </p:tgtEl>
                                        <p:attrNameLst>
                                          <p:attrName>ppt_h</p:attrName>
                                        </p:attrNameLst>
                                      </p:cBhvr>
                                      <p:tavLst>
                                        <p:tav tm="0">
                                          <p:val>
                                            <p:strVal val="#ppt_h"/>
                                          </p:val>
                                        </p:tav>
                                        <p:tav tm="100000">
                                          <p:val>
                                            <p:strVal val="#ppt_h"/>
                                          </p:val>
                                        </p:tav>
                                      </p:tavLst>
                                    </p:anim>
                                    <p:animEffect transition="in" filter="fade">
                                      <p:cBhvr>
                                        <p:cTn id="9" dur="1000"/>
                                        <p:tgtEl>
                                          <p:spTgt spid="4813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ppt_w</p:attrName>
                                        </p:attrNameLst>
                                      </p:cBhvr>
                                      <p:tavLst>
                                        <p:tav tm="0">
                                          <p:val>
                                            <p:strVal val="#ppt_w*0.70"/>
                                          </p:val>
                                        </p:tav>
                                        <p:tav tm="100000">
                                          <p:val>
                                            <p:strVal val="#ppt_w"/>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animEffect transition="in" filter="fade">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strVal val="#ppt_w*0.70"/>
                                          </p:val>
                                        </p:tav>
                                        <p:tav tm="100000">
                                          <p:val>
                                            <p:strVal val="#ppt_w"/>
                                          </p:val>
                                        </p:tav>
                                      </p:tavLst>
                                    </p:anim>
                                    <p:anim calcmode="lin" valueType="num">
                                      <p:cBhvr>
                                        <p:cTn id="28" dur="1000" fill="hold"/>
                                        <p:tgtEl>
                                          <p:spTgt spid="11"/>
                                        </p:tgtEl>
                                        <p:attrNameLst>
                                          <p:attrName>ppt_h</p:attrName>
                                        </p:attrNameLst>
                                      </p:cBhvr>
                                      <p:tavLst>
                                        <p:tav tm="0">
                                          <p:val>
                                            <p:strVal val="#ppt_h"/>
                                          </p:val>
                                        </p:tav>
                                        <p:tav tm="100000">
                                          <p:val>
                                            <p:strVal val="#ppt_h"/>
                                          </p:val>
                                        </p:tav>
                                      </p:tavLst>
                                    </p:anim>
                                    <p:animEffect transition="in" filter="fade">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70"/>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1857356" y="285728"/>
            <a:ext cx="6000792" cy="338554"/>
          </a:xfrm>
          <a:prstGeom prst="rect">
            <a:avLst/>
          </a:prstGeom>
          <a:noFill/>
        </p:spPr>
        <p:txBody>
          <a:bodyPr wrap="square" rtlCol="0">
            <a:spAutoFit/>
          </a:bodyPr>
          <a:lstStyle/>
          <a:p>
            <a:r>
              <a:rPr lang="el-GR" sz="1600" b="1" dirty="0" smtClean="0">
                <a:solidFill>
                  <a:srgbClr val="FF0000"/>
                </a:solidFill>
              </a:rPr>
              <a:t>ΗΛΕΚΤΡΙΚΗ ΔΥΝΑΜΗ</a:t>
            </a:r>
            <a:r>
              <a:rPr lang="en-US" sz="1600" b="1" dirty="0" smtClean="0">
                <a:solidFill>
                  <a:srgbClr val="FF0000"/>
                </a:solidFill>
              </a:rPr>
              <a:t>   F</a:t>
            </a:r>
            <a:r>
              <a:rPr lang="el-GR" sz="1600" b="1" dirty="0" smtClean="0">
                <a:solidFill>
                  <a:srgbClr val="FF0000"/>
                </a:solidFill>
              </a:rPr>
              <a:t>  </a:t>
            </a:r>
            <a:endParaRPr lang="en-US" sz="1600" b="1" dirty="0">
              <a:solidFill>
                <a:srgbClr val="FF0000"/>
              </a:solidFill>
            </a:endParaRPr>
          </a:p>
        </p:txBody>
      </p:sp>
      <p:sp>
        <p:nvSpPr>
          <p:cNvPr id="8" name="7 - Έλλειψη"/>
          <p:cNvSpPr/>
          <p:nvPr/>
        </p:nvSpPr>
        <p:spPr>
          <a:xfrm>
            <a:off x="1928794" y="3000372"/>
            <a:ext cx="571504" cy="500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9 - TextBox"/>
          <p:cNvSpPr txBox="1"/>
          <p:nvPr/>
        </p:nvSpPr>
        <p:spPr>
          <a:xfrm>
            <a:off x="2000232" y="2857496"/>
            <a:ext cx="428628" cy="830997"/>
          </a:xfrm>
          <a:prstGeom prst="rect">
            <a:avLst/>
          </a:prstGeom>
          <a:noFill/>
        </p:spPr>
        <p:txBody>
          <a:bodyPr wrap="square" rtlCol="0">
            <a:spAutoFit/>
          </a:bodyPr>
          <a:lstStyle/>
          <a:p>
            <a:r>
              <a:rPr lang="el-GR" sz="4800" b="1" dirty="0" smtClean="0">
                <a:solidFill>
                  <a:srgbClr val="FF0000"/>
                </a:solidFill>
              </a:rPr>
              <a:t>+</a:t>
            </a:r>
            <a:endParaRPr lang="en-US" sz="4800" b="1" dirty="0">
              <a:solidFill>
                <a:srgbClr val="FF0000"/>
              </a:solidFill>
            </a:endParaRPr>
          </a:p>
        </p:txBody>
      </p:sp>
      <p:sp>
        <p:nvSpPr>
          <p:cNvPr id="12" name="11 - Έλλειψη"/>
          <p:cNvSpPr/>
          <p:nvPr/>
        </p:nvSpPr>
        <p:spPr>
          <a:xfrm>
            <a:off x="4857752" y="3214686"/>
            <a:ext cx="571504" cy="4286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0 - TextBox"/>
          <p:cNvSpPr txBox="1"/>
          <p:nvPr/>
        </p:nvSpPr>
        <p:spPr>
          <a:xfrm>
            <a:off x="4857752" y="3071810"/>
            <a:ext cx="428628" cy="830997"/>
          </a:xfrm>
          <a:prstGeom prst="rect">
            <a:avLst/>
          </a:prstGeom>
          <a:noFill/>
        </p:spPr>
        <p:txBody>
          <a:bodyPr wrap="square" rtlCol="0">
            <a:spAutoFit/>
          </a:bodyPr>
          <a:lstStyle/>
          <a:p>
            <a:r>
              <a:rPr lang="el-GR" sz="4800" b="1" dirty="0" smtClean="0">
                <a:solidFill>
                  <a:srgbClr val="FF0000"/>
                </a:solidFill>
              </a:rPr>
              <a:t>-</a:t>
            </a:r>
            <a:endParaRPr lang="en-US" sz="4800" b="1" dirty="0">
              <a:solidFill>
                <a:srgbClr val="FF0000"/>
              </a:solidFill>
            </a:endParaRPr>
          </a:p>
        </p:txBody>
      </p:sp>
      <p:cxnSp>
        <p:nvCxnSpPr>
          <p:cNvPr id="15" name="14 - Ευθύγραμμο βέλος σύνδεσης"/>
          <p:cNvCxnSpPr>
            <a:stCxn id="10" idx="3"/>
          </p:cNvCxnSpPr>
          <p:nvPr/>
        </p:nvCxnSpPr>
        <p:spPr>
          <a:xfrm flipH="1">
            <a:off x="2285984" y="3272995"/>
            <a:ext cx="142876" cy="131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 Ευθύγραμμο βέλος σύνδεσης"/>
          <p:cNvCxnSpPr>
            <a:stCxn id="8" idx="6"/>
          </p:cNvCxnSpPr>
          <p:nvPr/>
        </p:nvCxnSpPr>
        <p:spPr>
          <a:xfrm>
            <a:off x="2500298" y="3250405"/>
            <a:ext cx="642942" cy="357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rot="10800000">
            <a:off x="4214810" y="3357562"/>
            <a:ext cx="642942" cy="58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 TextBox"/>
          <p:cNvSpPr txBox="1"/>
          <p:nvPr/>
        </p:nvSpPr>
        <p:spPr>
          <a:xfrm>
            <a:off x="4357686" y="3143248"/>
            <a:ext cx="428628"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sp>
        <p:nvSpPr>
          <p:cNvPr id="37" name="36 - TextBox"/>
          <p:cNvSpPr txBox="1"/>
          <p:nvPr/>
        </p:nvSpPr>
        <p:spPr>
          <a:xfrm>
            <a:off x="2571736" y="3000372"/>
            <a:ext cx="428628" cy="369332"/>
          </a:xfrm>
          <a:prstGeom prst="rect">
            <a:avLst/>
          </a:prstGeom>
          <a:noFill/>
        </p:spPr>
        <p:txBody>
          <a:bodyPr wrap="square" rtlCol="0">
            <a:spAutoFit/>
          </a:bodyPr>
          <a:lstStyle/>
          <a:p>
            <a:r>
              <a:rPr lang="en-US" b="1" dirty="0" smtClean="0">
                <a:solidFill>
                  <a:srgbClr val="FF0000"/>
                </a:solidFill>
              </a:rPr>
              <a:t>F</a:t>
            </a:r>
            <a:endParaRPr lang="en-US" b="1" dirty="0">
              <a:solidFill>
                <a:srgbClr val="FF0000"/>
              </a:solidFill>
            </a:endParaRPr>
          </a:p>
        </p:txBody>
      </p:sp>
      <p:sp>
        <p:nvSpPr>
          <p:cNvPr id="45" name="44 - TextBox"/>
          <p:cNvSpPr txBox="1"/>
          <p:nvPr/>
        </p:nvSpPr>
        <p:spPr>
          <a:xfrm>
            <a:off x="428596" y="1428736"/>
            <a:ext cx="7786742" cy="400110"/>
          </a:xfrm>
          <a:prstGeom prst="rect">
            <a:avLst/>
          </a:prstGeom>
          <a:noFill/>
        </p:spPr>
        <p:txBody>
          <a:bodyPr wrap="square" rtlCol="0">
            <a:spAutoFit/>
          </a:bodyPr>
          <a:lstStyle/>
          <a:p>
            <a:r>
              <a:rPr lang="el-GR" sz="2000" dirty="0" smtClean="0"/>
              <a:t>Δυο σώματα με αντίθετο είδος φορτίου έλκονται (πλησιάζουν)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5"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strVal val="#ppt_w*0.70"/>
                                          </p:val>
                                        </p:tav>
                                        <p:tav tm="100000">
                                          <p:val>
                                            <p:strVal val="#ppt_w"/>
                                          </p:val>
                                        </p:tav>
                                      </p:tavLst>
                                    </p:anim>
                                    <p:anim calcmode="lin" valueType="num">
                                      <p:cBhvr>
                                        <p:cTn id="25" dur="1000" fill="hold"/>
                                        <p:tgtEl>
                                          <p:spTgt spid="12"/>
                                        </p:tgtEl>
                                        <p:attrNameLst>
                                          <p:attrName>ppt_h</p:attrName>
                                        </p:attrNameLst>
                                      </p:cBhvr>
                                      <p:tavLst>
                                        <p:tav tm="0">
                                          <p:val>
                                            <p:strVal val="#ppt_h"/>
                                          </p:val>
                                        </p:tav>
                                        <p:tav tm="100000">
                                          <p:val>
                                            <p:strVal val="#ppt_h"/>
                                          </p:val>
                                        </p:tav>
                                      </p:tavLst>
                                    </p:anim>
                                    <p:animEffect transition="in" filter="fade">
                                      <p:cBhvr>
                                        <p:cTn id="26" dur="1000"/>
                                        <p:tgtEl>
                                          <p:spTgt spid="12"/>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strVal val="#ppt_w*0.70"/>
                                          </p:val>
                                        </p:tav>
                                        <p:tav tm="100000">
                                          <p:val>
                                            <p:strVal val="#ppt_w"/>
                                          </p:val>
                                        </p:tav>
                                      </p:tavLst>
                                    </p:anim>
                                    <p:anim calcmode="lin" valueType="num">
                                      <p:cBhvr>
                                        <p:cTn id="37" dur="1000" fill="hold"/>
                                        <p:tgtEl>
                                          <p:spTgt spid="18"/>
                                        </p:tgtEl>
                                        <p:attrNameLst>
                                          <p:attrName>ppt_h</p:attrName>
                                        </p:attrNameLst>
                                      </p:cBhvr>
                                      <p:tavLst>
                                        <p:tav tm="0">
                                          <p:val>
                                            <p:strVal val="#ppt_h"/>
                                          </p:val>
                                        </p:tav>
                                        <p:tav tm="100000">
                                          <p:val>
                                            <p:strVal val="#ppt_h"/>
                                          </p:val>
                                        </p:tav>
                                      </p:tavLst>
                                    </p:anim>
                                    <p:animEffect transition="in" filter="fade">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strVal val="#ppt_w*0.70"/>
                                          </p:val>
                                        </p:tav>
                                        <p:tav tm="100000">
                                          <p:val>
                                            <p:strVal val="#ppt_w"/>
                                          </p:val>
                                        </p:tav>
                                      </p:tavLst>
                                    </p:anim>
                                    <p:anim calcmode="lin" valueType="num">
                                      <p:cBhvr>
                                        <p:cTn id="44" dur="1000" fill="hold"/>
                                        <p:tgtEl>
                                          <p:spTgt spid="37"/>
                                        </p:tgtEl>
                                        <p:attrNameLst>
                                          <p:attrName>ppt_h</p:attrName>
                                        </p:attrNameLst>
                                      </p:cBhvr>
                                      <p:tavLst>
                                        <p:tav tm="0">
                                          <p:val>
                                            <p:strVal val="#ppt_h"/>
                                          </p:val>
                                        </p:tav>
                                        <p:tav tm="100000">
                                          <p:val>
                                            <p:strVal val="#ppt_h"/>
                                          </p:val>
                                        </p:tav>
                                      </p:tavLst>
                                    </p:anim>
                                    <p:animEffect transition="in" filter="fade">
                                      <p:cBhvr>
                                        <p:cTn id="45" dur="10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1000" fill="hold"/>
                                        <p:tgtEl>
                                          <p:spTgt spid="20"/>
                                        </p:tgtEl>
                                        <p:attrNameLst>
                                          <p:attrName>ppt_w</p:attrName>
                                        </p:attrNameLst>
                                      </p:cBhvr>
                                      <p:tavLst>
                                        <p:tav tm="0">
                                          <p:val>
                                            <p:strVal val="#ppt_w*0.70"/>
                                          </p:val>
                                        </p:tav>
                                        <p:tav tm="100000">
                                          <p:val>
                                            <p:strVal val="#ppt_w"/>
                                          </p:val>
                                        </p:tav>
                                      </p:tavLst>
                                    </p:anim>
                                    <p:anim calcmode="lin" valueType="num">
                                      <p:cBhvr>
                                        <p:cTn id="51" dur="1000" fill="hold"/>
                                        <p:tgtEl>
                                          <p:spTgt spid="20"/>
                                        </p:tgtEl>
                                        <p:attrNameLst>
                                          <p:attrName>ppt_h</p:attrName>
                                        </p:attrNameLst>
                                      </p:cBhvr>
                                      <p:tavLst>
                                        <p:tav tm="0">
                                          <p:val>
                                            <p:strVal val="#ppt_h"/>
                                          </p:val>
                                        </p:tav>
                                        <p:tav tm="100000">
                                          <p:val>
                                            <p:strVal val="#ppt_h"/>
                                          </p:val>
                                        </p:tav>
                                      </p:tavLst>
                                    </p:anim>
                                    <p:animEffect transition="in" filter="fade">
                                      <p:cBhvr>
                                        <p:cTn id="52" dur="10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1000" fill="hold"/>
                                        <p:tgtEl>
                                          <p:spTgt spid="34"/>
                                        </p:tgtEl>
                                        <p:attrNameLst>
                                          <p:attrName>ppt_w</p:attrName>
                                        </p:attrNameLst>
                                      </p:cBhvr>
                                      <p:tavLst>
                                        <p:tav tm="0">
                                          <p:val>
                                            <p:strVal val="#ppt_w*0.70"/>
                                          </p:val>
                                        </p:tav>
                                        <p:tav tm="100000">
                                          <p:val>
                                            <p:strVal val="#ppt_w"/>
                                          </p:val>
                                        </p:tav>
                                      </p:tavLst>
                                    </p:anim>
                                    <p:anim calcmode="lin" valueType="num">
                                      <p:cBhvr>
                                        <p:cTn id="58" dur="1000" fill="hold"/>
                                        <p:tgtEl>
                                          <p:spTgt spid="34"/>
                                        </p:tgtEl>
                                        <p:attrNameLst>
                                          <p:attrName>ppt_h</p:attrName>
                                        </p:attrNameLst>
                                      </p:cBhvr>
                                      <p:tavLst>
                                        <p:tav tm="0">
                                          <p:val>
                                            <p:strVal val="#ppt_h"/>
                                          </p:val>
                                        </p:tav>
                                        <p:tav tm="100000">
                                          <p:val>
                                            <p:strVal val="#ppt_h"/>
                                          </p:val>
                                        </p:tav>
                                      </p:tavLst>
                                    </p:anim>
                                    <p:animEffect transition="in" filter="fade">
                                      <p:cBhvr>
                                        <p:cTn id="59" dur="10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p:cTn id="64" dur="1000" fill="hold"/>
                                        <p:tgtEl>
                                          <p:spTgt spid="45"/>
                                        </p:tgtEl>
                                        <p:attrNameLst>
                                          <p:attrName>ppt_w</p:attrName>
                                        </p:attrNameLst>
                                      </p:cBhvr>
                                      <p:tavLst>
                                        <p:tav tm="0">
                                          <p:val>
                                            <p:strVal val="#ppt_w*0.70"/>
                                          </p:val>
                                        </p:tav>
                                        <p:tav tm="100000">
                                          <p:val>
                                            <p:strVal val="#ppt_w"/>
                                          </p:val>
                                        </p:tav>
                                      </p:tavLst>
                                    </p:anim>
                                    <p:anim calcmode="lin" valueType="num">
                                      <p:cBhvr>
                                        <p:cTn id="65" dur="1000" fill="hold"/>
                                        <p:tgtEl>
                                          <p:spTgt spid="45"/>
                                        </p:tgtEl>
                                        <p:attrNameLst>
                                          <p:attrName>ppt_h</p:attrName>
                                        </p:attrNameLst>
                                      </p:cBhvr>
                                      <p:tavLst>
                                        <p:tav tm="0">
                                          <p:val>
                                            <p:strVal val="#ppt_h"/>
                                          </p:val>
                                        </p:tav>
                                        <p:tav tm="100000">
                                          <p:val>
                                            <p:strVal val="#ppt_h"/>
                                          </p:val>
                                        </p:tav>
                                      </p:tavLst>
                                    </p:anim>
                                    <p:animEffect transition="in" filter="fade">
                                      <p:cBhvr>
                                        <p:cTn id="66"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animBg="1"/>
      <p:bldP spid="11" grpId="0"/>
      <p:bldP spid="34" grpId="0"/>
      <p:bldP spid="37"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TextBox"/>
          <p:cNvSpPr txBox="1"/>
          <p:nvPr/>
        </p:nvSpPr>
        <p:spPr>
          <a:xfrm>
            <a:off x="714348" y="357166"/>
            <a:ext cx="3071834" cy="461665"/>
          </a:xfrm>
          <a:prstGeom prst="rect">
            <a:avLst/>
          </a:prstGeom>
          <a:noFill/>
        </p:spPr>
        <p:txBody>
          <a:bodyPr wrap="square" rtlCol="0">
            <a:spAutoFit/>
          </a:bodyPr>
          <a:lstStyle/>
          <a:p>
            <a:r>
              <a:rPr lang="el-GR" sz="2400" b="1" dirty="0" smtClean="0">
                <a:solidFill>
                  <a:srgbClr val="FF0000"/>
                </a:solidFill>
              </a:rPr>
              <a:t>Ηλεκτρικό κύκλωμα</a:t>
            </a:r>
          </a:p>
        </p:txBody>
      </p:sp>
      <p:grpSp>
        <p:nvGrpSpPr>
          <p:cNvPr id="21" name="20 - Ομάδα"/>
          <p:cNvGrpSpPr/>
          <p:nvPr/>
        </p:nvGrpSpPr>
        <p:grpSpPr>
          <a:xfrm>
            <a:off x="785786" y="2344747"/>
            <a:ext cx="3787775" cy="2370137"/>
            <a:chOff x="2214546" y="2058995"/>
            <a:chExt cx="3787775" cy="2370137"/>
          </a:xfrm>
        </p:grpSpPr>
        <p:pic>
          <p:nvPicPr>
            <p:cNvPr id="1026" name="Picture 2"/>
            <p:cNvPicPr>
              <a:picLocks noChangeAspect="1" noChangeArrowheads="1"/>
            </p:cNvPicPr>
            <p:nvPr/>
          </p:nvPicPr>
          <p:blipFill>
            <a:blip r:embed="rId2"/>
            <a:srcRect/>
            <a:stretch>
              <a:fillRect/>
            </a:stretch>
          </p:blipFill>
          <p:spPr bwMode="auto">
            <a:xfrm>
              <a:off x="2214546" y="2058995"/>
              <a:ext cx="3787775" cy="2370137"/>
            </a:xfrm>
            <a:prstGeom prst="rect">
              <a:avLst/>
            </a:prstGeom>
            <a:noFill/>
            <a:ln w="9525">
              <a:noFill/>
              <a:miter lim="800000"/>
              <a:headEnd/>
              <a:tailEnd/>
            </a:ln>
            <a:effectLst/>
          </p:spPr>
        </p:pic>
        <p:sp>
          <p:nvSpPr>
            <p:cNvPr id="17" name="16 - Ελεύθερη σχεδίαση"/>
            <p:cNvSpPr/>
            <p:nvPr/>
          </p:nvSpPr>
          <p:spPr>
            <a:xfrm>
              <a:off x="3855027" y="3306068"/>
              <a:ext cx="1454728" cy="749292"/>
            </a:xfrm>
            <a:custGeom>
              <a:avLst/>
              <a:gdLst>
                <a:gd name="connsiteX0" fmla="*/ 1413164 w 1454728"/>
                <a:gd name="connsiteY0" fmla="*/ 624601 h 749292"/>
                <a:gd name="connsiteX1" fmla="*/ 1454728 w 1454728"/>
                <a:gd name="connsiteY1" fmla="*/ 749292 h 749292"/>
                <a:gd name="connsiteX2" fmla="*/ 1194955 w 1454728"/>
                <a:gd name="connsiteY2" fmla="*/ 749292 h 749292"/>
                <a:gd name="connsiteX3" fmla="*/ 716973 w 1454728"/>
                <a:gd name="connsiteY3" fmla="*/ 645383 h 749292"/>
                <a:gd name="connsiteX4" fmla="*/ 228600 w 1454728"/>
                <a:gd name="connsiteY4" fmla="*/ 593428 h 749292"/>
                <a:gd name="connsiteX5" fmla="*/ 0 w 1454728"/>
                <a:gd name="connsiteY5" fmla="*/ 292092 h 749292"/>
                <a:gd name="connsiteX6" fmla="*/ 301337 w 1454728"/>
                <a:gd name="connsiteY6" fmla="*/ 94665 h 749292"/>
                <a:gd name="connsiteX7" fmla="*/ 883228 w 1454728"/>
                <a:gd name="connsiteY7" fmla="*/ 250528 h 749292"/>
                <a:gd name="connsiteX8" fmla="*/ 1381991 w 1454728"/>
                <a:gd name="connsiteY8" fmla="*/ 510301 h 749292"/>
                <a:gd name="connsiteX9" fmla="*/ 1433946 w 1454728"/>
                <a:gd name="connsiteY9" fmla="*/ 676556 h 749292"/>
                <a:gd name="connsiteX10" fmla="*/ 1433946 w 1454728"/>
                <a:gd name="connsiteY10" fmla="*/ 676556 h 74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4728" h="749292">
                  <a:moveTo>
                    <a:pt x="1413164" y="624601"/>
                  </a:moveTo>
                  <a:lnTo>
                    <a:pt x="1454728" y="749292"/>
                  </a:lnTo>
                  <a:lnTo>
                    <a:pt x="1194955" y="749292"/>
                  </a:lnTo>
                  <a:lnTo>
                    <a:pt x="716973" y="645383"/>
                  </a:lnTo>
                  <a:lnTo>
                    <a:pt x="228600" y="593428"/>
                  </a:lnTo>
                  <a:lnTo>
                    <a:pt x="0" y="292092"/>
                  </a:lnTo>
                  <a:cubicBezTo>
                    <a:pt x="294932" y="81427"/>
                    <a:pt x="206672" y="0"/>
                    <a:pt x="301337" y="94665"/>
                  </a:cubicBezTo>
                  <a:lnTo>
                    <a:pt x="883228" y="250528"/>
                  </a:lnTo>
                  <a:lnTo>
                    <a:pt x="1381991" y="510301"/>
                  </a:lnTo>
                  <a:lnTo>
                    <a:pt x="1433946" y="676556"/>
                  </a:lnTo>
                  <a:lnTo>
                    <a:pt x="1433946" y="676556"/>
                  </a:lnTo>
                </a:path>
              </a:pathLst>
            </a:custGeom>
            <a:solidFill>
              <a:schemeClr val="bg1"/>
            </a:solidFill>
            <a:ln w="381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1028" name="Picture 4"/>
            <p:cNvPicPr>
              <a:picLocks noChangeAspect="1" noChangeArrowheads="1"/>
            </p:cNvPicPr>
            <p:nvPr/>
          </p:nvPicPr>
          <p:blipFill>
            <a:blip r:embed="rId3"/>
            <a:srcRect/>
            <a:stretch>
              <a:fillRect/>
            </a:stretch>
          </p:blipFill>
          <p:spPr bwMode="auto">
            <a:xfrm rot="20512850">
              <a:off x="4331386" y="3781445"/>
              <a:ext cx="1054455" cy="458410"/>
            </a:xfrm>
            <a:prstGeom prst="rect">
              <a:avLst/>
            </a:prstGeom>
            <a:noFill/>
            <a:ln w="9525">
              <a:noFill/>
              <a:miter lim="800000"/>
              <a:headEnd/>
              <a:tailEnd/>
            </a:ln>
            <a:effectLst/>
          </p:spPr>
        </p:pic>
        <p:sp>
          <p:nvSpPr>
            <p:cNvPr id="19" name="18 - Ορθογώνιο"/>
            <p:cNvSpPr/>
            <p:nvPr/>
          </p:nvSpPr>
          <p:spPr>
            <a:xfrm>
              <a:off x="4357686" y="4059259"/>
              <a:ext cx="428628" cy="714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23" name="22 - Ευθύγραμμο βέλος σύνδεσης"/>
          <p:cNvCxnSpPr/>
          <p:nvPr/>
        </p:nvCxnSpPr>
        <p:spPr>
          <a:xfrm rot="5400000" flipH="1" flipV="1">
            <a:off x="4036215" y="1321579"/>
            <a:ext cx="571504" cy="500066"/>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23 - TextBox"/>
          <p:cNvSpPr txBox="1"/>
          <p:nvPr/>
        </p:nvSpPr>
        <p:spPr>
          <a:xfrm>
            <a:off x="4572000" y="1000108"/>
            <a:ext cx="3357586" cy="646331"/>
          </a:xfrm>
          <a:prstGeom prst="rect">
            <a:avLst/>
          </a:prstGeom>
          <a:noFill/>
        </p:spPr>
        <p:txBody>
          <a:bodyPr wrap="square" rtlCol="0">
            <a:spAutoFit/>
          </a:bodyPr>
          <a:lstStyle/>
          <a:p>
            <a:r>
              <a:rPr lang="el-GR" dirty="0" smtClean="0"/>
              <a:t>Σε αυτό το σχήμα φαίνεται ένα </a:t>
            </a:r>
            <a:r>
              <a:rPr lang="el-GR" u="sng" dirty="0" smtClean="0"/>
              <a:t>ηλεκτρικό κύκλωμα</a:t>
            </a:r>
          </a:p>
        </p:txBody>
      </p:sp>
      <p:sp>
        <p:nvSpPr>
          <p:cNvPr id="25" name="24 - TextBox"/>
          <p:cNvSpPr txBox="1"/>
          <p:nvPr/>
        </p:nvSpPr>
        <p:spPr>
          <a:xfrm>
            <a:off x="500034" y="6211669"/>
            <a:ext cx="8143932" cy="646331"/>
          </a:xfrm>
          <a:prstGeom prst="rect">
            <a:avLst/>
          </a:prstGeom>
          <a:noFill/>
        </p:spPr>
        <p:txBody>
          <a:bodyPr wrap="square" rtlCol="0">
            <a:spAutoFit/>
          </a:bodyPr>
          <a:lstStyle/>
          <a:p>
            <a:r>
              <a:rPr lang="el-GR" dirty="0" smtClean="0"/>
              <a:t>Ένα ηλεκτρικό κύκλωμα είναι ένας κλειστός αγώγιμος δρόμος μέσα στον οποίο υπάρχει ηλεκτρικό ρεύμα.</a:t>
            </a:r>
          </a:p>
        </p:txBody>
      </p:sp>
      <p:sp>
        <p:nvSpPr>
          <p:cNvPr id="26" name="25 - TextBox"/>
          <p:cNvSpPr txBox="1"/>
          <p:nvPr/>
        </p:nvSpPr>
        <p:spPr>
          <a:xfrm>
            <a:off x="5429256" y="1857364"/>
            <a:ext cx="3357586" cy="1477328"/>
          </a:xfrm>
          <a:prstGeom prst="rect">
            <a:avLst/>
          </a:prstGeom>
          <a:noFill/>
        </p:spPr>
        <p:txBody>
          <a:bodyPr wrap="square" rtlCol="0">
            <a:spAutoFit/>
          </a:bodyPr>
          <a:lstStyle/>
          <a:p>
            <a:r>
              <a:rPr lang="el-GR" dirty="0" smtClean="0"/>
              <a:t>Σε αυτό το σχήμα φαίνεται ένα πολύ απλό ηλεκτρικό κύκλωμα, αποτελείτε μόνο από μια μπαταρία, καλώδια, μια λάμπα και έναν διακόπτη.</a:t>
            </a:r>
          </a:p>
        </p:txBody>
      </p:sp>
      <p:sp>
        <p:nvSpPr>
          <p:cNvPr id="27" name="26 - TextBox"/>
          <p:cNvSpPr txBox="1"/>
          <p:nvPr/>
        </p:nvSpPr>
        <p:spPr>
          <a:xfrm>
            <a:off x="1000100" y="3071810"/>
            <a:ext cx="428628" cy="461665"/>
          </a:xfrm>
          <a:prstGeom prst="rect">
            <a:avLst/>
          </a:prstGeom>
          <a:noFill/>
        </p:spPr>
        <p:txBody>
          <a:bodyPr wrap="square" rtlCol="0">
            <a:spAutoFit/>
          </a:bodyPr>
          <a:lstStyle/>
          <a:p>
            <a:r>
              <a:rPr lang="el-GR" sz="2400" b="1" dirty="0" smtClean="0"/>
              <a:t>+</a:t>
            </a:r>
          </a:p>
        </p:txBody>
      </p:sp>
      <p:sp>
        <p:nvSpPr>
          <p:cNvPr id="28" name="27 - TextBox"/>
          <p:cNvSpPr txBox="1"/>
          <p:nvPr/>
        </p:nvSpPr>
        <p:spPr>
          <a:xfrm>
            <a:off x="1071538" y="3538839"/>
            <a:ext cx="428628" cy="461665"/>
          </a:xfrm>
          <a:prstGeom prst="rect">
            <a:avLst/>
          </a:prstGeom>
          <a:noFill/>
        </p:spPr>
        <p:txBody>
          <a:bodyPr wrap="square" rtlCol="0">
            <a:spAutoFit/>
          </a:bodyPr>
          <a:lstStyle/>
          <a:p>
            <a:r>
              <a:rPr lang="el-GR" sz="2400" b="1" dirty="0" smtClean="0"/>
              <a:t>-</a:t>
            </a:r>
          </a:p>
        </p:txBody>
      </p:sp>
      <p:sp>
        <p:nvSpPr>
          <p:cNvPr id="29" name="28 - TextBox"/>
          <p:cNvSpPr txBox="1"/>
          <p:nvPr/>
        </p:nvSpPr>
        <p:spPr>
          <a:xfrm>
            <a:off x="3000364" y="4071942"/>
            <a:ext cx="1714512" cy="338554"/>
          </a:xfrm>
          <a:prstGeom prst="rect">
            <a:avLst/>
          </a:prstGeom>
          <a:noFill/>
        </p:spPr>
        <p:txBody>
          <a:bodyPr wrap="square" rtlCol="0">
            <a:spAutoFit/>
          </a:bodyPr>
          <a:lstStyle/>
          <a:p>
            <a:r>
              <a:rPr lang="el-GR" sz="1600" b="1" dirty="0" smtClean="0"/>
              <a:t>διακόπτης</a:t>
            </a:r>
          </a:p>
        </p:txBody>
      </p:sp>
      <p:sp>
        <p:nvSpPr>
          <p:cNvPr id="30" name="29 - TextBox"/>
          <p:cNvSpPr txBox="1"/>
          <p:nvPr/>
        </p:nvSpPr>
        <p:spPr>
          <a:xfrm>
            <a:off x="3000364" y="2500306"/>
            <a:ext cx="1071570" cy="338554"/>
          </a:xfrm>
          <a:prstGeom prst="rect">
            <a:avLst/>
          </a:prstGeom>
          <a:noFill/>
        </p:spPr>
        <p:txBody>
          <a:bodyPr wrap="square" rtlCol="0">
            <a:spAutoFit/>
          </a:bodyPr>
          <a:lstStyle/>
          <a:p>
            <a:r>
              <a:rPr lang="el-GR" sz="1600" b="1" dirty="0" smtClean="0"/>
              <a:t>Λάμπα</a:t>
            </a:r>
          </a:p>
        </p:txBody>
      </p:sp>
      <p:sp>
        <p:nvSpPr>
          <p:cNvPr id="31" name="30 - TextBox"/>
          <p:cNvSpPr txBox="1"/>
          <p:nvPr/>
        </p:nvSpPr>
        <p:spPr>
          <a:xfrm>
            <a:off x="571472" y="3357562"/>
            <a:ext cx="1714512" cy="338554"/>
          </a:xfrm>
          <a:prstGeom prst="rect">
            <a:avLst/>
          </a:prstGeom>
          <a:noFill/>
        </p:spPr>
        <p:txBody>
          <a:bodyPr wrap="square" rtlCol="0">
            <a:spAutoFit/>
          </a:bodyPr>
          <a:lstStyle/>
          <a:p>
            <a:r>
              <a:rPr lang="el-GR" sz="1600" b="1" dirty="0" smtClean="0"/>
              <a:t>μπαταρία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strVal val="#ppt_w*0.70"/>
                                          </p:val>
                                        </p:tav>
                                        <p:tav tm="100000">
                                          <p:val>
                                            <p:strVal val="#ppt_w"/>
                                          </p:val>
                                        </p:tav>
                                      </p:tavLst>
                                    </p:anim>
                                    <p:anim calcmode="lin" valueType="num">
                                      <p:cBhvr>
                                        <p:cTn id="15" dur="1000" fill="hold"/>
                                        <p:tgtEl>
                                          <p:spTgt spid="30"/>
                                        </p:tgtEl>
                                        <p:attrNameLst>
                                          <p:attrName>ppt_h</p:attrName>
                                        </p:attrNameLst>
                                      </p:cBhvr>
                                      <p:tavLst>
                                        <p:tav tm="0">
                                          <p:val>
                                            <p:strVal val="#ppt_h"/>
                                          </p:val>
                                        </p:tav>
                                        <p:tav tm="100000">
                                          <p:val>
                                            <p:strVal val="#ppt_h"/>
                                          </p:val>
                                        </p:tav>
                                      </p:tavLst>
                                    </p:anim>
                                    <p:animEffect transition="in" filter="fade">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1000" fill="hold"/>
                                        <p:tgtEl>
                                          <p:spTgt spid="29"/>
                                        </p:tgtEl>
                                        <p:attrNameLst>
                                          <p:attrName>ppt_w</p:attrName>
                                        </p:attrNameLst>
                                      </p:cBhvr>
                                      <p:tavLst>
                                        <p:tav tm="0">
                                          <p:val>
                                            <p:strVal val="#ppt_w*0.70"/>
                                          </p:val>
                                        </p:tav>
                                        <p:tav tm="100000">
                                          <p:val>
                                            <p:strVal val="#ppt_w"/>
                                          </p:val>
                                        </p:tav>
                                      </p:tavLst>
                                    </p:anim>
                                    <p:anim calcmode="lin" valueType="num">
                                      <p:cBhvr>
                                        <p:cTn id="22" dur="1000" fill="hold"/>
                                        <p:tgtEl>
                                          <p:spTgt spid="29"/>
                                        </p:tgtEl>
                                        <p:attrNameLst>
                                          <p:attrName>ppt_h</p:attrName>
                                        </p:attrNameLst>
                                      </p:cBhvr>
                                      <p:tavLst>
                                        <p:tav tm="0">
                                          <p:val>
                                            <p:strVal val="#ppt_h"/>
                                          </p:val>
                                        </p:tav>
                                        <p:tav tm="100000">
                                          <p:val>
                                            <p:strVal val="#ppt_h"/>
                                          </p:val>
                                        </p:tav>
                                      </p:tavLst>
                                    </p:anim>
                                    <p:animEffect transition="in" filter="fade">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strVal val="#ppt_w*0.70"/>
                                          </p:val>
                                        </p:tav>
                                        <p:tav tm="100000">
                                          <p:val>
                                            <p:strVal val="#ppt_w"/>
                                          </p:val>
                                        </p:tav>
                                      </p:tavLst>
                                    </p:anim>
                                    <p:anim calcmode="lin" valueType="num">
                                      <p:cBhvr>
                                        <p:cTn id="29" dur="1000" fill="hold"/>
                                        <p:tgtEl>
                                          <p:spTgt spid="23"/>
                                        </p:tgtEl>
                                        <p:attrNameLst>
                                          <p:attrName>ppt_h</p:attrName>
                                        </p:attrNameLst>
                                      </p:cBhvr>
                                      <p:tavLst>
                                        <p:tav tm="0">
                                          <p:val>
                                            <p:strVal val="#ppt_h"/>
                                          </p:val>
                                        </p:tav>
                                        <p:tav tm="100000">
                                          <p:val>
                                            <p:strVal val="#ppt_h"/>
                                          </p:val>
                                        </p:tav>
                                      </p:tavLst>
                                    </p:anim>
                                    <p:animEffect transition="in" filter="fade">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1000" fill="hold"/>
                                        <p:tgtEl>
                                          <p:spTgt spid="26"/>
                                        </p:tgtEl>
                                        <p:attrNameLst>
                                          <p:attrName>ppt_w</p:attrName>
                                        </p:attrNameLst>
                                      </p:cBhvr>
                                      <p:tavLst>
                                        <p:tav tm="0">
                                          <p:val>
                                            <p:strVal val="#ppt_w*0.70"/>
                                          </p:val>
                                        </p:tav>
                                        <p:tav tm="100000">
                                          <p:val>
                                            <p:strVal val="#ppt_w"/>
                                          </p:val>
                                        </p:tav>
                                      </p:tavLst>
                                    </p:anim>
                                    <p:anim calcmode="lin" valueType="num">
                                      <p:cBhvr>
                                        <p:cTn id="36" dur="1000" fill="hold"/>
                                        <p:tgtEl>
                                          <p:spTgt spid="26"/>
                                        </p:tgtEl>
                                        <p:attrNameLst>
                                          <p:attrName>ppt_h</p:attrName>
                                        </p:attrNameLst>
                                      </p:cBhvr>
                                      <p:tavLst>
                                        <p:tav tm="0">
                                          <p:val>
                                            <p:strVal val="#ppt_h"/>
                                          </p:val>
                                        </p:tav>
                                        <p:tav tm="100000">
                                          <p:val>
                                            <p:strVal val="#ppt_h"/>
                                          </p:val>
                                        </p:tav>
                                      </p:tavLst>
                                    </p:anim>
                                    <p:animEffect transition="in" filter="fade">
                                      <p:cBhvr>
                                        <p:cTn id="37" dur="1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ppt_w</p:attrName>
                                        </p:attrNameLst>
                                      </p:cBhvr>
                                      <p:tavLst>
                                        <p:tav tm="0">
                                          <p:val>
                                            <p:strVal val="#ppt_w*0.70"/>
                                          </p:val>
                                        </p:tav>
                                        <p:tav tm="100000">
                                          <p:val>
                                            <p:strVal val="#ppt_w"/>
                                          </p:val>
                                        </p:tav>
                                      </p:tavLst>
                                    </p:anim>
                                    <p:anim calcmode="lin" valueType="num">
                                      <p:cBhvr>
                                        <p:cTn id="43" dur="1000" fill="hold"/>
                                        <p:tgtEl>
                                          <p:spTgt spid="25"/>
                                        </p:tgtEl>
                                        <p:attrNameLst>
                                          <p:attrName>ppt_h</p:attrName>
                                        </p:attrNameLst>
                                      </p:cBhvr>
                                      <p:tavLst>
                                        <p:tav tm="0">
                                          <p:val>
                                            <p:strVal val="#ppt_h"/>
                                          </p:val>
                                        </p:tav>
                                        <p:tav tm="100000">
                                          <p:val>
                                            <p:strVal val="#ppt_h"/>
                                          </p:val>
                                        </p:tav>
                                      </p:tavLst>
                                    </p:anim>
                                    <p:animEffect transition="in" filter="fade">
                                      <p:cBhvr>
                                        <p:cTn id="4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1000100" y="5643578"/>
            <a:ext cx="4362450" cy="695325"/>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1214414" y="714356"/>
            <a:ext cx="4714908" cy="3691375"/>
          </a:xfrm>
          <a:prstGeom prst="rect">
            <a:avLst/>
          </a:prstGeom>
          <a:noFill/>
          <a:ln w="9525">
            <a:noFill/>
            <a:miter lim="800000"/>
            <a:headEnd/>
            <a:tailEnd/>
          </a:ln>
          <a:effectLst/>
        </p:spPr>
      </p:pic>
      <p:sp>
        <p:nvSpPr>
          <p:cNvPr id="6" name="5 - TextBox"/>
          <p:cNvSpPr txBox="1"/>
          <p:nvPr/>
        </p:nvSpPr>
        <p:spPr>
          <a:xfrm>
            <a:off x="2428860" y="285728"/>
            <a:ext cx="5214974" cy="400110"/>
          </a:xfrm>
          <a:prstGeom prst="rect">
            <a:avLst/>
          </a:prstGeom>
          <a:noFill/>
        </p:spPr>
        <p:txBody>
          <a:bodyPr wrap="square" rtlCol="0">
            <a:spAutoFit/>
          </a:bodyPr>
          <a:lstStyle/>
          <a:p>
            <a:r>
              <a:rPr lang="el-GR" sz="2000" b="1" dirty="0" smtClean="0">
                <a:solidFill>
                  <a:srgbClr val="FF0000"/>
                </a:solidFill>
              </a:rPr>
              <a:t>Ηλεκτρικό  κύκλωμα </a:t>
            </a:r>
            <a:endParaRPr lang="en-US" sz="2000" b="1" dirty="0">
              <a:solidFill>
                <a:srgbClr val="FF0000"/>
              </a:solidFill>
            </a:endParaRPr>
          </a:p>
        </p:txBody>
      </p:sp>
      <p:sp>
        <p:nvSpPr>
          <p:cNvPr id="7" name="6 - TextBox"/>
          <p:cNvSpPr txBox="1"/>
          <p:nvPr/>
        </p:nvSpPr>
        <p:spPr>
          <a:xfrm>
            <a:off x="2357422" y="4286256"/>
            <a:ext cx="3000396" cy="646331"/>
          </a:xfrm>
          <a:prstGeom prst="rect">
            <a:avLst/>
          </a:prstGeom>
          <a:noFill/>
        </p:spPr>
        <p:txBody>
          <a:bodyPr wrap="square" rtlCol="0">
            <a:spAutoFit/>
          </a:bodyPr>
          <a:lstStyle/>
          <a:p>
            <a:r>
              <a:rPr lang="el-GR" b="1" dirty="0" smtClean="0"/>
              <a:t>Αν πάρω ένα κομμάτι καλωδίου</a:t>
            </a:r>
            <a:endParaRPr lang="en-US" b="1" dirty="0"/>
          </a:p>
        </p:txBody>
      </p:sp>
      <p:cxnSp>
        <p:nvCxnSpPr>
          <p:cNvPr id="9" name="8 - Ευθύγραμμο βέλος σύνδεσης"/>
          <p:cNvCxnSpPr/>
          <p:nvPr/>
        </p:nvCxnSpPr>
        <p:spPr>
          <a:xfrm rot="5400000">
            <a:off x="2714612" y="3429000"/>
            <a:ext cx="1357322"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11 - Ευθύγραμμο βέλος σύνδεσης"/>
          <p:cNvCxnSpPr/>
          <p:nvPr/>
        </p:nvCxnSpPr>
        <p:spPr>
          <a:xfrm rot="5400000">
            <a:off x="2714612" y="5286388"/>
            <a:ext cx="785818"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4786314" y="5357826"/>
            <a:ext cx="1285884" cy="64294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15 - TextBox"/>
          <p:cNvSpPr txBox="1"/>
          <p:nvPr/>
        </p:nvSpPr>
        <p:spPr>
          <a:xfrm>
            <a:off x="6000760" y="4929198"/>
            <a:ext cx="3143240" cy="1754326"/>
          </a:xfrm>
          <a:prstGeom prst="rect">
            <a:avLst/>
          </a:prstGeom>
          <a:noFill/>
        </p:spPr>
        <p:txBody>
          <a:bodyPr wrap="square" rtlCol="0">
            <a:spAutoFit/>
          </a:bodyPr>
          <a:lstStyle/>
          <a:p>
            <a:r>
              <a:rPr lang="el-GR" dirty="0" smtClean="0"/>
              <a:t>Είναι τα ελεύθερα ηλεκτρόνια που κινούνται προς  μια  κατεύθυνση , μέσα στο ηλεκτρικό κύκλωμα, και έτσι δημιουργείται το ηλεκτρικό ρεύμα.</a:t>
            </a:r>
            <a:endParaRPr lang="en-US" dirty="0"/>
          </a:p>
        </p:txBody>
      </p:sp>
      <p:sp>
        <p:nvSpPr>
          <p:cNvPr id="11" name="10 - TextBox"/>
          <p:cNvSpPr txBox="1"/>
          <p:nvPr/>
        </p:nvSpPr>
        <p:spPr>
          <a:xfrm>
            <a:off x="3071802" y="1714488"/>
            <a:ext cx="1714512" cy="338554"/>
          </a:xfrm>
          <a:prstGeom prst="rect">
            <a:avLst/>
          </a:prstGeom>
          <a:noFill/>
        </p:spPr>
        <p:txBody>
          <a:bodyPr wrap="square" rtlCol="0">
            <a:spAutoFit/>
          </a:bodyPr>
          <a:lstStyle/>
          <a:p>
            <a:r>
              <a:rPr lang="el-GR" sz="1600" b="1" dirty="0" smtClean="0"/>
              <a:t>μπαταρία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strVal val="#ppt_w*0.70"/>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Effect transition="in" filter="fade">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strVal val="#ppt_w*0.70"/>
                                          </p:val>
                                        </p:tav>
                                        <p:tav tm="100000">
                                          <p:val>
                                            <p:strVal val="#ppt_w"/>
                                          </p:val>
                                        </p:tav>
                                      </p:tavLst>
                                    </p:anim>
                                    <p:anim calcmode="lin" valueType="num">
                                      <p:cBhvr>
                                        <p:cTn id="29" dur="1000" fill="hold"/>
                                        <p:tgtEl>
                                          <p:spTgt spid="12"/>
                                        </p:tgtEl>
                                        <p:attrNameLst>
                                          <p:attrName>ppt_h</p:attrName>
                                        </p:attrNameLst>
                                      </p:cBhvr>
                                      <p:tavLst>
                                        <p:tav tm="0">
                                          <p:val>
                                            <p:strVal val="#ppt_h"/>
                                          </p:val>
                                        </p:tav>
                                        <p:tav tm="100000">
                                          <p:val>
                                            <p:strVal val="#ppt_h"/>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0" fill="hold"/>
                                        <p:tgtEl>
                                          <p:spTgt spid="4"/>
                                        </p:tgtEl>
                                        <p:attrNameLst>
                                          <p:attrName>ppt_w</p:attrName>
                                        </p:attrNameLst>
                                      </p:cBhvr>
                                      <p:tavLst>
                                        <p:tav tm="0">
                                          <p:val>
                                            <p:strVal val="#ppt_w*0.70"/>
                                          </p:val>
                                        </p:tav>
                                        <p:tav tm="100000">
                                          <p:val>
                                            <p:strVal val="#ppt_w"/>
                                          </p:val>
                                        </p:tav>
                                      </p:tavLst>
                                    </p:anim>
                                    <p:anim calcmode="lin" valueType="num">
                                      <p:cBhvr>
                                        <p:cTn id="36" dur="1000" fill="hold"/>
                                        <p:tgtEl>
                                          <p:spTgt spid="4"/>
                                        </p:tgtEl>
                                        <p:attrNameLst>
                                          <p:attrName>ppt_h</p:attrName>
                                        </p:attrNameLst>
                                      </p:cBhvr>
                                      <p:tavLst>
                                        <p:tav tm="0">
                                          <p:val>
                                            <p:strVal val="#ppt_h"/>
                                          </p:val>
                                        </p:tav>
                                        <p:tav tm="100000">
                                          <p:val>
                                            <p:strVal val="#ppt_h"/>
                                          </p:val>
                                        </p:tav>
                                      </p:tavLst>
                                    </p:anim>
                                    <p:animEffect transition="in" filter="fade">
                                      <p:cBhvr>
                                        <p:cTn id="37" dur="1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strVal val="#ppt_w*0.70"/>
                                          </p:val>
                                        </p:tav>
                                        <p:tav tm="100000">
                                          <p:val>
                                            <p:strVal val="#ppt_w"/>
                                          </p:val>
                                        </p:tav>
                                      </p:tavLst>
                                    </p:anim>
                                    <p:anim calcmode="lin" valueType="num">
                                      <p:cBhvr>
                                        <p:cTn id="50" dur="1000" fill="hold"/>
                                        <p:tgtEl>
                                          <p:spTgt spid="16"/>
                                        </p:tgtEl>
                                        <p:attrNameLst>
                                          <p:attrName>ppt_h</p:attrName>
                                        </p:attrNameLst>
                                      </p:cBhvr>
                                      <p:tavLst>
                                        <p:tav tm="0">
                                          <p:val>
                                            <p:strVal val="#ppt_h"/>
                                          </p:val>
                                        </p:tav>
                                        <p:tav tm="100000">
                                          <p:val>
                                            <p:strVal val="#ppt_h"/>
                                          </p:val>
                                        </p:tav>
                                      </p:tavLst>
                                    </p:anim>
                                    <p:animEffect transition="in" filter="fade">
                                      <p:cBhvr>
                                        <p:cTn id="5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2500298" y="142852"/>
            <a:ext cx="5214974" cy="400110"/>
          </a:xfrm>
          <a:prstGeom prst="rect">
            <a:avLst/>
          </a:prstGeom>
          <a:noFill/>
        </p:spPr>
        <p:txBody>
          <a:bodyPr wrap="square" rtlCol="0">
            <a:spAutoFit/>
          </a:bodyPr>
          <a:lstStyle/>
          <a:p>
            <a:r>
              <a:rPr lang="el-GR" sz="2000" b="1" dirty="0" smtClean="0">
                <a:solidFill>
                  <a:srgbClr val="FF0000"/>
                </a:solidFill>
              </a:rPr>
              <a:t>Ηλεκτρικό  κύκλωμα </a:t>
            </a:r>
            <a:endParaRPr lang="en-US" sz="2000" b="1" dirty="0">
              <a:solidFill>
                <a:srgbClr val="FF0000"/>
              </a:solidFill>
            </a:endParaRPr>
          </a:p>
        </p:txBody>
      </p:sp>
      <p:pic>
        <p:nvPicPr>
          <p:cNvPr id="2051" name="Picture 3"/>
          <p:cNvPicPr>
            <a:picLocks noChangeAspect="1" noChangeArrowheads="1"/>
          </p:cNvPicPr>
          <p:nvPr/>
        </p:nvPicPr>
        <p:blipFill>
          <a:blip r:embed="rId2"/>
          <a:srcRect/>
          <a:stretch>
            <a:fillRect/>
          </a:stretch>
        </p:blipFill>
        <p:spPr bwMode="auto">
          <a:xfrm>
            <a:off x="142844" y="714356"/>
            <a:ext cx="4151417" cy="2232031"/>
          </a:xfrm>
          <a:prstGeom prst="rect">
            <a:avLst/>
          </a:prstGeom>
          <a:noFill/>
          <a:ln w="9525">
            <a:noFill/>
            <a:miter lim="800000"/>
            <a:headEnd/>
            <a:tailEnd/>
          </a:ln>
          <a:effectLst/>
        </p:spPr>
      </p:pic>
      <p:sp>
        <p:nvSpPr>
          <p:cNvPr id="13" name="12 - TextBox"/>
          <p:cNvSpPr txBox="1"/>
          <p:nvPr/>
        </p:nvSpPr>
        <p:spPr>
          <a:xfrm>
            <a:off x="214282" y="2071678"/>
            <a:ext cx="1714512" cy="338554"/>
          </a:xfrm>
          <a:prstGeom prst="rect">
            <a:avLst/>
          </a:prstGeom>
          <a:noFill/>
        </p:spPr>
        <p:txBody>
          <a:bodyPr wrap="square" rtlCol="0">
            <a:spAutoFit/>
          </a:bodyPr>
          <a:lstStyle/>
          <a:p>
            <a:r>
              <a:rPr lang="el-GR" sz="1600" b="1" dirty="0" smtClean="0"/>
              <a:t>μπαταρία</a:t>
            </a:r>
          </a:p>
        </p:txBody>
      </p:sp>
      <p:cxnSp>
        <p:nvCxnSpPr>
          <p:cNvPr id="17" name="16 - Ευθύγραμμο βέλος σύνδεσης"/>
          <p:cNvCxnSpPr/>
          <p:nvPr/>
        </p:nvCxnSpPr>
        <p:spPr>
          <a:xfrm flipV="1">
            <a:off x="4429124" y="1214422"/>
            <a:ext cx="1143008"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5715008" y="928670"/>
            <a:ext cx="3000364" cy="1477328"/>
          </a:xfrm>
          <a:prstGeom prst="rect">
            <a:avLst/>
          </a:prstGeom>
          <a:noFill/>
        </p:spPr>
        <p:txBody>
          <a:bodyPr wrap="square" rtlCol="0">
            <a:spAutoFit/>
          </a:bodyPr>
          <a:lstStyle/>
          <a:p>
            <a:r>
              <a:rPr lang="el-GR" dirty="0" smtClean="0"/>
              <a:t>Αυτό είναι ένα </a:t>
            </a:r>
            <a:r>
              <a:rPr lang="el-GR" b="1" u="sng" dirty="0" smtClean="0"/>
              <a:t>κλειστό ηλεκτρικό κύκλωμα</a:t>
            </a:r>
            <a:r>
              <a:rPr lang="el-GR" dirty="0" smtClean="0"/>
              <a:t>, αφού έχει κλειστό διακόπτη, και γιαυτό έχει ηλεκτρικό ρεύμα και ανάβει η λάμπα</a:t>
            </a:r>
          </a:p>
        </p:txBody>
      </p:sp>
      <p:pic>
        <p:nvPicPr>
          <p:cNvPr id="3074" name="Picture 2"/>
          <p:cNvPicPr>
            <a:picLocks noChangeAspect="1" noChangeArrowheads="1"/>
          </p:cNvPicPr>
          <p:nvPr/>
        </p:nvPicPr>
        <p:blipFill>
          <a:blip r:embed="rId3"/>
          <a:srcRect/>
          <a:stretch>
            <a:fillRect/>
          </a:stretch>
        </p:blipFill>
        <p:spPr bwMode="auto">
          <a:xfrm>
            <a:off x="0" y="4332279"/>
            <a:ext cx="4595836" cy="2525721"/>
          </a:xfrm>
          <a:prstGeom prst="rect">
            <a:avLst/>
          </a:prstGeom>
          <a:noFill/>
          <a:ln w="9525">
            <a:noFill/>
            <a:miter lim="800000"/>
            <a:headEnd/>
            <a:tailEnd/>
          </a:ln>
          <a:effectLst/>
        </p:spPr>
      </p:pic>
      <p:cxnSp>
        <p:nvCxnSpPr>
          <p:cNvPr id="19" name="18 - Ευθύγραμμο βέλος σύνδεσης"/>
          <p:cNvCxnSpPr/>
          <p:nvPr/>
        </p:nvCxnSpPr>
        <p:spPr>
          <a:xfrm flipV="1">
            <a:off x="4643438" y="4786322"/>
            <a:ext cx="1143008"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19 - Ορθογώνιο"/>
          <p:cNvSpPr/>
          <p:nvPr/>
        </p:nvSpPr>
        <p:spPr>
          <a:xfrm>
            <a:off x="2857488" y="2714620"/>
            <a:ext cx="1641155" cy="369332"/>
          </a:xfrm>
          <a:prstGeom prst="rect">
            <a:avLst/>
          </a:prstGeom>
        </p:spPr>
        <p:txBody>
          <a:bodyPr wrap="none">
            <a:spAutoFit/>
          </a:bodyPr>
          <a:lstStyle/>
          <a:p>
            <a:r>
              <a:rPr lang="el-GR" b="1" dirty="0" smtClean="0">
                <a:solidFill>
                  <a:srgbClr val="FF0000"/>
                </a:solidFill>
              </a:rPr>
              <a:t>Λάμπα  ανάβει</a:t>
            </a:r>
            <a:endParaRPr lang="el-GR" b="1" dirty="0">
              <a:solidFill>
                <a:srgbClr val="FF0000"/>
              </a:solidFill>
            </a:endParaRPr>
          </a:p>
        </p:txBody>
      </p:sp>
      <p:sp>
        <p:nvSpPr>
          <p:cNvPr id="21" name="20 - TextBox"/>
          <p:cNvSpPr txBox="1"/>
          <p:nvPr/>
        </p:nvSpPr>
        <p:spPr>
          <a:xfrm>
            <a:off x="5857884" y="4286256"/>
            <a:ext cx="3000364" cy="1754326"/>
          </a:xfrm>
          <a:prstGeom prst="rect">
            <a:avLst/>
          </a:prstGeom>
          <a:noFill/>
        </p:spPr>
        <p:txBody>
          <a:bodyPr wrap="square" rtlCol="0">
            <a:spAutoFit/>
          </a:bodyPr>
          <a:lstStyle/>
          <a:p>
            <a:r>
              <a:rPr lang="el-GR" dirty="0" smtClean="0"/>
              <a:t>Αυτό είναι ένα </a:t>
            </a:r>
            <a:r>
              <a:rPr lang="el-GR" b="1" u="sng" dirty="0" smtClean="0"/>
              <a:t>ανοικτό ηλεκτρικό κύκλωμα</a:t>
            </a:r>
            <a:r>
              <a:rPr lang="el-GR" dirty="0" smtClean="0"/>
              <a:t>, αφού έχει ανοικτό διακόπτη, και γιαυτό  δεν έχει ηλεκτρικό ρεύμα και δεν  ανάβει η λάμπα</a:t>
            </a:r>
          </a:p>
        </p:txBody>
      </p:sp>
      <p:sp>
        <p:nvSpPr>
          <p:cNvPr id="22" name="21 - Ορθογώνιο"/>
          <p:cNvSpPr/>
          <p:nvPr/>
        </p:nvSpPr>
        <p:spPr>
          <a:xfrm>
            <a:off x="4286248" y="6488668"/>
            <a:ext cx="2032288" cy="369332"/>
          </a:xfrm>
          <a:prstGeom prst="rect">
            <a:avLst/>
          </a:prstGeom>
        </p:spPr>
        <p:txBody>
          <a:bodyPr wrap="none">
            <a:spAutoFit/>
          </a:bodyPr>
          <a:lstStyle/>
          <a:p>
            <a:r>
              <a:rPr lang="el-GR" b="1" dirty="0" smtClean="0">
                <a:solidFill>
                  <a:srgbClr val="FF0000"/>
                </a:solidFill>
              </a:rPr>
              <a:t>Λάμπα  δεν ανάβει</a:t>
            </a:r>
            <a:endParaRPr lang="el-G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strVal val="#ppt_w*0.70"/>
                                          </p:val>
                                        </p:tav>
                                        <p:tav tm="100000">
                                          <p:val>
                                            <p:strVal val="#ppt_w"/>
                                          </p:val>
                                        </p:tav>
                                      </p:tavLst>
                                    </p:anim>
                                    <p:anim calcmode="lin" valueType="num">
                                      <p:cBhvr>
                                        <p:cTn id="15" dur="1000" fill="hold"/>
                                        <p:tgtEl>
                                          <p:spTgt spid="20"/>
                                        </p:tgtEl>
                                        <p:attrNameLst>
                                          <p:attrName>ppt_h</p:attrName>
                                        </p:attrNameLst>
                                      </p:cBhvr>
                                      <p:tavLst>
                                        <p:tav tm="0">
                                          <p:val>
                                            <p:strVal val="#ppt_h"/>
                                          </p:val>
                                        </p:tav>
                                        <p:tav tm="100000">
                                          <p:val>
                                            <p:strVal val="#ppt_h"/>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0.70"/>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074"/>
                                        </p:tgtEl>
                                        <p:attrNameLst>
                                          <p:attrName>style.visibility</p:attrName>
                                        </p:attrNameLst>
                                      </p:cBhvr>
                                      <p:to>
                                        <p:strVal val="visible"/>
                                      </p:to>
                                    </p:set>
                                    <p:anim calcmode="lin" valueType="num">
                                      <p:cBhvr>
                                        <p:cTn id="35" dur="1000" fill="hold"/>
                                        <p:tgtEl>
                                          <p:spTgt spid="3074"/>
                                        </p:tgtEl>
                                        <p:attrNameLst>
                                          <p:attrName>ppt_w</p:attrName>
                                        </p:attrNameLst>
                                      </p:cBhvr>
                                      <p:tavLst>
                                        <p:tav tm="0">
                                          <p:val>
                                            <p:strVal val="#ppt_w*0.70"/>
                                          </p:val>
                                        </p:tav>
                                        <p:tav tm="100000">
                                          <p:val>
                                            <p:strVal val="#ppt_w"/>
                                          </p:val>
                                        </p:tav>
                                      </p:tavLst>
                                    </p:anim>
                                    <p:anim calcmode="lin" valueType="num">
                                      <p:cBhvr>
                                        <p:cTn id="36" dur="1000" fill="hold"/>
                                        <p:tgtEl>
                                          <p:spTgt spid="3074"/>
                                        </p:tgtEl>
                                        <p:attrNameLst>
                                          <p:attrName>ppt_h</p:attrName>
                                        </p:attrNameLst>
                                      </p:cBhvr>
                                      <p:tavLst>
                                        <p:tav tm="0">
                                          <p:val>
                                            <p:strVal val="#ppt_h"/>
                                          </p:val>
                                        </p:tav>
                                        <p:tav tm="100000">
                                          <p:val>
                                            <p:strVal val="#ppt_h"/>
                                          </p:val>
                                        </p:tav>
                                      </p:tavLst>
                                    </p:anim>
                                    <p:animEffect transition="in" filter="fade">
                                      <p:cBhvr>
                                        <p:cTn id="37" dur="1000"/>
                                        <p:tgtEl>
                                          <p:spTgt spid="307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strVal val="#ppt_w*0.70"/>
                                          </p:val>
                                        </p:tav>
                                        <p:tav tm="100000">
                                          <p:val>
                                            <p:strVal val="#ppt_w"/>
                                          </p:val>
                                        </p:tav>
                                      </p:tavLst>
                                    </p:anim>
                                    <p:anim calcmode="lin" valueType="num">
                                      <p:cBhvr>
                                        <p:cTn id="43" dur="1000" fill="hold"/>
                                        <p:tgtEl>
                                          <p:spTgt spid="22"/>
                                        </p:tgtEl>
                                        <p:attrNameLst>
                                          <p:attrName>ppt_h</p:attrName>
                                        </p:attrNameLst>
                                      </p:cBhvr>
                                      <p:tavLst>
                                        <p:tav tm="0">
                                          <p:val>
                                            <p:strVal val="#ppt_h"/>
                                          </p:val>
                                        </p:tav>
                                        <p:tav tm="100000">
                                          <p:val>
                                            <p:strVal val="#ppt_h"/>
                                          </p:val>
                                        </p:tav>
                                      </p:tavLst>
                                    </p:anim>
                                    <p:animEffect transition="in" filter="fade">
                                      <p:cBhvr>
                                        <p:cTn id="44" dur="10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1000" fill="hold"/>
                                        <p:tgtEl>
                                          <p:spTgt spid="19"/>
                                        </p:tgtEl>
                                        <p:attrNameLst>
                                          <p:attrName>ppt_w</p:attrName>
                                        </p:attrNameLst>
                                      </p:cBhvr>
                                      <p:tavLst>
                                        <p:tav tm="0">
                                          <p:val>
                                            <p:strVal val="#ppt_w*0.70"/>
                                          </p:val>
                                        </p:tav>
                                        <p:tav tm="100000">
                                          <p:val>
                                            <p:strVal val="#ppt_w"/>
                                          </p:val>
                                        </p:tav>
                                      </p:tavLst>
                                    </p:anim>
                                    <p:anim calcmode="lin" valueType="num">
                                      <p:cBhvr>
                                        <p:cTn id="50" dur="1000" fill="hold"/>
                                        <p:tgtEl>
                                          <p:spTgt spid="19"/>
                                        </p:tgtEl>
                                        <p:attrNameLst>
                                          <p:attrName>ppt_h</p:attrName>
                                        </p:attrNameLst>
                                      </p:cBhvr>
                                      <p:tavLst>
                                        <p:tav tm="0">
                                          <p:val>
                                            <p:strVal val="#ppt_h"/>
                                          </p:val>
                                        </p:tav>
                                        <p:tav tm="100000">
                                          <p:val>
                                            <p:strVal val="#ppt_h"/>
                                          </p:val>
                                        </p:tav>
                                      </p:tavLst>
                                    </p:anim>
                                    <p:animEffect transition="in" filter="fade">
                                      <p:cBhvr>
                                        <p:cTn id="51" dur="1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1000" fill="hold"/>
                                        <p:tgtEl>
                                          <p:spTgt spid="21"/>
                                        </p:tgtEl>
                                        <p:attrNameLst>
                                          <p:attrName>ppt_w</p:attrName>
                                        </p:attrNameLst>
                                      </p:cBhvr>
                                      <p:tavLst>
                                        <p:tav tm="0">
                                          <p:val>
                                            <p:strVal val="#ppt_w*0.70"/>
                                          </p:val>
                                        </p:tav>
                                        <p:tav tm="100000">
                                          <p:val>
                                            <p:strVal val="#ppt_w"/>
                                          </p:val>
                                        </p:tav>
                                      </p:tavLst>
                                    </p:anim>
                                    <p:anim calcmode="lin" valueType="num">
                                      <p:cBhvr>
                                        <p:cTn id="57" dur="1000" fill="hold"/>
                                        <p:tgtEl>
                                          <p:spTgt spid="21"/>
                                        </p:tgtEl>
                                        <p:attrNameLst>
                                          <p:attrName>ppt_h</p:attrName>
                                        </p:attrNameLst>
                                      </p:cBhvr>
                                      <p:tavLst>
                                        <p:tav tm="0">
                                          <p:val>
                                            <p:strVal val="#ppt_h"/>
                                          </p:val>
                                        </p:tav>
                                        <p:tav tm="100000">
                                          <p:val>
                                            <p:strVal val="#ppt_h"/>
                                          </p:val>
                                        </p:tav>
                                      </p:tavLst>
                                    </p:anim>
                                    <p:animEffect transition="in" filter="fade">
                                      <p:cBhvr>
                                        <p:cTn id="5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 TextBox"/>
          <p:cNvSpPr txBox="1"/>
          <p:nvPr/>
        </p:nvSpPr>
        <p:spPr>
          <a:xfrm>
            <a:off x="5572132" y="142852"/>
            <a:ext cx="3071834" cy="461665"/>
          </a:xfrm>
          <a:prstGeom prst="rect">
            <a:avLst/>
          </a:prstGeom>
          <a:noFill/>
        </p:spPr>
        <p:txBody>
          <a:bodyPr wrap="square" rtlCol="0">
            <a:spAutoFit/>
          </a:bodyPr>
          <a:lstStyle/>
          <a:p>
            <a:r>
              <a:rPr lang="el-GR" sz="2400" b="1" dirty="0" smtClean="0">
                <a:solidFill>
                  <a:srgbClr val="FF0000"/>
                </a:solidFill>
              </a:rPr>
              <a:t>Ηλεκτρικό κύκλωμα</a:t>
            </a:r>
          </a:p>
        </p:txBody>
      </p:sp>
      <p:grpSp>
        <p:nvGrpSpPr>
          <p:cNvPr id="2" name="20 - Ομάδα"/>
          <p:cNvGrpSpPr/>
          <p:nvPr/>
        </p:nvGrpSpPr>
        <p:grpSpPr>
          <a:xfrm>
            <a:off x="142844" y="285728"/>
            <a:ext cx="3787775" cy="2370137"/>
            <a:chOff x="2214546" y="2058995"/>
            <a:chExt cx="3787775" cy="2370137"/>
          </a:xfrm>
        </p:grpSpPr>
        <p:pic>
          <p:nvPicPr>
            <p:cNvPr id="1026" name="Picture 2"/>
            <p:cNvPicPr>
              <a:picLocks noChangeAspect="1" noChangeArrowheads="1"/>
            </p:cNvPicPr>
            <p:nvPr/>
          </p:nvPicPr>
          <p:blipFill>
            <a:blip r:embed="rId2"/>
            <a:srcRect/>
            <a:stretch>
              <a:fillRect/>
            </a:stretch>
          </p:blipFill>
          <p:spPr bwMode="auto">
            <a:xfrm>
              <a:off x="2214546" y="2058995"/>
              <a:ext cx="3787775" cy="2370137"/>
            </a:xfrm>
            <a:prstGeom prst="rect">
              <a:avLst/>
            </a:prstGeom>
            <a:noFill/>
            <a:ln w="9525">
              <a:noFill/>
              <a:miter lim="800000"/>
              <a:headEnd/>
              <a:tailEnd/>
            </a:ln>
            <a:effectLst/>
          </p:spPr>
        </p:pic>
        <p:sp>
          <p:nvSpPr>
            <p:cNvPr id="17" name="16 - Ελεύθερη σχεδίαση"/>
            <p:cNvSpPr/>
            <p:nvPr/>
          </p:nvSpPr>
          <p:spPr>
            <a:xfrm>
              <a:off x="3855027" y="3306068"/>
              <a:ext cx="1454728" cy="749292"/>
            </a:xfrm>
            <a:custGeom>
              <a:avLst/>
              <a:gdLst>
                <a:gd name="connsiteX0" fmla="*/ 1413164 w 1454728"/>
                <a:gd name="connsiteY0" fmla="*/ 624601 h 749292"/>
                <a:gd name="connsiteX1" fmla="*/ 1454728 w 1454728"/>
                <a:gd name="connsiteY1" fmla="*/ 749292 h 749292"/>
                <a:gd name="connsiteX2" fmla="*/ 1194955 w 1454728"/>
                <a:gd name="connsiteY2" fmla="*/ 749292 h 749292"/>
                <a:gd name="connsiteX3" fmla="*/ 716973 w 1454728"/>
                <a:gd name="connsiteY3" fmla="*/ 645383 h 749292"/>
                <a:gd name="connsiteX4" fmla="*/ 228600 w 1454728"/>
                <a:gd name="connsiteY4" fmla="*/ 593428 h 749292"/>
                <a:gd name="connsiteX5" fmla="*/ 0 w 1454728"/>
                <a:gd name="connsiteY5" fmla="*/ 292092 h 749292"/>
                <a:gd name="connsiteX6" fmla="*/ 301337 w 1454728"/>
                <a:gd name="connsiteY6" fmla="*/ 94665 h 749292"/>
                <a:gd name="connsiteX7" fmla="*/ 883228 w 1454728"/>
                <a:gd name="connsiteY7" fmla="*/ 250528 h 749292"/>
                <a:gd name="connsiteX8" fmla="*/ 1381991 w 1454728"/>
                <a:gd name="connsiteY8" fmla="*/ 510301 h 749292"/>
                <a:gd name="connsiteX9" fmla="*/ 1433946 w 1454728"/>
                <a:gd name="connsiteY9" fmla="*/ 676556 h 749292"/>
                <a:gd name="connsiteX10" fmla="*/ 1433946 w 1454728"/>
                <a:gd name="connsiteY10" fmla="*/ 676556 h 749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4728" h="749292">
                  <a:moveTo>
                    <a:pt x="1413164" y="624601"/>
                  </a:moveTo>
                  <a:lnTo>
                    <a:pt x="1454728" y="749292"/>
                  </a:lnTo>
                  <a:lnTo>
                    <a:pt x="1194955" y="749292"/>
                  </a:lnTo>
                  <a:lnTo>
                    <a:pt x="716973" y="645383"/>
                  </a:lnTo>
                  <a:lnTo>
                    <a:pt x="228600" y="593428"/>
                  </a:lnTo>
                  <a:lnTo>
                    <a:pt x="0" y="292092"/>
                  </a:lnTo>
                  <a:cubicBezTo>
                    <a:pt x="294932" y="81427"/>
                    <a:pt x="206672" y="0"/>
                    <a:pt x="301337" y="94665"/>
                  </a:cubicBezTo>
                  <a:lnTo>
                    <a:pt x="883228" y="250528"/>
                  </a:lnTo>
                  <a:lnTo>
                    <a:pt x="1381991" y="510301"/>
                  </a:lnTo>
                  <a:lnTo>
                    <a:pt x="1433946" y="676556"/>
                  </a:lnTo>
                  <a:lnTo>
                    <a:pt x="1433946" y="676556"/>
                  </a:lnTo>
                </a:path>
              </a:pathLst>
            </a:custGeom>
            <a:solidFill>
              <a:schemeClr val="bg1"/>
            </a:solidFill>
            <a:ln w="38100">
              <a:no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1028" name="Picture 4"/>
            <p:cNvPicPr>
              <a:picLocks noChangeAspect="1" noChangeArrowheads="1"/>
            </p:cNvPicPr>
            <p:nvPr/>
          </p:nvPicPr>
          <p:blipFill>
            <a:blip r:embed="rId3"/>
            <a:srcRect/>
            <a:stretch>
              <a:fillRect/>
            </a:stretch>
          </p:blipFill>
          <p:spPr bwMode="auto">
            <a:xfrm rot="20512850">
              <a:off x="4331386" y="3781445"/>
              <a:ext cx="1054455" cy="458410"/>
            </a:xfrm>
            <a:prstGeom prst="rect">
              <a:avLst/>
            </a:prstGeom>
            <a:noFill/>
            <a:ln w="9525">
              <a:noFill/>
              <a:miter lim="800000"/>
              <a:headEnd/>
              <a:tailEnd/>
            </a:ln>
            <a:effectLst/>
          </p:spPr>
        </p:pic>
        <p:sp>
          <p:nvSpPr>
            <p:cNvPr id="19" name="18 - Ορθογώνιο"/>
            <p:cNvSpPr/>
            <p:nvPr/>
          </p:nvSpPr>
          <p:spPr>
            <a:xfrm>
              <a:off x="4357686" y="4059259"/>
              <a:ext cx="428628" cy="7143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7" name="26 - TextBox"/>
          <p:cNvSpPr txBox="1"/>
          <p:nvPr/>
        </p:nvSpPr>
        <p:spPr>
          <a:xfrm>
            <a:off x="357158" y="1012791"/>
            <a:ext cx="428628" cy="461665"/>
          </a:xfrm>
          <a:prstGeom prst="rect">
            <a:avLst/>
          </a:prstGeom>
          <a:noFill/>
        </p:spPr>
        <p:txBody>
          <a:bodyPr wrap="square" rtlCol="0">
            <a:spAutoFit/>
          </a:bodyPr>
          <a:lstStyle/>
          <a:p>
            <a:r>
              <a:rPr lang="el-GR" sz="2400" b="1" dirty="0" smtClean="0"/>
              <a:t>+</a:t>
            </a:r>
          </a:p>
        </p:txBody>
      </p:sp>
      <p:sp>
        <p:nvSpPr>
          <p:cNvPr id="28" name="27 - TextBox"/>
          <p:cNvSpPr txBox="1"/>
          <p:nvPr/>
        </p:nvSpPr>
        <p:spPr>
          <a:xfrm>
            <a:off x="428596" y="1479820"/>
            <a:ext cx="428628" cy="461665"/>
          </a:xfrm>
          <a:prstGeom prst="rect">
            <a:avLst/>
          </a:prstGeom>
          <a:noFill/>
        </p:spPr>
        <p:txBody>
          <a:bodyPr wrap="square" rtlCol="0">
            <a:spAutoFit/>
          </a:bodyPr>
          <a:lstStyle/>
          <a:p>
            <a:r>
              <a:rPr lang="el-GR" sz="2400" b="1" dirty="0" smtClean="0"/>
              <a:t>-</a:t>
            </a:r>
          </a:p>
        </p:txBody>
      </p:sp>
      <p:sp>
        <p:nvSpPr>
          <p:cNvPr id="29" name="28 - TextBox"/>
          <p:cNvSpPr txBox="1"/>
          <p:nvPr/>
        </p:nvSpPr>
        <p:spPr>
          <a:xfrm>
            <a:off x="2357422" y="2012923"/>
            <a:ext cx="1714512" cy="338554"/>
          </a:xfrm>
          <a:prstGeom prst="rect">
            <a:avLst/>
          </a:prstGeom>
          <a:noFill/>
        </p:spPr>
        <p:txBody>
          <a:bodyPr wrap="square" rtlCol="0">
            <a:spAutoFit/>
          </a:bodyPr>
          <a:lstStyle/>
          <a:p>
            <a:r>
              <a:rPr lang="el-GR" sz="1600" b="1" dirty="0" smtClean="0"/>
              <a:t>διακόπτης</a:t>
            </a:r>
          </a:p>
        </p:txBody>
      </p:sp>
      <p:sp>
        <p:nvSpPr>
          <p:cNvPr id="30" name="29 - TextBox"/>
          <p:cNvSpPr txBox="1"/>
          <p:nvPr/>
        </p:nvSpPr>
        <p:spPr>
          <a:xfrm>
            <a:off x="2357422" y="441287"/>
            <a:ext cx="1071570" cy="338554"/>
          </a:xfrm>
          <a:prstGeom prst="rect">
            <a:avLst/>
          </a:prstGeom>
          <a:noFill/>
        </p:spPr>
        <p:txBody>
          <a:bodyPr wrap="square" rtlCol="0">
            <a:spAutoFit/>
          </a:bodyPr>
          <a:lstStyle/>
          <a:p>
            <a:r>
              <a:rPr lang="el-GR" sz="1600" b="1" dirty="0" smtClean="0"/>
              <a:t>Λάμπα</a:t>
            </a:r>
          </a:p>
        </p:txBody>
      </p:sp>
      <p:sp>
        <p:nvSpPr>
          <p:cNvPr id="31" name="30 - TextBox"/>
          <p:cNvSpPr txBox="1"/>
          <p:nvPr/>
        </p:nvSpPr>
        <p:spPr>
          <a:xfrm>
            <a:off x="-71470" y="1298543"/>
            <a:ext cx="1714512" cy="338554"/>
          </a:xfrm>
          <a:prstGeom prst="rect">
            <a:avLst/>
          </a:prstGeom>
          <a:noFill/>
        </p:spPr>
        <p:txBody>
          <a:bodyPr wrap="square" rtlCol="0">
            <a:spAutoFit/>
          </a:bodyPr>
          <a:lstStyle/>
          <a:p>
            <a:r>
              <a:rPr lang="el-GR" sz="1600" b="1" dirty="0" smtClean="0"/>
              <a:t>μπαταρία</a:t>
            </a:r>
          </a:p>
        </p:txBody>
      </p:sp>
      <p:sp>
        <p:nvSpPr>
          <p:cNvPr id="18" name="17 - TextBox"/>
          <p:cNvSpPr txBox="1"/>
          <p:nvPr/>
        </p:nvSpPr>
        <p:spPr>
          <a:xfrm>
            <a:off x="571472" y="2928934"/>
            <a:ext cx="7500990" cy="584775"/>
          </a:xfrm>
          <a:prstGeom prst="rect">
            <a:avLst/>
          </a:prstGeom>
          <a:noFill/>
        </p:spPr>
        <p:txBody>
          <a:bodyPr wrap="square" rtlCol="0">
            <a:spAutoFit/>
          </a:bodyPr>
          <a:lstStyle/>
          <a:p>
            <a:r>
              <a:rPr lang="el-GR" sz="1600" dirty="0" smtClean="0"/>
              <a:t>Αντί να </a:t>
            </a:r>
            <a:r>
              <a:rPr lang="en-US" sz="1600" dirty="0" smtClean="0"/>
              <a:t> </a:t>
            </a:r>
            <a:r>
              <a:rPr lang="el-GR" sz="1600" dirty="0" smtClean="0"/>
              <a:t>ζωγραφίζουμε ολόκληρο κάθε φορά το ηλεκτρικό κύκλωμα, σχεδιάζουμε μια πιο απλή αναπαράστασή του όπως φαίνεται παρακάτω:</a:t>
            </a:r>
          </a:p>
        </p:txBody>
      </p:sp>
      <p:cxnSp>
        <p:nvCxnSpPr>
          <p:cNvPr id="20" name="15 - Γωνιακή σύνδεση"/>
          <p:cNvCxnSpPr/>
          <p:nvPr/>
        </p:nvCxnSpPr>
        <p:spPr>
          <a:xfrm>
            <a:off x="3786976" y="3918724"/>
            <a:ext cx="714380" cy="2571768"/>
          </a:xfrm>
          <a:prstGeom prst="bentConnector2">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20 - Γωνιακή σύνδεση"/>
          <p:cNvCxnSpPr/>
          <p:nvPr/>
        </p:nvCxnSpPr>
        <p:spPr>
          <a:xfrm>
            <a:off x="1000894" y="5204608"/>
            <a:ext cx="2071702" cy="1285884"/>
          </a:xfrm>
          <a:prstGeom prst="bentConnector3">
            <a:avLst>
              <a:gd name="adj1" fmla="val 1449"/>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2" name="21 - Ευθεία γραμμή σύνδεσης"/>
          <p:cNvCxnSpPr/>
          <p:nvPr/>
        </p:nvCxnSpPr>
        <p:spPr>
          <a:xfrm rot="5400000">
            <a:off x="2858282" y="6490492"/>
            <a:ext cx="428628"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 name="31 - Ευθεία γραμμή σύνδεσης"/>
          <p:cNvCxnSpPr/>
          <p:nvPr/>
        </p:nvCxnSpPr>
        <p:spPr>
          <a:xfrm rot="16200000" flipH="1">
            <a:off x="2821769" y="6455567"/>
            <a:ext cx="796136" cy="873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32 - Ευθεία γραμμή σύνδεσης"/>
          <p:cNvCxnSpPr/>
          <p:nvPr/>
        </p:nvCxnSpPr>
        <p:spPr>
          <a:xfrm>
            <a:off x="3215472" y="6490492"/>
            <a:ext cx="128588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4" name="33 - Ευθεία γραμμή σύνδεσης"/>
          <p:cNvCxnSpPr/>
          <p:nvPr/>
        </p:nvCxnSpPr>
        <p:spPr>
          <a:xfrm rot="5400000" flipH="1" flipV="1">
            <a:off x="791751" y="4995465"/>
            <a:ext cx="418286"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10800000">
            <a:off x="2072464" y="3929066"/>
            <a:ext cx="1713718"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 name="35 - Ευθεία γραμμή σύνδεσης"/>
          <p:cNvCxnSpPr/>
          <p:nvPr/>
        </p:nvCxnSpPr>
        <p:spPr>
          <a:xfrm flipH="1">
            <a:off x="1000894" y="3908107"/>
            <a:ext cx="571504" cy="106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7" name="36 - Ευθεία γραμμή σύνδεσης"/>
          <p:cNvCxnSpPr/>
          <p:nvPr/>
        </p:nvCxnSpPr>
        <p:spPr>
          <a:xfrm rot="5400000">
            <a:off x="500828" y="4418790"/>
            <a:ext cx="1000132"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40" name="23 - Ομάδα"/>
          <p:cNvGrpSpPr/>
          <p:nvPr/>
        </p:nvGrpSpPr>
        <p:grpSpPr>
          <a:xfrm>
            <a:off x="1572398" y="3714752"/>
            <a:ext cx="500066" cy="428628"/>
            <a:chOff x="5715008" y="2000240"/>
            <a:chExt cx="500066" cy="428628"/>
          </a:xfrm>
        </p:grpSpPr>
        <p:sp>
          <p:nvSpPr>
            <p:cNvPr id="41" name="40 - Έλλειψη"/>
            <p:cNvSpPr/>
            <p:nvPr/>
          </p:nvSpPr>
          <p:spPr>
            <a:xfrm>
              <a:off x="5715008" y="2000240"/>
              <a:ext cx="500066" cy="4286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41 - Ευθεία γραμμή σύνδεσης"/>
            <p:cNvCxnSpPr>
              <a:stCxn id="41" idx="1"/>
              <a:endCxn id="41" idx="5"/>
            </p:cNvCxnSpPr>
            <p:nvPr/>
          </p:nvCxnSpPr>
          <p:spPr>
            <a:xfrm rot="16200000" flipH="1">
              <a:off x="5813498" y="2037754"/>
              <a:ext cx="303086" cy="353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3" name="42 - Ευθεία γραμμή σύνδεσης"/>
            <p:cNvCxnSpPr>
              <a:stCxn id="41" idx="3"/>
              <a:endCxn id="41" idx="7"/>
            </p:cNvCxnSpPr>
            <p:nvPr/>
          </p:nvCxnSpPr>
          <p:spPr>
            <a:xfrm rot="5400000" flipH="1" flipV="1">
              <a:off x="5813498" y="2037754"/>
              <a:ext cx="303086" cy="35360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44" name="43 - Ορθογώνιο"/>
          <p:cNvSpPr/>
          <p:nvPr/>
        </p:nvSpPr>
        <p:spPr>
          <a:xfrm>
            <a:off x="1358084" y="4143380"/>
            <a:ext cx="804579" cy="369332"/>
          </a:xfrm>
          <a:prstGeom prst="rect">
            <a:avLst/>
          </a:prstGeom>
        </p:spPr>
        <p:txBody>
          <a:bodyPr wrap="none">
            <a:spAutoFit/>
          </a:bodyPr>
          <a:lstStyle/>
          <a:p>
            <a:r>
              <a:rPr lang="el-GR" dirty="0" smtClean="0"/>
              <a:t>λάμπα</a:t>
            </a:r>
            <a:endParaRPr lang="en-US" dirty="0"/>
          </a:p>
        </p:txBody>
      </p:sp>
      <p:sp>
        <p:nvSpPr>
          <p:cNvPr id="38" name="37 - Ορθογώνιο"/>
          <p:cNvSpPr/>
          <p:nvPr/>
        </p:nvSpPr>
        <p:spPr>
          <a:xfrm>
            <a:off x="2643174" y="5715016"/>
            <a:ext cx="1101392" cy="369332"/>
          </a:xfrm>
          <a:prstGeom prst="rect">
            <a:avLst/>
          </a:prstGeom>
        </p:spPr>
        <p:txBody>
          <a:bodyPr wrap="none">
            <a:spAutoFit/>
          </a:bodyPr>
          <a:lstStyle/>
          <a:p>
            <a:r>
              <a:rPr lang="el-GR" dirty="0" smtClean="0"/>
              <a:t>μπαταρία</a:t>
            </a:r>
            <a:endParaRPr lang="en-US" dirty="0"/>
          </a:p>
        </p:txBody>
      </p:sp>
      <p:sp>
        <p:nvSpPr>
          <p:cNvPr id="39" name="38 - Έλλειψη"/>
          <p:cNvSpPr/>
          <p:nvPr/>
        </p:nvSpPr>
        <p:spPr>
          <a:xfrm>
            <a:off x="928662" y="5143512"/>
            <a:ext cx="71438" cy="71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6" name="45 - Έλλειψη"/>
          <p:cNvSpPr/>
          <p:nvPr/>
        </p:nvSpPr>
        <p:spPr>
          <a:xfrm>
            <a:off x="1000100" y="5429264"/>
            <a:ext cx="71438" cy="71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8" name="47 - Ορθογώνιο"/>
          <p:cNvSpPr/>
          <p:nvPr/>
        </p:nvSpPr>
        <p:spPr>
          <a:xfrm>
            <a:off x="428596" y="5143512"/>
            <a:ext cx="1155060" cy="369332"/>
          </a:xfrm>
          <a:prstGeom prst="rect">
            <a:avLst/>
          </a:prstGeom>
        </p:spPr>
        <p:txBody>
          <a:bodyPr wrap="none">
            <a:spAutoFit/>
          </a:bodyPr>
          <a:lstStyle/>
          <a:p>
            <a:r>
              <a:rPr lang="el-GR" dirty="0" smtClean="0"/>
              <a:t>διακόπτης</a:t>
            </a:r>
            <a:endParaRPr lang="en-US" dirty="0"/>
          </a:p>
        </p:txBody>
      </p:sp>
      <p:sp>
        <p:nvSpPr>
          <p:cNvPr id="49" name="48 - TextBox"/>
          <p:cNvSpPr txBox="1"/>
          <p:nvPr/>
        </p:nvSpPr>
        <p:spPr>
          <a:xfrm>
            <a:off x="3143240" y="6110607"/>
            <a:ext cx="428628" cy="461665"/>
          </a:xfrm>
          <a:prstGeom prst="rect">
            <a:avLst/>
          </a:prstGeom>
          <a:noFill/>
        </p:spPr>
        <p:txBody>
          <a:bodyPr wrap="square" rtlCol="0">
            <a:spAutoFit/>
          </a:bodyPr>
          <a:lstStyle/>
          <a:p>
            <a:r>
              <a:rPr lang="el-GR" sz="2400" b="1" dirty="0" smtClean="0"/>
              <a:t>+</a:t>
            </a:r>
          </a:p>
        </p:txBody>
      </p:sp>
      <p:sp>
        <p:nvSpPr>
          <p:cNvPr id="50" name="49 - TextBox"/>
          <p:cNvSpPr txBox="1"/>
          <p:nvPr/>
        </p:nvSpPr>
        <p:spPr>
          <a:xfrm>
            <a:off x="2786050" y="6182045"/>
            <a:ext cx="428628" cy="461665"/>
          </a:xfrm>
          <a:prstGeom prst="rect">
            <a:avLst/>
          </a:prstGeom>
          <a:noFill/>
        </p:spPr>
        <p:txBody>
          <a:bodyPr wrap="square" rtlCol="0">
            <a:spAutoFit/>
          </a:bodyPr>
          <a:lstStyle/>
          <a:p>
            <a:r>
              <a:rPr lang="el-GR" sz="24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1000" fill="hold"/>
                                        <p:tgtEl>
                                          <p:spTgt spid="30"/>
                                        </p:tgtEl>
                                        <p:attrNameLst>
                                          <p:attrName>ppt_w</p:attrName>
                                        </p:attrNameLst>
                                      </p:cBhvr>
                                      <p:tavLst>
                                        <p:tav tm="0">
                                          <p:val>
                                            <p:strVal val="#ppt_w*0.70"/>
                                          </p:val>
                                        </p:tav>
                                        <p:tav tm="100000">
                                          <p:val>
                                            <p:strVal val="#ppt_w"/>
                                          </p:val>
                                        </p:tav>
                                      </p:tavLst>
                                    </p:anim>
                                    <p:anim calcmode="lin" valueType="num">
                                      <p:cBhvr>
                                        <p:cTn id="15" dur="1000" fill="hold"/>
                                        <p:tgtEl>
                                          <p:spTgt spid="30"/>
                                        </p:tgtEl>
                                        <p:attrNameLst>
                                          <p:attrName>ppt_h</p:attrName>
                                        </p:attrNameLst>
                                      </p:cBhvr>
                                      <p:tavLst>
                                        <p:tav tm="0">
                                          <p:val>
                                            <p:strVal val="#ppt_h"/>
                                          </p:val>
                                        </p:tav>
                                        <p:tav tm="100000">
                                          <p:val>
                                            <p:strVal val="#ppt_h"/>
                                          </p:val>
                                        </p:tav>
                                      </p:tavLst>
                                    </p:anim>
                                    <p:animEffect transition="in" filter="fade">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1000" fill="hold"/>
                                        <p:tgtEl>
                                          <p:spTgt spid="29"/>
                                        </p:tgtEl>
                                        <p:attrNameLst>
                                          <p:attrName>ppt_w</p:attrName>
                                        </p:attrNameLst>
                                      </p:cBhvr>
                                      <p:tavLst>
                                        <p:tav tm="0">
                                          <p:val>
                                            <p:strVal val="#ppt_w*0.70"/>
                                          </p:val>
                                        </p:tav>
                                        <p:tav tm="100000">
                                          <p:val>
                                            <p:strVal val="#ppt_w"/>
                                          </p:val>
                                        </p:tav>
                                      </p:tavLst>
                                    </p:anim>
                                    <p:anim calcmode="lin" valueType="num">
                                      <p:cBhvr>
                                        <p:cTn id="22" dur="1000" fill="hold"/>
                                        <p:tgtEl>
                                          <p:spTgt spid="29"/>
                                        </p:tgtEl>
                                        <p:attrNameLst>
                                          <p:attrName>ppt_h</p:attrName>
                                        </p:attrNameLst>
                                      </p:cBhvr>
                                      <p:tavLst>
                                        <p:tav tm="0">
                                          <p:val>
                                            <p:strVal val="#ppt_h"/>
                                          </p:val>
                                        </p:tav>
                                        <p:tav tm="100000">
                                          <p:val>
                                            <p:strVal val="#ppt_h"/>
                                          </p:val>
                                        </p:tav>
                                      </p:tavLst>
                                    </p:anim>
                                    <p:animEffect transition="in" filter="fade">
                                      <p:cBhvr>
                                        <p:cTn id="23" dur="1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1000" fill="hold"/>
                                        <p:tgtEl>
                                          <p:spTgt spid="18"/>
                                        </p:tgtEl>
                                        <p:attrNameLst>
                                          <p:attrName>ppt_w</p:attrName>
                                        </p:attrNameLst>
                                      </p:cBhvr>
                                      <p:tavLst>
                                        <p:tav tm="0">
                                          <p:val>
                                            <p:strVal val="#ppt_w*0.70"/>
                                          </p:val>
                                        </p:tav>
                                        <p:tav tm="100000">
                                          <p:val>
                                            <p:strVal val="#ppt_w"/>
                                          </p:val>
                                        </p:tav>
                                      </p:tavLst>
                                    </p:anim>
                                    <p:anim calcmode="lin" valueType="num">
                                      <p:cBhvr>
                                        <p:cTn id="29" dur="1000" fill="hold"/>
                                        <p:tgtEl>
                                          <p:spTgt spid="18"/>
                                        </p:tgtEl>
                                        <p:attrNameLst>
                                          <p:attrName>ppt_h</p:attrName>
                                        </p:attrNameLst>
                                      </p:cBhvr>
                                      <p:tavLst>
                                        <p:tav tm="0">
                                          <p:val>
                                            <p:strVal val="#ppt_h"/>
                                          </p:val>
                                        </p:tav>
                                        <p:tav tm="100000">
                                          <p:val>
                                            <p:strVal val="#ppt_h"/>
                                          </p:val>
                                        </p:tav>
                                      </p:tavLst>
                                    </p:anim>
                                    <p:animEffect transition="in" filter="fade">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1000" fill="hold"/>
                                        <p:tgtEl>
                                          <p:spTgt spid="20"/>
                                        </p:tgtEl>
                                        <p:attrNameLst>
                                          <p:attrName>ppt_w</p:attrName>
                                        </p:attrNameLst>
                                      </p:cBhvr>
                                      <p:tavLst>
                                        <p:tav tm="0">
                                          <p:val>
                                            <p:strVal val="#ppt_w*0.70"/>
                                          </p:val>
                                        </p:tav>
                                        <p:tav tm="100000">
                                          <p:val>
                                            <p:strVal val="#ppt_w"/>
                                          </p:val>
                                        </p:tav>
                                      </p:tavLst>
                                    </p:anim>
                                    <p:anim calcmode="lin" valueType="num">
                                      <p:cBhvr>
                                        <p:cTn id="36" dur="1000" fill="hold"/>
                                        <p:tgtEl>
                                          <p:spTgt spid="20"/>
                                        </p:tgtEl>
                                        <p:attrNameLst>
                                          <p:attrName>ppt_h</p:attrName>
                                        </p:attrNameLst>
                                      </p:cBhvr>
                                      <p:tavLst>
                                        <p:tav tm="0">
                                          <p:val>
                                            <p:strVal val="#ppt_h"/>
                                          </p:val>
                                        </p:tav>
                                        <p:tav tm="100000">
                                          <p:val>
                                            <p:strVal val="#ppt_h"/>
                                          </p:val>
                                        </p:tav>
                                      </p:tavLst>
                                    </p:anim>
                                    <p:animEffect transition="in" filter="fade">
                                      <p:cBhvr>
                                        <p:cTn id="37" dur="1000"/>
                                        <p:tgtEl>
                                          <p:spTgt spid="20"/>
                                        </p:tgtEl>
                                      </p:cBhvr>
                                    </p:animEffect>
                                  </p:childTnLst>
                                </p:cTn>
                              </p:par>
                              <p:par>
                                <p:cTn id="38" presetID="55"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strVal val="#ppt_w*0.70"/>
                                          </p:val>
                                        </p:tav>
                                        <p:tav tm="100000">
                                          <p:val>
                                            <p:strVal val="#ppt_w"/>
                                          </p:val>
                                        </p:tav>
                                      </p:tavLst>
                                    </p:anim>
                                    <p:anim calcmode="lin" valueType="num">
                                      <p:cBhvr>
                                        <p:cTn id="41" dur="1000" fill="hold"/>
                                        <p:tgtEl>
                                          <p:spTgt spid="21"/>
                                        </p:tgtEl>
                                        <p:attrNameLst>
                                          <p:attrName>ppt_h</p:attrName>
                                        </p:attrNameLst>
                                      </p:cBhvr>
                                      <p:tavLst>
                                        <p:tav tm="0">
                                          <p:val>
                                            <p:strVal val="#ppt_h"/>
                                          </p:val>
                                        </p:tav>
                                        <p:tav tm="100000">
                                          <p:val>
                                            <p:strVal val="#ppt_h"/>
                                          </p:val>
                                        </p:tav>
                                      </p:tavLst>
                                    </p:anim>
                                    <p:animEffect transition="in" filter="fade">
                                      <p:cBhvr>
                                        <p:cTn id="42" dur="1000"/>
                                        <p:tgtEl>
                                          <p:spTgt spid="21"/>
                                        </p:tgtEl>
                                      </p:cBhvr>
                                    </p:animEffect>
                                  </p:childTnLst>
                                </p:cTn>
                              </p:par>
                              <p:par>
                                <p:cTn id="43" presetID="55"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strVal val="#ppt_w*0.70"/>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Effect transition="in" filter="fade">
                                      <p:cBhvr>
                                        <p:cTn id="47" dur="1000"/>
                                        <p:tgtEl>
                                          <p:spTgt spid="22"/>
                                        </p:tgtEl>
                                      </p:cBhvr>
                                    </p:animEffect>
                                  </p:childTnLst>
                                </p:cTn>
                              </p:par>
                              <p:par>
                                <p:cTn id="48" presetID="55"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1000" fill="hold"/>
                                        <p:tgtEl>
                                          <p:spTgt spid="32"/>
                                        </p:tgtEl>
                                        <p:attrNameLst>
                                          <p:attrName>ppt_w</p:attrName>
                                        </p:attrNameLst>
                                      </p:cBhvr>
                                      <p:tavLst>
                                        <p:tav tm="0">
                                          <p:val>
                                            <p:strVal val="#ppt_w*0.70"/>
                                          </p:val>
                                        </p:tav>
                                        <p:tav tm="100000">
                                          <p:val>
                                            <p:strVal val="#ppt_w"/>
                                          </p:val>
                                        </p:tav>
                                      </p:tavLst>
                                    </p:anim>
                                    <p:anim calcmode="lin" valueType="num">
                                      <p:cBhvr>
                                        <p:cTn id="51" dur="1000" fill="hold"/>
                                        <p:tgtEl>
                                          <p:spTgt spid="32"/>
                                        </p:tgtEl>
                                        <p:attrNameLst>
                                          <p:attrName>ppt_h</p:attrName>
                                        </p:attrNameLst>
                                      </p:cBhvr>
                                      <p:tavLst>
                                        <p:tav tm="0">
                                          <p:val>
                                            <p:strVal val="#ppt_h"/>
                                          </p:val>
                                        </p:tav>
                                        <p:tav tm="100000">
                                          <p:val>
                                            <p:strVal val="#ppt_h"/>
                                          </p:val>
                                        </p:tav>
                                      </p:tavLst>
                                    </p:anim>
                                    <p:animEffect transition="in" filter="fade">
                                      <p:cBhvr>
                                        <p:cTn id="52" dur="1000"/>
                                        <p:tgtEl>
                                          <p:spTgt spid="32"/>
                                        </p:tgtEl>
                                      </p:cBhvr>
                                    </p:animEffect>
                                  </p:childTnLst>
                                </p:cTn>
                              </p:par>
                              <p:par>
                                <p:cTn id="53" presetID="55"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strVal val="#ppt_w*0.70"/>
                                          </p:val>
                                        </p:tav>
                                        <p:tav tm="100000">
                                          <p:val>
                                            <p:strVal val="#ppt_w"/>
                                          </p:val>
                                        </p:tav>
                                      </p:tavLst>
                                    </p:anim>
                                    <p:anim calcmode="lin" valueType="num">
                                      <p:cBhvr>
                                        <p:cTn id="56" dur="1000" fill="hold"/>
                                        <p:tgtEl>
                                          <p:spTgt spid="33"/>
                                        </p:tgtEl>
                                        <p:attrNameLst>
                                          <p:attrName>ppt_h</p:attrName>
                                        </p:attrNameLst>
                                      </p:cBhvr>
                                      <p:tavLst>
                                        <p:tav tm="0">
                                          <p:val>
                                            <p:strVal val="#ppt_h"/>
                                          </p:val>
                                        </p:tav>
                                        <p:tav tm="100000">
                                          <p:val>
                                            <p:strVal val="#ppt_h"/>
                                          </p:val>
                                        </p:tav>
                                      </p:tavLst>
                                    </p:anim>
                                    <p:animEffect transition="in" filter="fade">
                                      <p:cBhvr>
                                        <p:cTn id="57" dur="1000"/>
                                        <p:tgtEl>
                                          <p:spTgt spid="33"/>
                                        </p:tgtEl>
                                      </p:cBhvr>
                                    </p:animEffect>
                                  </p:childTnLst>
                                </p:cTn>
                              </p:par>
                              <p:par>
                                <p:cTn id="58" presetID="55"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strVal val="#ppt_w*0.70"/>
                                          </p:val>
                                        </p:tav>
                                        <p:tav tm="100000">
                                          <p:val>
                                            <p:strVal val="#ppt_w"/>
                                          </p:val>
                                        </p:tav>
                                      </p:tavLst>
                                    </p:anim>
                                    <p:anim calcmode="lin" valueType="num">
                                      <p:cBhvr>
                                        <p:cTn id="61" dur="1000" fill="hold"/>
                                        <p:tgtEl>
                                          <p:spTgt spid="34"/>
                                        </p:tgtEl>
                                        <p:attrNameLst>
                                          <p:attrName>ppt_h</p:attrName>
                                        </p:attrNameLst>
                                      </p:cBhvr>
                                      <p:tavLst>
                                        <p:tav tm="0">
                                          <p:val>
                                            <p:strVal val="#ppt_h"/>
                                          </p:val>
                                        </p:tav>
                                        <p:tav tm="100000">
                                          <p:val>
                                            <p:strVal val="#ppt_h"/>
                                          </p:val>
                                        </p:tav>
                                      </p:tavLst>
                                    </p:anim>
                                    <p:animEffect transition="in" filter="fade">
                                      <p:cBhvr>
                                        <p:cTn id="62" dur="1000"/>
                                        <p:tgtEl>
                                          <p:spTgt spid="34"/>
                                        </p:tgtEl>
                                      </p:cBhvr>
                                    </p:animEffect>
                                  </p:childTnLst>
                                </p:cTn>
                              </p:par>
                              <p:par>
                                <p:cTn id="63" presetID="55"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1000" fill="hold"/>
                                        <p:tgtEl>
                                          <p:spTgt spid="35"/>
                                        </p:tgtEl>
                                        <p:attrNameLst>
                                          <p:attrName>ppt_w</p:attrName>
                                        </p:attrNameLst>
                                      </p:cBhvr>
                                      <p:tavLst>
                                        <p:tav tm="0">
                                          <p:val>
                                            <p:strVal val="#ppt_w*0.70"/>
                                          </p:val>
                                        </p:tav>
                                        <p:tav tm="100000">
                                          <p:val>
                                            <p:strVal val="#ppt_w"/>
                                          </p:val>
                                        </p:tav>
                                      </p:tavLst>
                                    </p:anim>
                                    <p:anim calcmode="lin" valueType="num">
                                      <p:cBhvr>
                                        <p:cTn id="66" dur="1000" fill="hold"/>
                                        <p:tgtEl>
                                          <p:spTgt spid="35"/>
                                        </p:tgtEl>
                                        <p:attrNameLst>
                                          <p:attrName>ppt_h</p:attrName>
                                        </p:attrNameLst>
                                      </p:cBhvr>
                                      <p:tavLst>
                                        <p:tav tm="0">
                                          <p:val>
                                            <p:strVal val="#ppt_h"/>
                                          </p:val>
                                        </p:tav>
                                        <p:tav tm="100000">
                                          <p:val>
                                            <p:strVal val="#ppt_h"/>
                                          </p:val>
                                        </p:tav>
                                      </p:tavLst>
                                    </p:anim>
                                    <p:animEffect transition="in" filter="fade">
                                      <p:cBhvr>
                                        <p:cTn id="67" dur="1000"/>
                                        <p:tgtEl>
                                          <p:spTgt spid="35"/>
                                        </p:tgtEl>
                                      </p:cBhvr>
                                    </p:animEffect>
                                  </p:childTnLst>
                                </p:cTn>
                              </p:par>
                              <p:par>
                                <p:cTn id="68" presetID="55" presetClass="entr" presetSubtype="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1000" fill="hold"/>
                                        <p:tgtEl>
                                          <p:spTgt spid="36"/>
                                        </p:tgtEl>
                                        <p:attrNameLst>
                                          <p:attrName>ppt_w</p:attrName>
                                        </p:attrNameLst>
                                      </p:cBhvr>
                                      <p:tavLst>
                                        <p:tav tm="0">
                                          <p:val>
                                            <p:strVal val="#ppt_w*0.70"/>
                                          </p:val>
                                        </p:tav>
                                        <p:tav tm="100000">
                                          <p:val>
                                            <p:strVal val="#ppt_w"/>
                                          </p:val>
                                        </p:tav>
                                      </p:tavLst>
                                    </p:anim>
                                    <p:anim calcmode="lin" valueType="num">
                                      <p:cBhvr>
                                        <p:cTn id="71" dur="1000" fill="hold"/>
                                        <p:tgtEl>
                                          <p:spTgt spid="36"/>
                                        </p:tgtEl>
                                        <p:attrNameLst>
                                          <p:attrName>ppt_h</p:attrName>
                                        </p:attrNameLst>
                                      </p:cBhvr>
                                      <p:tavLst>
                                        <p:tav tm="0">
                                          <p:val>
                                            <p:strVal val="#ppt_h"/>
                                          </p:val>
                                        </p:tav>
                                        <p:tav tm="100000">
                                          <p:val>
                                            <p:strVal val="#ppt_h"/>
                                          </p:val>
                                        </p:tav>
                                      </p:tavLst>
                                    </p:anim>
                                    <p:animEffect transition="in" filter="fade">
                                      <p:cBhvr>
                                        <p:cTn id="72" dur="1000"/>
                                        <p:tgtEl>
                                          <p:spTgt spid="36"/>
                                        </p:tgtEl>
                                      </p:cBhvr>
                                    </p:animEffect>
                                  </p:childTnLst>
                                </p:cTn>
                              </p:par>
                              <p:par>
                                <p:cTn id="73" presetID="55"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strVal val="#ppt_w*0.70"/>
                                          </p:val>
                                        </p:tav>
                                        <p:tav tm="100000">
                                          <p:val>
                                            <p:strVal val="#ppt_w"/>
                                          </p:val>
                                        </p:tav>
                                      </p:tavLst>
                                    </p:anim>
                                    <p:anim calcmode="lin" valueType="num">
                                      <p:cBhvr>
                                        <p:cTn id="76" dur="1000" fill="hold"/>
                                        <p:tgtEl>
                                          <p:spTgt spid="37"/>
                                        </p:tgtEl>
                                        <p:attrNameLst>
                                          <p:attrName>ppt_h</p:attrName>
                                        </p:attrNameLst>
                                      </p:cBhvr>
                                      <p:tavLst>
                                        <p:tav tm="0">
                                          <p:val>
                                            <p:strVal val="#ppt_h"/>
                                          </p:val>
                                        </p:tav>
                                        <p:tav tm="100000">
                                          <p:val>
                                            <p:strVal val="#ppt_h"/>
                                          </p:val>
                                        </p:tav>
                                      </p:tavLst>
                                    </p:anim>
                                    <p:animEffect transition="in" filter="fade">
                                      <p:cBhvr>
                                        <p:cTn id="77" dur="1000"/>
                                        <p:tgtEl>
                                          <p:spTgt spid="37"/>
                                        </p:tgtEl>
                                      </p:cBhvr>
                                    </p:animEffect>
                                  </p:childTnLst>
                                </p:cTn>
                              </p:par>
                              <p:par>
                                <p:cTn id="78" presetID="55" presetClass="entr" presetSubtype="0" fill="hold" nodeType="withEffect">
                                  <p:stCondLst>
                                    <p:cond delay="0"/>
                                  </p:stCondLst>
                                  <p:childTnLst>
                                    <p:set>
                                      <p:cBhvr>
                                        <p:cTn id="79" dur="1" fill="hold">
                                          <p:stCondLst>
                                            <p:cond delay="0"/>
                                          </p:stCondLst>
                                        </p:cTn>
                                        <p:tgtEl>
                                          <p:spTgt spid="40"/>
                                        </p:tgtEl>
                                        <p:attrNameLst>
                                          <p:attrName>style.visibility</p:attrName>
                                        </p:attrNameLst>
                                      </p:cBhvr>
                                      <p:to>
                                        <p:strVal val="visible"/>
                                      </p:to>
                                    </p:set>
                                    <p:anim calcmode="lin" valueType="num">
                                      <p:cBhvr>
                                        <p:cTn id="80" dur="1000" fill="hold"/>
                                        <p:tgtEl>
                                          <p:spTgt spid="40"/>
                                        </p:tgtEl>
                                        <p:attrNameLst>
                                          <p:attrName>ppt_w</p:attrName>
                                        </p:attrNameLst>
                                      </p:cBhvr>
                                      <p:tavLst>
                                        <p:tav tm="0">
                                          <p:val>
                                            <p:strVal val="#ppt_w*0.70"/>
                                          </p:val>
                                        </p:tav>
                                        <p:tav tm="100000">
                                          <p:val>
                                            <p:strVal val="#ppt_w"/>
                                          </p:val>
                                        </p:tav>
                                      </p:tavLst>
                                    </p:anim>
                                    <p:anim calcmode="lin" valueType="num">
                                      <p:cBhvr>
                                        <p:cTn id="81" dur="1000" fill="hold"/>
                                        <p:tgtEl>
                                          <p:spTgt spid="40"/>
                                        </p:tgtEl>
                                        <p:attrNameLst>
                                          <p:attrName>ppt_h</p:attrName>
                                        </p:attrNameLst>
                                      </p:cBhvr>
                                      <p:tavLst>
                                        <p:tav tm="0">
                                          <p:val>
                                            <p:strVal val="#ppt_h"/>
                                          </p:val>
                                        </p:tav>
                                        <p:tav tm="100000">
                                          <p:val>
                                            <p:strVal val="#ppt_h"/>
                                          </p:val>
                                        </p:tav>
                                      </p:tavLst>
                                    </p:anim>
                                    <p:animEffect transition="in" filter="fade">
                                      <p:cBhvr>
                                        <p:cTn id="82" dur="1000"/>
                                        <p:tgtEl>
                                          <p:spTgt spid="40"/>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1000" fill="hold"/>
                                        <p:tgtEl>
                                          <p:spTgt spid="44"/>
                                        </p:tgtEl>
                                        <p:attrNameLst>
                                          <p:attrName>ppt_w</p:attrName>
                                        </p:attrNameLst>
                                      </p:cBhvr>
                                      <p:tavLst>
                                        <p:tav tm="0">
                                          <p:val>
                                            <p:strVal val="#ppt_w*0.70"/>
                                          </p:val>
                                        </p:tav>
                                        <p:tav tm="100000">
                                          <p:val>
                                            <p:strVal val="#ppt_w"/>
                                          </p:val>
                                        </p:tav>
                                      </p:tavLst>
                                    </p:anim>
                                    <p:anim calcmode="lin" valueType="num">
                                      <p:cBhvr>
                                        <p:cTn id="86" dur="1000" fill="hold"/>
                                        <p:tgtEl>
                                          <p:spTgt spid="44"/>
                                        </p:tgtEl>
                                        <p:attrNameLst>
                                          <p:attrName>ppt_h</p:attrName>
                                        </p:attrNameLst>
                                      </p:cBhvr>
                                      <p:tavLst>
                                        <p:tav tm="0">
                                          <p:val>
                                            <p:strVal val="#ppt_h"/>
                                          </p:val>
                                        </p:tav>
                                        <p:tav tm="100000">
                                          <p:val>
                                            <p:strVal val="#ppt_h"/>
                                          </p:val>
                                        </p:tav>
                                      </p:tavLst>
                                    </p:anim>
                                    <p:animEffect transition="in" filter="fade">
                                      <p:cBhvr>
                                        <p:cTn id="87" dur="1000"/>
                                        <p:tgtEl>
                                          <p:spTgt spid="44"/>
                                        </p:tgtEl>
                                      </p:cBhvr>
                                    </p:animEffect>
                                  </p:childTnLst>
                                </p:cTn>
                              </p:par>
                              <p:par>
                                <p:cTn id="88" presetID="55"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p:cTn id="90" dur="1000" fill="hold"/>
                                        <p:tgtEl>
                                          <p:spTgt spid="38"/>
                                        </p:tgtEl>
                                        <p:attrNameLst>
                                          <p:attrName>ppt_w</p:attrName>
                                        </p:attrNameLst>
                                      </p:cBhvr>
                                      <p:tavLst>
                                        <p:tav tm="0">
                                          <p:val>
                                            <p:strVal val="#ppt_w*0.70"/>
                                          </p:val>
                                        </p:tav>
                                        <p:tav tm="100000">
                                          <p:val>
                                            <p:strVal val="#ppt_w"/>
                                          </p:val>
                                        </p:tav>
                                      </p:tavLst>
                                    </p:anim>
                                    <p:anim calcmode="lin" valueType="num">
                                      <p:cBhvr>
                                        <p:cTn id="91" dur="1000" fill="hold"/>
                                        <p:tgtEl>
                                          <p:spTgt spid="38"/>
                                        </p:tgtEl>
                                        <p:attrNameLst>
                                          <p:attrName>ppt_h</p:attrName>
                                        </p:attrNameLst>
                                      </p:cBhvr>
                                      <p:tavLst>
                                        <p:tav tm="0">
                                          <p:val>
                                            <p:strVal val="#ppt_h"/>
                                          </p:val>
                                        </p:tav>
                                        <p:tav tm="100000">
                                          <p:val>
                                            <p:strVal val="#ppt_h"/>
                                          </p:val>
                                        </p:tav>
                                      </p:tavLst>
                                    </p:anim>
                                    <p:animEffect transition="in" filter="fade">
                                      <p:cBhvr>
                                        <p:cTn id="92" dur="1000"/>
                                        <p:tgtEl>
                                          <p:spTgt spid="38"/>
                                        </p:tgtEl>
                                      </p:cBhvr>
                                    </p:animEffect>
                                  </p:childTnLst>
                                </p:cTn>
                              </p:par>
                              <p:par>
                                <p:cTn id="93" presetID="55"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1000" fill="hold"/>
                                        <p:tgtEl>
                                          <p:spTgt spid="39"/>
                                        </p:tgtEl>
                                        <p:attrNameLst>
                                          <p:attrName>ppt_w</p:attrName>
                                        </p:attrNameLst>
                                      </p:cBhvr>
                                      <p:tavLst>
                                        <p:tav tm="0">
                                          <p:val>
                                            <p:strVal val="#ppt_w*0.70"/>
                                          </p:val>
                                        </p:tav>
                                        <p:tav tm="100000">
                                          <p:val>
                                            <p:strVal val="#ppt_w"/>
                                          </p:val>
                                        </p:tav>
                                      </p:tavLst>
                                    </p:anim>
                                    <p:anim calcmode="lin" valueType="num">
                                      <p:cBhvr>
                                        <p:cTn id="96" dur="1000" fill="hold"/>
                                        <p:tgtEl>
                                          <p:spTgt spid="39"/>
                                        </p:tgtEl>
                                        <p:attrNameLst>
                                          <p:attrName>ppt_h</p:attrName>
                                        </p:attrNameLst>
                                      </p:cBhvr>
                                      <p:tavLst>
                                        <p:tav tm="0">
                                          <p:val>
                                            <p:strVal val="#ppt_h"/>
                                          </p:val>
                                        </p:tav>
                                        <p:tav tm="100000">
                                          <p:val>
                                            <p:strVal val="#ppt_h"/>
                                          </p:val>
                                        </p:tav>
                                      </p:tavLst>
                                    </p:anim>
                                    <p:animEffect transition="in" filter="fade">
                                      <p:cBhvr>
                                        <p:cTn id="97" dur="1000"/>
                                        <p:tgtEl>
                                          <p:spTgt spid="39"/>
                                        </p:tgtEl>
                                      </p:cBhvr>
                                    </p:animEffect>
                                  </p:childTnLst>
                                </p:cTn>
                              </p:par>
                              <p:par>
                                <p:cTn id="98" presetID="55" presetClass="entr" presetSubtype="0" fill="hold" grpId="0" nodeType="withEffect">
                                  <p:stCondLst>
                                    <p:cond delay="0"/>
                                  </p:stCondLst>
                                  <p:childTnLst>
                                    <p:set>
                                      <p:cBhvr>
                                        <p:cTn id="99" dur="1" fill="hold">
                                          <p:stCondLst>
                                            <p:cond delay="0"/>
                                          </p:stCondLst>
                                        </p:cTn>
                                        <p:tgtEl>
                                          <p:spTgt spid="46"/>
                                        </p:tgtEl>
                                        <p:attrNameLst>
                                          <p:attrName>style.visibility</p:attrName>
                                        </p:attrNameLst>
                                      </p:cBhvr>
                                      <p:to>
                                        <p:strVal val="visible"/>
                                      </p:to>
                                    </p:set>
                                    <p:anim calcmode="lin" valueType="num">
                                      <p:cBhvr>
                                        <p:cTn id="100" dur="1000" fill="hold"/>
                                        <p:tgtEl>
                                          <p:spTgt spid="46"/>
                                        </p:tgtEl>
                                        <p:attrNameLst>
                                          <p:attrName>ppt_w</p:attrName>
                                        </p:attrNameLst>
                                      </p:cBhvr>
                                      <p:tavLst>
                                        <p:tav tm="0">
                                          <p:val>
                                            <p:strVal val="#ppt_w*0.70"/>
                                          </p:val>
                                        </p:tav>
                                        <p:tav tm="100000">
                                          <p:val>
                                            <p:strVal val="#ppt_w"/>
                                          </p:val>
                                        </p:tav>
                                      </p:tavLst>
                                    </p:anim>
                                    <p:anim calcmode="lin" valueType="num">
                                      <p:cBhvr>
                                        <p:cTn id="101" dur="1000" fill="hold"/>
                                        <p:tgtEl>
                                          <p:spTgt spid="46"/>
                                        </p:tgtEl>
                                        <p:attrNameLst>
                                          <p:attrName>ppt_h</p:attrName>
                                        </p:attrNameLst>
                                      </p:cBhvr>
                                      <p:tavLst>
                                        <p:tav tm="0">
                                          <p:val>
                                            <p:strVal val="#ppt_h"/>
                                          </p:val>
                                        </p:tav>
                                        <p:tav tm="100000">
                                          <p:val>
                                            <p:strVal val="#ppt_h"/>
                                          </p:val>
                                        </p:tav>
                                      </p:tavLst>
                                    </p:anim>
                                    <p:animEffect transition="in" filter="fade">
                                      <p:cBhvr>
                                        <p:cTn id="102" dur="1000"/>
                                        <p:tgtEl>
                                          <p:spTgt spid="46"/>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48"/>
                                        </p:tgtEl>
                                        <p:attrNameLst>
                                          <p:attrName>style.visibility</p:attrName>
                                        </p:attrNameLst>
                                      </p:cBhvr>
                                      <p:to>
                                        <p:strVal val="visible"/>
                                      </p:to>
                                    </p:set>
                                    <p:anim calcmode="lin" valueType="num">
                                      <p:cBhvr>
                                        <p:cTn id="105" dur="1000" fill="hold"/>
                                        <p:tgtEl>
                                          <p:spTgt spid="48"/>
                                        </p:tgtEl>
                                        <p:attrNameLst>
                                          <p:attrName>ppt_w</p:attrName>
                                        </p:attrNameLst>
                                      </p:cBhvr>
                                      <p:tavLst>
                                        <p:tav tm="0">
                                          <p:val>
                                            <p:strVal val="#ppt_w*0.70"/>
                                          </p:val>
                                        </p:tav>
                                        <p:tav tm="100000">
                                          <p:val>
                                            <p:strVal val="#ppt_w"/>
                                          </p:val>
                                        </p:tav>
                                      </p:tavLst>
                                    </p:anim>
                                    <p:anim calcmode="lin" valueType="num">
                                      <p:cBhvr>
                                        <p:cTn id="106" dur="1000" fill="hold"/>
                                        <p:tgtEl>
                                          <p:spTgt spid="48"/>
                                        </p:tgtEl>
                                        <p:attrNameLst>
                                          <p:attrName>ppt_h</p:attrName>
                                        </p:attrNameLst>
                                      </p:cBhvr>
                                      <p:tavLst>
                                        <p:tav tm="0">
                                          <p:val>
                                            <p:strVal val="#ppt_h"/>
                                          </p:val>
                                        </p:tav>
                                        <p:tav tm="100000">
                                          <p:val>
                                            <p:strVal val="#ppt_h"/>
                                          </p:val>
                                        </p:tav>
                                      </p:tavLst>
                                    </p:anim>
                                    <p:animEffect transition="in" filter="fade">
                                      <p:cBhvr>
                                        <p:cTn id="107" dur="1000"/>
                                        <p:tgtEl>
                                          <p:spTgt spid="48"/>
                                        </p:tgtEl>
                                      </p:cBhvr>
                                    </p:animEffect>
                                  </p:childTnLst>
                                </p:cTn>
                              </p:par>
                              <p:par>
                                <p:cTn id="108" presetID="55" presetClass="entr" presetSubtype="0"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1000" fill="hold"/>
                                        <p:tgtEl>
                                          <p:spTgt spid="49"/>
                                        </p:tgtEl>
                                        <p:attrNameLst>
                                          <p:attrName>ppt_w</p:attrName>
                                        </p:attrNameLst>
                                      </p:cBhvr>
                                      <p:tavLst>
                                        <p:tav tm="0">
                                          <p:val>
                                            <p:strVal val="#ppt_w*0.70"/>
                                          </p:val>
                                        </p:tav>
                                        <p:tav tm="100000">
                                          <p:val>
                                            <p:strVal val="#ppt_w"/>
                                          </p:val>
                                        </p:tav>
                                      </p:tavLst>
                                    </p:anim>
                                    <p:anim calcmode="lin" valueType="num">
                                      <p:cBhvr>
                                        <p:cTn id="111" dur="1000" fill="hold"/>
                                        <p:tgtEl>
                                          <p:spTgt spid="49"/>
                                        </p:tgtEl>
                                        <p:attrNameLst>
                                          <p:attrName>ppt_h</p:attrName>
                                        </p:attrNameLst>
                                      </p:cBhvr>
                                      <p:tavLst>
                                        <p:tav tm="0">
                                          <p:val>
                                            <p:strVal val="#ppt_h"/>
                                          </p:val>
                                        </p:tav>
                                        <p:tav tm="100000">
                                          <p:val>
                                            <p:strVal val="#ppt_h"/>
                                          </p:val>
                                        </p:tav>
                                      </p:tavLst>
                                    </p:anim>
                                    <p:animEffect transition="in" filter="fade">
                                      <p:cBhvr>
                                        <p:cTn id="112" dur="1000"/>
                                        <p:tgtEl>
                                          <p:spTgt spid="49"/>
                                        </p:tgtEl>
                                      </p:cBhvr>
                                    </p:animEffect>
                                  </p:childTnLst>
                                </p:cTn>
                              </p:par>
                              <p:par>
                                <p:cTn id="113" presetID="55" presetClass="entr" presetSubtype="0"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p:cTn id="115" dur="1000" fill="hold"/>
                                        <p:tgtEl>
                                          <p:spTgt spid="50"/>
                                        </p:tgtEl>
                                        <p:attrNameLst>
                                          <p:attrName>ppt_w</p:attrName>
                                        </p:attrNameLst>
                                      </p:cBhvr>
                                      <p:tavLst>
                                        <p:tav tm="0">
                                          <p:val>
                                            <p:strVal val="#ppt_w*0.70"/>
                                          </p:val>
                                        </p:tav>
                                        <p:tav tm="100000">
                                          <p:val>
                                            <p:strVal val="#ppt_w"/>
                                          </p:val>
                                        </p:tav>
                                      </p:tavLst>
                                    </p:anim>
                                    <p:anim calcmode="lin" valueType="num">
                                      <p:cBhvr>
                                        <p:cTn id="116" dur="1000" fill="hold"/>
                                        <p:tgtEl>
                                          <p:spTgt spid="50"/>
                                        </p:tgtEl>
                                        <p:attrNameLst>
                                          <p:attrName>ppt_h</p:attrName>
                                        </p:attrNameLst>
                                      </p:cBhvr>
                                      <p:tavLst>
                                        <p:tav tm="0">
                                          <p:val>
                                            <p:strVal val="#ppt_h"/>
                                          </p:val>
                                        </p:tav>
                                        <p:tav tm="100000">
                                          <p:val>
                                            <p:strVal val="#ppt_h"/>
                                          </p:val>
                                        </p:tav>
                                      </p:tavLst>
                                    </p:anim>
                                    <p:animEffect transition="in" filter="fade">
                                      <p:cBhvr>
                                        <p:cTn id="117"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18" grpId="0"/>
      <p:bldP spid="44" grpId="0"/>
      <p:bldP spid="38" grpId="0"/>
      <p:bldP spid="39" grpId="0" animBg="1"/>
      <p:bldP spid="46" grpId="0" animBg="1"/>
      <p:bldP spid="48" grpId="0"/>
      <p:bldP spid="49"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357298"/>
            <a:ext cx="3703802" cy="24050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572132" y="2428868"/>
            <a:ext cx="3571868" cy="2105031"/>
          </a:xfrm>
          <a:prstGeom prst="rect">
            <a:avLst/>
          </a:prstGeom>
          <a:noFill/>
          <a:ln w="9525">
            <a:noFill/>
            <a:miter lim="800000"/>
            <a:headEnd/>
            <a:tailEnd/>
          </a:ln>
          <a:effectLst/>
        </p:spPr>
      </p:pic>
      <p:sp>
        <p:nvSpPr>
          <p:cNvPr id="4" name="3 - TextBox"/>
          <p:cNvSpPr txBox="1"/>
          <p:nvPr/>
        </p:nvSpPr>
        <p:spPr>
          <a:xfrm>
            <a:off x="1571604" y="214290"/>
            <a:ext cx="5715040" cy="461665"/>
          </a:xfrm>
          <a:prstGeom prst="rect">
            <a:avLst/>
          </a:prstGeom>
          <a:noFill/>
        </p:spPr>
        <p:txBody>
          <a:bodyPr wrap="square" rtlCol="0">
            <a:spAutoFit/>
          </a:bodyPr>
          <a:lstStyle/>
          <a:p>
            <a:r>
              <a:rPr lang="el-GR" sz="2400" b="1" dirty="0" smtClean="0">
                <a:solidFill>
                  <a:srgbClr val="FF0000"/>
                </a:solidFill>
              </a:rPr>
              <a:t>Ηλεκτρικό κύκλωμα με ένα καταναλωτή</a:t>
            </a:r>
            <a:endParaRPr lang="en-US" sz="2400" b="1" dirty="0" smtClean="0">
              <a:solidFill>
                <a:srgbClr val="FF0000"/>
              </a:solidFill>
            </a:endParaRPr>
          </a:p>
        </p:txBody>
      </p:sp>
      <p:cxnSp>
        <p:nvCxnSpPr>
          <p:cNvPr id="6" name="5 - Ευθύγραμμο βέλος σύνδεσης"/>
          <p:cNvCxnSpPr/>
          <p:nvPr/>
        </p:nvCxnSpPr>
        <p:spPr>
          <a:xfrm rot="5400000">
            <a:off x="1714480" y="3643314"/>
            <a:ext cx="785818"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p:nvPr/>
        </p:nvCxnSpPr>
        <p:spPr>
          <a:xfrm>
            <a:off x="3571868" y="3071810"/>
            <a:ext cx="1785950"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10 - TextBox"/>
          <p:cNvSpPr txBox="1"/>
          <p:nvPr/>
        </p:nvSpPr>
        <p:spPr>
          <a:xfrm>
            <a:off x="0" y="4143380"/>
            <a:ext cx="3786214" cy="1200329"/>
          </a:xfrm>
          <a:prstGeom prst="rect">
            <a:avLst/>
          </a:prstGeom>
          <a:noFill/>
        </p:spPr>
        <p:txBody>
          <a:bodyPr wrap="square" rtlCol="0">
            <a:spAutoFit/>
          </a:bodyPr>
          <a:lstStyle/>
          <a:p>
            <a:r>
              <a:rPr lang="el-GR" sz="2400" dirty="0" smtClean="0"/>
              <a:t>Απλό ηλεκτρικό κύκλωμα με </a:t>
            </a:r>
            <a:r>
              <a:rPr lang="el-GR" sz="2400" u="sng" dirty="0" smtClean="0"/>
              <a:t>καλώδιο</a:t>
            </a:r>
            <a:r>
              <a:rPr lang="el-GR" sz="2400" dirty="0" smtClean="0"/>
              <a:t>  ένα </a:t>
            </a:r>
            <a:r>
              <a:rPr lang="el-GR" sz="2400" u="sng" dirty="0" smtClean="0"/>
              <a:t>λαμπάκι</a:t>
            </a:r>
            <a:r>
              <a:rPr lang="el-GR" sz="2400" dirty="0" smtClean="0"/>
              <a:t>, μια </a:t>
            </a:r>
            <a:r>
              <a:rPr lang="el-GR" sz="2400" u="sng" dirty="0" smtClean="0"/>
              <a:t>μπαταρία</a:t>
            </a:r>
            <a:r>
              <a:rPr lang="el-GR" sz="2400" dirty="0" smtClean="0"/>
              <a:t> και ένα </a:t>
            </a:r>
            <a:r>
              <a:rPr lang="el-GR" sz="2400" u="sng" dirty="0" smtClean="0"/>
              <a:t>διακόπτη</a:t>
            </a:r>
            <a:r>
              <a:rPr lang="el-GR" sz="2400" dirty="0" smtClean="0"/>
              <a:t>.</a:t>
            </a:r>
            <a:endParaRPr lang="en-US" sz="2400" dirty="0" smtClean="0"/>
          </a:p>
        </p:txBody>
      </p:sp>
      <p:sp>
        <p:nvSpPr>
          <p:cNvPr id="13" name="12 - TextBox"/>
          <p:cNvSpPr txBox="1"/>
          <p:nvPr/>
        </p:nvSpPr>
        <p:spPr>
          <a:xfrm>
            <a:off x="5572132" y="4643446"/>
            <a:ext cx="3786214" cy="1938992"/>
          </a:xfrm>
          <a:prstGeom prst="rect">
            <a:avLst/>
          </a:prstGeom>
          <a:noFill/>
        </p:spPr>
        <p:txBody>
          <a:bodyPr wrap="square" rtlCol="0">
            <a:spAutoFit/>
          </a:bodyPr>
          <a:lstStyle/>
          <a:p>
            <a:r>
              <a:rPr lang="el-GR" sz="2400" dirty="0" smtClean="0"/>
              <a:t>Σχηματική αναπαράσταση του απλού ηλεκτρικού κυκλώματος,  με </a:t>
            </a:r>
            <a:r>
              <a:rPr lang="el-GR" sz="2400" u="sng" dirty="0" smtClean="0"/>
              <a:t>καλώδιο</a:t>
            </a:r>
            <a:r>
              <a:rPr lang="el-GR" sz="2400" dirty="0" smtClean="0"/>
              <a:t>, ένα </a:t>
            </a:r>
            <a:r>
              <a:rPr lang="el-GR" sz="2400" u="sng" dirty="0" smtClean="0"/>
              <a:t>λαμπάκι</a:t>
            </a:r>
            <a:r>
              <a:rPr lang="el-GR" sz="2400" dirty="0" smtClean="0"/>
              <a:t>, μια </a:t>
            </a:r>
            <a:r>
              <a:rPr lang="el-GR" sz="2400" u="sng" dirty="0" smtClean="0"/>
              <a:t>μπαταρία</a:t>
            </a:r>
            <a:r>
              <a:rPr lang="el-GR" sz="2400" dirty="0" smtClean="0"/>
              <a:t> και ένα </a:t>
            </a:r>
            <a:r>
              <a:rPr lang="el-GR" sz="2400" u="sng" dirty="0" smtClean="0"/>
              <a:t>διακόπτη</a:t>
            </a:r>
            <a:r>
              <a:rPr lang="el-GR" sz="2400" dirty="0" smtClean="0"/>
              <a:t>.</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0.70"/>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 calcmode="lin" valueType="num">
                                      <p:cBhvr>
                                        <p:cTn id="35" dur="1000" fill="hold"/>
                                        <p:tgtEl>
                                          <p:spTgt spid="1027"/>
                                        </p:tgtEl>
                                        <p:attrNameLst>
                                          <p:attrName>ppt_w</p:attrName>
                                        </p:attrNameLst>
                                      </p:cBhvr>
                                      <p:tavLst>
                                        <p:tav tm="0">
                                          <p:val>
                                            <p:strVal val="#ppt_w*0.70"/>
                                          </p:val>
                                        </p:tav>
                                        <p:tav tm="100000">
                                          <p:val>
                                            <p:strVal val="#ppt_w"/>
                                          </p:val>
                                        </p:tav>
                                      </p:tavLst>
                                    </p:anim>
                                    <p:anim calcmode="lin" valueType="num">
                                      <p:cBhvr>
                                        <p:cTn id="36" dur="1000" fill="hold"/>
                                        <p:tgtEl>
                                          <p:spTgt spid="1027"/>
                                        </p:tgtEl>
                                        <p:attrNameLst>
                                          <p:attrName>ppt_h</p:attrName>
                                        </p:attrNameLst>
                                      </p:cBhvr>
                                      <p:tavLst>
                                        <p:tav tm="0">
                                          <p:val>
                                            <p:strVal val="#ppt_h"/>
                                          </p:val>
                                        </p:tav>
                                        <p:tav tm="100000">
                                          <p:val>
                                            <p:strVal val="#ppt_h"/>
                                          </p:val>
                                        </p:tav>
                                      </p:tavLst>
                                    </p:anim>
                                    <p:animEffect transition="in" filter="fade">
                                      <p:cBhvr>
                                        <p:cTn id="37" dur="1000"/>
                                        <p:tgtEl>
                                          <p:spTgt spid="1027"/>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17 - TextBox"/>
          <p:cNvSpPr txBox="1"/>
          <p:nvPr/>
        </p:nvSpPr>
        <p:spPr>
          <a:xfrm>
            <a:off x="571472" y="285728"/>
            <a:ext cx="5357850" cy="1938992"/>
          </a:xfrm>
          <a:prstGeom prst="rect">
            <a:avLst/>
          </a:prstGeom>
          <a:noFill/>
        </p:spPr>
        <p:txBody>
          <a:bodyPr wrap="square" rtlCol="0">
            <a:spAutoFit/>
          </a:bodyPr>
          <a:lstStyle/>
          <a:p>
            <a:endParaRPr lang="el-GR" sz="2000" b="1" u="sng" dirty="0" smtClean="0"/>
          </a:p>
          <a:p>
            <a:r>
              <a:rPr lang="el-GR" sz="2000" dirty="0" smtClean="0"/>
              <a:t>Υπάρχουν κάποιες συσκευές που ονομάζονται αντιστάτες, σε αυτούς   τους </a:t>
            </a:r>
            <a:r>
              <a:rPr lang="el-GR" sz="2000" u="sng" dirty="0" smtClean="0"/>
              <a:t>αντιστάτες</a:t>
            </a:r>
            <a:r>
              <a:rPr lang="el-GR" sz="2000" dirty="0" smtClean="0"/>
              <a:t> όλη η ηλεκτρική ενέργεια που παίρνουν από το ηλεκτρικό ρεύμα, που περνάει από μέσα τους,  μετατρέπεται ….σε θερμότητα</a:t>
            </a:r>
            <a:r>
              <a:rPr lang="el-GR" sz="2000" b="1" u="sng" dirty="0" smtClean="0"/>
              <a:t> </a:t>
            </a:r>
            <a:endParaRPr lang="en-US" sz="2000" b="1" u="sng" dirty="0" smtClean="0"/>
          </a:p>
        </p:txBody>
      </p:sp>
      <p:pic>
        <p:nvPicPr>
          <p:cNvPr id="59394" name="Picture 2"/>
          <p:cNvPicPr>
            <a:picLocks noChangeAspect="1" noChangeArrowheads="1"/>
          </p:cNvPicPr>
          <p:nvPr/>
        </p:nvPicPr>
        <p:blipFill>
          <a:blip r:embed="rId2"/>
          <a:srcRect/>
          <a:stretch>
            <a:fillRect/>
          </a:stretch>
        </p:blipFill>
        <p:spPr bwMode="auto">
          <a:xfrm>
            <a:off x="6072166" y="0"/>
            <a:ext cx="3071834" cy="2495846"/>
          </a:xfrm>
          <a:prstGeom prst="rect">
            <a:avLst/>
          </a:prstGeom>
          <a:noFill/>
          <a:ln w="9525">
            <a:noFill/>
            <a:miter lim="800000"/>
            <a:headEnd/>
            <a:tailEnd/>
          </a:ln>
          <a:effectLst/>
        </p:spPr>
      </p:pic>
      <p:cxnSp>
        <p:nvCxnSpPr>
          <p:cNvPr id="14" name="13 - Ευθύγραμμο βέλος σύνδεσης"/>
          <p:cNvCxnSpPr/>
          <p:nvPr/>
        </p:nvCxnSpPr>
        <p:spPr>
          <a:xfrm rot="5400000">
            <a:off x="6929454" y="2214554"/>
            <a:ext cx="857256"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6215074" y="3071810"/>
            <a:ext cx="3500462" cy="369332"/>
          </a:xfrm>
          <a:prstGeom prst="rect">
            <a:avLst/>
          </a:prstGeom>
          <a:noFill/>
        </p:spPr>
        <p:txBody>
          <a:bodyPr wrap="square" rtlCol="0">
            <a:spAutoFit/>
          </a:bodyPr>
          <a:lstStyle/>
          <a:p>
            <a:r>
              <a:rPr lang="el-GR" dirty="0" smtClean="0"/>
              <a:t>Διάφοροι τύποι </a:t>
            </a:r>
            <a:r>
              <a:rPr lang="el-GR" u="sng" dirty="0" smtClean="0"/>
              <a:t>αντιστατών</a:t>
            </a:r>
            <a:endParaRPr lang="en-US" u="sng" dirty="0" smtClean="0"/>
          </a:p>
        </p:txBody>
      </p:sp>
      <p:sp>
        <p:nvSpPr>
          <p:cNvPr id="13" name="12 - TextBox"/>
          <p:cNvSpPr txBox="1"/>
          <p:nvPr/>
        </p:nvSpPr>
        <p:spPr>
          <a:xfrm>
            <a:off x="0" y="3500438"/>
            <a:ext cx="9001156" cy="830997"/>
          </a:xfrm>
          <a:prstGeom prst="rect">
            <a:avLst/>
          </a:prstGeom>
          <a:noFill/>
        </p:spPr>
        <p:txBody>
          <a:bodyPr wrap="square" rtlCol="0">
            <a:spAutoFit/>
          </a:bodyPr>
          <a:lstStyle/>
          <a:p>
            <a:endParaRPr lang="el-GR" sz="2400" b="1" u="sng" dirty="0" smtClean="0"/>
          </a:p>
          <a:p>
            <a:r>
              <a:rPr lang="el-GR" sz="2400" u="sng" dirty="0" smtClean="0"/>
              <a:t>Οι αντιστάτες στα ηλεκτρικά κυκλώματα συμβολίζονται με:</a:t>
            </a:r>
            <a:endParaRPr lang="en-US" sz="2400" b="1" u="sng" dirty="0" smtClean="0"/>
          </a:p>
        </p:txBody>
      </p:sp>
      <p:sp>
        <p:nvSpPr>
          <p:cNvPr id="20" name="19 - Ελεύθερη σχεδίαση"/>
          <p:cNvSpPr/>
          <p:nvPr/>
        </p:nvSpPr>
        <p:spPr>
          <a:xfrm>
            <a:off x="5143504" y="4929198"/>
            <a:ext cx="718457" cy="424542"/>
          </a:xfrm>
          <a:custGeom>
            <a:avLst/>
            <a:gdLst>
              <a:gd name="connsiteX0" fmla="*/ 0 w 718457"/>
              <a:gd name="connsiteY0" fmla="*/ 418011 h 424542"/>
              <a:gd name="connsiteX1" fmla="*/ 104503 w 718457"/>
              <a:gd name="connsiteY1" fmla="*/ 0 h 424542"/>
              <a:gd name="connsiteX2" fmla="*/ 169817 w 718457"/>
              <a:gd name="connsiteY2" fmla="*/ 418011 h 424542"/>
              <a:gd name="connsiteX3" fmla="*/ 274320 w 718457"/>
              <a:gd name="connsiteY3" fmla="*/ 13063 h 424542"/>
              <a:gd name="connsiteX4" fmla="*/ 365760 w 718457"/>
              <a:gd name="connsiteY4" fmla="*/ 418011 h 424542"/>
              <a:gd name="connsiteX5" fmla="*/ 470263 w 718457"/>
              <a:gd name="connsiteY5" fmla="*/ 13063 h 424542"/>
              <a:gd name="connsiteX6" fmla="*/ 535577 w 718457"/>
              <a:gd name="connsiteY6" fmla="*/ 418011 h 424542"/>
              <a:gd name="connsiteX7" fmla="*/ 640080 w 718457"/>
              <a:gd name="connsiteY7" fmla="*/ 52251 h 424542"/>
              <a:gd name="connsiteX8" fmla="*/ 718457 w 718457"/>
              <a:gd name="connsiteY8" fmla="*/ 418011 h 424542"/>
              <a:gd name="connsiteX9" fmla="*/ 718457 w 718457"/>
              <a:gd name="connsiteY9" fmla="*/ 418011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57" h="424542">
                <a:moveTo>
                  <a:pt x="0" y="418011"/>
                </a:moveTo>
                <a:cubicBezTo>
                  <a:pt x="38100" y="209005"/>
                  <a:pt x="76200" y="0"/>
                  <a:pt x="104503" y="0"/>
                </a:cubicBezTo>
                <a:cubicBezTo>
                  <a:pt x="132806" y="0"/>
                  <a:pt x="141514" y="415834"/>
                  <a:pt x="169817" y="418011"/>
                </a:cubicBezTo>
                <a:cubicBezTo>
                  <a:pt x="198120" y="420188"/>
                  <a:pt x="241663" y="13063"/>
                  <a:pt x="274320" y="13063"/>
                </a:cubicBezTo>
                <a:cubicBezTo>
                  <a:pt x="306977" y="13063"/>
                  <a:pt x="333103" y="418011"/>
                  <a:pt x="365760" y="418011"/>
                </a:cubicBezTo>
                <a:cubicBezTo>
                  <a:pt x="398417" y="418011"/>
                  <a:pt x="441960" y="13063"/>
                  <a:pt x="470263" y="13063"/>
                </a:cubicBezTo>
                <a:cubicBezTo>
                  <a:pt x="498566" y="13063"/>
                  <a:pt x="507274" y="411480"/>
                  <a:pt x="535577" y="418011"/>
                </a:cubicBezTo>
                <a:cubicBezTo>
                  <a:pt x="563880" y="424542"/>
                  <a:pt x="609600" y="52251"/>
                  <a:pt x="640080" y="52251"/>
                </a:cubicBezTo>
                <a:cubicBezTo>
                  <a:pt x="670560" y="52251"/>
                  <a:pt x="718457" y="418011"/>
                  <a:pt x="718457" y="418011"/>
                </a:cubicBezTo>
                <a:lnTo>
                  <a:pt x="718457" y="418011"/>
                </a:lnTo>
              </a:path>
            </a:pathLst>
          </a:cu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20 - Ελεύθερη σχεδίαση"/>
          <p:cNvSpPr/>
          <p:nvPr/>
        </p:nvSpPr>
        <p:spPr>
          <a:xfrm>
            <a:off x="3214678" y="5000636"/>
            <a:ext cx="718457" cy="424542"/>
          </a:xfrm>
          <a:custGeom>
            <a:avLst/>
            <a:gdLst>
              <a:gd name="connsiteX0" fmla="*/ 0 w 718457"/>
              <a:gd name="connsiteY0" fmla="*/ 418011 h 424542"/>
              <a:gd name="connsiteX1" fmla="*/ 104503 w 718457"/>
              <a:gd name="connsiteY1" fmla="*/ 0 h 424542"/>
              <a:gd name="connsiteX2" fmla="*/ 169817 w 718457"/>
              <a:gd name="connsiteY2" fmla="*/ 418011 h 424542"/>
              <a:gd name="connsiteX3" fmla="*/ 274320 w 718457"/>
              <a:gd name="connsiteY3" fmla="*/ 13063 h 424542"/>
              <a:gd name="connsiteX4" fmla="*/ 365760 w 718457"/>
              <a:gd name="connsiteY4" fmla="*/ 418011 h 424542"/>
              <a:gd name="connsiteX5" fmla="*/ 470263 w 718457"/>
              <a:gd name="connsiteY5" fmla="*/ 13063 h 424542"/>
              <a:gd name="connsiteX6" fmla="*/ 535577 w 718457"/>
              <a:gd name="connsiteY6" fmla="*/ 418011 h 424542"/>
              <a:gd name="connsiteX7" fmla="*/ 640080 w 718457"/>
              <a:gd name="connsiteY7" fmla="*/ 52251 h 424542"/>
              <a:gd name="connsiteX8" fmla="*/ 718457 w 718457"/>
              <a:gd name="connsiteY8" fmla="*/ 418011 h 424542"/>
              <a:gd name="connsiteX9" fmla="*/ 718457 w 718457"/>
              <a:gd name="connsiteY9" fmla="*/ 418011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57" h="424542">
                <a:moveTo>
                  <a:pt x="0" y="418011"/>
                </a:moveTo>
                <a:cubicBezTo>
                  <a:pt x="38100" y="209005"/>
                  <a:pt x="76200" y="0"/>
                  <a:pt x="104503" y="0"/>
                </a:cubicBezTo>
                <a:cubicBezTo>
                  <a:pt x="132806" y="0"/>
                  <a:pt x="141514" y="415834"/>
                  <a:pt x="169817" y="418011"/>
                </a:cubicBezTo>
                <a:cubicBezTo>
                  <a:pt x="198120" y="420188"/>
                  <a:pt x="241663" y="13063"/>
                  <a:pt x="274320" y="13063"/>
                </a:cubicBezTo>
                <a:cubicBezTo>
                  <a:pt x="306977" y="13063"/>
                  <a:pt x="333103" y="418011"/>
                  <a:pt x="365760" y="418011"/>
                </a:cubicBezTo>
                <a:cubicBezTo>
                  <a:pt x="398417" y="418011"/>
                  <a:pt x="441960" y="13063"/>
                  <a:pt x="470263" y="13063"/>
                </a:cubicBezTo>
                <a:cubicBezTo>
                  <a:pt x="498566" y="13063"/>
                  <a:pt x="507274" y="411480"/>
                  <a:pt x="535577" y="418011"/>
                </a:cubicBezTo>
                <a:cubicBezTo>
                  <a:pt x="563880" y="424542"/>
                  <a:pt x="609600" y="52251"/>
                  <a:pt x="640080" y="52251"/>
                </a:cubicBezTo>
                <a:cubicBezTo>
                  <a:pt x="670560" y="52251"/>
                  <a:pt x="718457" y="418011"/>
                  <a:pt x="718457" y="418011"/>
                </a:cubicBezTo>
                <a:lnTo>
                  <a:pt x="718457" y="418011"/>
                </a:lnTo>
              </a:path>
            </a:pathLst>
          </a:cu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strVal val="#ppt_w*0.70"/>
                                          </p:val>
                                        </p:tav>
                                        <p:tav tm="100000">
                                          <p:val>
                                            <p:strVal val="#ppt_w"/>
                                          </p:val>
                                        </p:tav>
                                      </p:tavLst>
                                    </p:anim>
                                    <p:anim calcmode="lin" valueType="num">
                                      <p:cBhvr>
                                        <p:cTn id="15" dur="1000" fill="hold"/>
                                        <p:tgtEl>
                                          <p:spTgt spid="14"/>
                                        </p:tgtEl>
                                        <p:attrNameLst>
                                          <p:attrName>ppt_h</p:attrName>
                                        </p:attrNameLst>
                                      </p:cBhvr>
                                      <p:tavLst>
                                        <p:tav tm="0">
                                          <p:val>
                                            <p:strVal val="#ppt_h"/>
                                          </p:val>
                                        </p:tav>
                                        <p:tav tm="100000">
                                          <p:val>
                                            <p:strVal val="#ppt_h"/>
                                          </p:val>
                                        </p:tav>
                                      </p:tavLst>
                                    </p:anim>
                                    <p:animEffect transition="in" filter="fade">
                                      <p:cBhvr>
                                        <p:cTn id="16" dur="1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strVal val="#ppt_w*0.70"/>
                                          </p:val>
                                        </p:tav>
                                        <p:tav tm="100000">
                                          <p:val>
                                            <p:strVal val="#ppt_w"/>
                                          </p:val>
                                        </p:tav>
                                      </p:tavLst>
                                    </p:anim>
                                    <p:anim calcmode="lin" valueType="num">
                                      <p:cBhvr>
                                        <p:cTn id="22" dur="1000" fill="hold"/>
                                        <p:tgtEl>
                                          <p:spTgt spid="19"/>
                                        </p:tgtEl>
                                        <p:attrNameLst>
                                          <p:attrName>ppt_h</p:attrName>
                                        </p:attrNameLst>
                                      </p:cBhvr>
                                      <p:tavLst>
                                        <p:tav tm="0">
                                          <p:val>
                                            <p:strVal val="#ppt_h"/>
                                          </p:val>
                                        </p:tav>
                                        <p:tav tm="100000">
                                          <p:val>
                                            <p:strVal val="#ppt_h"/>
                                          </p:val>
                                        </p:tav>
                                      </p:tavLst>
                                    </p:anim>
                                    <p:animEffect transition="in" filter="fade">
                                      <p:cBhvr>
                                        <p:cTn id="23" dur="1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strVal val="#ppt_w*0.70"/>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strVal val="#ppt_w*0.70"/>
                                          </p:val>
                                        </p:tav>
                                        <p:tav tm="100000">
                                          <p:val>
                                            <p:strVal val="#ppt_w"/>
                                          </p:val>
                                        </p:tav>
                                      </p:tavLst>
                                    </p:anim>
                                    <p:anim calcmode="lin" valueType="num">
                                      <p:cBhvr>
                                        <p:cTn id="41" dur="1000" fill="hold"/>
                                        <p:tgtEl>
                                          <p:spTgt spid="21"/>
                                        </p:tgtEl>
                                        <p:attrNameLst>
                                          <p:attrName>ppt_h</p:attrName>
                                        </p:attrNameLst>
                                      </p:cBhvr>
                                      <p:tavLst>
                                        <p:tav tm="0">
                                          <p:val>
                                            <p:strVal val="#ppt_h"/>
                                          </p:val>
                                        </p:tav>
                                        <p:tav tm="100000">
                                          <p:val>
                                            <p:strVal val="#ppt_h"/>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0.7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13"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89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9394" name="Picture 2"/>
          <p:cNvPicPr>
            <a:picLocks noChangeAspect="1" noChangeArrowheads="1"/>
          </p:cNvPicPr>
          <p:nvPr/>
        </p:nvPicPr>
        <p:blipFill>
          <a:blip r:embed="rId2"/>
          <a:srcRect/>
          <a:stretch>
            <a:fillRect/>
          </a:stretch>
        </p:blipFill>
        <p:spPr bwMode="auto">
          <a:xfrm>
            <a:off x="6072166" y="142852"/>
            <a:ext cx="3071834" cy="2495846"/>
          </a:xfrm>
          <a:prstGeom prst="rect">
            <a:avLst/>
          </a:prstGeom>
          <a:noFill/>
          <a:ln w="9525">
            <a:noFill/>
            <a:miter lim="800000"/>
            <a:headEnd/>
            <a:tailEnd/>
          </a:ln>
          <a:effectLst/>
        </p:spPr>
      </p:pic>
      <p:cxnSp>
        <p:nvCxnSpPr>
          <p:cNvPr id="14" name="13 - Ευθύγραμμο βέλος σύνδεσης"/>
          <p:cNvCxnSpPr/>
          <p:nvPr/>
        </p:nvCxnSpPr>
        <p:spPr>
          <a:xfrm rot="5400000">
            <a:off x="6929454" y="2214554"/>
            <a:ext cx="857256"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18 - TextBox"/>
          <p:cNvSpPr txBox="1"/>
          <p:nvPr/>
        </p:nvSpPr>
        <p:spPr>
          <a:xfrm>
            <a:off x="6215074" y="3071810"/>
            <a:ext cx="3500462" cy="369332"/>
          </a:xfrm>
          <a:prstGeom prst="rect">
            <a:avLst/>
          </a:prstGeom>
          <a:noFill/>
        </p:spPr>
        <p:txBody>
          <a:bodyPr wrap="square" rtlCol="0">
            <a:spAutoFit/>
          </a:bodyPr>
          <a:lstStyle/>
          <a:p>
            <a:r>
              <a:rPr lang="el-GR" dirty="0" smtClean="0"/>
              <a:t>Διάφοροι τύποι </a:t>
            </a:r>
            <a:r>
              <a:rPr lang="el-GR" u="sng" dirty="0" smtClean="0"/>
              <a:t>αντιστατών</a:t>
            </a:r>
            <a:endParaRPr lang="en-US" u="sng" dirty="0" smtClean="0"/>
          </a:p>
        </p:txBody>
      </p:sp>
      <p:cxnSp>
        <p:nvCxnSpPr>
          <p:cNvPr id="22" name="21 - Γωνιακή σύνδεση"/>
          <p:cNvCxnSpPr/>
          <p:nvPr/>
        </p:nvCxnSpPr>
        <p:spPr>
          <a:xfrm rot="16200000" flipH="1">
            <a:off x="2786050" y="4214818"/>
            <a:ext cx="2571768" cy="571504"/>
          </a:xfrm>
          <a:prstGeom prst="bentConnector3">
            <a:avLst>
              <a:gd name="adj1" fmla="val 223"/>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 name="22 - Γωνιακή σύνδεση"/>
          <p:cNvCxnSpPr/>
          <p:nvPr/>
        </p:nvCxnSpPr>
        <p:spPr>
          <a:xfrm>
            <a:off x="857224" y="4500570"/>
            <a:ext cx="2071702" cy="1285884"/>
          </a:xfrm>
          <a:prstGeom prst="bentConnector3">
            <a:avLst>
              <a:gd name="adj1" fmla="val 1449"/>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p:nvPr/>
        </p:nvCxnSpPr>
        <p:spPr>
          <a:xfrm rot="5400000">
            <a:off x="2714612" y="5786454"/>
            <a:ext cx="428628"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5" name="24 - Ευθεία γραμμή σύνδεσης"/>
          <p:cNvCxnSpPr/>
          <p:nvPr/>
        </p:nvCxnSpPr>
        <p:spPr>
          <a:xfrm rot="16200000" flipH="1">
            <a:off x="2678099" y="5751529"/>
            <a:ext cx="796136" cy="8730"/>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6" name="25 - Ευθεία γραμμή σύνδεσης"/>
          <p:cNvCxnSpPr/>
          <p:nvPr/>
        </p:nvCxnSpPr>
        <p:spPr>
          <a:xfrm>
            <a:off x="3071802" y="5786454"/>
            <a:ext cx="128588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26 - Ευθεία γραμμή σύνδεσης"/>
          <p:cNvCxnSpPr/>
          <p:nvPr/>
        </p:nvCxnSpPr>
        <p:spPr>
          <a:xfrm rot="5400000" flipH="1" flipV="1">
            <a:off x="713554" y="4357694"/>
            <a:ext cx="286546" cy="794"/>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8" name="27 - Ελεύθερη σχεδίαση"/>
          <p:cNvSpPr/>
          <p:nvPr/>
        </p:nvSpPr>
        <p:spPr>
          <a:xfrm>
            <a:off x="1428728" y="2786058"/>
            <a:ext cx="718457" cy="424542"/>
          </a:xfrm>
          <a:custGeom>
            <a:avLst/>
            <a:gdLst>
              <a:gd name="connsiteX0" fmla="*/ 0 w 718457"/>
              <a:gd name="connsiteY0" fmla="*/ 418011 h 424542"/>
              <a:gd name="connsiteX1" fmla="*/ 104503 w 718457"/>
              <a:gd name="connsiteY1" fmla="*/ 0 h 424542"/>
              <a:gd name="connsiteX2" fmla="*/ 169817 w 718457"/>
              <a:gd name="connsiteY2" fmla="*/ 418011 h 424542"/>
              <a:gd name="connsiteX3" fmla="*/ 274320 w 718457"/>
              <a:gd name="connsiteY3" fmla="*/ 13063 h 424542"/>
              <a:gd name="connsiteX4" fmla="*/ 365760 w 718457"/>
              <a:gd name="connsiteY4" fmla="*/ 418011 h 424542"/>
              <a:gd name="connsiteX5" fmla="*/ 470263 w 718457"/>
              <a:gd name="connsiteY5" fmla="*/ 13063 h 424542"/>
              <a:gd name="connsiteX6" fmla="*/ 535577 w 718457"/>
              <a:gd name="connsiteY6" fmla="*/ 418011 h 424542"/>
              <a:gd name="connsiteX7" fmla="*/ 640080 w 718457"/>
              <a:gd name="connsiteY7" fmla="*/ 52251 h 424542"/>
              <a:gd name="connsiteX8" fmla="*/ 718457 w 718457"/>
              <a:gd name="connsiteY8" fmla="*/ 418011 h 424542"/>
              <a:gd name="connsiteX9" fmla="*/ 718457 w 718457"/>
              <a:gd name="connsiteY9" fmla="*/ 418011 h 42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457" h="424542">
                <a:moveTo>
                  <a:pt x="0" y="418011"/>
                </a:moveTo>
                <a:cubicBezTo>
                  <a:pt x="38100" y="209005"/>
                  <a:pt x="76200" y="0"/>
                  <a:pt x="104503" y="0"/>
                </a:cubicBezTo>
                <a:cubicBezTo>
                  <a:pt x="132806" y="0"/>
                  <a:pt x="141514" y="415834"/>
                  <a:pt x="169817" y="418011"/>
                </a:cubicBezTo>
                <a:cubicBezTo>
                  <a:pt x="198120" y="420188"/>
                  <a:pt x="241663" y="13063"/>
                  <a:pt x="274320" y="13063"/>
                </a:cubicBezTo>
                <a:cubicBezTo>
                  <a:pt x="306977" y="13063"/>
                  <a:pt x="333103" y="418011"/>
                  <a:pt x="365760" y="418011"/>
                </a:cubicBezTo>
                <a:cubicBezTo>
                  <a:pt x="398417" y="418011"/>
                  <a:pt x="441960" y="13063"/>
                  <a:pt x="470263" y="13063"/>
                </a:cubicBezTo>
                <a:cubicBezTo>
                  <a:pt x="498566" y="13063"/>
                  <a:pt x="507274" y="411480"/>
                  <a:pt x="535577" y="418011"/>
                </a:cubicBezTo>
                <a:cubicBezTo>
                  <a:pt x="563880" y="424542"/>
                  <a:pt x="609600" y="52251"/>
                  <a:pt x="640080" y="52251"/>
                </a:cubicBezTo>
                <a:cubicBezTo>
                  <a:pt x="670560" y="52251"/>
                  <a:pt x="718457" y="418011"/>
                  <a:pt x="718457" y="418011"/>
                </a:cubicBezTo>
                <a:lnTo>
                  <a:pt x="718457" y="418011"/>
                </a:lnTo>
              </a:path>
            </a:pathLst>
          </a:cu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28 - Ευθεία γραμμή σύνδεσης"/>
          <p:cNvCxnSpPr/>
          <p:nvPr/>
        </p:nvCxnSpPr>
        <p:spPr>
          <a:xfrm rot="10800000">
            <a:off x="2143108" y="3214686"/>
            <a:ext cx="1643074"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29 - Ευθεία γραμμή σύνδεσης"/>
          <p:cNvCxnSpPr>
            <a:stCxn id="28" idx="0"/>
          </p:cNvCxnSpPr>
          <p:nvPr/>
        </p:nvCxnSpPr>
        <p:spPr>
          <a:xfrm flipH="1">
            <a:off x="857224" y="3204069"/>
            <a:ext cx="571504" cy="10617"/>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30 - Ευθεία γραμμή σύνδεσης"/>
          <p:cNvCxnSpPr/>
          <p:nvPr/>
        </p:nvCxnSpPr>
        <p:spPr>
          <a:xfrm rot="5400000">
            <a:off x="357158" y="3714752"/>
            <a:ext cx="1000132" cy="1588"/>
          </a:xfrm>
          <a:prstGeom prst="line">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33" name="32 - TextBox"/>
          <p:cNvSpPr txBox="1"/>
          <p:nvPr/>
        </p:nvSpPr>
        <p:spPr>
          <a:xfrm>
            <a:off x="2214546" y="6072206"/>
            <a:ext cx="2428892" cy="307777"/>
          </a:xfrm>
          <a:prstGeom prst="rect">
            <a:avLst/>
          </a:prstGeom>
          <a:noFill/>
        </p:spPr>
        <p:txBody>
          <a:bodyPr wrap="square" rtlCol="0">
            <a:spAutoFit/>
          </a:bodyPr>
          <a:lstStyle/>
          <a:p>
            <a:r>
              <a:rPr lang="el-GR" sz="1400" dirty="0" smtClean="0"/>
              <a:t>Μπαταρία ή Ηλεκτρική πηγή</a:t>
            </a:r>
            <a:endParaRPr lang="en-US" sz="1400" dirty="0" smtClean="0"/>
          </a:p>
        </p:txBody>
      </p:sp>
      <p:sp>
        <p:nvSpPr>
          <p:cNvPr id="34" name="33 - TextBox"/>
          <p:cNvSpPr txBox="1"/>
          <p:nvPr/>
        </p:nvSpPr>
        <p:spPr>
          <a:xfrm>
            <a:off x="214282" y="4143380"/>
            <a:ext cx="2428892" cy="369332"/>
          </a:xfrm>
          <a:prstGeom prst="rect">
            <a:avLst/>
          </a:prstGeom>
          <a:noFill/>
        </p:spPr>
        <p:txBody>
          <a:bodyPr wrap="square" rtlCol="0">
            <a:spAutoFit/>
          </a:bodyPr>
          <a:lstStyle/>
          <a:p>
            <a:r>
              <a:rPr lang="el-GR" b="1" dirty="0" smtClean="0"/>
              <a:t>διακόπτης</a:t>
            </a:r>
            <a:endParaRPr lang="en-US" b="1" dirty="0" smtClean="0"/>
          </a:p>
        </p:txBody>
      </p:sp>
      <p:sp>
        <p:nvSpPr>
          <p:cNvPr id="35" name="34 - Ορθογώνιο"/>
          <p:cNvSpPr/>
          <p:nvPr/>
        </p:nvSpPr>
        <p:spPr>
          <a:xfrm>
            <a:off x="1142976" y="3214686"/>
            <a:ext cx="1229183" cy="369332"/>
          </a:xfrm>
          <a:prstGeom prst="rect">
            <a:avLst/>
          </a:prstGeom>
        </p:spPr>
        <p:txBody>
          <a:bodyPr wrap="none">
            <a:spAutoFit/>
          </a:bodyPr>
          <a:lstStyle/>
          <a:p>
            <a:r>
              <a:rPr lang="el-GR" dirty="0" smtClean="0"/>
              <a:t>αντιστάτης</a:t>
            </a:r>
            <a:endParaRPr lang="en-US" dirty="0"/>
          </a:p>
        </p:txBody>
      </p:sp>
      <p:sp>
        <p:nvSpPr>
          <p:cNvPr id="38" name="37 - TextBox"/>
          <p:cNvSpPr txBox="1"/>
          <p:nvPr/>
        </p:nvSpPr>
        <p:spPr>
          <a:xfrm>
            <a:off x="642910" y="1142984"/>
            <a:ext cx="3286148" cy="1200329"/>
          </a:xfrm>
          <a:prstGeom prst="rect">
            <a:avLst/>
          </a:prstGeom>
          <a:noFill/>
        </p:spPr>
        <p:txBody>
          <a:bodyPr wrap="square" rtlCol="0">
            <a:spAutoFit/>
          </a:bodyPr>
          <a:lstStyle/>
          <a:p>
            <a:r>
              <a:rPr lang="el-GR" dirty="0" smtClean="0"/>
              <a:t>Σχηματική αναπαράσταση ενός ηλεκτρικού κυκλώματος με ένα αντιστάτη, διακόπτη και μια μπαταρία (ή ηλεκτρική πηγή)</a:t>
            </a:r>
          </a:p>
        </p:txBody>
      </p:sp>
      <p:sp>
        <p:nvSpPr>
          <p:cNvPr id="40" name="39 - TextBox"/>
          <p:cNvSpPr txBox="1"/>
          <p:nvPr/>
        </p:nvSpPr>
        <p:spPr>
          <a:xfrm>
            <a:off x="3041980" y="5610541"/>
            <a:ext cx="428628" cy="461665"/>
          </a:xfrm>
          <a:prstGeom prst="rect">
            <a:avLst/>
          </a:prstGeom>
          <a:noFill/>
        </p:spPr>
        <p:txBody>
          <a:bodyPr wrap="square" rtlCol="0">
            <a:spAutoFit/>
          </a:bodyPr>
          <a:lstStyle/>
          <a:p>
            <a:r>
              <a:rPr lang="el-GR" sz="2400" b="1" dirty="0" smtClean="0"/>
              <a:t>+</a:t>
            </a:r>
          </a:p>
        </p:txBody>
      </p:sp>
      <p:sp>
        <p:nvSpPr>
          <p:cNvPr id="41" name="40 - TextBox"/>
          <p:cNvSpPr txBox="1"/>
          <p:nvPr/>
        </p:nvSpPr>
        <p:spPr>
          <a:xfrm>
            <a:off x="2714612" y="5681979"/>
            <a:ext cx="428628" cy="461665"/>
          </a:xfrm>
          <a:prstGeom prst="rect">
            <a:avLst/>
          </a:prstGeom>
          <a:noFill/>
        </p:spPr>
        <p:txBody>
          <a:bodyPr wrap="square" rtlCol="0">
            <a:spAutoFit/>
          </a:bodyPr>
          <a:lstStyle/>
          <a:p>
            <a:r>
              <a:rPr lang="el-GR" sz="2400" b="1"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4065</TotalTime>
  <Words>668</Words>
  <PresentationFormat>Προβολή στην οθόνη (4:3)</PresentationFormat>
  <Paragraphs>126</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ΘΕΩΡΙΑ ΦΥΣΙΚΗ Γ ΛΥΚΕΙΟΥ</dc:title>
  <dc:creator>Panorea</dc:creator>
  <cp:lastModifiedBy>hp pc</cp:lastModifiedBy>
  <cp:revision>451</cp:revision>
  <dcterms:created xsi:type="dcterms:W3CDTF">2020-03-28T09:35:19Z</dcterms:created>
  <dcterms:modified xsi:type="dcterms:W3CDTF">2024-01-09T20:21:16Z</dcterms:modified>
</cp:coreProperties>
</file>