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91" r:id="rId4"/>
    <p:sldId id="345" r:id="rId5"/>
    <p:sldId id="348" r:id="rId6"/>
    <p:sldId id="347" r:id="rId7"/>
    <p:sldId id="354" r:id="rId8"/>
    <p:sldId id="379" r:id="rId9"/>
    <p:sldId id="381" r:id="rId10"/>
    <p:sldId id="382" r:id="rId11"/>
    <p:sldId id="394" r:id="rId12"/>
    <p:sldId id="395" r:id="rId13"/>
    <p:sldId id="397" r:id="rId14"/>
    <p:sldId id="396" r:id="rId15"/>
    <p:sldId id="392" r:id="rId16"/>
    <p:sldId id="384" r:id="rId17"/>
    <p:sldId id="386" r:id="rId18"/>
    <p:sldId id="38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2B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97" autoAdjust="0"/>
  </p:normalViewPr>
  <p:slideViewPr>
    <p:cSldViewPr>
      <p:cViewPr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071538" y="21429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Ηλεκτρικά Δίπολα</a:t>
            </a:r>
            <a:endParaRPr lang="en-US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071678"/>
            <a:ext cx="77153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/>
              <a:t>Όλες οι ηλεκτρικές συσκευές που χρησιμοποιούμε  έχουν δύο άκρα – δύο πόλους, έναν θετικό  και έναν αρνητικό. </a:t>
            </a:r>
          </a:p>
          <a:p>
            <a:r>
              <a:rPr lang="el-GR" sz="2400" b="1" dirty="0" smtClean="0"/>
              <a:t>Με αυτούς τους πόλους οι διαφορές συσκευές συνδέονται με το ηλεκτρικό κύκλωμα.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Γι αυτό όλες οι ηλεκτρικές συσκευές (ηλεκτρικές πηγές και καταναλωτές) ονομάζονται δίπολα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36054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175485"/>
            <a:ext cx="3214678" cy="16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4" y="0"/>
            <a:ext cx="28051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928662" y="571480"/>
            <a:ext cx="6141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τύπος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να λυθεί ως προς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785918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Άσκηση 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l-GR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2143108" y="128586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>
                <a:solidFill>
                  <a:srgbClr val="7030A0"/>
                </a:solidFill>
              </a:rPr>
              <a:t>Λύση  </a:t>
            </a:r>
            <a:endParaRPr lang="en-US" sz="2400" i="1" u="sng" dirty="0">
              <a:solidFill>
                <a:srgbClr val="7030A0"/>
              </a:solidFill>
            </a:endParaRPr>
          </a:p>
        </p:txBody>
      </p:sp>
      <p:cxnSp>
        <p:nvCxnSpPr>
          <p:cNvPr id="40" name="39 - Ευθύγραμμο βέλος σύνδεσης"/>
          <p:cNvCxnSpPr/>
          <p:nvPr/>
        </p:nvCxnSpPr>
        <p:spPr>
          <a:xfrm flipV="1">
            <a:off x="1928794" y="2071678"/>
            <a:ext cx="307183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5357818" y="171448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μπορώ στη θέση του </a:t>
            </a:r>
            <a:r>
              <a:rPr lang="en-US" dirty="0" smtClean="0"/>
              <a:t>R</a:t>
            </a:r>
            <a:r>
              <a:rPr lang="el-GR" dirty="0" smtClean="0"/>
              <a:t> να βάλω το </a:t>
            </a:r>
            <a:r>
              <a:rPr lang="en-US" dirty="0" smtClean="0"/>
              <a:t>I , </a:t>
            </a:r>
            <a:r>
              <a:rPr lang="el-GR" dirty="0" smtClean="0"/>
              <a:t> και στη θέση του </a:t>
            </a:r>
            <a:r>
              <a:rPr lang="en-US" dirty="0" smtClean="0"/>
              <a:t>I </a:t>
            </a:r>
            <a:r>
              <a:rPr lang="el-GR" dirty="0" smtClean="0"/>
              <a:t>να βάλω το R</a:t>
            </a:r>
            <a:r>
              <a:rPr lang="en-US" dirty="0" smtClean="0"/>
              <a:t>,</a:t>
            </a:r>
            <a:r>
              <a:rPr lang="el-GR" dirty="0" smtClean="0"/>
              <a:t> έτσι ο τύπος θα πάρει τη μορφή:</a:t>
            </a:r>
            <a:endParaRPr lang="en-US" dirty="0"/>
          </a:p>
        </p:txBody>
      </p:sp>
      <p:sp>
        <p:nvSpPr>
          <p:cNvPr id="68" name="67 - TextBox"/>
          <p:cNvSpPr txBox="1"/>
          <p:nvPr/>
        </p:nvSpPr>
        <p:spPr>
          <a:xfrm>
            <a:off x="3714744" y="52149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Τώρα ο τύπος είναι λυμένος ως προς </a:t>
            </a:r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70" name="69 - Ευθύγραμμο βέλος σύνδεσης"/>
          <p:cNvCxnSpPr/>
          <p:nvPr/>
        </p:nvCxnSpPr>
        <p:spPr>
          <a:xfrm>
            <a:off x="2143108" y="4857760"/>
            <a:ext cx="1571636" cy="64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2428860" y="57148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2786050" y="54832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41 - Ορθογώνιο"/>
          <p:cNvSpPr/>
          <p:nvPr/>
        </p:nvSpPr>
        <p:spPr>
          <a:xfrm>
            <a:off x="3214678" y="35716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3214678" y="857232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Ορθογώνιο"/>
          <p:cNvSpPr/>
          <p:nvPr/>
        </p:nvSpPr>
        <p:spPr>
          <a:xfrm>
            <a:off x="3214678" y="785794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54 - Ορθογώνιο"/>
          <p:cNvSpPr/>
          <p:nvPr/>
        </p:nvSpPr>
        <p:spPr>
          <a:xfrm>
            <a:off x="500034" y="200024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56" name="55 - Ορθογώνιο"/>
          <p:cNvSpPr/>
          <p:nvPr/>
        </p:nvSpPr>
        <p:spPr>
          <a:xfrm>
            <a:off x="857224" y="1977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58" name="57 - Ορθογώνιο"/>
          <p:cNvSpPr/>
          <p:nvPr/>
        </p:nvSpPr>
        <p:spPr>
          <a:xfrm>
            <a:off x="1285852" y="178592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59" name="58 - Ευθεία γραμμή σύνδεσης"/>
          <p:cNvCxnSpPr/>
          <p:nvPr/>
        </p:nvCxnSpPr>
        <p:spPr>
          <a:xfrm>
            <a:off x="1285852" y="2285992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Ορθογώνιο"/>
          <p:cNvSpPr/>
          <p:nvPr/>
        </p:nvSpPr>
        <p:spPr>
          <a:xfrm>
            <a:off x="1285852" y="2214554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61" name="60 - Ορθογώνιο"/>
          <p:cNvSpPr/>
          <p:nvPr/>
        </p:nvSpPr>
        <p:spPr>
          <a:xfrm>
            <a:off x="357158" y="3143248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62" name="61 - Ορθογώνιο"/>
          <p:cNvSpPr/>
          <p:nvPr/>
        </p:nvSpPr>
        <p:spPr>
          <a:xfrm>
            <a:off x="714348" y="32146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63" name="62 - Ορθογώνιο"/>
          <p:cNvSpPr/>
          <p:nvPr/>
        </p:nvSpPr>
        <p:spPr>
          <a:xfrm>
            <a:off x="1142976" y="3071810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67" name="66 - Ευθεία γραμμή σύνδεσης"/>
          <p:cNvCxnSpPr/>
          <p:nvPr/>
        </p:nvCxnSpPr>
        <p:spPr>
          <a:xfrm>
            <a:off x="1142976" y="3571876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Ορθογώνιο"/>
          <p:cNvSpPr/>
          <p:nvPr/>
        </p:nvSpPr>
        <p:spPr>
          <a:xfrm>
            <a:off x="1142976" y="350043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71" name="70 - Ορθογώνιο"/>
          <p:cNvSpPr/>
          <p:nvPr/>
        </p:nvSpPr>
        <p:spPr>
          <a:xfrm>
            <a:off x="6786578" y="3000372"/>
            <a:ext cx="239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3" name="42 - Ορθογώνιο"/>
          <p:cNvSpPr/>
          <p:nvPr/>
        </p:nvSpPr>
        <p:spPr>
          <a:xfrm>
            <a:off x="428596" y="435769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44" name="43 - Ορθογώνιο"/>
          <p:cNvSpPr/>
          <p:nvPr/>
        </p:nvSpPr>
        <p:spPr>
          <a:xfrm>
            <a:off x="785786" y="435769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45" name="44 - Ορθογώνιο"/>
          <p:cNvSpPr/>
          <p:nvPr/>
        </p:nvSpPr>
        <p:spPr>
          <a:xfrm>
            <a:off x="1214414" y="4214818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46" name="45 - Ευθεία γραμμή σύνδεσης"/>
          <p:cNvCxnSpPr/>
          <p:nvPr/>
        </p:nvCxnSpPr>
        <p:spPr>
          <a:xfrm>
            <a:off x="1214414" y="4714884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Ορθογώνιο"/>
          <p:cNvSpPr/>
          <p:nvPr/>
        </p:nvSpPr>
        <p:spPr>
          <a:xfrm>
            <a:off x="1214414" y="4643446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cxnSp>
        <p:nvCxnSpPr>
          <p:cNvPr id="54" name="53 - Ευθεία γραμμή σύνδεσης"/>
          <p:cNvCxnSpPr/>
          <p:nvPr/>
        </p:nvCxnSpPr>
        <p:spPr>
          <a:xfrm>
            <a:off x="642910" y="3429000"/>
            <a:ext cx="571504" cy="285752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8" grpId="0"/>
      <p:bldP spid="55" grpId="0"/>
      <p:bldP spid="56" grpId="0"/>
      <p:bldP spid="58" grpId="0"/>
      <p:bldP spid="60" grpId="0"/>
      <p:bldP spid="61" grpId="0"/>
      <p:bldP spid="62" grpId="0"/>
      <p:bldP spid="63" grpId="0"/>
      <p:bldP spid="69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4572008"/>
            <a:ext cx="5429288" cy="46166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Τύπος  = σχέση   =  εξίσωση</a:t>
            </a:r>
            <a:endParaRPr lang="en-US" sz="2400" dirty="0"/>
          </a:p>
        </p:txBody>
      </p:sp>
      <p:sp>
        <p:nvSpPr>
          <p:cNvPr id="10" name="9 - Ορθογώνιο"/>
          <p:cNvSpPr/>
          <p:nvPr/>
        </p:nvSpPr>
        <p:spPr>
          <a:xfrm>
            <a:off x="3714744" y="1714488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29058" y="166620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4339870" y="1523328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4411308" y="1951956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4411308" y="1880518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US" sz="28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732164" y="1619896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1160792" y="16430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8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1571604" y="1500174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1643042" y="1928802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1643042" y="185736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28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7000892" y="1643050"/>
            <a:ext cx="1208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endParaRPr lang="en-US" sz="2800" dirty="0"/>
          </a:p>
        </p:txBody>
      </p:sp>
      <p:sp>
        <p:nvSpPr>
          <p:cNvPr id="30" name="29 - Έλλειψη"/>
          <p:cNvSpPr/>
          <p:nvPr/>
        </p:nvSpPr>
        <p:spPr>
          <a:xfrm>
            <a:off x="571472" y="1214422"/>
            <a:ext cx="1857388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3214678" y="928670"/>
            <a:ext cx="2214578" cy="171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6643702" y="1142984"/>
            <a:ext cx="2000264" cy="171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32 - Ευθύγραμμο βέλος σύνδεσης"/>
          <p:cNvCxnSpPr>
            <a:stCxn id="30" idx="4"/>
          </p:cNvCxnSpPr>
          <p:nvPr/>
        </p:nvCxnSpPr>
        <p:spPr>
          <a:xfrm rot="16200000" flipH="1">
            <a:off x="1035819" y="3178967"/>
            <a:ext cx="1785950" cy="857256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V="1">
            <a:off x="4643438" y="2786058"/>
            <a:ext cx="2643206" cy="1714512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5400000">
            <a:off x="3178959" y="3464719"/>
            <a:ext cx="1857388" cy="7143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4" grpId="0"/>
      <p:bldP spid="20" grpId="0"/>
      <p:bldP spid="21" grpId="0"/>
      <p:bldP spid="22" grpId="0"/>
      <p:bldP spid="24" grpId="0"/>
      <p:bldP spid="26" grpId="0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TextBox"/>
          <p:cNvSpPr txBox="1"/>
          <p:nvPr/>
        </p:nvSpPr>
        <p:spPr>
          <a:xfrm>
            <a:off x="1928794" y="314324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5x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 - 2 </a:t>
            </a:r>
            <a:r>
              <a:rPr lang="el-GR" sz="4000" b="1" dirty="0" smtClean="0"/>
              <a:t>   </a:t>
            </a:r>
            <a:r>
              <a:rPr lang="en-US" sz="4000" b="1" dirty="0" smtClean="0"/>
              <a:t>=</a:t>
            </a:r>
            <a:r>
              <a:rPr lang="el-GR" sz="4000" b="1" dirty="0" smtClean="0"/>
              <a:t>     </a:t>
            </a:r>
            <a:r>
              <a:rPr lang="en-US" sz="4000" b="1" dirty="0" smtClean="0"/>
              <a:t> 6</a:t>
            </a:r>
            <a:endParaRPr lang="en-US" sz="40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1857356" y="2857496"/>
            <a:ext cx="1857388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714348" y="535782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Πρώτο μέλος εξίσωσης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750199" y="4321975"/>
            <a:ext cx="1357322" cy="5715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4357686" y="2714620"/>
            <a:ext cx="2143140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16200000" flipH="1">
            <a:off x="5214942" y="4429132"/>
            <a:ext cx="1571636" cy="8572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5072066" y="557214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Δεύτερο μέλος εξίσωσης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1928794" y="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ΕΞΙΣΩΣΗ  (σχέση,  τύπος)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42910" y="171448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5x</a:t>
            </a:r>
            <a:r>
              <a:rPr lang="en-US" sz="4000" b="1" baseline="30000" dirty="0" smtClean="0"/>
              <a:t>3</a:t>
            </a:r>
            <a:r>
              <a:rPr lang="en-US" sz="4000" b="1" dirty="0" smtClean="0"/>
              <a:t>  - 2 </a:t>
            </a:r>
            <a:r>
              <a:rPr lang="el-GR" sz="4000" b="1" dirty="0" smtClean="0"/>
              <a:t>   </a:t>
            </a:r>
            <a:r>
              <a:rPr lang="en-US" sz="4000" b="1" dirty="0" smtClean="0"/>
              <a:t>=</a:t>
            </a:r>
            <a:r>
              <a:rPr lang="el-GR" sz="4000" b="1" dirty="0" smtClean="0"/>
              <a:t>     </a:t>
            </a:r>
            <a:r>
              <a:rPr lang="en-US" sz="4000" b="1" dirty="0" smtClean="0"/>
              <a:t> 6</a:t>
            </a:r>
            <a:endParaRPr lang="en-US" sz="4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12" grpId="0"/>
      <p:bldP spid="19" grpId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- TextBox"/>
          <p:cNvSpPr txBox="1"/>
          <p:nvPr/>
        </p:nvSpPr>
        <p:spPr>
          <a:xfrm>
            <a:off x="2214546" y="150017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67" name="66 - Επεξήγηση με σύννεφο"/>
          <p:cNvSpPr/>
          <p:nvPr/>
        </p:nvSpPr>
        <p:spPr>
          <a:xfrm>
            <a:off x="1214414" y="1000108"/>
            <a:ext cx="2857520" cy="1785950"/>
          </a:xfrm>
          <a:prstGeom prst="cloudCallout">
            <a:avLst>
              <a:gd name="adj1" fmla="val 123877"/>
              <a:gd name="adj2" fmla="val 1241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67 - TextBox"/>
          <p:cNvSpPr txBox="1"/>
          <p:nvPr/>
        </p:nvSpPr>
        <p:spPr>
          <a:xfrm>
            <a:off x="5357818" y="414338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συνεπάγεται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67" grpId="0" animBg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- Ορθογώνιο"/>
          <p:cNvSpPr/>
          <p:nvPr/>
        </p:nvSpPr>
        <p:spPr>
          <a:xfrm>
            <a:off x="1184688" y="3120094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34" name="33 - Ορθογώνιο"/>
          <p:cNvSpPr/>
          <p:nvPr/>
        </p:nvSpPr>
        <p:spPr>
          <a:xfrm>
            <a:off x="1541878" y="30969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35" name="34 - Ορθογώνιο"/>
          <p:cNvSpPr/>
          <p:nvPr/>
        </p:nvSpPr>
        <p:spPr>
          <a:xfrm>
            <a:off x="1970506" y="2905780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37" name="36 - Ευθεία γραμμή σύνδεσης"/>
          <p:cNvCxnSpPr/>
          <p:nvPr/>
        </p:nvCxnSpPr>
        <p:spPr>
          <a:xfrm>
            <a:off x="1970506" y="3405846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1970506" y="333440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88" name="87 - TextBox"/>
          <p:cNvSpPr txBox="1"/>
          <p:nvPr/>
        </p:nvSpPr>
        <p:spPr>
          <a:xfrm>
            <a:off x="2684886" y="304863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89" name="88 - Ορθογώνιο"/>
          <p:cNvSpPr/>
          <p:nvPr/>
        </p:nvSpPr>
        <p:spPr>
          <a:xfrm>
            <a:off x="3327828" y="3120070"/>
            <a:ext cx="1214446" cy="52322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R</a:t>
            </a:r>
            <a:r>
              <a:rPr lang="en-US" sz="2800" b="1" dirty="0" smtClean="0"/>
              <a:t>=</a:t>
            </a:r>
            <a:r>
              <a:rPr lang="en-US" sz="2800" b="1" dirty="0" smtClean="0"/>
              <a:t>V</a:t>
            </a:r>
            <a:endParaRPr lang="en-US" sz="2800" b="1" dirty="0"/>
          </a:p>
        </p:txBody>
      </p:sp>
      <p:sp>
        <p:nvSpPr>
          <p:cNvPr id="69" name="68 - TextBox"/>
          <p:cNvSpPr txBox="1"/>
          <p:nvPr/>
        </p:nvSpPr>
        <p:spPr>
          <a:xfrm>
            <a:off x="0" y="35716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ΠΡΟΣΟΧΗ!</a:t>
            </a:r>
            <a:r>
              <a:rPr lang="en-US" sz="1600" dirty="0" smtClean="0"/>
              <a:t> </a:t>
            </a:r>
            <a:r>
              <a:rPr lang="el-GR" sz="1600" dirty="0" smtClean="0"/>
              <a:t>Όταν λύνω μια εξίσωση τότε θα πρέπει </a:t>
            </a:r>
            <a:r>
              <a:rPr lang="el-GR" sz="1600" u="sng" dirty="0" smtClean="0"/>
              <a:t>οπωσδήποτε να βάλω το σύμβολο του συνεπάγεται,</a:t>
            </a:r>
            <a:r>
              <a:rPr lang="el-GR" sz="1600" dirty="0" smtClean="0"/>
              <a:t> όταν γράμματα ή αριθμοί της εξίσωσης έχουν αλλάξει μέρος (δηλαδή από το  αριστερό μέλος της εξίσωσης έχουν μετακινηθεί στο δεξί μέλος της εξίσωσης</a:t>
            </a:r>
            <a:r>
              <a:rPr lang="en-US" sz="1600" dirty="0" smtClean="0"/>
              <a:t>, </a:t>
            </a:r>
            <a:r>
              <a:rPr lang="el-GR" sz="1600" dirty="0" smtClean="0"/>
              <a:t> και αντίστροφα)</a:t>
            </a:r>
          </a:p>
        </p:txBody>
      </p:sp>
      <p:sp>
        <p:nvSpPr>
          <p:cNvPr id="72" name="71 - TextBox"/>
          <p:cNvSpPr txBox="1"/>
          <p:nvPr/>
        </p:nvSpPr>
        <p:spPr>
          <a:xfrm>
            <a:off x="1571604" y="135729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Ακολουθούν παραδείγματα …</a:t>
            </a:r>
          </a:p>
        </p:txBody>
      </p:sp>
      <p:sp>
        <p:nvSpPr>
          <p:cNvPr id="73" name="72 - Ορθογώνιο"/>
          <p:cNvSpPr/>
          <p:nvPr/>
        </p:nvSpPr>
        <p:spPr>
          <a:xfrm>
            <a:off x="4786314" y="6072206"/>
            <a:ext cx="3610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0000FF"/>
                </a:solidFill>
              </a:rPr>
              <a:t>Άρα</a:t>
            </a:r>
            <a:r>
              <a:rPr lang="el-GR" b="1" dirty="0" smtClean="0">
                <a:solidFill>
                  <a:srgbClr val="0000FF"/>
                </a:solidFill>
              </a:rPr>
              <a:t> θα πρέπει μεταξύ των δυο εξισώσεων να βάλω συνεπάγεται…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41" name="40 - Ελεύθερη σχεδίαση"/>
          <p:cNvSpPr/>
          <p:nvPr/>
        </p:nvSpPr>
        <p:spPr>
          <a:xfrm>
            <a:off x="841664" y="2597727"/>
            <a:ext cx="1877995" cy="1415047"/>
          </a:xfrm>
          <a:custGeom>
            <a:avLst/>
            <a:gdLst>
              <a:gd name="connsiteX0" fmla="*/ 644236 w 1877995"/>
              <a:gd name="connsiteY0" fmla="*/ 0 h 1415047"/>
              <a:gd name="connsiteX1" fmla="*/ 571500 w 1877995"/>
              <a:gd name="connsiteY1" fmla="*/ 41564 h 1415047"/>
              <a:gd name="connsiteX2" fmla="*/ 529936 w 1877995"/>
              <a:gd name="connsiteY2" fmla="*/ 51955 h 1415047"/>
              <a:gd name="connsiteX3" fmla="*/ 457200 w 1877995"/>
              <a:gd name="connsiteY3" fmla="*/ 83128 h 1415047"/>
              <a:gd name="connsiteX4" fmla="*/ 415636 w 1877995"/>
              <a:gd name="connsiteY4" fmla="*/ 103909 h 1415047"/>
              <a:gd name="connsiteX5" fmla="*/ 311727 w 1877995"/>
              <a:gd name="connsiteY5" fmla="*/ 135082 h 1415047"/>
              <a:gd name="connsiteX6" fmla="*/ 249381 w 1877995"/>
              <a:gd name="connsiteY6" fmla="*/ 176646 h 1415047"/>
              <a:gd name="connsiteX7" fmla="*/ 145472 w 1877995"/>
              <a:gd name="connsiteY7" fmla="*/ 207818 h 1415047"/>
              <a:gd name="connsiteX8" fmla="*/ 114300 w 1877995"/>
              <a:gd name="connsiteY8" fmla="*/ 238991 h 1415047"/>
              <a:gd name="connsiteX9" fmla="*/ 62345 w 1877995"/>
              <a:gd name="connsiteY9" fmla="*/ 259773 h 1415047"/>
              <a:gd name="connsiteX10" fmla="*/ 31172 w 1877995"/>
              <a:gd name="connsiteY10" fmla="*/ 322118 h 1415047"/>
              <a:gd name="connsiteX11" fmla="*/ 0 w 1877995"/>
              <a:gd name="connsiteY11" fmla="*/ 363682 h 1415047"/>
              <a:gd name="connsiteX12" fmla="*/ 31172 w 1877995"/>
              <a:gd name="connsiteY12" fmla="*/ 841664 h 1415047"/>
              <a:gd name="connsiteX13" fmla="*/ 41563 w 1877995"/>
              <a:gd name="connsiteY13" fmla="*/ 924791 h 1415047"/>
              <a:gd name="connsiteX14" fmla="*/ 114300 w 1877995"/>
              <a:gd name="connsiteY14" fmla="*/ 1070264 h 1415047"/>
              <a:gd name="connsiteX15" fmla="*/ 145472 w 1877995"/>
              <a:gd name="connsiteY15" fmla="*/ 1174173 h 1415047"/>
              <a:gd name="connsiteX16" fmla="*/ 166254 w 1877995"/>
              <a:gd name="connsiteY16" fmla="*/ 1205346 h 1415047"/>
              <a:gd name="connsiteX17" fmla="*/ 197427 w 1877995"/>
              <a:gd name="connsiteY17" fmla="*/ 1257300 h 1415047"/>
              <a:gd name="connsiteX18" fmla="*/ 280554 w 1877995"/>
              <a:gd name="connsiteY18" fmla="*/ 1298864 h 1415047"/>
              <a:gd name="connsiteX19" fmla="*/ 311727 w 1877995"/>
              <a:gd name="connsiteY19" fmla="*/ 1330037 h 1415047"/>
              <a:gd name="connsiteX20" fmla="*/ 384463 w 1877995"/>
              <a:gd name="connsiteY20" fmla="*/ 1350818 h 1415047"/>
              <a:gd name="connsiteX21" fmla="*/ 561109 w 1877995"/>
              <a:gd name="connsiteY21" fmla="*/ 1381991 h 1415047"/>
              <a:gd name="connsiteX22" fmla="*/ 592281 w 1877995"/>
              <a:gd name="connsiteY22" fmla="*/ 1392382 h 1415047"/>
              <a:gd name="connsiteX23" fmla="*/ 644236 w 1877995"/>
              <a:gd name="connsiteY23" fmla="*/ 1413164 h 1415047"/>
              <a:gd name="connsiteX24" fmla="*/ 1018309 w 1877995"/>
              <a:gd name="connsiteY24" fmla="*/ 1392382 h 1415047"/>
              <a:gd name="connsiteX25" fmla="*/ 1153391 w 1877995"/>
              <a:gd name="connsiteY25" fmla="*/ 1371600 h 1415047"/>
              <a:gd name="connsiteX26" fmla="*/ 1215736 w 1877995"/>
              <a:gd name="connsiteY26" fmla="*/ 1340428 h 1415047"/>
              <a:gd name="connsiteX27" fmla="*/ 1246909 w 1877995"/>
              <a:gd name="connsiteY27" fmla="*/ 1330037 h 1415047"/>
              <a:gd name="connsiteX28" fmla="*/ 1288472 w 1877995"/>
              <a:gd name="connsiteY28" fmla="*/ 1309255 h 1415047"/>
              <a:gd name="connsiteX29" fmla="*/ 1402772 w 1877995"/>
              <a:gd name="connsiteY29" fmla="*/ 1298864 h 1415047"/>
              <a:gd name="connsiteX30" fmla="*/ 1433945 w 1877995"/>
              <a:gd name="connsiteY30" fmla="*/ 1278082 h 1415047"/>
              <a:gd name="connsiteX31" fmla="*/ 1475509 w 1877995"/>
              <a:gd name="connsiteY31" fmla="*/ 1246909 h 1415047"/>
              <a:gd name="connsiteX32" fmla="*/ 1527463 w 1877995"/>
              <a:gd name="connsiteY32" fmla="*/ 1236518 h 1415047"/>
              <a:gd name="connsiteX33" fmla="*/ 1620981 w 1877995"/>
              <a:gd name="connsiteY33" fmla="*/ 1194955 h 1415047"/>
              <a:gd name="connsiteX34" fmla="*/ 1662545 w 1877995"/>
              <a:gd name="connsiteY34" fmla="*/ 1163782 h 1415047"/>
              <a:gd name="connsiteX35" fmla="*/ 1693718 w 1877995"/>
              <a:gd name="connsiteY35" fmla="*/ 1153391 h 1415047"/>
              <a:gd name="connsiteX36" fmla="*/ 1756063 w 1877995"/>
              <a:gd name="connsiteY36" fmla="*/ 1101437 h 1415047"/>
              <a:gd name="connsiteX37" fmla="*/ 1808018 w 1877995"/>
              <a:gd name="connsiteY37" fmla="*/ 1070264 h 1415047"/>
              <a:gd name="connsiteX38" fmla="*/ 1839191 w 1877995"/>
              <a:gd name="connsiteY38" fmla="*/ 1007918 h 1415047"/>
              <a:gd name="connsiteX39" fmla="*/ 1870363 w 1877995"/>
              <a:gd name="connsiteY39" fmla="*/ 893618 h 1415047"/>
              <a:gd name="connsiteX40" fmla="*/ 1839191 w 1877995"/>
              <a:gd name="connsiteY40" fmla="*/ 727364 h 1415047"/>
              <a:gd name="connsiteX41" fmla="*/ 1787236 w 1877995"/>
              <a:gd name="connsiteY41" fmla="*/ 665018 h 1415047"/>
              <a:gd name="connsiteX42" fmla="*/ 1766454 w 1877995"/>
              <a:gd name="connsiteY42" fmla="*/ 623455 h 1415047"/>
              <a:gd name="connsiteX43" fmla="*/ 1724891 w 1877995"/>
              <a:gd name="connsiteY43" fmla="*/ 540328 h 1415047"/>
              <a:gd name="connsiteX44" fmla="*/ 1704109 w 1877995"/>
              <a:gd name="connsiteY44" fmla="*/ 477982 h 1415047"/>
              <a:gd name="connsiteX45" fmla="*/ 1641763 w 1877995"/>
              <a:gd name="connsiteY45" fmla="*/ 405246 h 1415047"/>
              <a:gd name="connsiteX46" fmla="*/ 1569027 w 1877995"/>
              <a:gd name="connsiteY46" fmla="*/ 311728 h 1415047"/>
              <a:gd name="connsiteX47" fmla="*/ 1537854 w 1877995"/>
              <a:gd name="connsiteY47" fmla="*/ 238991 h 1415047"/>
              <a:gd name="connsiteX48" fmla="*/ 1496291 w 1877995"/>
              <a:gd name="connsiteY48" fmla="*/ 207818 h 1415047"/>
              <a:gd name="connsiteX49" fmla="*/ 1413163 w 1877995"/>
              <a:gd name="connsiteY49" fmla="*/ 145473 h 1415047"/>
              <a:gd name="connsiteX50" fmla="*/ 1319645 w 1877995"/>
              <a:gd name="connsiteY50" fmla="*/ 124691 h 1415047"/>
              <a:gd name="connsiteX51" fmla="*/ 1246909 w 1877995"/>
              <a:gd name="connsiteY51" fmla="*/ 72737 h 1415047"/>
              <a:gd name="connsiteX52" fmla="*/ 1174172 w 1877995"/>
              <a:gd name="connsiteY52" fmla="*/ 62346 h 1415047"/>
              <a:gd name="connsiteX53" fmla="*/ 1101436 w 1877995"/>
              <a:gd name="connsiteY53" fmla="*/ 41564 h 1415047"/>
              <a:gd name="connsiteX54" fmla="*/ 1070263 w 1877995"/>
              <a:gd name="connsiteY54" fmla="*/ 31173 h 1415047"/>
              <a:gd name="connsiteX55" fmla="*/ 561109 w 1877995"/>
              <a:gd name="connsiteY55" fmla="*/ 10391 h 14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77995" h="1415047">
                <a:moveTo>
                  <a:pt x="644236" y="0"/>
                </a:moveTo>
                <a:cubicBezTo>
                  <a:pt x="618397" y="17226"/>
                  <a:pt x="601631" y="30265"/>
                  <a:pt x="571500" y="41564"/>
                </a:cubicBezTo>
                <a:cubicBezTo>
                  <a:pt x="558128" y="46578"/>
                  <a:pt x="543791" y="48491"/>
                  <a:pt x="529936" y="51955"/>
                </a:cubicBezTo>
                <a:cubicBezTo>
                  <a:pt x="466766" y="94069"/>
                  <a:pt x="533881" y="54373"/>
                  <a:pt x="457200" y="83128"/>
                </a:cubicBezTo>
                <a:cubicBezTo>
                  <a:pt x="442696" y="88567"/>
                  <a:pt x="430018" y="98156"/>
                  <a:pt x="415636" y="103909"/>
                </a:cubicBezTo>
                <a:cubicBezTo>
                  <a:pt x="373469" y="120776"/>
                  <a:pt x="352556" y="124875"/>
                  <a:pt x="311727" y="135082"/>
                </a:cubicBezTo>
                <a:cubicBezTo>
                  <a:pt x="290945" y="148937"/>
                  <a:pt x="273076" y="168748"/>
                  <a:pt x="249381" y="176646"/>
                </a:cubicBezTo>
                <a:cubicBezTo>
                  <a:pt x="173488" y="201944"/>
                  <a:pt x="208288" y="192116"/>
                  <a:pt x="145472" y="207818"/>
                </a:cubicBezTo>
                <a:cubicBezTo>
                  <a:pt x="135081" y="218209"/>
                  <a:pt x="126761" y="231203"/>
                  <a:pt x="114300" y="238991"/>
                </a:cubicBezTo>
                <a:cubicBezTo>
                  <a:pt x="98483" y="248877"/>
                  <a:pt x="75534" y="246584"/>
                  <a:pt x="62345" y="259773"/>
                </a:cubicBezTo>
                <a:cubicBezTo>
                  <a:pt x="45915" y="276202"/>
                  <a:pt x="43126" y="302194"/>
                  <a:pt x="31172" y="322118"/>
                </a:cubicBezTo>
                <a:cubicBezTo>
                  <a:pt x="22262" y="336968"/>
                  <a:pt x="10391" y="349827"/>
                  <a:pt x="0" y="363682"/>
                </a:cubicBezTo>
                <a:cubicBezTo>
                  <a:pt x="11377" y="636722"/>
                  <a:pt x="4882" y="578754"/>
                  <a:pt x="31172" y="841664"/>
                </a:cubicBezTo>
                <a:cubicBezTo>
                  <a:pt x="33951" y="869450"/>
                  <a:pt x="33684" y="898001"/>
                  <a:pt x="41563" y="924791"/>
                </a:cubicBezTo>
                <a:cubicBezTo>
                  <a:pt x="58311" y="981734"/>
                  <a:pt x="85125" y="1021638"/>
                  <a:pt x="114300" y="1070264"/>
                </a:cubicBezTo>
                <a:cubicBezTo>
                  <a:pt x="122935" y="1104805"/>
                  <a:pt x="131018" y="1141651"/>
                  <a:pt x="145472" y="1174173"/>
                </a:cubicBezTo>
                <a:cubicBezTo>
                  <a:pt x="150544" y="1185585"/>
                  <a:pt x="159635" y="1194756"/>
                  <a:pt x="166254" y="1205346"/>
                </a:cubicBezTo>
                <a:cubicBezTo>
                  <a:pt x="176958" y="1222472"/>
                  <a:pt x="183146" y="1243019"/>
                  <a:pt x="197427" y="1257300"/>
                </a:cubicBezTo>
                <a:cubicBezTo>
                  <a:pt x="221967" y="1281840"/>
                  <a:pt x="250183" y="1288740"/>
                  <a:pt x="280554" y="1298864"/>
                </a:cubicBezTo>
                <a:cubicBezTo>
                  <a:pt x="290945" y="1309255"/>
                  <a:pt x="298583" y="1323465"/>
                  <a:pt x="311727" y="1330037"/>
                </a:cubicBezTo>
                <a:cubicBezTo>
                  <a:pt x="334280" y="1341314"/>
                  <a:pt x="360136" y="1344184"/>
                  <a:pt x="384463" y="1350818"/>
                </a:cubicBezTo>
                <a:cubicBezTo>
                  <a:pt x="453832" y="1369736"/>
                  <a:pt x="464203" y="1367082"/>
                  <a:pt x="561109" y="1381991"/>
                </a:cubicBezTo>
                <a:cubicBezTo>
                  <a:pt x="571500" y="1385455"/>
                  <a:pt x="582026" y="1388536"/>
                  <a:pt x="592281" y="1392382"/>
                </a:cubicBezTo>
                <a:cubicBezTo>
                  <a:pt x="609746" y="1398931"/>
                  <a:pt x="625597" y="1412447"/>
                  <a:pt x="644236" y="1413164"/>
                </a:cubicBezTo>
                <a:cubicBezTo>
                  <a:pt x="693195" y="1415047"/>
                  <a:pt x="948003" y="1397069"/>
                  <a:pt x="1018309" y="1392382"/>
                </a:cubicBezTo>
                <a:cubicBezTo>
                  <a:pt x="1063336" y="1385455"/>
                  <a:pt x="1108614" y="1379996"/>
                  <a:pt x="1153391" y="1371600"/>
                </a:cubicBezTo>
                <a:cubicBezTo>
                  <a:pt x="1195176" y="1363765"/>
                  <a:pt x="1176857" y="1359867"/>
                  <a:pt x="1215736" y="1340428"/>
                </a:cubicBezTo>
                <a:cubicBezTo>
                  <a:pt x="1225533" y="1335530"/>
                  <a:pt x="1236842" y="1334352"/>
                  <a:pt x="1246909" y="1330037"/>
                </a:cubicBezTo>
                <a:cubicBezTo>
                  <a:pt x="1261146" y="1323935"/>
                  <a:pt x="1273283" y="1312293"/>
                  <a:pt x="1288472" y="1309255"/>
                </a:cubicBezTo>
                <a:cubicBezTo>
                  <a:pt x="1325986" y="1301752"/>
                  <a:pt x="1364672" y="1302328"/>
                  <a:pt x="1402772" y="1298864"/>
                </a:cubicBezTo>
                <a:cubicBezTo>
                  <a:pt x="1413163" y="1291937"/>
                  <a:pt x="1423783" y="1285341"/>
                  <a:pt x="1433945" y="1278082"/>
                </a:cubicBezTo>
                <a:cubicBezTo>
                  <a:pt x="1448038" y="1268016"/>
                  <a:pt x="1459683" y="1253943"/>
                  <a:pt x="1475509" y="1246909"/>
                </a:cubicBezTo>
                <a:cubicBezTo>
                  <a:pt x="1491648" y="1239736"/>
                  <a:pt x="1510145" y="1239982"/>
                  <a:pt x="1527463" y="1236518"/>
                </a:cubicBezTo>
                <a:cubicBezTo>
                  <a:pt x="1619168" y="1175384"/>
                  <a:pt x="1472580" y="1269156"/>
                  <a:pt x="1620981" y="1194955"/>
                </a:cubicBezTo>
                <a:cubicBezTo>
                  <a:pt x="1636471" y="1187210"/>
                  <a:pt x="1647508" y="1172374"/>
                  <a:pt x="1662545" y="1163782"/>
                </a:cubicBezTo>
                <a:cubicBezTo>
                  <a:pt x="1672055" y="1158348"/>
                  <a:pt x="1683921" y="1158289"/>
                  <a:pt x="1693718" y="1153391"/>
                </a:cubicBezTo>
                <a:cubicBezTo>
                  <a:pt x="1742182" y="1129159"/>
                  <a:pt x="1710102" y="1135908"/>
                  <a:pt x="1756063" y="1101437"/>
                </a:cubicBezTo>
                <a:cubicBezTo>
                  <a:pt x="1772220" y="1089319"/>
                  <a:pt x="1790700" y="1080655"/>
                  <a:pt x="1808018" y="1070264"/>
                </a:cubicBezTo>
                <a:cubicBezTo>
                  <a:pt x="1818409" y="1049482"/>
                  <a:pt x="1832808" y="1030259"/>
                  <a:pt x="1839191" y="1007918"/>
                </a:cubicBezTo>
                <a:cubicBezTo>
                  <a:pt x="1877995" y="872101"/>
                  <a:pt x="1822077" y="966048"/>
                  <a:pt x="1870363" y="893618"/>
                </a:cubicBezTo>
                <a:cubicBezTo>
                  <a:pt x="1859972" y="838200"/>
                  <a:pt x="1853540" y="781891"/>
                  <a:pt x="1839191" y="727364"/>
                </a:cubicBezTo>
                <a:cubicBezTo>
                  <a:pt x="1832320" y="701252"/>
                  <a:pt x="1801279" y="684679"/>
                  <a:pt x="1787236" y="665018"/>
                </a:cubicBezTo>
                <a:cubicBezTo>
                  <a:pt x="1778233" y="652414"/>
                  <a:pt x="1773381" y="637309"/>
                  <a:pt x="1766454" y="623455"/>
                </a:cubicBezTo>
                <a:cubicBezTo>
                  <a:pt x="1740062" y="491495"/>
                  <a:pt x="1779467" y="638565"/>
                  <a:pt x="1724891" y="540328"/>
                </a:cubicBezTo>
                <a:cubicBezTo>
                  <a:pt x="1714253" y="521179"/>
                  <a:pt x="1713906" y="497575"/>
                  <a:pt x="1704109" y="477982"/>
                </a:cubicBezTo>
                <a:cubicBezTo>
                  <a:pt x="1680972" y="431708"/>
                  <a:pt x="1670882" y="442685"/>
                  <a:pt x="1641763" y="405246"/>
                </a:cubicBezTo>
                <a:cubicBezTo>
                  <a:pt x="1554762" y="293388"/>
                  <a:pt x="1639799" y="382497"/>
                  <a:pt x="1569027" y="311728"/>
                </a:cubicBezTo>
                <a:cubicBezTo>
                  <a:pt x="1561992" y="290622"/>
                  <a:pt x="1551862" y="255333"/>
                  <a:pt x="1537854" y="238991"/>
                </a:cubicBezTo>
                <a:cubicBezTo>
                  <a:pt x="1526584" y="225842"/>
                  <a:pt x="1509440" y="219088"/>
                  <a:pt x="1496291" y="207818"/>
                </a:cubicBezTo>
                <a:cubicBezTo>
                  <a:pt x="1460667" y="177283"/>
                  <a:pt x="1464209" y="163704"/>
                  <a:pt x="1413163" y="145473"/>
                </a:cubicBezTo>
                <a:cubicBezTo>
                  <a:pt x="1383090" y="134733"/>
                  <a:pt x="1350818" y="131618"/>
                  <a:pt x="1319645" y="124691"/>
                </a:cubicBezTo>
                <a:cubicBezTo>
                  <a:pt x="1319596" y="124654"/>
                  <a:pt x="1255351" y="75270"/>
                  <a:pt x="1246909" y="72737"/>
                </a:cubicBezTo>
                <a:cubicBezTo>
                  <a:pt x="1223450" y="65699"/>
                  <a:pt x="1198418" y="65810"/>
                  <a:pt x="1174172" y="62346"/>
                </a:cubicBezTo>
                <a:lnTo>
                  <a:pt x="1101436" y="41564"/>
                </a:lnTo>
                <a:cubicBezTo>
                  <a:pt x="1090945" y="38417"/>
                  <a:pt x="1081192" y="31902"/>
                  <a:pt x="1070263" y="31173"/>
                </a:cubicBezTo>
                <a:cubicBezTo>
                  <a:pt x="741237" y="9238"/>
                  <a:pt x="757572" y="10391"/>
                  <a:pt x="561109" y="10391"/>
                </a:cubicBez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42 - Ευθύγραμμο βέλος σύνδεσης"/>
          <p:cNvCxnSpPr>
            <a:stCxn id="41" idx="23"/>
          </p:cNvCxnSpPr>
          <p:nvPr/>
        </p:nvCxnSpPr>
        <p:spPr>
          <a:xfrm flipH="1">
            <a:off x="1357290" y="4010891"/>
            <a:ext cx="128610" cy="9897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TextBox"/>
          <p:cNvSpPr txBox="1"/>
          <p:nvPr/>
        </p:nvSpPr>
        <p:spPr>
          <a:xfrm>
            <a:off x="357158" y="5000636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Εδώ το ρεύμα </a:t>
            </a:r>
            <a:r>
              <a:rPr lang="en-US" dirty="0" smtClean="0"/>
              <a:t>I</a:t>
            </a:r>
            <a:r>
              <a:rPr lang="el-GR" dirty="0" smtClean="0"/>
              <a:t>  βρίσκεται στην ίδια πλευρά </a:t>
            </a:r>
            <a:r>
              <a:rPr lang="en-US" dirty="0" smtClean="0"/>
              <a:t>(</a:t>
            </a:r>
            <a:r>
              <a:rPr lang="el-GR" dirty="0" smtClean="0"/>
              <a:t>δεύτερο μέλος της εξίσωσης) με την τάση </a:t>
            </a:r>
            <a:r>
              <a:rPr lang="en-US" dirty="0" smtClean="0"/>
              <a:t> V</a:t>
            </a:r>
            <a:endParaRPr lang="el-GR" dirty="0" smtClean="0"/>
          </a:p>
        </p:txBody>
      </p:sp>
      <p:sp>
        <p:nvSpPr>
          <p:cNvPr id="45" name="44 - Ελεύθερη σχεδίαση"/>
          <p:cNvSpPr/>
          <p:nvPr/>
        </p:nvSpPr>
        <p:spPr>
          <a:xfrm>
            <a:off x="3357553" y="2714620"/>
            <a:ext cx="1214447" cy="1214447"/>
          </a:xfrm>
          <a:custGeom>
            <a:avLst/>
            <a:gdLst>
              <a:gd name="connsiteX0" fmla="*/ 644236 w 1877995"/>
              <a:gd name="connsiteY0" fmla="*/ 0 h 1415047"/>
              <a:gd name="connsiteX1" fmla="*/ 571500 w 1877995"/>
              <a:gd name="connsiteY1" fmla="*/ 41564 h 1415047"/>
              <a:gd name="connsiteX2" fmla="*/ 529936 w 1877995"/>
              <a:gd name="connsiteY2" fmla="*/ 51955 h 1415047"/>
              <a:gd name="connsiteX3" fmla="*/ 457200 w 1877995"/>
              <a:gd name="connsiteY3" fmla="*/ 83128 h 1415047"/>
              <a:gd name="connsiteX4" fmla="*/ 415636 w 1877995"/>
              <a:gd name="connsiteY4" fmla="*/ 103909 h 1415047"/>
              <a:gd name="connsiteX5" fmla="*/ 311727 w 1877995"/>
              <a:gd name="connsiteY5" fmla="*/ 135082 h 1415047"/>
              <a:gd name="connsiteX6" fmla="*/ 249381 w 1877995"/>
              <a:gd name="connsiteY6" fmla="*/ 176646 h 1415047"/>
              <a:gd name="connsiteX7" fmla="*/ 145472 w 1877995"/>
              <a:gd name="connsiteY7" fmla="*/ 207818 h 1415047"/>
              <a:gd name="connsiteX8" fmla="*/ 114300 w 1877995"/>
              <a:gd name="connsiteY8" fmla="*/ 238991 h 1415047"/>
              <a:gd name="connsiteX9" fmla="*/ 62345 w 1877995"/>
              <a:gd name="connsiteY9" fmla="*/ 259773 h 1415047"/>
              <a:gd name="connsiteX10" fmla="*/ 31172 w 1877995"/>
              <a:gd name="connsiteY10" fmla="*/ 322118 h 1415047"/>
              <a:gd name="connsiteX11" fmla="*/ 0 w 1877995"/>
              <a:gd name="connsiteY11" fmla="*/ 363682 h 1415047"/>
              <a:gd name="connsiteX12" fmla="*/ 31172 w 1877995"/>
              <a:gd name="connsiteY12" fmla="*/ 841664 h 1415047"/>
              <a:gd name="connsiteX13" fmla="*/ 41563 w 1877995"/>
              <a:gd name="connsiteY13" fmla="*/ 924791 h 1415047"/>
              <a:gd name="connsiteX14" fmla="*/ 114300 w 1877995"/>
              <a:gd name="connsiteY14" fmla="*/ 1070264 h 1415047"/>
              <a:gd name="connsiteX15" fmla="*/ 145472 w 1877995"/>
              <a:gd name="connsiteY15" fmla="*/ 1174173 h 1415047"/>
              <a:gd name="connsiteX16" fmla="*/ 166254 w 1877995"/>
              <a:gd name="connsiteY16" fmla="*/ 1205346 h 1415047"/>
              <a:gd name="connsiteX17" fmla="*/ 197427 w 1877995"/>
              <a:gd name="connsiteY17" fmla="*/ 1257300 h 1415047"/>
              <a:gd name="connsiteX18" fmla="*/ 280554 w 1877995"/>
              <a:gd name="connsiteY18" fmla="*/ 1298864 h 1415047"/>
              <a:gd name="connsiteX19" fmla="*/ 311727 w 1877995"/>
              <a:gd name="connsiteY19" fmla="*/ 1330037 h 1415047"/>
              <a:gd name="connsiteX20" fmla="*/ 384463 w 1877995"/>
              <a:gd name="connsiteY20" fmla="*/ 1350818 h 1415047"/>
              <a:gd name="connsiteX21" fmla="*/ 561109 w 1877995"/>
              <a:gd name="connsiteY21" fmla="*/ 1381991 h 1415047"/>
              <a:gd name="connsiteX22" fmla="*/ 592281 w 1877995"/>
              <a:gd name="connsiteY22" fmla="*/ 1392382 h 1415047"/>
              <a:gd name="connsiteX23" fmla="*/ 644236 w 1877995"/>
              <a:gd name="connsiteY23" fmla="*/ 1413164 h 1415047"/>
              <a:gd name="connsiteX24" fmla="*/ 1018309 w 1877995"/>
              <a:gd name="connsiteY24" fmla="*/ 1392382 h 1415047"/>
              <a:gd name="connsiteX25" fmla="*/ 1153391 w 1877995"/>
              <a:gd name="connsiteY25" fmla="*/ 1371600 h 1415047"/>
              <a:gd name="connsiteX26" fmla="*/ 1215736 w 1877995"/>
              <a:gd name="connsiteY26" fmla="*/ 1340428 h 1415047"/>
              <a:gd name="connsiteX27" fmla="*/ 1246909 w 1877995"/>
              <a:gd name="connsiteY27" fmla="*/ 1330037 h 1415047"/>
              <a:gd name="connsiteX28" fmla="*/ 1288472 w 1877995"/>
              <a:gd name="connsiteY28" fmla="*/ 1309255 h 1415047"/>
              <a:gd name="connsiteX29" fmla="*/ 1402772 w 1877995"/>
              <a:gd name="connsiteY29" fmla="*/ 1298864 h 1415047"/>
              <a:gd name="connsiteX30" fmla="*/ 1433945 w 1877995"/>
              <a:gd name="connsiteY30" fmla="*/ 1278082 h 1415047"/>
              <a:gd name="connsiteX31" fmla="*/ 1475509 w 1877995"/>
              <a:gd name="connsiteY31" fmla="*/ 1246909 h 1415047"/>
              <a:gd name="connsiteX32" fmla="*/ 1527463 w 1877995"/>
              <a:gd name="connsiteY32" fmla="*/ 1236518 h 1415047"/>
              <a:gd name="connsiteX33" fmla="*/ 1620981 w 1877995"/>
              <a:gd name="connsiteY33" fmla="*/ 1194955 h 1415047"/>
              <a:gd name="connsiteX34" fmla="*/ 1662545 w 1877995"/>
              <a:gd name="connsiteY34" fmla="*/ 1163782 h 1415047"/>
              <a:gd name="connsiteX35" fmla="*/ 1693718 w 1877995"/>
              <a:gd name="connsiteY35" fmla="*/ 1153391 h 1415047"/>
              <a:gd name="connsiteX36" fmla="*/ 1756063 w 1877995"/>
              <a:gd name="connsiteY36" fmla="*/ 1101437 h 1415047"/>
              <a:gd name="connsiteX37" fmla="*/ 1808018 w 1877995"/>
              <a:gd name="connsiteY37" fmla="*/ 1070264 h 1415047"/>
              <a:gd name="connsiteX38" fmla="*/ 1839191 w 1877995"/>
              <a:gd name="connsiteY38" fmla="*/ 1007918 h 1415047"/>
              <a:gd name="connsiteX39" fmla="*/ 1870363 w 1877995"/>
              <a:gd name="connsiteY39" fmla="*/ 893618 h 1415047"/>
              <a:gd name="connsiteX40" fmla="*/ 1839191 w 1877995"/>
              <a:gd name="connsiteY40" fmla="*/ 727364 h 1415047"/>
              <a:gd name="connsiteX41" fmla="*/ 1787236 w 1877995"/>
              <a:gd name="connsiteY41" fmla="*/ 665018 h 1415047"/>
              <a:gd name="connsiteX42" fmla="*/ 1766454 w 1877995"/>
              <a:gd name="connsiteY42" fmla="*/ 623455 h 1415047"/>
              <a:gd name="connsiteX43" fmla="*/ 1724891 w 1877995"/>
              <a:gd name="connsiteY43" fmla="*/ 540328 h 1415047"/>
              <a:gd name="connsiteX44" fmla="*/ 1704109 w 1877995"/>
              <a:gd name="connsiteY44" fmla="*/ 477982 h 1415047"/>
              <a:gd name="connsiteX45" fmla="*/ 1641763 w 1877995"/>
              <a:gd name="connsiteY45" fmla="*/ 405246 h 1415047"/>
              <a:gd name="connsiteX46" fmla="*/ 1569027 w 1877995"/>
              <a:gd name="connsiteY46" fmla="*/ 311728 h 1415047"/>
              <a:gd name="connsiteX47" fmla="*/ 1537854 w 1877995"/>
              <a:gd name="connsiteY47" fmla="*/ 238991 h 1415047"/>
              <a:gd name="connsiteX48" fmla="*/ 1496291 w 1877995"/>
              <a:gd name="connsiteY48" fmla="*/ 207818 h 1415047"/>
              <a:gd name="connsiteX49" fmla="*/ 1413163 w 1877995"/>
              <a:gd name="connsiteY49" fmla="*/ 145473 h 1415047"/>
              <a:gd name="connsiteX50" fmla="*/ 1319645 w 1877995"/>
              <a:gd name="connsiteY50" fmla="*/ 124691 h 1415047"/>
              <a:gd name="connsiteX51" fmla="*/ 1246909 w 1877995"/>
              <a:gd name="connsiteY51" fmla="*/ 72737 h 1415047"/>
              <a:gd name="connsiteX52" fmla="*/ 1174172 w 1877995"/>
              <a:gd name="connsiteY52" fmla="*/ 62346 h 1415047"/>
              <a:gd name="connsiteX53" fmla="*/ 1101436 w 1877995"/>
              <a:gd name="connsiteY53" fmla="*/ 41564 h 1415047"/>
              <a:gd name="connsiteX54" fmla="*/ 1070263 w 1877995"/>
              <a:gd name="connsiteY54" fmla="*/ 31173 h 1415047"/>
              <a:gd name="connsiteX55" fmla="*/ 561109 w 1877995"/>
              <a:gd name="connsiteY55" fmla="*/ 10391 h 14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77995" h="1415047">
                <a:moveTo>
                  <a:pt x="644236" y="0"/>
                </a:moveTo>
                <a:cubicBezTo>
                  <a:pt x="618397" y="17226"/>
                  <a:pt x="601631" y="30265"/>
                  <a:pt x="571500" y="41564"/>
                </a:cubicBezTo>
                <a:cubicBezTo>
                  <a:pt x="558128" y="46578"/>
                  <a:pt x="543791" y="48491"/>
                  <a:pt x="529936" y="51955"/>
                </a:cubicBezTo>
                <a:cubicBezTo>
                  <a:pt x="466766" y="94069"/>
                  <a:pt x="533881" y="54373"/>
                  <a:pt x="457200" y="83128"/>
                </a:cubicBezTo>
                <a:cubicBezTo>
                  <a:pt x="442696" y="88567"/>
                  <a:pt x="430018" y="98156"/>
                  <a:pt x="415636" y="103909"/>
                </a:cubicBezTo>
                <a:cubicBezTo>
                  <a:pt x="373469" y="120776"/>
                  <a:pt x="352556" y="124875"/>
                  <a:pt x="311727" y="135082"/>
                </a:cubicBezTo>
                <a:cubicBezTo>
                  <a:pt x="290945" y="148937"/>
                  <a:pt x="273076" y="168748"/>
                  <a:pt x="249381" y="176646"/>
                </a:cubicBezTo>
                <a:cubicBezTo>
                  <a:pt x="173488" y="201944"/>
                  <a:pt x="208288" y="192116"/>
                  <a:pt x="145472" y="207818"/>
                </a:cubicBezTo>
                <a:cubicBezTo>
                  <a:pt x="135081" y="218209"/>
                  <a:pt x="126761" y="231203"/>
                  <a:pt x="114300" y="238991"/>
                </a:cubicBezTo>
                <a:cubicBezTo>
                  <a:pt x="98483" y="248877"/>
                  <a:pt x="75534" y="246584"/>
                  <a:pt x="62345" y="259773"/>
                </a:cubicBezTo>
                <a:cubicBezTo>
                  <a:pt x="45915" y="276202"/>
                  <a:pt x="43126" y="302194"/>
                  <a:pt x="31172" y="322118"/>
                </a:cubicBezTo>
                <a:cubicBezTo>
                  <a:pt x="22262" y="336968"/>
                  <a:pt x="10391" y="349827"/>
                  <a:pt x="0" y="363682"/>
                </a:cubicBezTo>
                <a:cubicBezTo>
                  <a:pt x="11377" y="636722"/>
                  <a:pt x="4882" y="578754"/>
                  <a:pt x="31172" y="841664"/>
                </a:cubicBezTo>
                <a:cubicBezTo>
                  <a:pt x="33951" y="869450"/>
                  <a:pt x="33684" y="898001"/>
                  <a:pt x="41563" y="924791"/>
                </a:cubicBezTo>
                <a:cubicBezTo>
                  <a:pt x="58311" y="981734"/>
                  <a:pt x="85125" y="1021638"/>
                  <a:pt x="114300" y="1070264"/>
                </a:cubicBezTo>
                <a:cubicBezTo>
                  <a:pt x="122935" y="1104805"/>
                  <a:pt x="131018" y="1141651"/>
                  <a:pt x="145472" y="1174173"/>
                </a:cubicBezTo>
                <a:cubicBezTo>
                  <a:pt x="150544" y="1185585"/>
                  <a:pt x="159635" y="1194756"/>
                  <a:pt x="166254" y="1205346"/>
                </a:cubicBezTo>
                <a:cubicBezTo>
                  <a:pt x="176958" y="1222472"/>
                  <a:pt x="183146" y="1243019"/>
                  <a:pt x="197427" y="1257300"/>
                </a:cubicBezTo>
                <a:cubicBezTo>
                  <a:pt x="221967" y="1281840"/>
                  <a:pt x="250183" y="1288740"/>
                  <a:pt x="280554" y="1298864"/>
                </a:cubicBezTo>
                <a:cubicBezTo>
                  <a:pt x="290945" y="1309255"/>
                  <a:pt x="298583" y="1323465"/>
                  <a:pt x="311727" y="1330037"/>
                </a:cubicBezTo>
                <a:cubicBezTo>
                  <a:pt x="334280" y="1341314"/>
                  <a:pt x="360136" y="1344184"/>
                  <a:pt x="384463" y="1350818"/>
                </a:cubicBezTo>
                <a:cubicBezTo>
                  <a:pt x="453832" y="1369736"/>
                  <a:pt x="464203" y="1367082"/>
                  <a:pt x="561109" y="1381991"/>
                </a:cubicBezTo>
                <a:cubicBezTo>
                  <a:pt x="571500" y="1385455"/>
                  <a:pt x="582026" y="1388536"/>
                  <a:pt x="592281" y="1392382"/>
                </a:cubicBezTo>
                <a:cubicBezTo>
                  <a:pt x="609746" y="1398931"/>
                  <a:pt x="625597" y="1412447"/>
                  <a:pt x="644236" y="1413164"/>
                </a:cubicBezTo>
                <a:cubicBezTo>
                  <a:pt x="693195" y="1415047"/>
                  <a:pt x="948003" y="1397069"/>
                  <a:pt x="1018309" y="1392382"/>
                </a:cubicBezTo>
                <a:cubicBezTo>
                  <a:pt x="1063336" y="1385455"/>
                  <a:pt x="1108614" y="1379996"/>
                  <a:pt x="1153391" y="1371600"/>
                </a:cubicBezTo>
                <a:cubicBezTo>
                  <a:pt x="1195176" y="1363765"/>
                  <a:pt x="1176857" y="1359867"/>
                  <a:pt x="1215736" y="1340428"/>
                </a:cubicBezTo>
                <a:cubicBezTo>
                  <a:pt x="1225533" y="1335530"/>
                  <a:pt x="1236842" y="1334352"/>
                  <a:pt x="1246909" y="1330037"/>
                </a:cubicBezTo>
                <a:cubicBezTo>
                  <a:pt x="1261146" y="1323935"/>
                  <a:pt x="1273283" y="1312293"/>
                  <a:pt x="1288472" y="1309255"/>
                </a:cubicBezTo>
                <a:cubicBezTo>
                  <a:pt x="1325986" y="1301752"/>
                  <a:pt x="1364672" y="1302328"/>
                  <a:pt x="1402772" y="1298864"/>
                </a:cubicBezTo>
                <a:cubicBezTo>
                  <a:pt x="1413163" y="1291937"/>
                  <a:pt x="1423783" y="1285341"/>
                  <a:pt x="1433945" y="1278082"/>
                </a:cubicBezTo>
                <a:cubicBezTo>
                  <a:pt x="1448038" y="1268016"/>
                  <a:pt x="1459683" y="1253943"/>
                  <a:pt x="1475509" y="1246909"/>
                </a:cubicBezTo>
                <a:cubicBezTo>
                  <a:pt x="1491648" y="1239736"/>
                  <a:pt x="1510145" y="1239982"/>
                  <a:pt x="1527463" y="1236518"/>
                </a:cubicBezTo>
                <a:cubicBezTo>
                  <a:pt x="1619168" y="1175384"/>
                  <a:pt x="1472580" y="1269156"/>
                  <a:pt x="1620981" y="1194955"/>
                </a:cubicBezTo>
                <a:cubicBezTo>
                  <a:pt x="1636471" y="1187210"/>
                  <a:pt x="1647508" y="1172374"/>
                  <a:pt x="1662545" y="1163782"/>
                </a:cubicBezTo>
                <a:cubicBezTo>
                  <a:pt x="1672055" y="1158348"/>
                  <a:pt x="1683921" y="1158289"/>
                  <a:pt x="1693718" y="1153391"/>
                </a:cubicBezTo>
                <a:cubicBezTo>
                  <a:pt x="1742182" y="1129159"/>
                  <a:pt x="1710102" y="1135908"/>
                  <a:pt x="1756063" y="1101437"/>
                </a:cubicBezTo>
                <a:cubicBezTo>
                  <a:pt x="1772220" y="1089319"/>
                  <a:pt x="1790700" y="1080655"/>
                  <a:pt x="1808018" y="1070264"/>
                </a:cubicBezTo>
                <a:cubicBezTo>
                  <a:pt x="1818409" y="1049482"/>
                  <a:pt x="1832808" y="1030259"/>
                  <a:pt x="1839191" y="1007918"/>
                </a:cubicBezTo>
                <a:cubicBezTo>
                  <a:pt x="1877995" y="872101"/>
                  <a:pt x="1822077" y="966048"/>
                  <a:pt x="1870363" y="893618"/>
                </a:cubicBezTo>
                <a:cubicBezTo>
                  <a:pt x="1859972" y="838200"/>
                  <a:pt x="1853540" y="781891"/>
                  <a:pt x="1839191" y="727364"/>
                </a:cubicBezTo>
                <a:cubicBezTo>
                  <a:pt x="1832320" y="701252"/>
                  <a:pt x="1801279" y="684679"/>
                  <a:pt x="1787236" y="665018"/>
                </a:cubicBezTo>
                <a:cubicBezTo>
                  <a:pt x="1778233" y="652414"/>
                  <a:pt x="1773381" y="637309"/>
                  <a:pt x="1766454" y="623455"/>
                </a:cubicBezTo>
                <a:cubicBezTo>
                  <a:pt x="1740062" y="491495"/>
                  <a:pt x="1779467" y="638565"/>
                  <a:pt x="1724891" y="540328"/>
                </a:cubicBezTo>
                <a:cubicBezTo>
                  <a:pt x="1714253" y="521179"/>
                  <a:pt x="1713906" y="497575"/>
                  <a:pt x="1704109" y="477982"/>
                </a:cubicBezTo>
                <a:cubicBezTo>
                  <a:pt x="1680972" y="431708"/>
                  <a:pt x="1670882" y="442685"/>
                  <a:pt x="1641763" y="405246"/>
                </a:cubicBezTo>
                <a:cubicBezTo>
                  <a:pt x="1554762" y="293388"/>
                  <a:pt x="1639799" y="382497"/>
                  <a:pt x="1569027" y="311728"/>
                </a:cubicBezTo>
                <a:cubicBezTo>
                  <a:pt x="1561992" y="290622"/>
                  <a:pt x="1551862" y="255333"/>
                  <a:pt x="1537854" y="238991"/>
                </a:cubicBezTo>
                <a:cubicBezTo>
                  <a:pt x="1526584" y="225842"/>
                  <a:pt x="1509440" y="219088"/>
                  <a:pt x="1496291" y="207818"/>
                </a:cubicBezTo>
                <a:cubicBezTo>
                  <a:pt x="1460667" y="177283"/>
                  <a:pt x="1464209" y="163704"/>
                  <a:pt x="1413163" y="145473"/>
                </a:cubicBezTo>
                <a:cubicBezTo>
                  <a:pt x="1383090" y="134733"/>
                  <a:pt x="1350818" y="131618"/>
                  <a:pt x="1319645" y="124691"/>
                </a:cubicBezTo>
                <a:cubicBezTo>
                  <a:pt x="1319596" y="124654"/>
                  <a:pt x="1255351" y="75270"/>
                  <a:pt x="1246909" y="72737"/>
                </a:cubicBezTo>
                <a:cubicBezTo>
                  <a:pt x="1223450" y="65699"/>
                  <a:pt x="1198418" y="65810"/>
                  <a:pt x="1174172" y="62346"/>
                </a:cubicBezTo>
                <a:lnTo>
                  <a:pt x="1101436" y="41564"/>
                </a:lnTo>
                <a:cubicBezTo>
                  <a:pt x="1090945" y="38417"/>
                  <a:pt x="1081192" y="31902"/>
                  <a:pt x="1070263" y="31173"/>
                </a:cubicBezTo>
                <a:cubicBezTo>
                  <a:pt x="741237" y="9238"/>
                  <a:pt x="757572" y="10391"/>
                  <a:pt x="561109" y="10391"/>
                </a:cubicBez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6" name="45 - Ευθύγραμμο βέλος σύνδεσης"/>
          <p:cNvCxnSpPr/>
          <p:nvPr/>
        </p:nvCxnSpPr>
        <p:spPr>
          <a:xfrm>
            <a:off x="4343420" y="3857628"/>
            <a:ext cx="871522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- TextBox"/>
          <p:cNvSpPr txBox="1"/>
          <p:nvPr/>
        </p:nvSpPr>
        <p:spPr>
          <a:xfrm>
            <a:off x="4286248" y="457200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Εδώ το ρεύμα </a:t>
            </a:r>
            <a:r>
              <a:rPr lang="en-US" dirty="0" smtClean="0"/>
              <a:t>I</a:t>
            </a:r>
            <a:r>
              <a:rPr lang="el-GR" dirty="0" smtClean="0"/>
              <a:t>  άλλαξε πλευρά και τώρα βρίσκεται   στην ίδια πλευρά </a:t>
            </a:r>
            <a:r>
              <a:rPr lang="en-US" dirty="0" smtClean="0"/>
              <a:t>(</a:t>
            </a:r>
            <a:r>
              <a:rPr lang="el-GR" dirty="0" smtClean="0"/>
              <a:t>πρώτο μέλος της εξίσωσης) με την </a:t>
            </a:r>
            <a:r>
              <a:rPr lang="el-GR" dirty="0" smtClean="0"/>
              <a:t>αντίσταση   </a:t>
            </a:r>
            <a:r>
              <a:rPr lang="en-US" dirty="0" smtClean="0"/>
              <a:t>R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8" grpId="0"/>
      <p:bldP spid="88" grpId="0"/>
      <p:bldP spid="89" grpId="0"/>
      <p:bldP spid="69" grpId="0"/>
      <p:bldP spid="72" grpId="0"/>
      <p:bldP spid="73" grpId="0"/>
      <p:bldP spid="41" grpId="0" animBg="1"/>
      <p:bldP spid="44" grpId="0"/>
      <p:bldP spid="45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70 - Ορθογώνιο"/>
          <p:cNvSpPr/>
          <p:nvPr/>
        </p:nvSpPr>
        <p:spPr>
          <a:xfrm>
            <a:off x="6786578" y="4214842"/>
            <a:ext cx="239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33" name="32 - Ορθογώνιο"/>
          <p:cNvSpPr/>
          <p:nvPr/>
        </p:nvSpPr>
        <p:spPr>
          <a:xfrm>
            <a:off x="285720" y="264318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34" name="33 - Ορθογώνιο"/>
          <p:cNvSpPr/>
          <p:nvPr/>
        </p:nvSpPr>
        <p:spPr>
          <a:xfrm>
            <a:off x="642910" y="262002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35" name="34 - Ορθογώνιο"/>
          <p:cNvSpPr/>
          <p:nvPr/>
        </p:nvSpPr>
        <p:spPr>
          <a:xfrm>
            <a:off x="1071538" y="2428868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37" name="36 - Ευθεία γραμμή σύνδεσης"/>
          <p:cNvCxnSpPr/>
          <p:nvPr/>
        </p:nvCxnSpPr>
        <p:spPr>
          <a:xfrm>
            <a:off x="1071538" y="2928934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1071538" y="2857496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85" name="84 - TextBox"/>
          <p:cNvSpPr txBox="1"/>
          <p:nvPr/>
        </p:nvSpPr>
        <p:spPr>
          <a:xfrm>
            <a:off x="928662" y="28572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88" name="87 - TextBox"/>
          <p:cNvSpPr txBox="1"/>
          <p:nvPr/>
        </p:nvSpPr>
        <p:spPr>
          <a:xfrm>
            <a:off x="1785918" y="257172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89" name="88 - Ορθογώνιο"/>
          <p:cNvSpPr/>
          <p:nvPr/>
        </p:nvSpPr>
        <p:spPr>
          <a:xfrm>
            <a:off x="2428860" y="2643158"/>
            <a:ext cx="1214446" cy="52322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67" name="66 - Επεξήγηση με σύννεφο"/>
          <p:cNvSpPr/>
          <p:nvPr/>
        </p:nvSpPr>
        <p:spPr>
          <a:xfrm>
            <a:off x="214282" y="0"/>
            <a:ext cx="1857388" cy="1071546"/>
          </a:xfrm>
          <a:prstGeom prst="cloudCallout">
            <a:avLst>
              <a:gd name="adj1" fmla="val 115430"/>
              <a:gd name="adj2" fmla="val 108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67 - TextBox"/>
          <p:cNvSpPr txBox="1"/>
          <p:nvPr/>
        </p:nvSpPr>
        <p:spPr>
          <a:xfrm>
            <a:off x="3286116" y="35716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συνεπάγεται</a:t>
            </a:r>
          </a:p>
        </p:txBody>
      </p:sp>
      <p:sp>
        <p:nvSpPr>
          <p:cNvPr id="69" name="68 - TextBox"/>
          <p:cNvSpPr txBox="1"/>
          <p:nvPr/>
        </p:nvSpPr>
        <p:spPr>
          <a:xfrm>
            <a:off x="0" y="107154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ΠΡΟΣΟΧΗ!</a:t>
            </a:r>
            <a:r>
              <a:rPr lang="en-US" sz="1600" dirty="0" smtClean="0"/>
              <a:t> </a:t>
            </a:r>
            <a:r>
              <a:rPr lang="el-GR" sz="1600" dirty="0" smtClean="0"/>
              <a:t>Όταν λύνω μια εξίσωση τότε θα πρέπει </a:t>
            </a:r>
            <a:r>
              <a:rPr lang="el-GR" sz="1600" u="sng" dirty="0" smtClean="0"/>
              <a:t>οπωσδήποτε να βάλω το σύμβολο του συνεπάγεται,</a:t>
            </a:r>
            <a:r>
              <a:rPr lang="el-GR" sz="1600" dirty="0" smtClean="0"/>
              <a:t> όταν γράμματα ή αριθμοί της εξίσωσης έχουν αλλάξει μέρος (δηλαδή από το  αριστερό μέλος της εξίσωσης έχουν μετακινηθεί στο δεξί μέλος της εξίσωσης</a:t>
            </a:r>
            <a:r>
              <a:rPr lang="en-US" sz="1600" dirty="0" smtClean="0"/>
              <a:t>, </a:t>
            </a:r>
            <a:r>
              <a:rPr lang="el-GR" sz="1600" dirty="0" smtClean="0"/>
              <a:t> και αντίστροφα)</a:t>
            </a:r>
          </a:p>
        </p:txBody>
      </p:sp>
      <p:sp>
        <p:nvSpPr>
          <p:cNvPr id="72" name="71 - TextBox"/>
          <p:cNvSpPr txBox="1"/>
          <p:nvPr/>
        </p:nvSpPr>
        <p:spPr>
          <a:xfrm>
            <a:off x="1142976" y="192880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Ακολουθούν παραδείγματα …</a:t>
            </a:r>
          </a:p>
        </p:txBody>
      </p:sp>
      <p:sp>
        <p:nvSpPr>
          <p:cNvPr id="73" name="72 - Ορθογώνιο"/>
          <p:cNvSpPr/>
          <p:nvPr/>
        </p:nvSpPr>
        <p:spPr>
          <a:xfrm>
            <a:off x="3929058" y="2714596"/>
            <a:ext cx="81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00FF"/>
                </a:solidFill>
              </a:rPr>
              <a:t>σωστό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84" name="83 - Ορθογώνιο"/>
          <p:cNvSpPr/>
          <p:nvPr/>
        </p:nvSpPr>
        <p:spPr>
          <a:xfrm>
            <a:off x="214282" y="407194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90" name="89 - Ορθογώνιο"/>
          <p:cNvSpPr/>
          <p:nvPr/>
        </p:nvSpPr>
        <p:spPr>
          <a:xfrm>
            <a:off x="571472" y="40487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111" name="110 - Ορθογώνιο"/>
          <p:cNvSpPr/>
          <p:nvPr/>
        </p:nvSpPr>
        <p:spPr>
          <a:xfrm>
            <a:off x="1000100" y="3857628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112" name="111 - Ευθεία γραμμή σύνδεσης"/>
          <p:cNvCxnSpPr/>
          <p:nvPr/>
        </p:nvCxnSpPr>
        <p:spPr>
          <a:xfrm>
            <a:off x="1000100" y="4357694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- Ορθογώνιο"/>
          <p:cNvSpPr/>
          <p:nvPr/>
        </p:nvSpPr>
        <p:spPr>
          <a:xfrm>
            <a:off x="1000100" y="4286256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116" name="115 - TextBox"/>
          <p:cNvSpPr txBox="1"/>
          <p:nvPr/>
        </p:nvSpPr>
        <p:spPr>
          <a:xfrm>
            <a:off x="1857356" y="400048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124" name="123 - Ορθογώνιο"/>
          <p:cNvSpPr/>
          <p:nvPr/>
        </p:nvSpPr>
        <p:spPr>
          <a:xfrm>
            <a:off x="2357422" y="4071918"/>
            <a:ext cx="1214446" cy="52322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26" name="125 - Ορθογώνιο"/>
          <p:cNvSpPr/>
          <p:nvPr/>
        </p:nvSpPr>
        <p:spPr>
          <a:xfrm>
            <a:off x="3643306" y="4071918"/>
            <a:ext cx="77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λάθος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7" name="126 - Ορθογώνιο"/>
          <p:cNvSpPr/>
          <p:nvPr/>
        </p:nvSpPr>
        <p:spPr>
          <a:xfrm>
            <a:off x="1714480" y="514351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128" name="127 - Ορθογώνιο"/>
          <p:cNvSpPr/>
          <p:nvPr/>
        </p:nvSpPr>
        <p:spPr>
          <a:xfrm>
            <a:off x="2071670" y="51203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129" name="128 - Ορθογώνιο"/>
          <p:cNvSpPr/>
          <p:nvPr/>
        </p:nvSpPr>
        <p:spPr>
          <a:xfrm>
            <a:off x="2500298" y="4929198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</a:t>
            </a:r>
            <a:endParaRPr lang="en-US" sz="2800" b="1" dirty="0"/>
          </a:p>
        </p:txBody>
      </p:sp>
      <p:cxnSp>
        <p:nvCxnSpPr>
          <p:cNvPr id="130" name="129 - Ευθεία γραμμή σύνδεσης"/>
          <p:cNvCxnSpPr/>
          <p:nvPr/>
        </p:nvCxnSpPr>
        <p:spPr>
          <a:xfrm>
            <a:off x="2500298" y="5429264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130 - Ορθογώνιο"/>
          <p:cNvSpPr/>
          <p:nvPr/>
        </p:nvSpPr>
        <p:spPr>
          <a:xfrm>
            <a:off x="2500298" y="5357826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32" name="131 - TextBox"/>
          <p:cNvSpPr txBox="1"/>
          <p:nvPr/>
        </p:nvSpPr>
        <p:spPr>
          <a:xfrm>
            <a:off x="1214414" y="502379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133" name="132 - Ορθογώνιο"/>
          <p:cNvSpPr/>
          <p:nvPr/>
        </p:nvSpPr>
        <p:spPr>
          <a:xfrm>
            <a:off x="142844" y="5095228"/>
            <a:ext cx="1214446" cy="52322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q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34" name="133 - Ορθογώνιο"/>
          <p:cNvSpPr/>
          <p:nvPr/>
        </p:nvSpPr>
        <p:spPr>
          <a:xfrm>
            <a:off x="3786182" y="5238104"/>
            <a:ext cx="77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λάθος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5" name="134 - Ορθογώνιο"/>
          <p:cNvSpPr/>
          <p:nvPr/>
        </p:nvSpPr>
        <p:spPr>
          <a:xfrm>
            <a:off x="1785918" y="6143644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136" name="135 - Ορθογώνιο"/>
          <p:cNvSpPr/>
          <p:nvPr/>
        </p:nvSpPr>
        <p:spPr>
          <a:xfrm>
            <a:off x="2143108" y="61204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137" name="136 - Ορθογώνιο"/>
          <p:cNvSpPr/>
          <p:nvPr/>
        </p:nvSpPr>
        <p:spPr>
          <a:xfrm>
            <a:off x="2571736" y="5857892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</a:t>
            </a:r>
            <a:endParaRPr lang="en-US" sz="2800" b="1" dirty="0"/>
          </a:p>
        </p:txBody>
      </p:sp>
      <p:cxnSp>
        <p:nvCxnSpPr>
          <p:cNvPr id="138" name="137 - Ευθεία γραμμή σύνδεσης"/>
          <p:cNvCxnSpPr/>
          <p:nvPr/>
        </p:nvCxnSpPr>
        <p:spPr>
          <a:xfrm>
            <a:off x="2571736" y="6429396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- Ορθογώνιο"/>
          <p:cNvSpPr/>
          <p:nvPr/>
        </p:nvSpPr>
        <p:spPr>
          <a:xfrm>
            <a:off x="2571736" y="6357958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40" name="139 - TextBox"/>
          <p:cNvSpPr txBox="1"/>
          <p:nvPr/>
        </p:nvSpPr>
        <p:spPr>
          <a:xfrm>
            <a:off x="6215074" y="350043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141" name="140 - Ορθογώνιο"/>
          <p:cNvSpPr/>
          <p:nvPr/>
        </p:nvSpPr>
        <p:spPr>
          <a:xfrm>
            <a:off x="285720" y="6166798"/>
            <a:ext cx="1214446" cy="52322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q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42" name="141 - Ορθογώνιο"/>
          <p:cNvSpPr/>
          <p:nvPr/>
        </p:nvSpPr>
        <p:spPr>
          <a:xfrm>
            <a:off x="3571868" y="6215082"/>
            <a:ext cx="81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00FF"/>
                </a:solidFill>
              </a:rPr>
              <a:t>σωστό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1214414" y="60722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8" grpId="0"/>
      <p:bldP spid="85" grpId="0"/>
      <p:bldP spid="88" grpId="0"/>
      <p:bldP spid="89" grpId="0"/>
      <p:bldP spid="67" grpId="0" animBg="1"/>
      <p:bldP spid="68" grpId="0"/>
      <p:bldP spid="69" grpId="0"/>
      <p:bldP spid="72" grpId="0"/>
      <p:bldP spid="73" grpId="0"/>
      <p:bldP spid="84" grpId="0"/>
      <p:bldP spid="90" grpId="0"/>
      <p:bldP spid="111" grpId="0"/>
      <p:bldP spid="115" grpId="0"/>
      <p:bldP spid="116" grpId="0"/>
      <p:bldP spid="124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9" grpId="0"/>
      <p:bldP spid="141" grpId="0"/>
      <p:bldP spid="142" grpId="0"/>
      <p:bldP spid="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214290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/>
              <a:t>Άσκηση  3</a:t>
            </a:r>
          </a:p>
          <a:p>
            <a:r>
              <a:rPr lang="el-GR" sz="2400" dirty="0" smtClean="0"/>
              <a:t>Ένας  καταναλωτής , έχει τάση </a:t>
            </a:r>
            <a:r>
              <a:rPr lang="el-GR" sz="2400" dirty="0" smtClean="0">
                <a:solidFill>
                  <a:srgbClr val="FF0000"/>
                </a:solidFill>
              </a:rPr>
              <a:t>10</a:t>
            </a:r>
            <a:r>
              <a:rPr lang="en-US" sz="2400" dirty="0" smtClean="0">
                <a:solidFill>
                  <a:srgbClr val="FF0000"/>
                </a:solidFill>
              </a:rPr>
              <a:t>V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και διαρρέεται από ρεύμα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5A</a:t>
            </a:r>
            <a:r>
              <a:rPr lang="en-US" sz="2400" dirty="0" smtClean="0"/>
              <a:t>, </a:t>
            </a:r>
            <a:r>
              <a:rPr lang="el-GR" sz="2400" dirty="0" smtClean="0"/>
              <a:t>ποια η αντίσταση του καταναλωτή;  </a:t>
            </a:r>
            <a:endParaRPr lang="en-US" sz="24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428860" y="17144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u="sng" dirty="0" smtClean="0"/>
              <a:t>Λύση  </a:t>
            </a:r>
            <a:endParaRPr lang="en-US" i="1" u="sng" dirty="0"/>
          </a:p>
        </p:txBody>
      </p:sp>
      <p:sp>
        <p:nvSpPr>
          <p:cNvPr id="12" name="11 - Ορθογώνιο"/>
          <p:cNvSpPr/>
          <p:nvPr/>
        </p:nvSpPr>
        <p:spPr>
          <a:xfrm>
            <a:off x="1142976" y="4681847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1071538" y="5181913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1071538" y="5110475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42910" y="49193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357158" y="4919315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3286116" y="4681847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3357554" y="5253351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5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000364" y="49193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2714612" y="4919315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1857356" y="482472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27" name="26 - Ορθογώνιο"/>
          <p:cNvSpPr/>
          <p:nvPr/>
        </p:nvSpPr>
        <p:spPr>
          <a:xfrm>
            <a:off x="214282" y="2059536"/>
            <a:ext cx="12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Δεδομένα </a:t>
            </a:r>
            <a:endParaRPr lang="el-GR" b="1" dirty="0"/>
          </a:p>
        </p:txBody>
      </p:sp>
      <p:sp>
        <p:nvSpPr>
          <p:cNvPr id="28" name="27 - Ορθογώνιο"/>
          <p:cNvSpPr/>
          <p:nvPr/>
        </p:nvSpPr>
        <p:spPr>
          <a:xfrm>
            <a:off x="214282" y="2559602"/>
            <a:ext cx="129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Ζητούμενα </a:t>
            </a:r>
            <a:endParaRPr lang="el-GR" b="1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>
            <a:off x="285720" y="2488164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2857488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= 5  A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135729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V = 10V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928795" y="25596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baseline="-25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642910" y="307181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γράφω τον κατάλληλο τύπο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2" name="41 - TextBox"/>
          <p:cNvSpPr txBox="1"/>
          <p:nvPr/>
        </p:nvSpPr>
        <p:spPr>
          <a:xfrm>
            <a:off x="4214810" y="4753285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cxnSp>
        <p:nvCxnSpPr>
          <p:cNvPr id="46" name="45 - Ευθεία γραμμή σύνδεσης"/>
          <p:cNvCxnSpPr/>
          <p:nvPr/>
        </p:nvCxnSpPr>
        <p:spPr>
          <a:xfrm>
            <a:off x="3428992" y="5158759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Ορθογώνιο"/>
          <p:cNvSpPr/>
          <p:nvPr/>
        </p:nvSpPr>
        <p:spPr>
          <a:xfrm>
            <a:off x="5500694" y="4610409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8" name="47 - Ορθογώνιο"/>
          <p:cNvSpPr/>
          <p:nvPr/>
        </p:nvSpPr>
        <p:spPr>
          <a:xfrm>
            <a:off x="5572132" y="5181913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5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5214942" y="484787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50" name="49 - Ορθογώνιο"/>
          <p:cNvSpPr/>
          <p:nvPr/>
        </p:nvSpPr>
        <p:spPr>
          <a:xfrm>
            <a:off x="4929190" y="4847877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cxnSp>
        <p:nvCxnSpPr>
          <p:cNvPr id="51" name="50 - Ευθεία γραμμή σύνδεσης"/>
          <p:cNvCxnSpPr/>
          <p:nvPr/>
        </p:nvCxnSpPr>
        <p:spPr>
          <a:xfrm>
            <a:off x="5643570" y="5087321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- TextBox"/>
          <p:cNvSpPr txBox="1"/>
          <p:nvPr/>
        </p:nvSpPr>
        <p:spPr>
          <a:xfrm>
            <a:off x="6429388" y="4753285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57" name="56 - Ορθογώνιο"/>
          <p:cNvSpPr/>
          <p:nvPr/>
        </p:nvSpPr>
        <p:spPr>
          <a:xfrm>
            <a:off x="7286644" y="4824723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  2</a:t>
            </a:r>
            <a:r>
              <a:rPr lang="el-GR" sz="2800" b="1" dirty="0" smtClean="0"/>
              <a:t>Ω</a:t>
            </a:r>
            <a:endParaRPr lang="el-GR" sz="2800" dirty="0"/>
          </a:p>
        </p:txBody>
      </p:sp>
      <p:sp>
        <p:nvSpPr>
          <p:cNvPr id="58" name="57 - Ορθογώνιο"/>
          <p:cNvSpPr/>
          <p:nvPr/>
        </p:nvSpPr>
        <p:spPr>
          <a:xfrm>
            <a:off x="7000892" y="482472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grpSp>
        <p:nvGrpSpPr>
          <p:cNvPr id="60" name="59 - Ομάδα"/>
          <p:cNvGrpSpPr/>
          <p:nvPr/>
        </p:nvGrpSpPr>
        <p:grpSpPr>
          <a:xfrm>
            <a:off x="6357950" y="2214554"/>
            <a:ext cx="2286810" cy="2010582"/>
            <a:chOff x="5714214" y="1071546"/>
            <a:chExt cx="3501256" cy="3367904"/>
          </a:xfrm>
        </p:grpSpPr>
        <p:cxnSp>
          <p:nvCxnSpPr>
            <p:cNvPr id="34" name="33 - Γωνιακή σύνδεση"/>
            <p:cNvCxnSpPr/>
            <p:nvPr/>
          </p:nvCxnSpPr>
          <p:spPr>
            <a:xfrm rot="16200000" flipH="1">
              <a:off x="7643834" y="2500306"/>
              <a:ext cx="2571768" cy="571504"/>
            </a:xfrm>
            <a:prstGeom prst="bentConnector3">
              <a:avLst>
                <a:gd name="adj1" fmla="val 223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- Γωνιακή σύνδεση"/>
            <p:cNvCxnSpPr/>
            <p:nvPr/>
          </p:nvCxnSpPr>
          <p:spPr>
            <a:xfrm>
              <a:off x="5715008" y="278605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- Ευθεία γραμμή σύνδεσης"/>
            <p:cNvCxnSpPr/>
            <p:nvPr/>
          </p:nvCxnSpPr>
          <p:spPr>
            <a:xfrm rot="5400000">
              <a:off x="7572396" y="407194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- Ευθεία γραμμή σύνδεσης"/>
            <p:cNvCxnSpPr/>
            <p:nvPr/>
          </p:nvCxnSpPr>
          <p:spPr>
            <a:xfrm rot="16200000" flipH="1">
              <a:off x="7535883" y="403701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- Ευθεία γραμμή σύνδεσης"/>
            <p:cNvCxnSpPr/>
            <p:nvPr/>
          </p:nvCxnSpPr>
          <p:spPr>
            <a:xfrm>
              <a:off x="7858116" y="407194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- Ευθεία γραμμή σύνδεσης"/>
            <p:cNvCxnSpPr/>
            <p:nvPr/>
          </p:nvCxnSpPr>
          <p:spPr>
            <a:xfrm rot="5400000" flipH="1" flipV="1">
              <a:off x="5571338" y="2643182"/>
              <a:ext cx="286546" cy="794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- Ελεύθερη σχεδίαση"/>
            <p:cNvSpPr/>
            <p:nvPr/>
          </p:nvSpPr>
          <p:spPr>
            <a:xfrm>
              <a:off x="6286512" y="107154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42 - Ευθεία γραμμή σύνδεσης"/>
            <p:cNvCxnSpPr/>
            <p:nvPr/>
          </p:nvCxnSpPr>
          <p:spPr>
            <a:xfrm rot="10800000">
              <a:off x="7000892" y="1500174"/>
              <a:ext cx="164307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Ευθεία γραμμή σύνδεσης"/>
            <p:cNvCxnSpPr>
              <a:stCxn id="41" idx="0"/>
            </p:cNvCxnSpPr>
            <p:nvPr/>
          </p:nvCxnSpPr>
          <p:spPr>
            <a:xfrm flipH="1">
              <a:off x="5715008" y="148955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- Ευθεία γραμμή σύνδεσης"/>
            <p:cNvCxnSpPr/>
            <p:nvPr/>
          </p:nvCxnSpPr>
          <p:spPr>
            <a:xfrm rot="5400000">
              <a:off x="5214942" y="200024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- Ορθογώνιο"/>
            <p:cNvSpPr/>
            <p:nvPr/>
          </p:nvSpPr>
          <p:spPr>
            <a:xfrm>
              <a:off x="6500826" y="15001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5" name="54 - TextBox"/>
            <p:cNvSpPr txBox="1"/>
            <p:nvPr/>
          </p:nvSpPr>
          <p:spPr>
            <a:xfrm>
              <a:off x="7899764" y="3896029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+</a:t>
              </a:r>
            </a:p>
          </p:txBody>
        </p:sp>
        <p:sp>
          <p:nvSpPr>
            <p:cNvPr id="59" name="58 - TextBox"/>
            <p:cNvSpPr txBox="1"/>
            <p:nvPr/>
          </p:nvSpPr>
          <p:spPr>
            <a:xfrm>
              <a:off x="7572396" y="3967467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-</a:t>
              </a:r>
            </a:p>
          </p:txBody>
        </p:sp>
      </p:grpSp>
      <p:cxnSp>
        <p:nvCxnSpPr>
          <p:cNvPr id="53" name="52 - Ευθύγραμμο βέλος σύνδεσης"/>
          <p:cNvCxnSpPr/>
          <p:nvPr/>
        </p:nvCxnSpPr>
        <p:spPr>
          <a:xfrm rot="5400000">
            <a:off x="5965835" y="3178173"/>
            <a:ext cx="78581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- TextBox"/>
          <p:cNvSpPr txBox="1"/>
          <p:nvPr/>
        </p:nvSpPr>
        <p:spPr>
          <a:xfrm>
            <a:off x="6072198" y="2857496"/>
            <a:ext cx="3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Ι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30" grpId="0"/>
      <p:bldP spid="31" grpId="0"/>
      <p:bldP spid="32" grpId="0"/>
      <p:bldP spid="38" grpId="0"/>
      <p:bldP spid="42" grpId="0"/>
      <p:bldP spid="47" grpId="0"/>
      <p:bldP spid="48" grpId="0"/>
      <p:bldP spid="49" grpId="0"/>
      <p:bldP spid="50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85728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b="1" dirty="0" smtClean="0"/>
              <a:t>Άσκηση  4</a:t>
            </a:r>
          </a:p>
          <a:p>
            <a:r>
              <a:rPr lang="el-GR" dirty="0" smtClean="0"/>
              <a:t>Δίπολο έχει αντίσταση </a:t>
            </a:r>
            <a:r>
              <a:rPr lang="el-GR" dirty="0" smtClean="0">
                <a:solidFill>
                  <a:srgbClr val="7030A0"/>
                </a:solidFill>
              </a:rPr>
              <a:t>5ΜΩ</a:t>
            </a:r>
            <a:r>
              <a:rPr lang="el-GR" dirty="0" smtClean="0"/>
              <a:t>, διαρρέεται από ρεύμα</a:t>
            </a:r>
            <a:r>
              <a:rPr lang="el-GR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0,02A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l-GR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, </a:t>
            </a:r>
            <a:r>
              <a:rPr lang="el-GR" dirty="0" smtClean="0"/>
              <a:t>ποια η τάση του διπόλου;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48590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53353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857488" y="10715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u="sng" dirty="0" smtClean="0"/>
              <a:t>Λύση </a:t>
            </a:r>
            <a:r>
              <a:rPr lang="en-US" i="1" u="sng" dirty="0" smtClean="0"/>
              <a:t> </a:t>
            </a:r>
            <a:endParaRPr lang="en-US" i="1" u="sng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58" y="1785926"/>
            <a:ext cx="12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Δεδομένα 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357158" y="2285992"/>
            <a:ext cx="129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Ζητούμενα </a:t>
            </a:r>
            <a:endParaRPr lang="el-GR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428596" y="2214554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571604" y="17859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 = 5M</a:t>
            </a:r>
            <a:r>
              <a:rPr lang="el-GR" dirty="0" smtClean="0">
                <a:solidFill>
                  <a:srgbClr val="7030A0"/>
                </a:solidFill>
              </a:rPr>
              <a:t>Ω = 5 </a:t>
            </a:r>
            <a:r>
              <a:rPr lang="el-GR" b="1" baseline="30000" dirty="0" smtClean="0">
                <a:solidFill>
                  <a:srgbClr val="7030A0"/>
                </a:solidFill>
              </a:rPr>
              <a:t>.</a:t>
            </a:r>
            <a:r>
              <a:rPr lang="el-GR" dirty="0" smtClean="0">
                <a:solidFill>
                  <a:srgbClr val="7030A0"/>
                </a:solidFill>
              </a:rPr>
              <a:t> 10</a:t>
            </a:r>
            <a:r>
              <a:rPr lang="el-GR" baseline="30000" dirty="0" smtClean="0">
                <a:solidFill>
                  <a:srgbClr val="7030A0"/>
                </a:solidFill>
              </a:rPr>
              <a:t>6</a:t>
            </a:r>
            <a:r>
              <a:rPr lang="el-GR" dirty="0" smtClean="0">
                <a:solidFill>
                  <a:srgbClr val="7030A0"/>
                </a:solidFill>
              </a:rPr>
              <a:t> Ω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l-GR" dirty="0" smtClean="0">
                <a:solidFill>
                  <a:srgbClr val="7030A0"/>
                </a:solidFill>
              </a:rPr>
              <a:t> 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I= </a:t>
            </a:r>
            <a:r>
              <a:rPr lang="el-GR" dirty="0" smtClean="0">
                <a:solidFill>
                  <a:srgbClr val="FF0000"/>
                </a:solidFill>
              </a:rPr>
              <a:t>0,02 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643042" y="2143116"/>
            <a:ext cx="71438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/>
              <a:t>V</a:t>
            </a:r>
            <a:endParaRPr lang="en-US" sz="2800" baseline="-25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142844" y="3568487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γράφω τον κατάλληλο τύπο</a:t>
            </a:r>
            <a:r>
              <a:rPr lang="en-US" dirty="0" smtClean="0"/>
              <a:t>, </a:t>
            </a:r>
            <a:r>
              <a:rPr lang="el-GR" dirty="0" smtClean="0"/>
              <a:t>και λύνω τον τύπο ως προς το άγνωστο </a:t>
            </a:r>
            <a:r>
              <a:rPr lang="en-US" dirty="0" smtClean="0"/>
              <a:t> V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7" name="46 - Ορθογώνιο"/>
          <p:cNvSpPr/>
          <p:nvPr/>
        </p:nvSpPr>
        <p:spPr>
          <a:xfrm>
            <a:off x="428596" y="4282867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8" name="47 - Ορθογώνιο"/>
          <p:cNvSpPr/>
          <p:nvPr/>
        </p:nvSpPr>
        <p:spPr>
          <a:xfrm>
            <a:off x="785786" y="425971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49" name="48 - Ορθογώνιο"/>
          <p:cNvSpPr/>
          <p:nvPr/>
        </p:nvSpPr>
        <p:spPr>
          <a:xfrm>
            <a:off x="1214414" y="4068553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1214414" y="4568619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Ορθογώνιο"/>
          <p:cNvSpPr/>
          <p:nvPr/>
        </p:nvSpPr>
        <p:spPr>
          <a:xfrm>
            <a:off x="1214414" y="4497181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3071802" y="4139991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3" name="52 - Ορθογώνιο"/>
          <p:cNvSpPr/>
          <p:nvPr/>
        </p:nvSpPr>
        <p:spPr>
          <a:xfrm>
            <a:off x="3500430" y="42828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54" name="53 - Ορθογώνιο"/>
          <p:cNvSpPr/>
          <p:nvPr/>
        </p:nvSpPr>
        <p:spPr>
          <a:xfrm>
            <a:off x="3929058" y="4139991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55" name="54 - Ευθεία γραμμή σύνδεσης"/>
          <p:cNvCxnSpPr/>
          <p:nvPr/>
        </p:nvCxnSpPr>
        <p:spPr>
          <a:xfrm>
            <a:off x="3929058" y="4640057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- Ορθογώνιο"/>
          <p:cNvSpPr/>
          <p:nvPr/>
        </p:nvSpPr>
        <p:spPr>
          <a:xfrm>
            <a:off x="3929058" y="4568619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3071802" y="45686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2400" dirty="0"/>
          </a:p>
        </p:txBody>
      </p:sp>
      <p:cxnSp>
        <p:nvCxnSpPr>
          <p:cNvPr id="58" name="57 - Ευθεία γραμμή σύνδεσης"/>
          <p:cNvCxnSpPr/>
          <p:nvPr/>
        </p:nvCxnSpPr>
        <p:spPr>
          <a:xfrm>
            <a:off x="3000364" y="4568619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Ορθογώνιο"/>
          <p:cNvSpPr/>
          <p:nvPr/>
        </p:nvSpPr>
        <p:spPr>
          <a:xfrm>
            <a:off x="5500694" y="4139991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5929322" y="42828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61" name="60 - Ορθογώνιο"/>
          <p:cNvSpPr/>
          <p:nvPr/>
        </p:nvSpPr>
        <p:spPr>
          <a:xfrm>
            <a:off x="6357950" y="4139991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62" name="61 - Ευθεία γραμμή σύνδεσης"/>
          <p:cNvCxnSpPr/>
          <p:nvPr/>
        </p:nvCxnSpPr>
        <p:spPr>
          <a:xfrm>
            <a:off x="6357950" y="4640057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- Ορθογώνιο"/>
          <p:cNvSpPr/>
          <p:nvPr/>
        </p:nvSpPr>
        <p:spPr>
          <a:xfrm>
            <a:off x="6357950" y="4568619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63 - Ορθογώνιο"/>
          <p:cNvSpPr/>
          <p:nvPr/>
        </p:nvSpPr>
        <p:spPr>
          <a:xfrm>
            <a:off x="5500694" y="45686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2400" dirty="0"/>
          </a:p>
        </p:txBody>
      </p:sp>
      <p:cxnSp>
        <p:nvCxnSpPr>
          <p:cNvPr id="65" name="64 - Ευθεία γραμμή σύνδεσης"/>
          <p:cNvCxnSpPr/>
          <p:nvPr/>
        </p:nvCxnSpPr>
        <p:spPr>
          <a:xfrm>
            <a:off x="5429256" y="4568619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- Ευθεία γραμμή σύνδεσης"/>
          <p:cNvCxnSpPr/>
          <p:nvPr/>
        </p:nvCxnSpPr>
        <p:spPr>
          <a:xfrm>
            <a:off x="5857884" y="4497181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- Ευθεία γραμμή σύνδεσης"/>
          <p:cNvCxnSpPr/>
          <p:nvPr/>
        </p:nvCxnSpPr>
        <p:spPr>
          <a:xfrm flipV="1">
            <a:off x="5857884" y="4425743"/>
            <a:ext cx="445660" cy="37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- TextBox"/>
          <p:cNvSpPr txBox="1"/>
          <p:nvPr/>
        </p:nvSpPr>
        <p:spPr>
          <a:xfrm>
            <a:off x="2214546" y="421142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69" name="68 - TextBox"/>
          <p:cNvSpPr txBox="1"/>
          <p:nvPr/>
        </p:nvSpPr>
        <p:spPr>
          <a:xfrm>
            <a:off x="4714876" y="421142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70" name="69 - TextBox"/>
          <p:cNvSpPr txBox="1"/>
          <p:nvPr/>
        </p:nvSpPr>
        <p:spPr>
          <a:xfrm>
            <a:off x="0" y="549392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71" name="70 - Ορθογώνιο"/>
          <p:cNvSpPr/>
          <p:nvPr/>
        </p:nvSpPr>
        <p:spPr>
          <a:xfrm>
            <a:off x="571472" y="5565362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714512" y="542248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73" name="72 - Ορθογώνιο"/>
          <p:cNvSpPr/>
          <p:nvPr/>
        </p:nvSpPr>
        <p:spPr>
          <a:xfrm>
            <a:off x="2285984" y="5568751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V=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0,02 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7030A0"/>
                </a:solidFill>
              </a:rPr>
              <a:t>5 </a:t>
            </a:r>
            <a:r>
              <a:rPr lang="el-GR" sz="2800" b="1" baseline="30000" dirty="0" smtClean="0">
                <a:solidFill>
                  <a:srgbClr val="7030A0"/>
                </a:solidFill>
              </a:rPr>
              <a:t>.</a:t>
            </a:r>
            <a:r>
              <a:rPr lang="el-GR" sz="2800" dirty="0" smtClean="0">
                <a:solidFill>
                  <a:srgbClr val="7030A0"/>
                </a:solidFill>
              </a:rPr>
              <a:t> 10</a:t>
            </a:r>
            <a:r>
              <a:rPr lang="el-GR" sz="2800" baseline="30000" dirty="0" smtClean="0">
                <a:solidFill>
                  <a:srgbClr val="7030A0"/>
                </a:solidFill>
              </a:rPr>
              <a:t>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4929190" y="556875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91" name="90 - Ορθογώνιο"/>
          <p:cNvSpPr/>
          <p:nvPr/>
        </p:nvSpPr>
        <p:spPr>
          <a:xfrm>
            <a:off x="5715008" y="5640189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V=</a:t>
            </a:r>
            <a:r>
              <a:rPr lang="el-GR" sz="2800" b="1" dirty="0" smtClean="0"/>
              <a:t> 0,</a:t>
            </a:r>
            <a:r>
              <a:rPr lang="en-US" sz="2800" b="1" dirty="0" smtClean="0"/>
              <a:t>1</a:t>
            </a:r>
            <a:r>
              <a:rPr lang="el-GR" sz="2800" b="1" baseline="30000" dirty="0" smtClean="0"/>
              <a:t>.</a:t>
            </a:r>
            <a:r>
              <a:rPr lang="el-GR" sz="2800" b="1" dirty="0" smtClean="0"/>
              <a:t>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6</a:t>
            </a:r>
            <a:r>
              <a:rPr lang="en-US" sz="2800" b="1" dirty="0" smtClean="0"/>
              <a:t>V</a:t>
            </a:r>
            <a:r>
              <a:rPr lang="el-GR" sz="2800" dirty="0" smtClean="0"/>
              <a:t> </a:t>
            </a:r>
            <a:endParaRPr lang="en-US" sz="2800" b="1" dirty="0"/>
          </a:p>
        </p:txBody>
      </p:sp>
      <p:grpSp>
        <p:nvGrpSpPr>
          <p:cNvPr id="42" name="41 - Ομάδα"/>
          <p:cNvGrpSpPr/>
          <p:nvPr/>
        </p:nvGrpSpPr>
        <p:grpSpPr>
          <a:xfrm>
            <a:off x="6715140" y="1428736"/>
            <a:ext cx="2143140" cy="1510516"/>
            <a:chOff x="5714214" y="1071546"/>
            <a:chExt cx="3501256" cy="3367904"/>
          </a:xfrm>
        </p:grpSpPr>
        <p:cxnSp>
          <p:nvCxnSpPr>
            <p:cNvPr id="43" name="42 - Γωνιακή σύνδεση"/>
            <p:cNvCxnSpPr/>
            <p:nvPr/>
          </p:nvCxnSpPr>
          <p:spPr>
            <a:xfrm rot="16200000" flipH="1">
              <a:off x="7643834" y="2500306"/>
              <a:ext cx="2571768" cy="571504"/>
            </a:xfrm>
            <a:prstGeom prst="bentConnector3">
              <a:avLst>
                <a:gd name="adj1" fmla="val 223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Γωνιακή σύνδεση"/>
            <p:cNvCxnSpPr/>
            <p:nvPr/>
          </p:nvCxnSpPr>
          <p:spPr>
            <a:xfrm>
              <a:off x="5715008" y="278605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- Ευθεία γραμμή σύνδεσης"/>
            <p:cNvCxnSpPr/>
            <p:nvPr/>
          </p:nvCxnSpPr>
          <p:spPr>
            <a:xfrm rot="5400000">
              <a:off x="7572396" y="407194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Ευθεία γραμμή σύνδεσης"/>
            <p:cNvCxnSpPr/>
            <p:nvPr/>
          </p:nvCxnSpPr>
          <p:spPr>
            <a:xfrm rot="16200000" flipH="1">
              <a:off x="7535883" y="403701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- Ευθεία γραμμή σύνδεσης"/>
            <p:cNvCxnSpPr/>
            <p:nvPr/>
          </p:nvCxnSpPr>
          <p:spPr>
            <a:xfrm>
              <a:off x="7858116" y="407194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- Ευθεία γραμμή σύνδεσης"/>
            <p:cNvCxnSpPr/>
            <p:nvPr/>
          </p:nvCxnSpPr>
          <p:spPr>
            <a:xfrm rot="5400000" flipH="1" flipV="1">
              <a:off x="5571338" y="2643182"/>
              <a:ext cx="286546" cy="794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75 - Ελεύθερη σχεδίαση"/>
            <p:cNvSpPr/>
            <p:nvPr/>
          </p:nvSpPr>
          <p:spPr>
            <a:xfrm>
              <a:off x="6286512" y="107154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76 - Ευθεία γραμμή σύνδεσης"/>
            <p:cNvCxnSpPr/>
            <p:nvPr/>
          </p:nvCxnSpPr>
          <p:spPr>
            <a:xfrm rot="10800000">
              <a:off x="7000892" y="1500174"/>
              <a:ext cx="164307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- Ευθεία γραμμή σύνδεσης"/>
            <p:cNvCxnSpPr>
              <a:stCxn id="76" idx="0"/>
            </p:cNvCxnSpPr>
            <p:nvPr/>
          </p:nvCxnSpPr>
          <p:spPr>
            <a:xfrm flipH="1">
              <a:off x="5715008" y="148955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- Ευθεία γραμμή σύνδεσης"/>
            <p:cNvCxnSpPr/>
            <p:nvPr/>
          </p:nvCxnSpPr>
          <p:spPr>
            <a:xfrm rot="5400000">
              <a:off x="5214942" y="200024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79 - Ορθογώνιο"/>
            <p:cNvSpPr/>
            <p:nvPr/>
          </p:nvSpPr>
          <p:spPr>
            <a:xfrm>
              <a:off x="6500826" y="15001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82" name="81 - TextBox"/>
            <p:cNvSpPr txBox="1"/>
            <p:nvPr/>
          </p:nvSpPr>
          <p:spPr>
            <a:xfrm>
              <a:off x="7899764" y="3896029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+</a:t>
              </a:r>
            </a:p>
          </p:txBody>
        </p:sp>
        <p:sp>
          <p:nvSpPr>
            <p:cNvPr id="83" name="82 - TextBox"/>
            <p:cNvSpPr txBox="1"/>
            <p:nvPr/>
          </p:nvSpPr>
          <p:spPr>
            <a:xfrm>
              <a:off x="7572396" y="3967467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-</a:t>
              </a:r>
            </a:p>
          </p:txBody>
        </p:sp>
      </p:grpSp>
      <p:cxnSp>
        <p:nvCxnSpPr>
          <p:cNvPr id="84" name="83 - Ευθύγραμμο βέλος σύνδεσης"/>
          <p:cNvCxnSpPr/>
          <p:nvPr/>
        </p:nvCxnSpPr>
        <p:spPr>
          <a:xfrm rot="5400000">
            <a:off x="6332550" y="2249479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- TextBox"/>
          <p:cNvSpPr txBox="1"/>
          <p:nvPr/>
        </p:nvSpPr>
        <p:spPr>
          <a:xfrm>
            <a:off x="6438913" y="1928802"/>
            <a:ext cx="3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Ι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6" grpId="0"/>
      <p:bldP spid="17" grpId="0"/>
      <p:bldP spid="18" grpId="0"/>
      <p:bldP spid="19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8" grpId="0"/>
      <p:bldP spid="69" grpId="0"/>
      <p:bldP spid="70" grpId="0"/>
      <p:bldP spid="71" grpId="0"/>
      <p:bldP spid="72" grpId="0"/>
      <p:bldP spid="73" grpId="0"/>
      <p:bldP spid="81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4286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57166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b="1" dirty="0" smtClean="0"/>
              <a:t>Άσκηση  5</a:t>
            </a:r>
          </a:p>
          <a:p>
            <a:r>
              <a:rPr lang="el-GR" dirty="0" smtClean="0"/>
              <a:t>Δίπολο  έχει αντίσταση  </a:t>
            </a:r>
            <a:r>
              <a:rPr lang="el-GR" b="1" dirty="0" smtClean="0"/>
              <a:t>4Ω</a:t>
            </a:r>
            <a:r>
              <a:rPr lang="en-US" dirty="0" smtClean="0"/>
              <a:t>, </a:t>
            </a:r>
            <a:r>
              <a:rPr lang="el-GR" dirty="0" smtClean="0"/>
              <a:t> και  τάση  </a:t>
            </a:r>
            <a:r>
              <a:rPr lang="el-GR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, </a:t>
            </a:r>
            <a:r>
              <a:rPr lang="el-GR" dirty="0" smtClean="0"/>
              <a:t>ποιο το </a:t>
            </a:r>
            <a:r>
              <a:rPr lang="el-GR" dirty="0" smtClean="0">
                <a:solidFill>
                  <a:srgbClr val="00B050"/>
                </a:solidFill>
              </a:rPr>
              <a:t>ρεύμα</a:t>
            </a:r>
            <a:r>
              <a:rPr lang="el-GR" dirty="0" smtClean="0"/>
              <a:t> που διαρρέει  δίπολο;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42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89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86050" y="121442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u="sng" dirty="0" smtClean="0"/>
              <a:t>Λύση </a:t>
            </a:r>
            <a:r>
              <a:rPr lang="en-US" i="1" u="sng" dirty="0" smtClean="0"/>
              <a:t> </a:t>
            </a:r>
            <a:endParaRPr lang="en-US" i="1" u="sng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285720" y="2048524"/>
            <a:ext cx="12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Δεδομένα 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285720" y="2548590"/>
            <a:ext cx="129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Ζητούμενα </a:t>
            </a:r>
            <a:endParaRPr lang="el-GR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357158" y="2477152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500166" y="20485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</a:t>
            </a:r>
            <a:r>
              <a:rPr lang="el-GR" dirty="0" smtClean="0"/>
              <a:t>4Ω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214678" y="20485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V = 5V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000233" y="25485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Ι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383447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γράφω τον κατάλληλο τύπο</a:t>
            </a:r>
            <a:r>
              <a:rPr lang="en-US" dirty="0" smtClean="0"/>
              <a:t>, </a:t>
            </a:r>
            <a:r>
              <a:rPr lang="el-GR" dirty="0" smtClean="0"/>
              <a:t>και λύνω τον τύπο ως προς το άγνωστο   Ι  </a:t>
            </a:r>
            <a:endParaRPr lang="el-GR" dirty="0"/>
          </a:p>
        </p:txBody>
      </p:sp>
      <p:sp>
        <p:nvSpPr>
          <p:cNvPr id="47" name="46 - Ορθογώνιο"/>
          <p:cNvSpPr/>
          <p:nvPr/>
        </p:nvSpPr>
        <p:spPr>
          <a:xfrm>
            <a:off x="142844" y="4548854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48" name="47 - Ορθογώνιο"/>
          <p:cNvSpPr/>
          <p:nvPr/>
        </p:nvSpPr>
        <p:spPr>
          <a:xfrm>
            <a:off x="500034" y="45257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49" name="48 - Ορθογώνιο"/>
          <p:cNvSpPr/>
          <p:nvPr/>
        </p:nvSpPr>
        <p:spPr>
          <a:xfrm>
            <a:off x="928662" y="4334540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928662" y="4834606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Ορθογώνιο"/>
          <p:cNvSpPr/>
          <p:nvPr/>
        </p:nvSpPr>
        <p:spPr>
          <a:xfrm>
            <a:off x="928662" y="476316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928794" y="447741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72" name="71 - Ορθογώνιο"/>
          <p:cNvSpPr/>
          <p:nvPr/>
        </p:nvSpPr>
        <p:spPr>
          <a:xfrm>
            <a:off x="2571736" y="4572008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79" name="78 - Ορθογώνιο"/>
          <p:cNvSpPr/>
          <p:nvPr/>
        </p:nvSpPr>
        <p:spPr>
          <a:xfrm>
            <a:off x="3000364" y="462029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80" name="79 - Ορθογώνιο"/>
          <p:cNvSpPr/>
          <p:nvPr/>
        </p:nvSpPr>
        <p:spPr>
          <a:xfrm>
            <a:off x="3428992" y="447741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1" name="80 - Ευθεία γραμμή σύνδεσης"/>
          <p:cNvCxnSpPr/>
          <p:nvPr/>
        </p:nvCxnSpPr>
        <p:spPr>
          <a:xfrm>
            <a:off x="3428992" y="4977482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- Ορθογώνιο"/>
          <p:cNvSpPr/>
          <p:nvPr/>
        </p:nvSpPr>
        <p:spPr>
          <a:xfrm>
            <a:off x="3428992" y="4906044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83" name="82 - Ευθεία γραμμή σύνδεσης"/>
          <p:cNvCxnSpPr/>
          <p:nvPr/>
        </p:nvCxnSpPr>
        <p:spPr>
          <a:xfrm>
            <a:off x="2928926" y="4834606"/>
            <a:ext cx="571504" cy="285752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- Ορθογώνιο"/>
          <p:cNvSpPr/>
          <p:nvPr/>
        </p:nvSpPr>
        <p:spPr>
          <a:xfrm>
            <a:off x="4857752" y="4620292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6" name="85 - Ορθογώνιο"/>
          <p:cNvSpPr/>
          <p:nvPr/>
        </p:nvSpPr>
        <p:spPr>
          <a:xfrm>
            <a:off x="5214942" y="462029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87" name="86 - Ορθογώνιο"/>
          <p:cNvSpPr/>
          <p:nvPr/>
        </p:nvSpPr>
        <p:spPr>
          <a:xfrm>
            <a:off x="5643570" y="447741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8" name="87 - Ευθεία γραμμή σύνδεσης"/>
          <p:cNvCxnSpPr/>
          <p:nvPr/>
        </p:nvCxnSpPr>
        <p:spPr>
          <a:xfrm>
            <a:off x="5643570" y="4977482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- Ορθογώνιο"/>
          <p:cNvSpPr/>
          <p:nvPr/>
        </p:nvSpPr>
        <p:spPr>
          <a:xfrm>
            <a:off x="5643570" y="490604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90" name="89 - TextBox"/>
          <p:cNvSpPr txBox="1"/>
          <p:nvPr/>
        </p:nvSpPr>
        <p:spPr>
          <a:xfrm>
            <a:off x="4143372" y="462029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130" name="129 - TextBox"/>
          <p:cNvSpPr txBox="1"/>
          <p:nvPr/>
        </p:nvSpPr>
        <p:spPr>
          <a:xfrm>
            <a:off x="6286512" y="462029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</a:t>
            </a:r>
            <a:endParaRPr lang="el-GR" sz="3600" dirty="0"/>
          </a:p>
        </p:txBody>
      </p:sp>
      <p:sp>
        <p:nvSpPr>
          <p:cNvPr id="131" name="130 - Ορθογώνιο"/>
          <p:cNvSpPr/>
          <p:nvPr/>
        </p:nvSpPr>
        <p:spPr>
          <a:xfrm>
            <a:off x="7072330" y="471488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2" name="131 - Ορθογώνιο"/>
          <p:cNvSpPr/>
          <p:nvPr/>
        </p:nvSpPr>
        <p:spPr>
          <a:xfrm>
            <a:off x="7358082" y="46917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133" name="132 - Ορθογώνιο"/>
          <p:cNvSpPr/>
          <p:nvPr/>
        </p:nvSpPr>
        <p:spPr>
          <a:xfrm>
            <a:off x="7786710" y="4548854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4" name="133 - Ευθεία γραμμή σύνδεσης"/>
          <p:cNvCxnSpPr/>
          <p:nvPr/>
        </p:nvCxnSpPr>
        <p:spPr>
          <a:xfrm>
            <a:off x="7786710" y="5048920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134 - Ορθογώνιο"/>
          <p:cNvSpPr/>
          <p:nvPr/>
        </p:nvSpPr>
        <p:spPr>
          <a:xfrm>
            <a:off x="7786710" y="497748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69" name="68 - Ορθογώνιο"/>
          <p:cNvSpPr/>
          <p:nvPr/>
        </p:nvSpPr>
        <p:spPr>
          <a:xfrm>
            <a:off x="8215338" y="4763168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</a:t>
            </a:r>
            <a:endParaRPr lang="en-US" sz="2400" dirty="0"/>
          </a:p>
        </p:txBody>
      </p:sp>
      <p:grpSp>
        <p:nvGrpSpPr>
          <p:cNvPr id="41" name="40 - Ομάδα"/>
          <p:cNvGrpSpPr/>
          <p:nvPr/>
        </p:nvGrpSpPr>
        <p:grpSpPr>
          <a:xfrm>
            <a:off x="6429388" y="1000108"/>
            <a:ext cx="2286810" cy="2010582"/>
            <a:chOff x="5714214" y="1071546"/>
            <a:chExt cx="3501256" cy="3367904"/>
          </a:xfrm>
        </p:grpSpPr>
        <p:cxnSp>
          <p:nvCxnSpPr>
            <p:cNvPr id="42" name="41 - Γωνιακή σύνδεση"/>
            <p:cNvCxnSpPr/>
            <p:nvPr/>
          </p:nvCxnSpPr>
          <p:spPr>
            <a:xfrm rot="16200000" flipH="1">
              <a:off x="7643834" y="2500306"/>
              <a:ext cx="2571768" cy="571504"/>
            </a:xfrm>
            <a:prstGeom prst="bentConnector3">
              <a:avLst>
                <a:gd name="adj1" fmla="val 223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Γωνιακή σύνδεση"/>
            <p:cNvCxnSpPr/>
            <p:nvPr/>
          </p:nvCxnSpPr>
          <p:spPr>
            <a:xfrm>
              <a:off x="5715008" y="278605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Ευθεία γραμμή σύνδεσης"/>
            <p:cNvCxnSpPr/>
            <p:nvPr/>
          </p:nvCxnSpPr>
          <p:spPr>
            <a:xfrm rot="5400000">
              <a:off x="7572396" y="407194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- Ευθεία γραμμή σύνδεσης"/>
            <p:cNvCxnSpPr/>
            <p:nvPr/>
          </p:nvCxnSpPr>
          <p:spPr>
            <a:xfrm rot="16200000" flipH="1">
              <a:off x="7535883" y="403701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Ευθεία γραμμή σύνδεσης"/>
            <p:cNvCxnSpPr/>
            <p:nvPr/>
          </p:nvCxnSpPr>
          <p:spPr>
            <a:xfrm>
              <a:off x="7858116" y="407194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- Ευθεία γραμμή σύνδεσης"/>
            <p:cNvCxnSpPr/>
            <p:nvPr/>
          </p:nvCxnSpPr>
          <p:spPr>
            <a:xfrm rot="5400000" flipH="1" flipV="1">
              <a:off x="5571338" y="2643182"/>
              <a:ext cx="286546" cy="794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- Ελεύθερη σχεδίαση"/>
            <p:cNvSpPr/>
            <p:nvPr/>
          </p:nvSpPr>
          <p:spPr>
            <a:xfrm>
              <a:off x="6286512" y="107154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53 - Ευθεία γραμμή σύνδεσης"/>
            <p:cNvCxnSpPr/>
            <p:nvPr/>
          </p:nvCxnSpPr>
          <p:spPr>
            <a:xfrm rot="10800000">
              <a:off x="7000892" y="1500174"/>
              <a:ext cx="164307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- Ευθεία γραμμή σύνδεσης"/>
            <p:cNvCxnSpPr>
              <a:stCxn id="53" idx="0"/>
            </p:cNvCxnSpPr>
            <p:nvPr/>
          </p:nvCxnSpPr>
          <p:spPr>
            <a:xfrm flipH="1">
              <a:off x="5715008" y="148955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- Ευθεία γραμμή σύνδεσης"/>
            <p:cNvCxnSpPr/>
            <p:nvPr/>
          </p:nvCxnSpPr>
          <p:spPr>
            <a:xfrm rot="5400000">
              <a:off x="5214942" y="200024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6500826" y="15001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8" name="57 - TextBox"/>
            <p:cNvSpPr txBox="1"/>
            <p:nvPr/>
          </p:nvSpPr>
          <p:spPr>
            <a:xfrm>
              <a:off x="7899764" y="3896029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+</a:t>
              </a:r>
            </a:p>
          </p:txBody>
        </p:sp>
        <p:sp>
          <p:nvSpPr>
            <p:cNvPr id="59" name="58 - TextBox"/>
            <p:cNvSpPr txBox="1"/>
            <p:nvPr/>
          </p:nvSpPr>
          <p:spPr>
            <a:xfrm>
              <a:off x="7572396" y="3967467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-</a:t>
              </a:r>
            </a:p>
          </p:txBody>
        </p:sp>
      </p:grpSp>
      <p:cxnSp>
        <p:nvCxnSpPr>
          <p:cNvPr id="61" name="60 - Ευθύγραμμο βέλος σύνδεσης"/>
          <p:cNvCxnSpPr/>
          <p:nvPr/>
        </p:nvCxnSpPr>
        <p:spPr>
          <a:xfrm rot="5400000">
            <a:off x="6037273" y="2249479"/>
            <a:ext cx="78581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TextBox"/>
          <p:cNvSpPr txBox="1"/>
          <p:nvPr/>
        </p:nvSpPr>
        <p:spPr>
          <a:xfrm>
            <a:off x="6143636" y="1928802"/>
            <a:ext cx="3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Ι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6" grpId="0"/>
      <p:bldP spid="17" grpId="0"/>
      <p:bldP spid="18" grpId="0"/>
      <p:bldP spid="19" grpId="0"/>
      <p:bldP spid="47" grpId="0"/>
      <p:bldP spid="48" grpId="0"/>
      <p:bldP spid="49" grpId="0"/>
      <p:bldP spid="51" grpId="0"/>
      <p:bldP spid="68" grpId="0"/>
      <p:bldP spid="72" grpId="0"/>
      <p:bldP spid="79" grpId="0"/>
      <p:bldP spid="80" grpId="0"/>
      <p:bldP spid="82" grpId="0"/>
      <p:bldP spid="85" grpId="0"/>
      <p:bldP spid="86" grpId="0"/>
      <p:bldP spid="87" grpId="0"/>
      <p:bldP spid="89" grpId="0"/>
      <p:bldP spid="90" grpId="0"/>
      <p:bldP spid="130" grpId="0"/>
      <p:bldP spid="131" grpId="0"/>
      <p:bldP spid="132" grpId="0"/>
      <p:bldP spid="133" grpId="0"/>
      <p:bldP spid="135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0861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4310" y="5572140"/>
            <a:ext cx="245681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714752"/>
            <a:ext cx="2071670" cy="105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1357290" y="1142984"/>
            <a:ext cx="1785950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28596" y="264318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καταναλωτές</a:t>
            </a:r>
            <a:endParaRPr lang="en-US" sz="2400" u="sng" dirty="0" smtClean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4429124" y="1142984"/>
            <a:ext cx="2857520" cy="1714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5929322" y="292893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Ηλεκτρικές  πηγές</a:t>
            </a:r>
            <a:endParaRPr lang="en-US" sz="2400" u="sng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2143108" y="6429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Ηλεκτρικά Δίπολα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071538" y="21429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Ηλεκτρικά Δίπολα</a:t>
            </a:r>
            <a:endParaRPr lang="en-US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44" y="1357298"/>
            <a:ext cx="77153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    Γενικά όταν λέμε ότι  </a:t>
            </a:r>
            <a:r>
              <a:rPr lang="el-GR" sz="2000" u="sng" dirty="0" smtClean="0"/>
              <a:t>στα άκρα ενός </a:t>
            </a:r>
            <a:r>
              <a:rPr lang="el-GR" sz="2000" u="sng" dirty="0" err="1" smtClean="0"/>
              <a:t>διπόλου</a:t>
            </a:r>
            <a:r>
              <a:rPr lang="el-GR" sz="2000" u="sng" dirty="0" smtClean="0"/>
              <a:t> </a:t>
            </a:r>
            <a:r>
              <a:rPr lang="el-GR" sz="2000" dirty="0" smtClean="0"/>
              <a:t>(</a:t>
            </a:r>
            <a:r>
              <a:rPr lang="el-GR" sz="2000" dirty="0" err="1" smtClean="0"/>
              <a:t>π.χ</a:t>
            </a:r>
            <a:r>
              <a:rPr lang="el-GR" sz="2000" dirty="0" smtClean="0"/>
              <a:t>  τα σημεία Α και Β είναι τα άκρα της λάμπας που φαίνεται στο  σχήμα)  </a:t>
            </a:r>
            <a:r>
              <a:rPr lang="el-GR" sz="2000" u="sng" dirty="0" smtClean="0"/>
              <a:t>εφαρμόζω μια ηλεκτρική τάση</a:t>
            </a:r>
            <a:r>
              <a:rPr lang="el-GR" sz="2000" dirty="0" smtClean="0"/>
              <a:t> </a:t>
            </a:r>
            <a:r>
              <a:rPr lang="el-GR" sz="2000" b="1" dirty="0" smtClean="0"/>
              <a:t>εννοούμε</a:t>
            </a:r>
            <a:r>
              <a:rPr lang="el-GR" sz="2000" dirty="0" smtClean="0"/>
              <a:t> την ενέργεια που προσφέρεται στο δίπολο, από ηλεκτρόνια συνολικού φορτίου 1</a:t>
            </a:r>
            <a:r>
              <a:rPr lang="en-US" sz="2000" dirty="0" smtClean="0"/>
              <a:t>C , </a:t>
            </a:r>
            <a:r>
              <a:rPr lang="el-GR" sz="2000" dirty="0" smtClean="0"/>
              <a:t> όταν περνάνε μέσα από το δίπολο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5929322" y="3929066"/>
            <a:ext cx="500066" cy="428628"/>
            <a:chOff x="5715008" y="2000240"/>
            <a:chExt cx="500066" cy="428628"/>
          </a:xfrm>
        </p:grpSpPr>
        <p:sp>
          <p:nvSpPr>
            <p:cNvPr id="10" name="9 - Έλλειψη"/>
            <p:cNvSpPr/>
            <p:nvPr/>
          </p:nvSpPr>
          <p:spPr>
            <a:xfrm>
              <a:off x="5715008" y="2000240"/>
              <a:ext cx="500066" cy="428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10 - Ευθεία γραμμή σύνδεσης"/>
            <p:cNvCxnSpPr>
              <a:stCxn id="10" idx="1"/>
              <a:endCxn id="10" idx="5"/>
            </p:cNvCxnSpPr>
            <p:nvPr/>
          </p:nvCxnSpPr>
          <p:spPr>
            <a:xfrm rot="16200000" flipH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>
              <a:stCxn id="10" idx="3"/>
              <a:endCxn id="10" idx="7"/>
            </p:cNvCxnSpPr>
            <p:nvPr/>
          </p:nvCxnSpPr>
          <p:spPr>
            <a:xfrm rot="5400000" flipH="1" flipV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- Ορθογώνιο"/>
          <p:cNvSpPr/>
          <p:nvPr/>
        </p:nvSpPr>
        <p:spPr>
          <a:xfrm>
            <a:off x="5786446" y="4286256"/>
            <a:ext cx="80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λάμπα</a:t>
            </a:r>
            <a:endParaRPr lang="en-US" dirty="0"/>
          </a:p>
        </p:txBody>
      </p:sp>
      <p:cxnSp>
        <p:nvCxnSpPr>
          <p:cNvPr id="14" name="13 - Γωνιακή σύνδεση"/>
          <p:cNvCxnSpPr/>
          <p:nvPr/>
        </p:nvCxnSpPr>
        <p:spPr>
          <a:xfrm rot="16200000" flipH="1">
            <a:off x="7073124" y="4704542"/>
            <a:ext cx="2357454" cy="1214446"/>
          </a:xfrm>
          <a:prstGeom prst="bentConnector3">
            <a:avLst>
              <a:gd name="adj1" fmla="val -424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Γωνιακή σύνδεση"/>
          <p:cNvCxnSpPr/>
          <p:nvPr/>
        </p:nvCxnSpPr>
        <p:spPr>
          <a:xfrm>
            <a:off x="4572794" y="5204608"/>
            <a:ext cx="2071702" cy="1285884"/>
          </a:xfrm>
          <a:prstGeom prst="bentConnector3">
            <a:avLst>
              <a:gd name="adj1" fmla="val 144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5400000">
            <a:off x="6501620" y="6490492"/>
            <a:ext cx="42862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16200000" flipH="1">
            <a:off x="6465107" y="6455567"/>
            <a:ext cx="796136" cy="873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6930248" y="6490492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rot="16200000" flipV="1">
            <a:off x="4358480" y="4918856"/>
            <a:ext cx="500066" cy="7143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 flipH="1">
            <a:off x="4572794" y="4133038"/>
            <a:ext cx="571504" cy="106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4287042" y="4418790"/>
            <a:ext cx="57150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>
            <a:stCxn id="10" idx="6"/>
          </p:cNvCxnSpPr>
          <p:nvPr/>
        </p:nvCxnSpPr>
        <p:spPr>
          <a:xfrm flipV="1">
            <a:off x="6429388" y="4134626"/>
            <a:ext cx="1215240" cy="875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rot="10800000">
            <a:off x="5072860" y="413303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Έλλειψη"/>
          <p:cNvSpPr/>
          <p:nvPr/>
        </p:nvSpPr>
        <p:spPr>
          <a:xfrm>
            <a:off x="5000628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7429520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TextBox"/>
          <p:cNvSpPr txBox="1"/>
          <p:nvPr/>
        </p:nvSpPr>
        <p:spPr>
          <a:xfrm>
            <a:off x="5000628" y="4071942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en-US" sz="2400" dirty="0" smtClean="0"/>
          </a:p>
        </p:txBody>
      </p:sp>
      <p:sp>
        <p:nvSpPr>
          <p:cNvPr id="33" name="32 - TextBox"/>
          <p:cNvSpPr txBox="1"/>
          <p:nvPr/>
        </p:nvSpPr>
        <p:spPr>
          <a:xfrm>
            <a:off x="7358082" y="4071942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7160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Αντίσταση  διπόλου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92867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Έστω ένα οποιαδήποτε δίπολο (ηλεκτρική πηγή ή </a:t>
            </a:r>
            <a:r>
              <a:rPr lang="el-GR" sz="2000" dirty="0" smtClean="0"/>
              <a:t>καταναλωτής ή ένα κομμάτι σύρματος) </a:t>
            </a:r>
            <a:r>
              <a:rPr lang="el-GR" sz="2000" dirty="0" smtClean="0"/>
              <a:t>που έχει  μια  ορισμένη </a:t>
            </a:r>
            <a:r>
              <a:rPr lang="el-GR" sz="2000" dirty="0" smtClean="0">
                <a:solidFill>
                  <a:srgbClr val="FF0000"/>
                </a:solidFill>
              </a:rPr>
              <a:t>τάση 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l-GR" sz="2000" dirty="0" smtClean="0"/>
              <a:t> (π.χ. 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l-GR" sz="2000" dirty="0" smtClean="0"/>
              <a:t> </a:t>
            </a:r>
            <a:r>
              <a:rPr lang="en-US" sz="2000" dirty="0" smtClean="0"/>
              <a:t> = </a:t>
            </a:r>
            <a:r>
              <a:rPr lang="el-GR" sz="2000" b="1" dirty="0" smtClean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dirty="0" smtClean="0"/>
              <a:t>)</a:t>
            </a:r>
            <a:r>
              <a:rPr lang="el-GR" sz="2000" dirty="0" smtClean="0"/>
              <a:t> και διαρρέεται από ρεύμα   με </a:t>
            </a:r>
            <a:r>
              <a:rPr lang="el-GR" sz="2000" dirty="0" smtClean="0">
                <a:solidFill>
                  <a:srgbClr val="FF0000"/>
                </a:solidFill>
              </a:rPr>
              <a:t>ένταση</a:t>
            </a:r>
            <a:r>
              <a:rPr lang="en-US" sz="2000" dirty="0" smtClean="0">
                <a:solidFill>
                  <a:srgbClr val="FF0000"/>
                </a:solidFill>
              </a:rPr>
              <a:t> I</a:t>
            </a:r>
            <a:r>
              <a:rPr lang="el-GR" sz="2000" dirty="0" smtClean="0"/>
              <a:t> (π.χ</a:t>
            </a:r>
            <a:r>
              <a:rPr lang="el-GR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I = </a:t>
            </a:r>
            <a:r>
              <a:rPr lang="el-GR" sz="2000" dirty="0" smtClean="0">
                <a:solidFill>
                  <a:srgbClr val="FF0000"/>
                </a:solidFill>
              </a:rPr>
              <a:t>2Α</a:t>
            </a:r>
            <a:r>
              <a:rPr lang="en-US" sz="2000" dirty="0" smtClean="0"/>
              <a:t>). </a:t>
            </a:r>
            <a:endParaRPr lang="el-GR" sz="2000" dirty="0" smtClean="0"/>
          </a:p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endParaRPr lang="el-GR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5356"/>
            <a:ext cx="1357290" cy="10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642910" y="364331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sz="2400" dirty="0" smtClean="0"/>
              <a:t>Τότε λέμε ότι το δίπολο έχει αντίσταση, την οποία συμβολίζουμε με  το γράμμα </a:t>
            </a:r>
            <a:r>
              <a:rPr lang="en-US" sz="2400" dirty="0" smtClean="0"/>
              <a:t>R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7160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Αντίσταση  διπόλου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57224" y="192880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αντίσταση</a:t>
            </a:r>
            <a:r>
              <a:rPr lang="el-GR" sz="2400" dirty="0" smtClean="0"/>
              <a:t> </a:t>
            </a:r>
            <a:r>
              <a:rPr lang="en-US" sz="2400" dirty="0" smtClean="0"/>
              <a:t>R</a:t>
            </a:r>
            <a:r>
              <a:rPr lang="el-GR" sz="2400" dirty="0" smtClean="0"/>
              <a:t> έχει  μονάδες  μέτρησης τα  Ω  = ωμ</a:t>
            </a:r>
          </a:p>
          <a:p>
            <a:endParaRPr lang="el-GR" sz="2400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1214414" y="307181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 smtClean="0"/>
              <a:t>8Ω</a:t>
            </a:r>
            <a:endParaRPr lang="en-US" sz="4000" dirty="0" smtClean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2107389" y="3750471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2143108" y="421481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  = ωμ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5500694" y="307181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 smtClean="0"/>
              <a:t>200Ω</a:t>
            </a:r>
            <a:endParaRPr lang="en-US" sz="4000" dirty="0" smtClean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H="1">
            <a:off x="6822297" y="3679033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7000892" y="421481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  = ωμ</a:t>
            </a:r>
            <a:endParaRPr lang="en-US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896301"/>
            <a:ext cx="1500198" cy="961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4143372" y="1500174"/>
            <a:ext cx="1285884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4143372" y="3143248"/>
            <a:ext cx="1071570" cy="8572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857224" y="3071810"/>
            <a:ext cx="1428760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5500694" y="86634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=  </a:t>
            </a:r>
            <a:r>
              <a:rPr lang="el-GR" b="1" dirty="0" smtClean="0">
                <a:solidFill>
                  <a:srgbClr val="FF0000"/>
                </a:solidFill>
              </a:rPr>
              <a:t>είναι η τάση  ή διαφορά δυναμικού του </a:t>
            </a:r>
            <a:r>
              <a:rPr lang="el-GR" b="1" dirty="0" err="1" smtClean="0">
                <a:solidFill>
                  <a:srgbClr val="FF0000"/>
                </a:solidFill>
              </a:rPr>
              <a:t>διπόλου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 (π.χ.  </a:t>
            </a:r>
            <a:r>
              <a:rPr lang="en-US" b="1" dirty="0" smtClean="0">
                <a:solidFill>
                  <a:srgbClr val="FF0000"/>
                </a:solidFill>
              </a:rPr>
              <a:t>V  =  </a:t>
            </a:r>
            <a:r>
              <a:rPr lang="el-GR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V)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500562" y="407194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Ι = Είναι  η ένταση του ηλεκτρικού ρεύματος (ή  ρεύμα) που διαρρέει τον  δίπολο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l-GR" b="1" dirty="0" smtClean="0">
                <a:solidFill>
                  <a:srgbClr val="00B050"/>
                </a:solidFill>
              </a:rPr>
              <a:t>π.χ. </a:t>
            </a:r>
            <a:r>
              <a:rPr lang="en-US" b="1" dirty="0" smtClean="0">
                <a:solidFill>
                  <a:srgbClr val="00B050"/>
                </a:solidFill>
              </a:rPr>
              <a:t>I   = </a:t>
            </a:r>
            <a:r>
              <a:rPr lang="el-GR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A  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285720" y="435769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  =   </a:t>
            </a:r>
            <a:r>
              <a:rPr lang="el-GR" b="1" dirty="0" smtClean="0"/>
              <a:t>Είναι η αντίσταση  του  διπόλου (π.χ.  4Ω)</a:t>
            </a:r>
            <a:endParaRPr lang="en-US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5400000">
            <a:off x="5965041" y="2107397"/>
            <a:ext cx="357190" cy="14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16200000" flipH="1">
            <a:off x="6715140" y="2071678"/>
            <a:ext cx="357190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5715008" y="228599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/>
              <a:t>τάση</a:t>
            </a:r>
            <a:endParaRPr lang="en-US" sz="1600" b="1" dirty="0" smtClean="0"/>
          </a:p>
        </p:txBody>
      </p:sp>
      <p:sp>
        <p:nvSpPr>
          <p:cNvPr id="34" name="33 - TextBox"/>
          <p:cNvSpPr txBox="1"/>
          <p:nvPr/>
        </p:nvSpPr>
        <p:spPr>
          <a:xfrm>
            <a:off x="6715140" y="221455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/>
              <a:t>βολτ</a:t>
            </a:r>
            <a:endParaRPr lang="en-US" sz="1600" b="1" dirty="0" smtClean="0"/>
          </a:p>
        </p:txBody>
      </p:sp>
      <p:sp>
        <p:nvSpPr>
          <p:cNvPr id="22" name="21 - Ορθογώνιο"/>
          <p:cNvSpPr/>
          <p:nvPr/>
        </p:nvSpPr>
        <p:spPr>
          <a:xfrm>
            <a:off x="3571868" y="1928802"/>
            <a:ext cx="500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>
            <a:off x="3286116" y="2643182"/>
            <a:ext cx="100013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3571868" y="2571744"/>
            <a:ext cx="500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I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2643174" y="221455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=</a:t>
            </a:r>
            <a:endParaRPr lang="el-GR" sz="4400" dirty="0"/>
          </a:p>
        </p:txBody>
      </p:sp>
      <p:sp>
        <p:nvSpPr>
          <p:cNvPr id="32" name="31 - Ορθογώνιο"/>
          <p:cNvSpPr/>
          <p:nvPr/>
        </p:nvSpPr>
        <p:spPr>
          <a:xfrm>
            <a:off x="2071670" y="2214554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R</a:t>
            </a:r>
            <a:endParaRPr lang="en-US" sz="44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2357422" y="528638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/>
              <a:t>Ωμ</a:t>
            </a:r>
            <a:endParaRPr lang="en-US" sz="1600" b="1" dirty="0" smtClean="0"/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 rot="16200000" flipH="1">
            <a:off x="2285984" y="5000636"/>
            <a:ext cx="357190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3" grpId="0"/>
      <p:bldP spid="34" grpId="0"/>
      <p:bldP spid="22" grpId="0"/>
      <p:bldP spid="26" grpId="0"/>
      <p:bldP spid="31" grpId="0"/>
      <p:bldP spid="32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071670" y="142852"/>
            <a:ext cx="4025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Αντίσταση  διπόλου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7852" y="142853"/>
            <a:ext cx="886219" cy="642942"/>
          </a:xfrm>
          <a:prstGeom prst="rect">
            <a:avLst/>
          </a:prstGeom>
          <a:noFill/>
        </p:spPr>
      </p:pic>
      <p:sp>
        <p:nvSpPr>
          <p:cNvPr id="22" name="21 - TextBox"/>
          <p:cNvSpPr txBox="1"/>
          <p:nvPr/>
        </p:nvSpPr>
        <p:spPr>
          <a:xfrm>
            <a:off x="428596" y="135729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Γενικά  η  αντίσταση  ενός  διπόλου (ψυγείο,  μπαταρία,  σύρμα κ.α.)   είναι  ένας αριθμός που δείχνει  την «δυσκολία» που έχουν τα φορτισμένα σωματίδια (π.χ.  ηλεκτρόνια)  να περάσουν μέσα από το δίπολο.</a:t>
            </a:r>
          </a:p>
          <a:p>
            <a:endParaRPr lang="en-US" sz="24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7"/>
            <a:ext cx="492965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TextBox"/>
          <p:cNvSpPr txBox="1"/>
          <p:nvPr/>
        </p:nvSpPr>
        <p:spPr>
          <a:xfrm>
            <a:off x="1785918" y="435769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καταναλωτής</a:t>
            </a:r>
            <a:endParaRPr lang="en-US" sz="1600" b="1" dirty="0" smtClean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flipV="1">
            <a:off x="4500562" y="5500702"/>
            <a:ext cx="178595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6215074" y="528638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Ελεύθερα  ηλεκτρόνια</a:t>
            </a:r>
            <a:endParaRPr lang="en-US" sz="1600" b="1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714884"/>
            <a:ext cx="1276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71472" y="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Μονάδες μέτρησης (ή μονάδες)  αντίστασης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l-GR" b="1" dirty="0" smtClean="0">
                <a:solidFill>
                  <a:srgbClr val="FF0000"/>
                </a:solidFill>
              </a:rPr>
              <a:t>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5008" y="15001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k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dirty="0" smtClean="0">
                <a:solidFill>
                  <a:srgbClr val="FF0000"/>
                </a:solidFill>
              </a:rPr>
              <a:t>  =   10</a:t>
            </a:r>
            <a:r>
              <a:rPr lang="el-GR" b="1" baseline="30000" dirty="0" smtClean="0">
                <a:solidFill>
                  <a:srgbClr val="FF0000"/>
                </a:solidFill>
              </a:rPr>
              <a:t>3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0034" y="528638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μετατρέψετε τις παρακάτω μονάδες σε  Ω  (ωμ)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47863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Άσκηση   - λυμένη 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857224" y="6192681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dirty="0" smtClean="0">
                <a:solidFill>
                  <a:srgbClr val="FF0000"/>
                </a:solidFill>
              </a:rPr>
              <a:t>   =  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785918" y="6192681"/>
            <a:ext cx="214314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5 </a:t>
            </a:r>
            <a:r>
              <a:rPr lang="el-GR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l-GR" b="1" baseline="30000" dirty="0" smtClean="0">
                <a:solidFill>
                  <a:srgbClr val="FF0000"/>
                </a:solidFill>
              </a:rPr>
              <a:t>3</a:t>
            </a:r>
            <a:r>
              <a:rPr lang="el-GR" b="1" dirty="0" smtClean="0">
                <a:solidFill>
                  <a:srgbClr val="FF0000"/>
                </a:solidFill>
              </a:rPr>
              <a:t> Ω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000628" y="626411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l-GR" b="1" dirty="0" smtClean="0">
                <a:solidFill>
                  <a:srgbClr val="00B050"/>
                </a:solidFill>
              </a:rPr>
              <a:t>Μ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Ω</a:t>
            </a:r>
            <a:r>
              <a:rPr lang="en-US" b="1" dirty="0" smtClean="0">
                <a:solidFill>
                  <a:srgbClr val="00B050"/>
                </a:solidFill>
              </a:rPr>
              <a:t>  =   </a:t>
            </a:r>
            <a:r>
              <a:rPr lang="el-GR" b="1" dirty="0" smtClean="0">
                <a:solidFill>
                  <a:srgbClr val="00B050"/>
                </a:solidFill>
              </a:rPr>
              <a:t> 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929322" y="6264119"/>
            <a:ext cx="128588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 </a:t>
            </a:r>
            <a:r>
              <a:rPr lang="el-GR" b="1" baseline="30000" dirty="0" smtClean="0">
                <a:solidFill>
                  <a:srgbClr val="00B050"/>
                </a:solidFill>
              </a:rPr>
              <a:t>.   </a:t>
            </a:r>
            <a:r>
              <a:rPr lang="en-US" b="1" dirty="0" smtClean="0">
                <a:solidFill>
                  <a:srgbClr val="00B050"/>
                </a:solidFill>
              </a:rPr>
              <a:t>10</a:t>
            </a:r>
            <a:r>
              <a:rPr lang="el-GR" b="1" dirty="0" smtClean="0">
                <a:solidFill>
                  <a:srgbClr val="00B050"/>
                </a:solidFill>
              </a:rPr>
              <a:t> </a:t>
            </a:r>
            <a:r>
              <a:rPr lang="el-GR" b="1" baseline="30000" dirty="0" smtClean="0">
                <a:solidFill>
                  <a:srgbClr val="00B050"/>
                </a:solidFill>
              </a:rPr>
              <a:t>6   </a:t>
            </a:r>
            <a:r>
              <a:rPr lang="el-GR" b="1" dirty="0" smtClean="0">
                <a:solidFill>
                  <a:srgbClr val="00B050"/>
                </a:solidFill>
              </a:rPr>
              <a:t>Ω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42910" y="7143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=  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Ωμ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500034" y="12858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π.χ.    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διαβάζεται:  5ωμ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643570" y="4286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dirty="0" smtClean="0">
                <a:solidFill>
                  <a:srgbClr val="FF0000"/>
                </a:solidFill>
              </a:rPr>
              <a:t>  =  </a:t>
            </a:r>
            <a:r>
              <a:rPr lang="el-GR" b="1" dirty="0" err="1" smtClean="0">
                <a:solidFill>
                  <a:srgbClr val="FF0000"/>
                </a:solidFill>
              </a:rPr>
              <a:t>κίλοωμ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143504" y="92867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π.χ.    </a:t>
            </a:r>
            <a:r>
              <a:rPr lang="en-US" b="1" dirty="0" smtClean="0">
                <a:solidFill>
                  <a:srgbClr val="FF0000"/>
                </a:solidFill>
              </a:rPr>
              <a:t>8 k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l-GR" b="1" dirty="0" smtClean="0">
                <a:solidFill>
                  <a:srgbClr val="FF0000"/>
                </a:solidFill>
              </a:rPr>
              <a:t>διαβάζεται: 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l-GR" b="1" dirty="0" err="1" smtClean="0">
                <a:solidFill>
                  <a:srgbClr val="FF0000"/>
                </a:solidFill>
              </a:rPr>
              <a:t>κίλοωμ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285720" y="642918"/>
            <a:ext cx="3286148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143504" y="357166"/>
            <a:ext cx="3929090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TextBox"/>
          <p:cNvSpPr txBox="1"/>
          <p:nvPr/>
        </p:nvSpPr>
        <p:spPr>
          <a:xfrm>
            <a:off x="5500694" y="350043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1Μ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Ω</a:t>
            </a:r>
            <a:r>
              <a:rPr lang="en-US" b="1" dirty="0" smtClean="0">
                <a:solidFill>
                  <a:srgbClr val="00B050"/>
                </a:solidFill>
              </a:rPr>
              <a:t>  =   10</a:t>
            </a:r>
            <a:r>
              <a:rPr lang="el-GR" b="1" baseline="30000" dirty="0" smtClean="0">
                <a:solidFill>
                  <a:srgbClr val="00B050"/>
                </a:solidFill>
              </a:rPr>
              <a:t>6</a:t>
            </a:r>
            <a:r>
              <a:rPr lang="el-GR" b="1" dirty="0" smtClean="0">
                <a:solidFill>
                  <a:srgbClr val="00B050"/>
                </a:solidFill>
              </a:rPr>
              <a:t>Ω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5429256" y="2428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Μ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Ω</a:t>
            </a:r>
            <a:r>
              <a:rPr lang="en-US" b="1" dirty="0" smtClean="0">
                <a:solidFill>
                  <a:srgbClr val="00B050"/>
                </a:solidFill>
              </a:rPr>
              <a:t>  =  </a:t>
            </a:r>
            <a:r>
              <a:rPr lang="el-GR" b="1" dirty="0" err="1" smtClean="0">
                <a:solidFill>
                  <a:srgbClr val="00B050"/>
                </a:solidFill>
              </a:rPr>
              <a:t>μέγαωμ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929190" y="29289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π.χ.    7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ΜΩ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</a:rPr>
              <a:t>διαβάζεται:  7 </a:t>
            </a:r>
            <a:r>
              <a:rPr lang="el-GR" b="1" dirty="0" err="1" smtClean="0">
                <a:solidFill>
                  <a:srgbClr val="00B050"/>
                </a:solidFill>
              </a:rPr>
              <a:t>μέγαωμ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4929190" y="2357430"/>
            <a:ext cx="3929090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928662" y="571480"/>
            <a:ext cx="630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τύπος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να λυθεί ως προς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785918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Άσκηση  1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2143108" y="128586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>
                <a:solidFill>
                  <a:srgbClr val="7030A0"/>
                </a:solidFill>
              </a:rPr>
              <a:t>Λύση</a:t>
            </a:r>
            <a:endParaRPr lang="en-US" sz="2400" i="1" u="sng" dirty="0">
              <a:solidFill>
                <a:srgbClr val="7030A0"/>
              </a:solidFill>
            </a:endParaRPr>
          </a:p>
        </p:txBody>
      </p:sp>
      <p:cxnSp>
        <p:nvCxnSpPr>
          <p:cNvPr id="40" name="39 - Ευθύγραμμο βέλος σύνδεσης"/>
          <p:cNvCxnSpPr/>
          <p:nvPr/>
        </p:nvCxnSpPr>
        <p:spPr>
          <a:xfrm flipV="1">
            <a:off x="2143108" y="2428868"/>
            <a:ext cx="235745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4857752" y="20716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Κάνω  χιαστή</a:t>
            </a:r>
            <a:endParaRPr lang="en-US" dirty="0"/>
          </a:p>
        </p:txBody>
      </p:sp>
      <p:sp>
        <p:nvSpPr>
          <p:cNvPr id="68" name="67 - TextBox"/>
          <p:cNvSpPr txBox="1"/>
          <p:nvPr/>
        </p:nvSpPr>
        <p:spPr>
          <a:xfrm>
            <a:off x="3500430" y="4572008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Τώρα ο τύπος είναι λυμένος ως προς </a:t>
            </a:r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70" name="69 - Ευθύγραμμο βέλος σύνδεσης"/>
          <p:cNvCxnSpPr/>
          <p:nvPr/>
        </p:nvCxnSpPr>
        <p:spPr>
          <a:xfrm rot="5400000" flipH="1" flipV="1">
            <a:off x="2984190" y="5159686"/>
            <a:ext cx="425240" cy="39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2428860" y="57148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2786050" y="54832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41 - Ορθογώνιο"/>
          <p:cNvSpPr/>
          <p:nvPr/>
        </p:nvSpPr>
        <p:spPr>
          <a:xfrm>
            <a:off x="3214678" y="35716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3214678" y="857232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Ορθογώνιο"/>
          <p:cNvSpPr/>
          <p:nvPr/>
        </p:nvSpPr>
        <p:spPr>
          <a:xfrm>
            <a:off x="3214678" y="785794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54 - Ορθογώνιο"/>
          <p:cNvSpPr/>
          <p:nvPr/>
        </p:nvSpPr>
        <p:spPr>
          <a:xfrm>
            <a:off x="500034" y="200024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56" name="55 - Ορθογώνιο"/>
          <p:cNvSpPr/>
          <p:nvPr/>
        </p:nvSpPr>
        <p:spPr>
          <a:xfrm>
            <a:off x="857224" y="1977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58" name="57 - Ορθογώνιο"/>
          <p:cNvSpPr/>
          <p:nvPr/>
        </p:nvSpPr>
        <p:spPr>
          <a:xfrm>
            <a:off x="1285852" y="178592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59" name="58 - Ευθεία γραμμή σύνδεσης"/>
          <p:cNvCxnSpPr/>
          <p:nvPr/>
        </p:nvCxnSpPr>
        <p:spPr>
          <a:xfrm>
            <a:off x="1285852" y="2285992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Ορθογώνιο"/>
          <p:cNvSpPr/>
          <p:nvPr/>
        </p:nvSpPr>
        <p:spPr>
          <a:xfrm>
            <a:off x="1285852" y="2214554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83" name="82 - Ορθογώνιο"/>
          <p:cNvSpPr/>
          <p:nvPr/>
        </p:nvSpPr>
        <p:spPr>
          <a:xfrm>
            <a:off x="285720" y="464344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800" b="1" dirty="0" smtClean="0"/>
              <a:t>R =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endParaRPr lang="en-US" sz="2800" b="1" dirty="0"/>
          </a:p>
        </p:txBody>
      </p:sp>
      <p:sp>
        <p:nvSpPr>
          <p:cNvPr id="84" name="83 - TextBox"/>
          <p:cNvSpPr txBox="1"/>
          <p:nvPr/>
        </p:nvSpPr>
        <p:spPr>
          <a:xfrm>
            <a:off x="1714480" y="56435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ή</a:t>
            </a:r>
            <a:endParaRPr lang="en-US" sz="2400" dirty="0"/>
          </a:p>
        </p:txBody>
      </p:sp>
      <p:sp>
        <p:nvSpPr>
          <p:cNvPr id="85" name="84 - Ορθογώνιο"/>
          <p:cNvSpPr/>
          <p:nvPr/>
        </p:nvSpPr>
        <p:spPr>
          <a:xfrm>
            <a:off x="2357422" y="571501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r>
              <a:rPr lang="el-GR" sz="2800" b="1" dirty="0" smtClean="0"/>
              <a:t> </a:t>
            </a:r>
            <a:r>
              <a:rPr lang="en-US" sz="2800" b="1" dirty="0" smtClean="0"/>
              <a:t>=</a:t>
            </a:r>
            <a:r>
              <a:rPr lang="el-GR" sz="2800" b="1" dirty="0" smtClean="0"/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43" name="42 - Ορθογώνιο"/>
          <p:cNvSpPr/>
          <p:nvPr/>
        </p:nvSpPr>
        <p:spPr>
          <a:xfrm>
            <a:off x="357158" y="3357562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44" name="43 - Ορθογώνιο"/>
          <p:cNvSpPr/>
          <p:nvPr/>
        </p:nvSpPr>
        <p:spPr>
          <a:xfrm>
            <a:off x="785786" y="35004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=</a:t>
            </a:r>
            <a:endParaRPr lang="en-US" sz="2800" b="1" dirty="0"/>
          </a:p>
        </p:txBody>
      </p:sp>
      <p:sp>
        <p:nvSpPr>
          <p:cNvPr id="45" name="44 - Ορθογώνιο"/>
          <p:cNvSpPr/>
          <p:nvPr/>
        </p:nvSpPr>
        <p:spPr>
          <a:xfrm>
            <a:off x="1214414" y="3357562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46" name="45 - Ευθεία γραμμή σύνδεσης"/>
          <p:cNvCxnSpPr/>
          <p:nvPr/>
        </p:nvCxnSpPr>
        <p:spPr>
          <a:xfrm>
            <a:off x="1214414" y="3857628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Ορθογώνιο"/>
          <p:cNvSpPr/>
          <p:nvPr/>
        </p:nvSpPr>
        <p:spPr>
          <a:xfrm>
            <a:off x="1214414" y="3786190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48" name="47 - Ορθογώνιο"/>
          <p:cNvSpPr/>
          <p:nvPr/>
        </p:nvSpPr>
        <p:spPr>
          <a:xfrm>
            <a:off x="357158" y="37861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2400" dirty="0"/>
          </a:p>
        </p:txBody>
      </p:sp>
      <p:cxnSp>
        <p:nvCxnSpPr>
          <p:cNvPr id="49" name="48 - Ευθεία γραμμή σύνδεσης"/>
          <p:cNvCxnSpPr/>
          <p:nvPr/>
        </p:nvCxnSpPr>
        <p:spPr>
          <a:xfrm>
            <a:off x="285720" y="3786190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εία γραμμή σύνδεσης"/>
          <p:cNvCxnSpPr/>
          <p:nvPr/>
        </p:nvCxnSpPr>
        <p:spPr>
          <a:xfrm>
            <a:off x="714348" y="3714752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εία γραμμή σύνδεσης"/>
          <p:cNvCxnSpPr/>
          <p:nvPr/>
        </p:nvCxnSpPr>
        <p:spPr>
          <a:xfrm flipV="1">
            <a:off x="714348" y="3643314"/>
            <a:ext cx="445660" cy="37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- Ορθογώνιο"/>
          <p:cNvSpPr/>
          <p:nvPr/>
        </p:nvSpPr>
        <p:spPr>
          <a:xfrm>
            <a:off x="214282" y="564357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l-GR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/>
              <a:t>R =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/>
              <a:t>V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5" grpId="0"/>
      <p:bldP spid="56" grpId="0"/>
      <p:bldP spid="58" grpId="0"/>
      <p:bldP spid="60" grpId="0"/>
      <p:bldP spid="83" grpId="0"/>
      <p:bldP spid="84" grpId="0"/>
      <p:bldP spid="85" grpId="0"/>
      <p:bldP spid="43" grpId="0"/>
      <p:bldP spid="44" grpId="0"/>
      <p:bldP spid="45" grpId="0"/>
      <p:bldP spid="47" grpId="0"/>
      <p:bldP spid="48" grpId="0"/>
      <p:bldP spid="6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966</Words>
  <PresentationFormat>Προβολή στην οθόνη (4:3)</PresentationFormat>
  <Paragraphs>260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701</cp:revision>
  <dcterms:created xsi:type="dcterms:W3CDTF">2020-03-28T09:35:19Z</dcterms:created>
  <dcterms:modified xsi:type="dcterms:W3CDTF">2024-01-14T20:11:57Z</dcterms:modified>
</cp:coreProperties>
</file>