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1" r:id="rId2"/>
    <p:sldId id="355" r:id="rId3"/>
    <p:sldId id="356" r:id="rId4"/>
    <p:sldId id="362" r:id="rId5"/>
    <p:sldId id="357" r:id="rId6"/>
    <p:sldId id="358" r:id="rId7"/>
    <p:sldId id="360" r:id="rId8"/>
    <p:sldId id="3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12BB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0" autoAdjust="0"/>
    <p:restoredTop sz="94697" autoAdjust="0"/>
  </p:normalViewPr>
  <p:slideViewPr>
    <p:cSldViewPr>
      <p:cViewPr>
        <p:scale>
          <a:sx n="73" d="100"/>
          <a:sy n="73" d="100"/>
        </p:scale>
        <p:origin x="-1714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9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19 - Ευθύγραμμο βέλος σύνδεσης"/>
          <p:cNvCxnSpPr/>
          <p:nvPr/>
        </p:nvCxnSpPr>
        <p:spPr>
          <a:xfrm flipV="1">
            <a:off x="4143372" y="1500174"/>
            <a:ext cx="1285884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ύγραμμο βέλος σύνδεσης"/>
          <p:cNvCxnSpPr/>
          <p:nvPr/>
        </p:nvCxnSpPr>
        <p:spPr>
          <a:xfrm>
            <a:off x="4143372" y="3143248"/>
            <a:ext cx="1071570" cy="85725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ύγραμμο βέλος σύνδεσης"/>
          <p:cNvCxnSpPr/>
          <p:nvPr/>
        </p:nvCxnSpPr>
        <p:spPr>
          <a:xfrm rot="5400000">
            <a:off x="857224" y="3071810"/>
            <a:ext cx="1428760" cy="114300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500694" y="866344"/>
            <a:ext cx="25003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</a:t>
            </a:r>
            <a:r>
              <a:rPr lang="el-GR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=  </a:t>
            </a:r>
            <a:r>
              <a:rPr lang="el-GR" b="1" dirty="0" smtClean="0">
                <a:solidFill>
                  <a:srgbClr val="FF0000"/>
                </a:solidFill>
              </a:rPr>
              <a:t>είναι η τάση  ή διαφορά δυναμικού του </a:t>
            </a:r>
            <a:r>
              <a:rPr lang="el-GR" b="1" dirty="0" err="1" smtClean="0">
                <a:solidFill>
                  <a:srgbClr val="FF0000"/>
                </a:solidFill>
              </a:rPr>
              <a:t>διπόλου</a:t>
            </a:r>
            <a:endParaRPr lang="el-GR" b="1" dirty="0" smtClean="0">
              <a:solidFill>
                <a:srgbClr val="FF0000"/>
              </a:solidFill>
            </a:endParaRPr>
          </a:p>
          <a:p>
            <a:r>
              <a:rPr lang="el-GR" b="1" dirty="0" smtClean="0">
                <a:solidFill>
                  <a:srgbClr val="FF0000"/>
                </a:solidFill>
              </a:rPr>
              <a:t> (π.χ.  </a:t>
            </a:r>
            <a:r>
              <a:rPr lang="en-US" b="1" dirty="0" smtClean="0">
                <a:solidFill>
                  <a:srgbClr val="FF0000"/>
                </a:solidFill>
              </a:rPr>
              <a:t>V  =  </a:t>
            </a:r>
            <a:r>
              <a:rPr lang="el-GR" b="1" dirty="0" smtClean="0">
                <a:solidFill>
                  <a:srgbClr val="FF0000"/>
                </a:solidFill>
              </a:rPr>
              <a:t>8</a:t>
            </a:r>
            <a:r>
              <a:rPr lang="en-US" b="1" dirty="0" smtClean="0">
                <a:solidFill>
                  <a:srgbClr val="FF0000"/>
                </a:solidFill>
              </a:rPr>
              <a:t>V)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4500562" y="4071942"/>
            <a:ext cx="4000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rgbClr val="00B050"/>
                </a:solidFill>
              </a:rPr>
              <a:t>Ι = Είναι  η ένταση του ηλεκτρικού ρεύματος (ή  ρεύμα) που διαρρέει τον  δίπολο </a:t>
            </a:r>
            <a:r>
              <a:rPr lang="en-US" b="1" dirty="0" smtClean="0">
                <a:solidFill>
                  <a:srgbClr val="00B050"/>
                </a:solidFill>
              </a:rPr>
              <a:t>(</a:t>
            </a:r>
            <a:r>
              <a:rPr lang="el-GR" b="1" dirty="0" smtClean="0">
                <a:solidFill>
                  <a:srgbClr val="00B050"/>
                </a:solidFill>
              </a:rPr>
              <a:t>π.χ. </a:t>
            </a:r>
            <a:r>
              <a:rPr lang="en-US" b="1" dirty="0" smtClean="0">
                <a:solidFill>
                  <a:srgbClr val="00B050"/>
                </a:solidFill>
              </a:rPr>
              <a:t>I   = </a:t>
            </a:r>
            <a:r>
              <a:rPr lang="el-GR" b="1" dirty="0" smtClean="0">
                <a:solidFill>
                  <a:srgbClr val="00B050"/>
                </a:solidFill>
              </a:rPr>
              <a:t>2</a:t>
            </a:r>
            <a:r>
              <a:rPr lang="en-US" b="1" dirty="0" smtClean="0">
                <a:solidFill>
                  <a:srgbClr val="00B050"/>
                </a:solidFill>
              </a:rPr>
              <a:t>A  )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285720" y="4357694"/>
            <a:ext cx="2571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  =   </a:t>
            </a:r>
            <a:r>
              <a:rPr lang="el-GR" b="1" dirty="0" smtClean="0"/>
              <a:t>Είναι η αντίσταση  του  διπόλου (π.χ.  4Ω)</a:t>
            </a:r>
            <a:endParaRPr lang="en-US" b="1" dirty="0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9" name="28 - Ευθύγραμμο βέλος σύνδεσης"/>
          <p:cNvCxnSpPr/>
          <p:nvPr/>
        </p:nvCxnSpPr>
        <p:spPr>
          <a:xfrm rot="5400000">
            <a:off x="5965041" y="2107397"/>
            <a:ext cx="357190" cy="142876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rot="16200000" flipH="1">
            <a:off x="6715140" y="2071678"/>
            <a:ext cx="357190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- TextBox"/>
          <p:cNvSpPr txBox="1"/>
          <p:nvPr/>
        </p:nvSpPr>
        <p:spPr>
          <a:xfrm>
            <a:off x="5715008" y="2285992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/>
              <a:t>τάση</a:t>
            </a:r>
            <a:endParaRPr lang="en-US" sz="16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6715140" y="2214554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/>
              <a:t>βολτ</a:t>
            </a:r>
            <a:endParaRPr lang="en-US" sz="1600" b="1" dirty="0" smtClean="0"/>
          </a:p>
        </p:txBody>
      </p:sp>
      <p:sp>
        <p:nvSpPr>
          <p:cNvPr id="22" name="21 - Ορθογώνιο"/>
          <p:cNvSpPr/>
          <p:nvPr/>
        </p:nvSpPr>
        <p:spPr>
          <a:xfrm>
            <a:off x="3571868" y="1928802"/>
            <a:ext cx="500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V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24" name="23 - Ευθεία γραμμή σύνδεσης"/>
          <p:cNvCxnSpPr/>
          <p:nvPr/>
        </p:nvCxnSpPr>
        <p:spPr>
          <a:xfrm>
            <a:off x="3286116" y="2643182"/>
            <a:ext cx="100013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Ορθογώνιο"/>
          <p:cNvSpPr/>
          <p:nvPr/>
        </p:nvSpPr>
        <p:spPr>
          <a:xfrm>
            <a:off x="3571868" y="2571744"/>
            <a:ext cx="50006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>
                <a:solidFill>
                  <a:srgbClr val="00B050"/>
                </a:solidFill>
              </a:rPr>
              <a:t>I</a:t>
            </a:r>
            <a:endParaRPr lang="en-US" sz="4400" b="1" dirty="0">
              <a:solidFill>
                <a:srgbClr val="00B050"/>
              </a:solidFill>
            </a:endParaRPr>
          </a:p>
        </p:txBody>
      </p:sp>
      <p:sp>
        <p:nvSpPr>
          <p:cNvPr id="31" name="30 - Ορθογώνιο"/>
          <p:cNvSpPr/>
          <p:nvPr/>
        </p:nvSpPr>
        <p:spPr>
          <a:xfrm>
            <a:off x="2643174" y="2214554"/>
            <a:ext cx="4651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=</a:t>
            </a:r>
            <a:endParaRPr lang="el-GR" sz="4400" dirty="0"/>
          </a:p>
        </p:txBody>
      </p:sp>
      <p:sp>
        <p:nvSpPr>
          <p:cNvPr id="32" name="31 - Ορθογώνιο"/>
          <p:cNvSpPr/>
          <p:nvPr/>
        </p:nvSpPr>
        <p:spPr>
          <a:xfrm>
            <a:off x="2071670" y="2214554"/>
            <a:ext cx="5020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/>
              <a:t>R</a:t>
            </a:r>
            <a:endParaRPr lang="en-US" sz="4400" b="1" dirty="0"/>
          </a:p>
        </p:txBody>
      </p:sp>
      <p:sp>
        <p:nvSpPr>
          <p:cNvPr id="40" name="39 - TextBox"/>
          <p:cNvSpPr txBox="1"/>
          <p:nvPr/>
        </p:nvSpPr>
        <p:spPr>
          <a:xfrm>
            <a:off x="2357422" y="5286388"/>
            <a:ext cx="714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1600" b="1" dirty="0" smtClean="0"/>
              <a:t>Ωμ</a:t>
            </a:r>
            <a:endParaRPr lang="en-US" sz="1600" b="1" dirty="0" smtClean="0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 rot="16200000" flipH="1">
            <a:off x="2285984" y="5000636"/>
            <a:ext cx="357190" cy="214314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8" grpId="0"/>
      <p:bldP spid="33" grpId="0"/>
      <p:bldP spid="34" grpId="0"/>
      <p:bldP spid="22" grpId="0"/>
      <p:bldP spid="26" grpId="0"/>
      <p:bldP spid="31" grpId="0"/>
      <p:bldP spid="32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4025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Αντίσταση  διπόλου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785926"/>
            <a:ext cx="857256" cy="621930"/>
          </a:xfrm>
          <a:prstGeom prst="rect">
            <a:avLst/>
          </a:prstGeom>
          <a:noFill/>
        </p:spPr>
      </p:pic>
      <p:sp>
        <p:nvSpPr>
          <p:cNvPr id="15" name="14 - TextBox"/>
          <p:cNvSpPr txBox="1"/>
          <p:nvPr/>
        </p:nvSpPr>
        <p:spPr>
          <a:xfrm>
            <a:off x="714316" y="1857364"/>
            <a:ext cx="84296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Σύμφωνα με τον τύπο:                    , αν μεταβάλλω</a:t>
            </a:r>
          </a:p>
          <a:p>
            <a:endParaRPr lang="el-GR" sz="2400" dirty="0" smtClean="0"/>
          </a:p>
          <a:p>
            <a:r>
              <a:rPr lang="el-GR" sz="2400" dirty="0" smtClean="0"/>
              <a:t> (αλλάξω)  την τάση (ή το ρεύμα  ) …ενός διπόλου…. τότε θα πρέπει να αλλάξει και η αντίσταση του διπόλου…..</a:t>
            </a:r>
            <a:endParaRPr lang="en-US" sz="2400" dirty="0" smtClean="0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42852"/>
            <a:ext cx="1148799" cy="833441"/>
          </a:xfrm>
          <a:prstGeom prst="rect">
            <a:avLst/>
          </a:prstGeom>
          <a:noFill/>
        </p:spPr>
      </p:pic>
      <p:sp>
        <p:nvSpPr>
          <p:cNvPr id="18" name="17 - TextBox"/>
          <p:cNvSpPr txBox="1"/>
          <p:nvPr/>
        </p:nvSpPr>
        <p:spPr>
          <a:xfrm>
            <a:off x="1928794" y="4429132"/>
            <a:ext cx="5715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Όμως  </a:t>
            </a:r>
            <a:r>
              <a:rPr lang="el-GR" sz="2400" dirty="0" smtClean="0"/>
              <a:t> υπάρχουν κάποια δίπολα που αν και αλλάζω το ρεύμα (Ι)  ή την τάση (</a:t>
            </a:r>
            <a:r>
              <a:rPr lang="en-US" sz="2400" dirty="0" smtClean="0"/>
              <a:t>V)</a:t>
            </a:r>
            <a:r>
              <a:rPr lang="el-GR" sz="2400" dirty="0" smtClean="0"/>
              <a:t>…….</a:t>
            </a:r>
            <a:r>
              <a:rPr lang="el-GR" sz="2400" u="sng" dirty="0" smtClean="0"/>
              <a:t>η αντίσταση (</a:t>
            </a:r>
            <a:r>
              <a:rPr lang="en-US" sz="2400" u="sng" dirty="0" smtClean="0"/>
              <a:t>R</a:t>
            </a:r>
            <a:r>
              <a:rPr lang="el-GR" sz="2400" u="sng" dirty="0" smtClean="0"/>
              <a:t>)  δεν</a:t>
            </a:r>
            <a:r>
              <a:rPr lang="en-US" sz="2400" u="sng" dirty="0" smtClean="0"/>
              <a:t> </a:t>
            </a:r>
            <a:r>
              <a:rPr lang="el-GR" sz="2400" u="sng" dirty="0" smtClean="0"/>
              <a:t>αλλάζει </a:t>
            </a:r>
            <a:r>
              <a:rPr lang="el-GR" sz="2400" b="1" u="sng" dirty="0" smtClean="0"/>
              <a:t> </a:t>
            </a:r>
            <a:endParaRPr lang="en-US" sz="2400" b="1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280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νόμος του Ωμ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42852"/>
            <a:ext cx="1148799" cy="833441"/>
          </a:xfrm>
          <a:prstGeom prst="rect">
            <a:avLst/>
          </a:prstGeom>
          <a:noFill/>
        </p:spPr>
      </p:pic>
      <p:sp>
        <p:nvSpPr>
          <p:cNvPr id="18" name="17 - TextBox"/>
          <p:cNvSpPr txBox="1"/>
          <p:nvPr/>
        </p:nvSpPr>
        <p:spPr>
          <a:xfrm>
            <a:off x="428596" y="1643050"/>
            <a:ext cx="6643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Εκείνα τα δίπολα….. που αν και αλλάζω το ρεύμα (Ι)  ή την τάση (</a:t>
            </a:r>
            <a:r>
              <a:rPr lang="en-US" sz="2400" dirty="0" smtClean="0"/>
              <a:t>V)</a:t>
            </a:r>
            <a:r>
              <a:rPr lang="el-GR" sz="2400" dirty="0" smtClean="0"/>
              <a:t>…….</a:t>
            </a:r>
            <a:r>
              <a:rPr lang="el-GR" sz="2400" u="sng" dirty="0" smtClean="0"/>
              <a:t>η αντίσταση τους  (</a:t>
            </a:r>
            <a:r>
              <a:rPr lang="en-US" sz="2400" u="sng" dirty="0" smtClean="0"/>
              <a:t>R</a:t>
            </a:r>
            <a:r>
              <a:rPr lang="el-GR" sz="2400" u="sng" dirty="0" smtClean="0"/>
              <a:t>)  δεν</a:t>
            </a:r>
            <a:r>
              <a:rPr lang="en-US" sz="2400" u="sng" dirty="0" smtClean="0"/>
              <a:t> </a:t>
            </a:r>
            <a:r>
              <a:rPr lang="el-GR" sz="2400" u="sng" dirty="0" smtClean="0"/>
              <a:t>αλλάζει ονομάζονται αντιστάτες.</a:t>
            </a:r>
          </a:p>
          <a:p>
            <a:endParaRPr lang="el-GR" sz="2400" b="1" u="sng" dirty="0" smtClean="0"/>
          </a:p>
          <a:p>
            <a:r>
              <a:rPr lang="el-GR" sz="2400" dirty="0" smtClean="0"/>
              <a:t>Στους </a:t>
            </a:r>
            <a:r>
              <a:rPr lang="el-GR" sz="2400" u="sng" dirty="0" smtClean="0"/>
              <a:t>αντιστάτες</a:t>
            </a:r>
            <a:r>
              <a:rPr lang="el-GR" sz="2400" dirty="0" smtClean="0"/>
              <a:t> όλη η ηλεκτρική ενέργεια μετατρέπεται ….σε θερμότητα</a:t>
            </a:r>
            <a:r>
              <a:rPr lang="el-GR" sz="2400" b="1" u="sng" dirty="0" smtClean="0"/>
              <a:t> </a:t>
            </a:r>
            <a:endParaRPr lang="en-US" sz="2400" b="1" u="sng" dirty="0" smtClean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071941"/>
            <a:ext cx="3429024" cy="278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13 - Ευθύγραμμο βέλος σύνδεσης"/>
          <p:cNvCxnSpPr/>
          <p:nvPr/>
        </p:nvCxnSpPr>
        <p:spPr>
          <a:xfrm rot="5400000" flipH="1" flipV="1">
            <a:off x="7000892" y="3714752"/>
            <a:ext cx="1071570" cy="9286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643702" y="314324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Διάφοροι τύποι </a:t>
            </a:r>
            <a:r>
              <a:rPr lang="el-GR" u="sng" dirty="0" smtClean="0"/>
              <a:t>αντιστατών</a:t>
            </a:r>
            <a:endParaRPr lang="en-US" u="sng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0" y="4214818"/>
            <a:ext cx="36433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παραπάνω πρόταση είναι γνωστή σαν </a:t>
            </a:r>
            <a:r>
              <a:rPr lang="el-GR" sz="2400" b="1" dirty="0" smtClean="0">
                <a:solidFill>
                  <a:srgbClr val="FF0000"/>
                </a:solidFill>
              </a:rPr>
              <a:t>νόμος του Ωμ</a:t>
            </a:r>
            <a:endParaRPr lang="en-US" sz="2400" b="1" dirty="0" smtClean="0">
              <a:solidFill>
                <a:srgbClr val="FF0000"/>
              </a:solidFill>
            </a:endParaRPr>
          </a:p>
        </p:txBody>
      </p:sp>
      <p:sp>
        <p:nvSpPr>
          <p:cNvPr id="15" name="14 - TextBox"/>
          <p:cNvSpPr txBox="1"/>
          <p:nvPr/>
        </p:nvSpPr>
        <p:spPr>
          <a:xfrm>
            <a:off x="857224" y="6143644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Ακολουθεί παράδειγμα…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142852"/>
            <a:ext cx="28051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νόμος του Ωμ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15272" y="142852"/>
            <a:ext cx="1148799" cy="833441"/>
          </a:xfrm>
          <a:prstGeom prst="rect">
            <a:avLst/>
          </a:prstGeom>
          <a:noFill/>
        </p:spPr>
      </p:pic>
      <p:sp>
        <p:nvSpPr>
          <p:cNvPr id="18" name="17 - TextBox"/>
          <p:cNvSpPr txBox="1"/>
          <p:nvPr/>
        </p:nvSpPr>
        <p:spPr>
          <a:xfrm>
            <a:off x="500034" y="1643050"/>
            <a:ext cx="6643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Εκείνα τα δίπολα….. που αν και αλλάζω το ρεύμα (Ι)  ή την τάση (</a:t>
            </a:r>
            <a:r>
              <a:rPr lang="en-US" sz="2400" dirty="0" smtClean="0"/>
              <a:t>V)</a:t>
            </a:r>
            <a:r>
              <a:rPr lang="el-GR" sz="2400" dirty="0" smtClean="0"/>
              <a:t>…….</a:t>
            </a:r>
            <a:r>
              <a:rPr lang="el-GR" sz="2400" u="sng" dirty="0" smtClean="0"/>
              <a:t>η αντίσταση τους  (</a:t>
            </a:r>
            <a:r>
              <a:rPr lang="en-US" sz="2400" u="sng" dirty="0" smtClean="0"/>
              <a:t>R</a:t>
            </a:r>
            <a:r>
              <a:rPr lang="el-GR" sz="2400" u="sng" dirty="0" smtClean="0"/>
              <a:t>)  δεν</a:t>
            </a:r>
            <a:r>
              <a:rPr lang="en-US" sz="2400" u="sng" dirty="0" smtClean="0"/>
              <a:t> </a:t>
            </a:r>
            <a:r>
              <a:rPr lang="el-GR" sz="2400" u="sng" dirty="0" smtClean="0"/>
              <a:t>αλλάζει ονομάζονται αντιστάτες.</a:t>
            </a:r>
          </a:p>
          <a:p>
            <a:endParaRPr lang="el-GR" sz="2400" b="1" u="sng" dirty="0" smtClean="0"/>
          </a:p>
          <a:p>
            <a:r>
              <a:rPr lang="el-GR" sz="2400" dirty="0" smtClean="0"/>
              <a:t>Στους </a:t>
            </a:r>
            <a:r>
              <a:rPr lang="el-GR" sz="2400" u="sng" dirty="0" smtClean="0"/>
              <a:t>αντιστάτες</a:t>
            </a:r>
            <a:r>
              <a:rPr lang="el-GR" sz="2400" dirty="0" smtClean="0"/>
              <a:t> όλη η ηλεκτρική ενέργεια μετατρέπεται ….σε θερμότητα</a:t>
            </a:r>
            <a:r>
              <a:rPr lang="el-GR" sz="2400" b="1" u="sng" dirty="0" smtClean="0"/>
              <a:t> </a:t>
            </a:r>
            <a:endParaRPr lang="en-US" sz="2400" b="1" u="sng" dirty="0" smtClean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4071941"/>
            <a:ext cx="3429024" cy="2786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13 - Ευθύγραμμο βέλος σύνδεσης"/>
          <p:cNvCxnSpPr/>
          <p:nvPr/>
        </p:nvCxnSpPr>
        <p:spPr>
          <a:xfrm rot="5400000" flipH="1" flipV="1">
            <a:off x="7000892" y="3714752"/>
            <a:ext cx="1071570" cy="9286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>
            <a:off x="6643702" y="314324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Διάφοροι τύποι </a:t>
            </a:r>
            <a:r>
              <a:rPr lang="el-GR" u="sng" dirty="0" smtClean="0"/>
              <a:t>αντιστατών</a:t>
            </a:r>
            <a:endParaRPr lang="en-US" u="sng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857224" y="6143644"/>
            <a:ext cx="4643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Ακολουθεί παράδειγμα…</a:t>
            </a:r>
            <a:endParaRPr lang="en-US" sz="1600" dirty="0" smtClean="0"/>
          </a:p>
        </p:txBody>
      </p:sp>
      <p:sp>
        <p:nvSpPr>
          <p:cNvPr id="20" name="19 - Ορθογώνιο"/>
          <p:cNvSpPr/>
          <p:nvPr/>
        </p:nvSpPr>
        <p:spPr>
          <a:xfrm>
            <a:off x="428596" y="435769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/>
              <a:t>Τα ηλεκτρικά δίπολα για τα οποία ισχύει ο νόμος του ωμ, λέμε ότι υπακούον στο νόμο του ωμ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/>
          <p:nvPr/>
        </p:nvCxnSpPr>
        <p:spPr>
          <a:xfrm rot="16200000" flipH="1">
            <a:off x="2714612" y="1928802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85786" y="2214554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2643174" y="350043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2606661" y="3465513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3000364" y="3500438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5400000" flipH="1" flipV="1">
            <a:off x="642116" y="2071678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1357290" y="50004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>
            <a:off x="2071670" y="928670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785786" y="918053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285720" y="142873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1357290" y="7141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endParaRPr 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2214546" y="371475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Ηλεκτρική πηγή</a:t>
            </a:r>
            <a:endParaRPr lang="en-US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4429124" y="214290"/>
            <a:ext cx="44291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Έστω ότι μεταβάλλω την τάση στον καταναλωτή (αντιστάτη) του κυκλώματος, και μετράω κάθε φορά  το ρεύμα.  Οι μετρήσεις φαίνονται στο παρακάτω πίνακα:</a:t>
            </a:r>
            <a:endParaRPr lang="en-US" sz="1600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214282" y="5300505"/>
            <a:ext cx="87868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τις μετρήσεις που φαίνονται στο πίνακα,  </a:t>
            </a:r>
            <a:r>
              <a:rPr lang="el-GR" b="1" u="sng" dirty="0" smtClean="0"/>
              <a:t>η τάση στα άκρα του αντιστάτη είναι ανάλογη με το ρεύμα</a:t>
            </a:r>
            <a:r>
              <a:rPr lang="el-GR" u="sng" dirty="0" smtClean="0"/>
              <a:t> </a:t>
            </a:r>
            <a:r>
              <a:rPr lang="el-GR" dirty="0" smtClean="0"/>
              <a:t>που διαρρέει τον αντιστάτη.  </a:t>
            </a:r>
          </a:p>
          <a:p>
            <a:r>
              <a:rPr lang="el-GR" dirty="0" smtClean="0"/>
              <a:t>Συγκεκριμένα όταν τριπλασιάσαμε την τάση (από 1,5</a:t>
            </a:r>
            <a:r>
              <a:rPr lang="en-US" dirty="0" smtClean="0"/>
              <a:t>V  </a:t>
            </a:r>
            <a:r>
              <a:rPr lang="el-GR" dirty="0" smtClean="0"/>
              <a:t>σε </a:t>
            </a:r>
            <a:r>
              <a:rPr lang="en-US" dirty="0" smtClean="0"/>
              <a:t>  </a:t>
            </a:r>
            <a:r>
              <a:rPr lang="el-GR" dirty="0" smtClean="0"/>
              <a:t>4,5</a:t>
            </a:r>
            <a:r>
              <a:rPr lang="en-US" dirty="0" smtClean="0"/>
              <a:t>V</a:t>
            </a:r>
            <a:r>
              <a:rPr lang="el-GR" dirty="0" smtClean="0"/>
              <a:t>) τότε τριπλασιάζεται και το ρεύμα (από </a:t>
            </a:r>
            <a:r>
              <a:rPr lang="en-US" dirty="0" smtClean="0"/>
              <a:t>7</a:t>
            </a:r>
            <a:r>
              <a:rPr lang="el-GR" dirty="0" smtClean="0"/>
              <a:t>,5</a:t>
            </a:r>
            <a:r>
              <a:rPr lang="en-US" dirty="0" smtClean="0"/>
              <a:t>A  </a:t>
            </a:r>
            <a:r>
              <a:rPr lang="el-GR" dirty="0" smtClean="0"/>
              <a:t>σε </a:t>
            </a:r>
            <a:r>
              <a:rPr lang="en-US" dirty="0" smtClean="0"/>
              <a:t>  22</a:t>
            </a:r>
            <a:r>
              <a:rPr lang="el-GR" dirty="0" smtClean="0"/>
              <a:t>,5</a:t>
            </a:r>
            <a:r>
              <a:rPr lang="en-US" dirty="0" smtClean="0"/>
              <a:t>A</a:t>
            </a:r>
            <a:r>
              <a:rPr lang="el-GR" dirty="0" smtClean="0"/>
              <a:t>) </a:t>
            </a:r>
            <a:endParaRPr lang="en-US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3857620" y="19288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V="1">
            <a:off x="3858414" y="2285198"/>
            <a:ext cx="857256" cy="1588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1500166" y="928670"/>
            <a:ext cx="35719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</a:p>
        </p:txBody>
      </p:sp>
      <p:graphicFrame>
        <p:nvGraphicFramePr>
          <p:cNvPr id="26" name="25 - Πίνακας"/>
          <p:cNvGraphicFramePr>
            <a:graphicFrameLocks noGrp="1"/>
          </p:cNvGraphicFramePr>
          <p:nvPr/>
        </p:nvGraphicFramePr>
        <p:xfrm>
          <a:off x="5429256" y="1714490"/>
          <a:ext cx="3286148" cy="33549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1428760"/>
                <a:gridCol w="1857388"/>
              </a:tblGrid>
              <a:tr h="57150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7629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5643570" y="178592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Τάση  </a:t>
            </a:r>
            <a:r>
              <a:rPr lang="en-US" sz="1400" b="1" dirty="0" smtClean="0"/>
              <a:t>V</a:t>
            </a:r>
          </a:p>
          <a:p>
            <a:r>
              <a:rPr lang="en-US" sz="1400" b="1" dirty="0" smtClean="0"/>
              <a:t>(Volt)</a:t>
            </a:r>
          </a:p>
        </p:txBody>
      </p:sp>
      <p:sp>
        <p:nvSpPr>
          <p:cNvPr id="24" name="23 - TextBox"/>
          <p:cNvSpPr txBox="1"/>
          <p:nvPr/>
        </p:nvSpPr>
        <p:spPr>
          <a:xfrm>
            <a:off x="7000892" y="1785926"/>
            <a:ext cx="10001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Ρεύμα  </a:t>
            </a:r>
            <a:r>
              <a:rPr lang="en-US" sz="1400" b="1" dirty="0" smtClean="0">
                <a:solidFill>
                  <a:srgbClr val="0000FF"/>
                </a:solidFill>
              </a:rPr>
              <a:t>  </a:t>
            </a:r>
            <a:r>
              <a:rPr lang="el-GR" sz="1400" b="1" dirty="0" smtClean="0">
                <a:solidFill>
                  <a:srgbClr val="0000FF"/>
                </a:solidFill>
              </a:rPr>
              <a:t>Ι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(</a:t>
            </a:r>
            <a:r>
              <a:rPr lang="el-GR" sz="1400" b="1" dirty="0" smtClean="0">
                <a:solidFill>
                  <a:srgbClr val="0000FF"/>
                </a:solidFill>
              </a:rPr>
              <a:t>Α</a:t>
            </a:r>
            <a:r>
              <a:rPr lang="en-US" sz="1400" b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5857884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0</a:t>
            </a:r>
            <a:endParaRPr lang="en-US" sz="1400" b="1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7143768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5786446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1,5</a:t>
            </a:r>
            <a:endParaRPr lang="en-US" sz="14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7072330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5786446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3,0</a:t>
            </a:r>
            <a:endParaRPr lang="en-US" sz="1400" b="1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7072330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5643570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4,5</a:t>
            </a:r>
            <a:endParaRPr lang="en-US" sz="1400" b="1" dirty="0" smtClean="0"/>
          </a:p>
        </p:txBody>
      </p:sp>
      <p:sp>
        <p:nvSpPr>
          <p:cNvPr id="39" name="38 - TextBox"/>
          <p:cNvSpPr txBox="1"/>
          <p:nvPr/>
        </p:nvSpPr>
        <p:spPr>
          <a:xfrm>
            <a:off x="7072330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22,5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0" name="39 - TextBox"/>
          <p:cNvSpPr txBox="1"/>
          <p:nvPr/>
        </p:nvSpPr>
        <p:spPr>
          <a:xfrm>
            <a:off x="5643570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6,5</a:t>
            </a:r>
            <a:endParaRPr lang="en-US" sz="1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7072330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30,0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5715008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7,5</a:t>
            </a:r>
            <a:endParaRPr lang="en-US" sz="1400" b="1" dirty="0" smtClean="0"/>
          </a:p>
        </p:txBody>
      </p:sp>
      <p:sp>
        <p:nvSpPr>
          <p:cNvPr id="44" name="43 - TextBox"/>
          <p:cNvSpPr txBox="1"/>
          <p:nvPr/>
        </p:nvSpPr>
        <p:spPr>
          <a:xfrm>
            <a:off x="7143768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6" name="45 - TextBox"/>
          <p:cNvSpPr txBox="1"/>
          <p:nvPr/>
        </p:nvSpPr>
        <p:spPr>
          <a:xfrm>
            <a:off x="5715008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9,0</a:t>
            </a:r>
            <a:endParaRPr lang="en-US" sz="1400" b="1" dirty="0" smtClean="0"/>
          </a:p>
        </p:txBody>
      </p:sp>
      <p:sp>
        <p:nvSpPr>
          <p:cNvPr id="48" name="47 - TextBox"/>
          <p:cNvSpPr txBox="1"/>
          <p:nvPr/>
        </p:nvSpPr>
        <p:spPr>
          <a:xfrm>
            <a:off x="7215206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45,0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18" grpId="0"/>
      <p:bldP spid="19" grpId="0"/>
      <p:bldP spid="20" grpId="0"/>
      <p:bldP spid="22" grpId="0"/>
      <p:bldP spid="29" grpId="0"/>
      <p:bldP spid="24" grpId="0"/>
      <p:bldP spid="25" grpId="0"/>
      <p:bldP spid="30" grpId="0"/>
      <p:bldP spid="31" grpId="0"/>
      <p:bldP spid="32" grpId="0"/>
      <p:bldP spid="33" grpId="0"/>
      <p:bldP spid="36" grpId="0"/>
      <p:bldP spid="37" grpId="0"/>
      <p:bldP spid="39" grpId="0"/>
      <p:bldP spid="40" grpId="0"/>
      <p:bldP spid="41" grpId="0"/>
      <p:bldP spid="43" grpId="0"/>
      <p:bldP spid="44" grpId="0"/>
      <p:bldP spid="46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Γωνιακή σύνδεση"/>
          <p:cNvCxnSpPr/>
          <p:nvPr/>
        </p:nvCxnSpPr>
        <p:spPr>
          <a:xfrm rot="16200000" flipH="1">
            <a:off x="2001026" y="1928802"/>
            <a:ext cx="2571768" cy="571504"/>
          </a:xfrm>
          <a:prstGeom prst="bentConnector3">
            <a:avLst>
              <a:gd name="adj1" fmla="val 22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- Γωνιακή σύνδεση"/>
          <p:cNvCxnSpPr/>
          <p:nvPr/>
        </p:nvCxnSpPr>
        <p:spPr>
          <a:xfrm>
            <a:off x="72200" y="2214554"/>
            <a:ext cx="2071702" cy="1285884"/>
          </a:xfrm>
          <a:prstGeom prst="bentConnector3">
            <a:avLst>
              <a:gd name="adj1" fmla="val 1449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- Ευθεία γραμμή σύνδεσης"/>
          <p:cNvCxnSpPr/>
          <p:nvPr/>
        </p:nvCxnSpPr>
        <p:spPr>
          <a:xfrm rot="5400000">
            <a:off x="1929588" y="350043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- Ευθεία γραμμή σύνδεσης"/>
          <p:cNvCxnSpPr/>
          <p:nvPr/>
        </p:nvCxnSpPr>
        <p:spPr>
          <a:xfrm rot="16200000" flipH="1">
            <a:off x="1893075" y="3465513"/>
            <a:ext cx="796136" cy="8730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- Ευθεία γραμμή σύνδεσης"/>
          <p:cNvCxnSpPr/>
          <p:nvPr/>
        </p:nvCxnSpPr>
        <p:spPr>
          <a:xfrm>
            <a:off x="2286778" y="3500438"/>
            <a:ext cx="128588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- Ευθεία γραμμή σύνδεσης"/>
          <p:cNvCxnSpPr/>
          <p:nvPr/>
        </p:nvCxnSpPr>
        <p:spPr>
          <a:xfrm rot="5400000" flipH="1" flipV="1">
            <a:off x="-71470" y="2071678"/>
            <a:ext cx="286546" cy="794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Ελεύθερη σχεδίαση"/>
          <p:cNvSpPr/>
          <p:nvPr/>
        </p:nvSpPr>
        <p:spPr>
          <a:xfrm>
            <a:off x="643704" y="500042"/>
            <a:ext cx="718457" cy="424542"/>
          </a:xfrm>
          <a:custGeom>
            <a:avLst/>
            <a:gdLst>
              <a:gd name="connsiteX0" fmla="*/ 0 w 718457"/>
              <a:gd name="connsiteY0" fmla="*/ 418011 h 424542"/>
              <a:gd name="connsiteX1" fmla="*/ 104503 w 718457"/>
              <a:gd name="connsiteY1" fmla="*/ 0 h 424542"/>
              <a:gd name="connsiteX2" fmla="*/ 169817 w 718457"/>
              <a:gd name="connsiteY2" fmla="*/ 418011 h 424542"/>
              <a:gd name="connsiteX3" fmla="*/ 274320 w 718457"/>
              <a:gd name="connsiteY3" fmla="*/ 13063 h 424542"/>
              <a:gd name="connsiteX4" fmla="*/ 365760 w 718457"/>
              <a:gd name="connsiteY4" fmla="*/ 418011 h 424542"/>
              <a:gd name="connsiteX5" fmla="*/ 470263 w 718457"/>
              <a:gd name="connsiteY5" fmla="*/ 13063 h 424542"/>
              <a:gd name="connsiteX6" fmla="*/ 535577 w 718457"/>
              <a:gd name="connsiteY6" fmla="*/ 418011 h 424542"/>
              <a:gd name="connsiteX7" fmla="*/ 640080 w 718457"/>
              <a:gd name="connsiteY7" fmla="*/ 52251 h 424542"/>
              <a:gd name="connsiteX8" fmla="*/ 718457 w 718457"/>
              <a:gd name="connsiteY8" fmla="*/ 418011 h 424542"/>
              <a:gd name="connsiteX9" fmla="*/ 718457 w 718457"/>
              <a:gd name="connsiteY9" fmla="*/ 418011 h 424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18457" h="424542">
                <a:moveTo>
                  <a:pt x="0" y="418011"/>
                </a:moveTo>
                <a:cubicBezTo>
                  <a:pt x="38100" y="209005"/>
                  <a:pt x="76200" y="0"/>
                  <a:pt x="104503" y="0"/>
                </a:cubicBezTo>
                <a:cubicBezTo>
                  <a:pt x="132806" y="0"/>
                  <a:pt x="141514" y="415834"/>
                  <a:pt x="169817" y="418011"/>
                </a:cubicBezTo>
                <a:cubicBezTo>
                  <a:pt x="198120" y="420188"/>
                  <a:pt x="241663" y="13063"/>
                  <a:pt x="274320" y="13063"/>
                </a:cubicBezTo>
                <a:cubicBezTo>
                  <a:pt x="306977" y="13063"/>
                  <a:pt x="333103" y="418011"/>
                  <a:pt x="365760" y="418011"/>
                </a:cubicBezTo>
                <a:cubicBezTo>
                  <a:pt x="398417" y="418011"/>
                  <a:pt x="441960" y="13063"/>
                  <a:pt x="470263" y="13063"/>
                </a:cubicBezTo>
                <a:cubicBezTo>
                  <a:pt x="498566" y="13063"/>
                  <a:pt x="507274" y="411480"/>
                  <a:pt x="535577" y="418011"/>
                </a:cubicBezTo>
                <a:cubicBezTo>
                  <a:pt x="563880" y="424542"/>
                  <a:pt x="609600" y="52251"/>
                  <a:pt x="640080" y="52251"/>
                </a:cubicBezTo>
                <a:cubicBezTo>
                  <a:pt x="670560" y="52251"/>
                  <a:pt x="718457" y="418011"/>
                  <a:pt x="718457" y="418011"/>
                </a:cubicBezTo>
                <a:lnTo>
                  <a:pt x="718457" y="418011"/>
                </a:lnTo>
              </a:path>
            </a:pathLst>
          </a:cu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52 - Ευθεία γραμμή σύνδεσης"/>
          <p:cNvCxnSpPr/>
          <p:nvPr/>
        </p:nvCxnSpPr>
        <p:spPr>
          <a:xfrm rot="10800000">
            <a:off x="1358084" y="928670"/>
            <a:ext cx="1643074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- Ευθεία γραμμή σύνδεσης"/>
          <p:cNvCxnSpPr>
            <a:stCxn id="51" idx="0"/>
          </p:cNvCxnSpPr>
          <p:nvPr/>
        </p:nvCxnSpPr>
        <p:spPr>
          <a:xfrm flipH="1">
            <a:off x="72200" y="918053"/>
            <a:ext cx="571504" cy="10617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5400000">
            <a:off x="-427866" y="1428736"/>
            <a:ext cx="1000132" cy="1588"/>
          </a:xfrm>
          <a:prstGeom prst="line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643704" y="7141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R</a:t>
            </a:r>
            <a:endParaRPr lang="en-US" sz="2400" baseline="-25000" dirty="0" smtClean="0">
              <a:solidFill>
                <a:srgbClr val="FF0000"/>
              </a:solidFill>
            </a:endParaRPr>
          </a:p>
        </p:txBody>
      </p:sp>
      <p:sp>
        <p:nvSpPr>
          <p:cNvPr id="64" name="63 - TextBox"/>
          <p:cNvSpPr txBox="1"/>
          <p:nvPr/>
        </p:nvSpPr>
        <p:spPr>
          <a:xfrm>
            <a:off x="1500960" y="371475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Ηλεκτρική πηγή</a:t>
            </a:r>
            <a:endParaRPr lang="en-US" b="1" dirty="0" smtClean="0"/>
          </a:p>
        </p:txBody>
      </p:sp>
      <p:sp>
        <p:nvSpPr>
          <p:cNvPr id="28" name="27 - Ορθογώνιο"/>
          <p:cNvSpPr/>
          <p:nvPr/>
        </p:nvSpPr>
        <p:spPr>
          <a:xfrm>
            <a:off x="357952" y="928670"/>
            <a:ext cx="12291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αντιστάτης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3144034" y="1928802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</a:t>
            </a:r>
            <a:endParaRPr lang="en-US" sz="2400" baseline="-25000" dirty="0" smtClean="0">
              <a:solidFill>
                <a:srgbClr val="0000FF"/>
              </a:solidFill>
            </a:endParaRP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16200000" flipV="1">
            <a:off x="3287307" y="2141925"/>
            <a:ext cx="571504" cy="238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Ορθογώνιο"/>
          <p:cNvSpPr/>
          <p:nvPr/>
        </p:nvSpPr>
        <p:spPr>
          <a:xfrm>
            <a:off x="928662" y="1214422"/>
            <a:ext cx="35719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</a:t>
            </a:r>
          </a:p>
        </p:txBody>
      </p:sp>
      <p:sp>
        <p:nvSpPr>
          <p:cNvPr id="23" name="22 - TextBox"/>
          <p:cNvSpPr txBox="1"/>
          <p:nvPr/>
        </p:nvSpPr>
        <p:spPr>
          <a:xfrm>
            <a:off x="4714844" y="285728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Στη συνέχεια βρίσκω την αντίσταση </a:t>
            </a:r>
            <a:r>
              <a:rPr lang="en-US" sz="1600" dirty="0" smtClean="0"/>
              <a:t>R </a:t>
            </a:r>
            <a:r>
              <a:rPr lang="el-GR" sz="1600" dirty="0" smtClean="0"/>
              <a:t>για κάθε τάση με το αντίστοιχο ρεύμα, όπως φαίνεται στο ακόλουθο πίνακα</a:t>
            </a:r>
            <a:endParaRPr lang="en-US" sz="1600" dirty="0" smtClean="0"/>
          </a:p>
        </p:txBody>
      </p:sp>
      <p:graphicFrame>
        <p:nvGraphicFramePr>
          <p:cNvPr id="25" name="24 - Πίνακας"/>
          <p:cNvGraphicFramePr>
            <a:graphicFrameLocks noGrp="1"/>
          </p:cNvGraphicFramePr>
          <p:nvPr/>
        </p:nvGraphicFramePr>
        <p:xfrm>
          <a:off x="5000628" y="1500174"/>
          <a:ext cx="3643339" cy="3571901"/>
        </p:xfrm>
        <a:graphic>
          <a:graphicData uri="http://schemas.openxmlformats.org/drawingml/2006/table">
            <a:tbl>
              <a:tblPr/>
              <a:tblGrid>
                <a:gridCol w="1202540"/>
                <a:gridCol w="1012038"/>
                <a:gridCol w="1428761"/>
              </a:tblGrid>
              <a:tr h="7937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b="1" dirty="0">
                          <a:latin typeface="Calibri"/>
                          <a:ea typeface="Times New Roman"/>
                          <a:cs typeface="Times New Roman"/>
                        </a:rPr>
                        <a:t>Τάση </a:t>
                      </a: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V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(Volt)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b="1" dirty="0">
                          <a:latin typeface="Calibri"/>
                          <a:ea typeface="Times New Roman"/>
                          <a:cs typeface="Times New Roman"/>
                        </a:rPr>
                        <a:t>Ρεύμα </a:t>
                      </a:r>
                      <a:r>
                        <a:rPr lang="en-US" sz="1100" b="1" dirty="0"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Times New Roman"/>
                          <a:cs typeface="Times New Roman"/>
                        </a:rPr>
                        <a:t>(A </a:t>
                      </a:r>
                      <a:r>
                        <a:rPr lang="en-US" sz="1100" dirty="0">
                          <a:latin typeface="Calibri"/>
                          <a:ea typeface="Times New Roman"/>
                          <a:cs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b="1">
                          <a:latin typeface="Calibri"/>
                          <a:ea typeface="Times New Roman"/>
                          <a:cs typeface="Times New Roman"/>
                        </a:rPr>
                        <a:t>Αντίσταση </a:t>
                      </a:r>
                      <a:r>
                        <a:rPr lang="en-US" sz="1100" b="1">
                          <a:latin typeface="Calibri"/>
                          <a:ea typeface="Times New Roman"/>
                          <a:cs typeface="Times New Roman"/>
                        </a:rPr>
                        <a:t>R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>
                          <a:latin typeface="Calibri"/>
                          <a:ea typeface="Times New Roman"/>
                          <a:cs typeface="Times New Roman"/>
                        </a:rPr>
                        <a:t>           </a:t>
                      </a:r>
                      <a:r>
                        <a:rPr lang="en-US" sz="1100">
                          <a:latin typeface="Calibri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l-GR" sz="1100">
                          <a:latin typeface="Calibri"/>
                          <a:ea typeface="Times New Roman"/>
                          <a:cs typeface="Times New Roman"/>
                        </a:rPr>
                        <a:t>Ω)</a:t>
                      </a: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1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25 - TextBox"/>
          <p:cNvSpPr txBox="1"/>
          <p:nvPr/>
        </p:nvSpPr>
        <p:spPr>
          <a:xfrm>
            <a:off x="5429256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0</a:t>
            </a:r>
            <a:endParaRPr lang="en-US" sz="1400" b="1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715140" y="235743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5357818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1,5</a:t>
            </a:r>
            <a:endParaRPr lang="en-US" sz="1400" b="1" dirty="0" smtClean="0"/>
          </a:p>
        </p:txBody>
      </p:sp>
      <p:sp>
        <p:nvSpPr>
          <p:cNvPr id="31" name="30 - TextBox"/>
          <p:cNvSpPr txBox="1"/>
          <p:nvPr/>
        </p:nvSpPr>
        <p:spPr>
          <a:xfrm>
            <a:off x="6643702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2" name="31 - TextBox"/>
          <p:cNvSpPr txBox="1"/>
          <p:nvPr/>
        </p:nvSpPr>
        <p:spPr>
          <a:xfrm>
            <a:off x="5357818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3,0</a:t>
            </a:r>
            <a:endParaRPr lang="en-US" sz="14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6643702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5214942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4,5</a:t>
            </a:r>
            <a:endParaRPr lang="en-US" sz="1400" b="1" dirty="0" smtClean="0"/>
          </a:p>
        </p:txBody>
      </p:sp>
      <p:sp>
        <p:nvSpPr>
          <p:cNvPr id="37" name="36 - TextBox"/>
          <p:cNvSpPr txBox="1"/>
          <p:nvPr/>
        </p:nvSpPr>
        <p:spPr>
          <a:xfrm>
            <a:off x="6643702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22,5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39" name="38 - TextBox"/>
          <p:cNvSpPr txBox="1"/>
          <p:nvPr/>
        </p:nvSpPr>
        <p:spPr>
          <a:xfrm>
            <a:off x="5214942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6,5</a:t>
            </a:r>
            <a:endParaRPr lang="en-US" sz="1400" b="1" dirty="0" smtClean="0"/>
          </a:p>
        </p:txBody>
      </p:sp>
      <p:sp>
        <p:nvSpPr>
          <p:cNvPr id="40" name="39 - TextBox"/>
          <p:cNvSpPr txBox="1"/>
          <p:nvPr/>
        </p:nvSpPr>
        <p:spPr>
          <a:xfrm>
            <a:off x="6643702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30,0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1" name="40 - TextBox"/>
          <p:cNvSpPr txBox="1"/>
          <p:nvPr/>
        </p:nvSpPr>
        <p:spPr>
          <a:xfrm>
            <a:off x="5286380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7,5</a:t>
            </a:r>
            <a:endParaRPr lang="en-US" sz="1400" b="1" dirty="0" smtClean="0"/>
          </a:p>
        </p:txBody>
      </p:sp>
      <p:sp>
        <p:nvSpPr>
          <p:cNvPr id="43" name="42 - TextBox"/>
          <p:cNvSpPr txBox="1"/>
          <p:nvPr/>
        </p:nvSpPr>
        <p:spPr>
          <a:xfrm>
            <a:off x="6715140" y="428625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4" name="43 - TextBox"/>
          <p:cNvSpPr txBox="1"/>
          <p:nvPr/>
        </p:nvSpPr>
        <p:spPr>
          <a:xfrm>
            <a:off x="5286380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9,0</a:t>
            </a:r>
            <a:endParaRPr lang="en-US" sz="1400" b="1" dirty="0" smtClean="0"/>
          </a:p>
        </p:txBody>
      </p:sp>
      <p:sp>
        <p:nvSpPr>
          <p:cNvPr id="45" name="44 - TextBox"/>
          <p:cNvSpPr txBox="1"/>
          <p:nvPr/>
        </p:nvSpPr>
        <p:spPr>
          <a:xfrm>
            <a:off x="6786578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45,0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48" name="47 - TextBox"/>
          <p:cNvSpPr txBox="1"/>
          <p:nvPr/>
        </p:nvSpPr>
        <p:spPr>
          <a:xfrm>
            <a:off x="7643834" y="2714620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0,2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7572396" y="314324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0,2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0" name="49 - TextBox"/>
          <p:cNvSpPr txBox="1"/>
          <p:nvPr/>
        </p:nvSpPr>
        <p:spPr>
          <a:xfrm>
            <a:off x="7572396" y="3500438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0,2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2" name="51 - TextBox"/>
          <p:cNvSpPr txBox="1"/>
          <p:nvPr/>
        </p:nvSpPr>
        <p:spPr>
          <a:xfrm>
            <a:off x="7572396" y="3929066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0,2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4" name="53 - TextBox"/>
          <p:cNvSpPr txBox="1"/>
          <p:nvPr/>
        </p:nvSpPr>
        <p:spPr>
          <a:xfrm>
            <a:off x="7500958" y="435769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0,2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56" name="55 - TextBox"/>
          <p:cNvSpPr txBox="1"/>
          <p:nvPr/>
        </p:nvSpPr>
        <p:spPr>
          <a:xfrm>
            <a:off x="7500958" y="4714884"/>
            <a:ext cx="7143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0,2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pic>
        <p:nvPicPr>
          <p:cNvPr id="5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1857364"/>
            <a:ext cx="517443" cy="375399"/>
          </a:xfrm>
          <a:prstGeom prst="rect">
            <a:avLst/>
          </a:prstGeom>
          <a:noFill/>
        </p:spPr>
      </p:pic>
      <p:sp>
        <p:nvSpPr>
          <p:cNvPr id="59" name="58 - TextBox"/>
          <p:cNvSpPr txBox="1"/>
          <p:nvPr/>
        </p:nvSpPr>
        <p:spPr>
          <a:xfrm>
            <a:off x="214282" y="5286388"/>
            <a:ext cx="8786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τις μετρήσεις που φαίνονται στο πίνακα,  </a:t>
            </a:r>
            <a:r>
              <a:rPr lang="el-GR" b="1" dirty="0" smtClean="0"/>
              <a:t>η αντίσταση του αγωγού  δεν μεταβάλλεται αν και μεταβάλλεται η τάση και το ρεύμα στον αντιστάτη. </a:t>
            </a:r>
            <a:r>
              <a:rPr lang="el-GR" dirty="0" smtClean="0"/>
              <a:t>Άρα ισχύει ο νόμος  του Ωμ.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  <p:bldP spid="28" grpId="0"/>
      <p:bldP spid="20" grpId="0"/>
      <p:bldP spid="22" grpId="0"/>
      <p:bldP spid="26" grpId="0"/>
      <p:bldP spid="29" grpId="0"/>
      <p:bldP spid="30" grpId="0"/>
      <p:bldP spid="31" grpId="0"/>
      <p:bldP spid="32" grpId="0"/>
      <p:bldP spid="33" grpId="0"/>
      <p:bldP spid="36" grpId="0"/>
      <p:bldP spid="37" grpId="0"/>
      <p:bldP spid="39" grpId="0"/>
      <p:bldP spid="40" grpId="0"/>
      <p:bldP spid="41" grpId="0"/>
      <p:bldP spid="43" grpId="0"/>
      <p:bldP spid="44" grpId="0"/>
      <p:bldP spid="45" grpId="0"/>
      <p:bldP spid="48" grpId="0"/>
      <p:bldP spid="49" grpId="0"/>
      <p:bldP spid="50" grpId="0"/>
      <p:bldP spid="52" grpId="0"/>
      <p:bldP spid="54" grpId="0"/>
      <p:bldP spid="56" grpId="0"/>
      <p:bldP spid="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15 - Ευθεία γραμμή σύνδεσης"/>
          <p:cNvCxnSpPr/>
          <p:nvPr/>
        </p:nvCxnSpPr>
        <p:spPr>
          <a:xfrm>
            <a:off x="3583105" y="5876552"/>
            <a:ext cx="4203605" cy="1588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6429388" y="6215082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Τάση (</a:t>
            </a:r>
            <a:r>
              <a:rPr lang="en-US" dirty="0" smtClean="0"/>
              <a:t>V)</a:t>
            </a:r>
            <a:endParaRPr lang="en-US" dirty="0"/>
          </a:p>
        </p:txBody>
      </p:sp>
      <p:cxnSp>
        <p:nvCxnSpPr>
          <p:cNvPr id="21" name="20 - Ευθεία γραμμή σύνδεσης"/>
          <p:cNvCxnSpPr/>
          <p:nvPr/>
        </p:nvCxnSpPr>
        <p:spPr>
          <a:xfrm rot="16200000" flipH="1">
            <a:off x="1746487" y="4039935"/>
            <a:ext cx="3661998" cy="1123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- Ευθεία γραμμή σύνδεσης"/>
          <p:cNvCxnSpPr/>
          <p:nvPr/>
        </p:nvCxnSpPr>
        <p:spPr>
          <a:xfrm rot="5400000">
            <a:off x="3929058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>
            <a:off x="4429124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5400000">
            <a:off x="4857752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- Ευθεία γραμμή σύνδεσης"/>
          <p:cNvCxnSpPr/>
          <p:nvPr/>
        </p:nvCxnSpPr>
        <p:spPr>
          <a:xfrm rot="5400000">
            <a:off x="5357818" y="587655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 rot="5400000">
            <a:off x="5858281" y="5876949"/>
            <a:ext cx="143670" cy="158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857620" y="5947990"/>
            <a:ext cx="285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2" name="31 - TextBox"/>
          <p:cNvSpPr txBox="1"/>
          <p:nvPr/>
        </p:nvSpPr>
        <p:spPr>
          <a:xfrm>
            <a:off x="4357686" y="592933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3071802" y="200024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50</a:t>
            </a:r>
            <a:endParaRPr lang="en-US" sz="1600" dirty="0"/>
          </a:p>
        </p:txBody>
      </p:sp>
      <p:sp>
        <p:nvSpPr>
          <p:cNvPr id="34" name="33 - TextBox"/>
          <p:cNvSpPr txBox="1"/>
          <p:nvPr/>
        </p:nvSpPr>
        <p:spPr>
          <a:xfrm>
            <a:off x="4786314" y="5857892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5" name="34 - TextBox"/>
          <p:cNvSpPr txBox="1"/>
          <p:nvPr/>
        </p:nvSpPr>
        <p:spPr>
          <a:xfrm>
            <a:off x="5286380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</a:t>
            </a:r>
            <a:endParaRPr lang="en-US" sz="1600" dirty="0"/>
          </a:p>
        </p:txBody>
      </p:sp>
      <p:cxnSp>
        <p:nvCxnSpPr>
          <p:cNvPr id="42" name="41 - Ευθεία γραμμή σύνδεσης"/>
          <p:cNvCxnSpPr/>
          <p:nvPr/>
        </p:nvCxnSpPr>
        <p:spPr>
          <a:xfrm rot="10800000" flipV="1">
            <a:off x="3438516" y="5162172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- Ευθεία γραμμή σύνδεσης"/>
          <p:cNvCxnSpPr/>
          <p:nvPr/>
        </p:nvCxnSpPr>
        <p:spPr>
          <a:xfrm rot="10800000" flipV="1">
            <a:off x="3509954" y="428625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- TextBox"/>
          <p:cNvSpPr txBox="1"/>
          <p:nvPr/>
        </p:nvSpPr>
        <p:spPr>
          <a:xfrm>
            <a:off x="3000364" y="414338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20</a:t>
            </a:r>
            <a:endParaRPr lang="en-US" sz="1600" dirty="0"/>
          </a:p>
        </p:txBody>
      </p:sp>
      <p:sp>
        <p:nvSpPr>
          <p:cNvPr id="48" name="47 - TextBox"/>
          <p:cNvSpPr txBox="1"/>
          <p:nvPr/>
        </p:nvSpPr>
        <p:spPr>
          <a:xfrm>
            <a:off x="3071802" y="5000636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</a:t>
            </a:r>
            <a:endParaRPr lang="en-US" sz="1600" dirty="0"/>
          </a:p>
        </p:txBody>
      </p:sp>
      <p:sp>
        <p:nvSpPr>
          <p:cNvPr id="55" name="54 - Έλλειψη"/>
          <p:cNvSpPr/>
          <p:nvPr/>
        </p:nvSpPr>
        <p:spPr>
          <a:xfrm>
            <a:off x="4214810" y="528638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 rot="5400000" flipH="1" flipV="1">
            <a:off x="5464578" y="4465248"/>
            <a:ext cx="278687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- Ευθεία γραμμή σύνδεσης"/>
          <p:cNvCxnSpPr/>
          <p:nvPr/>
        </p:nvCxnSpPr>
        <p:spPr>
          <a:xfrm rot="10800000" flipV="1">
            <a:off x="3571868" y="4071942"/>
            <a:ext cx="2071702" cy="1866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 rot="10800000" flipV="1">
            <a:off x="4214810" y="2428868"/>
            <a:ext cx="3429024" cy="292895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 rot="16200000">
            <a:off x="1470518" y="4244466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00FF"/>
                </a:solidFill>
              </a:rPr>
              <a:t>Ρεύμα </a:t>
            </a:r>
            <a:r>
              <a:rPr lang="en-US" dirty="0" smtClean="0">
                <a:solidFill>
                  <a:srgbClr val="0000FF"/>
                </a:solidFill>
              </a:rPr>
              <a:t>  </a:t>
            </a:r>
            <a:r>
              <a:rPr lang="el-GR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A)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7" name="66 - TextBox"/>
          <p:cNvSpPr txBox="1"/>
          <p:nvPr/>
        </p:nvSpPr>
        <p:spPr>
          <a:xfrm>
            <a:off x="4429124" y="1857364"/>
            <a:ext cx="363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Διάγραμμα   τάσης  -  </a:t>
            </a:r>
            <a:r>
              <a:rPr lang="el-GR" b="1" dirty="0" smtClean="0">
                <a:solidFill>
                  <a:srgbClr val="0000FF"/>
                </a:solidFill>
              </a:rPr>
              <a:t>ρεύματος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68" name="67 - Ευθεία γραμμή σύνδεσης"/>
          <p:cNvCxnSpPr/>
          <p:nvPr/>
        </p:nvCxnSpPr>
        <p:spPr>
          <a:xfrm rot="10800000" flipV="1">
            <a:off x="3509954" y="2214554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rot="10800000" flipV="1">
            <a:off x="3509954" y="3571081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- TextBox"/>
          <p:cNvSpPr txBox="1"/>
          <p:nvPr/>
        </p:nvSpPr>
        <p:spPr>
          <a:xfrm>
            <a:off x="2928926" y="2714620"/>
            <a:ext cx="5715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40</a:t>
            </a:r>
            <a:endParaRPr lang="en-US" sz="16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 rot="10800000" flipV="1">
            <a:off x="3509954" y="2857496"/>
            <a:ext cx="133352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- Ευθεία γραμμή σύνδεσης"/>
          <p:cNvCxnSpPr/>
          <p:nvPr/>
        </p:nvCxnSpPr>
        <p:spPr>
          <a:xfrm rot="5400000">
            <a:off x="7572396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- Ευθεία γραμμή σύνδεσης"/>
          <p:cNvCxnSpPr/>
          <p:nvPr/>
        </p:nvCxnSpPr>
        <p:spPr>
          <a:xfrm rot="5400000">
            <a:off x="7000892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- Ευθεία γραμμή σύνδεσης"/>
          <p:cNvCxnSpPr/>
          <p:nvPr/>
        </p:nvCxnSpPr>
        <p:spPr>
          <a:xfrm rot="5400000">
            <a:off x="6572264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>
            <a:off x="6215074" y="5857892"/>
            <a:ext cx="143670" cy="7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TextBox"/>
          <p:cNvSpPr txBox="1"/>
          <p:nvPr/>
        </p:nvSpPr>
        <p:spPr>
          <a:xfrm>
            <a:off x="3000364" y="3429000"/>
            <a:ext cx="428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30</a:t>
            </a:r>
            <a:endParaRPr lang="en-US" sz="1600" dirty="0"/>
          </a:p>
        </p:txBody>
      </p:sp>
      <p:cxnSp>
        <p:nvCxnSpPr>
          <p:cNvPr id="62" name="61 - Ευθεία γραμμή σύνδεσης"/>
          <p:cNvCxnSpPr/>
          <p:nvPr/>
        </p:nvCxnSpPr>
        <p:spPr>
          <a:xfrm rot="5400000" flipH="1" flipV="1">
            <a:off x="5999966" y="4143380"/>
            <a:ext cx="3286942" cy="79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 rot="5400000" flipH="1" flipV="1">
            <a:off x="4358480" y="5214156"/>
            <a:ext cx="114300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- Ευθεία γραμμή σύνδεσης"/>
          <p:cNvCxnSpPr/>
          <p:nvPr/>
        </p:nvCxnSpPr>
        <p:spPr>
          <a:xfrm rot="5400000" flipH="1" flipV="1">
            <a:off x="4750595" y="4964917"/>
            <a:ext cx="178595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- Ευθεία γραμμή σύνδεσης"/>
          <p:cNvCxnSpPr/>
          <p:nvPr/>
        </p:nvCxnSpPr>
        <p:spPr>
          <a:xfrm rot="16200000" flipV="1">
            <a:off x="5267727" y="4662099"/>
            <a:ext cx="2358248" cy="34925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- Ευθεία γραμμή σύνδεσης"/>
          <p:cNvCxnSpPr/>
          <p:nvPr/>
        </p:nvCxnSpPr>
        <p:spPr>
          <a:xfrm rot="5400000" flipH="1" flipV="1">
            <a:off x="3964777" y="5607859"/>
            <a:ext cx="642942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Έλλειψη"/>
          <p:cNvSpPr/>
          <p:nvPr/>
        </p:nvSpPr>
        <p:spPr>
          <a:xfrm>
            <a:off x="4857752" y="4643446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76 - Έλλειψη"/>
          <p:cNvSpPr/>
          <p:nvPr/>
        </p:nvSpPr>
        <p:spPr>
          <a:xfrm>
            <a:off x="5572132" y="407194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- Έλλειψη"/>
          <p:cNvSpPr/>
          <p:nvPr/>
        </p:nvSpPr>
        <p:spPr>
          <a:xfrm>
            <a:off x="7572396" y="242886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79 - Έλλειψη"/>
          <p:cNvSpPr/>
          <p:nvPr/>
        </p:nvSpPr>
        <p:spPr>
          <a:xfrm>
            <a:off x="6357950" y="3500438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80 - Έλλειψη"/>
          <p:cNvSpPr/>
          <p:nvPr/>
        </p:nvSpPr>
        <p:spPr>
          <a:xfrm>
            <a:off x="6786578" y="3000372"/>
            <a:ext cx="71438" cy="7143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81 - Ευθεία γραμμή σύνδεσης"/>
          <p:cNvCxnSpPr/>
          <p:nvPr/>
        </p:nvCxnSpPr>
        <p:spPr>
          <a:xfrm rot="10800000">
            <a:off x="3571868" y="3071810"/>
            <a:ext cx="3286148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- Ευθεία γραμμή σύνδεσης"/>
          <p:cNvCxnSpPr/>
          <p:nvPr/>
        </p:nvCxnSpPr>
        <p:spPr>
          <a:xfrm rot="10800000">
            <a:off x="3571868" y="4714884"/>
            <a:ext cx="1285884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- Ευθεία γραμμή σύνδεσης"/>
          <p:cNvCxnSpPr/>
          <p:nvPr/>
        </p:nvCxnSpPr>
        <p:spPr>
          <a:xfrm rot="10800000">
            <a:off x="3571868" y="5286388"/>
            <a:ext cx="714380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- Ευθεία γραμμή σύνδεσης"/>
          <p:cNvCxnSpPr/>
          <p:nvPr/>
        </p:nvCxnSpPr>
        <p:spPr>
          <a:xfrm rot="10800000" flipV="1">
            <a:off x="3643306" y="3571876"/>
            <a:ext cx="2786082" cy="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- Ευθεία γραμμή σύνδεσης"/>
          <p:cNvCxnSpPr/>
          <p:nvPr/>
        </p:nvCxnSpPr>
        <p:spPr>
          <a:xfrm rot="10800000">
            <a:off x="3643306" y="2500306"/>
            <a:ext cx="4071966" cy="15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- TextBox"/>
          <p:cNvSpPr txBox="1"/>
          <p:nvPr/>
        </p:nvSpPr>
        <p:spPr>
          <a:xfrm>
            <a:off x="5786446" y="59293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</a:t>
            </a:r>
            <a:endParaRPr lang="en-US" sz="1600" dirty="0"/>
          </a:p>
        </p:txBody>
      </p:sp>
      <p:sp>
        <p:nvSpPr>
          <p:cNvPr id="89" name="88 - TextBox"/>
          <p:cNvSpPr txBox="1"/>
          <p:nvPr/>
        </p:nvSpPr>
        <p:spPr>
          <a:xfrm>
            <a:off x="6143636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</a:t>
            </a:r>
            <a:endParaRPr lang="en-US" sz="1600" dirty="0"/>
          </a:p>
        </p:txBody>
      </p:sp>
      <p:sp>
        <p:nvSpPr>
          <p:cNvPr id="90" name="89 - TextBox"/>
          <p:cNvSpPr txBox="1"/>
          <p:nvPr/>
        </p:nvSpPr>
        <p:spPr>
          <a:xfrm>
            <a:off x="6500826" y="5929330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7</a:t>
            </a:r>
            <a:endParaRPr lang="en-US" sz="1600" dirty="0"/>
          </a:p>
        </p:txBody>
      </p:sp>
      <p:sp>
        <p:nvSpPr>
          <p:cNvPr id="91" name="90 - TextBox"/>
          <p:cNvSpPr txBox="1"/>
          <p:nvPr/>
        </p:nvSpPr>
        <p:spPr>
          <a:xfrm>
            <a:off x="6929454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8</a:t>
            </a:r>
            <a:endParaRPr lang="en-US" sz="1600" dirty="0"/>
          </a:p>
        </p:txBody>
      </p:sp>
      <p:sp>
        <p:nvSpPr>
          <p:cNvPr id="92" name="91 - TextBox"/>
          <p:cNvSpPr txBox="1"/>
          <p:nvPr/>
        </p:nvSpPr>
        <p:spPr>
          <a:xfrm>
            <a:off x="7500958" y="5857892"/>
            <a:ext cx="5000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9</a:t>
            </a:r>
            <a:endParaRPr lang="en-US" sz="1600" dirty="0"/>
          </a:p>
        </p:txBody>
      </p:sp>
      <p:graphicFrame>
        <p:nvGraphicFramePr>
          <p:cNvPr id="116" name="115 - Πίνακας"/>
          <p:cNvGraphicFramePr>
            <a:graphicFrameLocks noGrp="1"/>
          </p:cNvGraphicFramePr>
          <p:nvPr/>
        </p:nvGraphicFramePr>
        <p:xfrm>
          <a:off x="71406" y="1145665"/>
          <a:ext cx="1714512" cy="3283467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45440"/>
                <a:gridCol w="969072"/>
              </a:tblGrid>
              <a:tr h="55933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9162"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17" name="116 - TextBox"/>
          <p:cNvSpPr txBox="1"/>
          <p:nvPr/>
        </p:nvSpPr>
        <p:spPr>
          <a:xfrm>
            <a:off x="71438" y="1214420"/>
            <a:ext cx="805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Τάση  </a:t>
            </a:r>
            <a:r>
              <a:rPr lang="en-US" sz="1400" b="1" dirty="0" smtClean="0"/>
              <a:t>V</a:t>
            </a:r>
          </a:p>
          <a:p>
            <a:r>
              <a:rPr lang="en-US" sz="1400" b="1" dirty="0" smtClean="0"/>
              <a:t>(Volt)</a:t>
            </a:r>
          </a:p>
        </p:txBody>
      </p:sp>
      <p:sp>
        <p:nvSpPr>
          <p:cNvPr id="118" name="117 - TextBox"/>
          <p:cNvSpPr txBox="1"/>
          <p:nvPr/>
        </p:nvSpPr>
        <p:spPr>
          <a:xfrm>
            <a:off x="928662" y="121442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Ρεύμα  </a:t>
            </a:r>
            <a:r>
              <a:rPr lang="en-US" sz="1400" b="1" dirty="0" smtClean="0">
                <a:solidFill>
                  <a:srgbClr val="0000FF"/>
                </a:solidFill>
              </a:rPr>
              <a:t>  </a:t>
            </a:r>
            <a:r>
              <a:rPr lang="el-GR" sz="1400" b="1" dirty="0" smtClean="0">
                <a:solidFill>
                  <a:srgbClr val="0000FF"/>
                </a:solidFill>
              </a:rPr>
              <a:t>Ι</a:t>
            </a:r>
            <a:endParaRPr lang="en-US" sz="14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1400" b="1" dirty="0" smtClean="0">
                <a:solidFill>
                  <a:srgbClr val="0000FF"/>
                </a:solidFill>
              </a:rPr>
              <a:t>(</a:t>
            </a:r>
            <a:r>
              <a:rPr lang="el-GR" sz="1400" b="1" dirty="0" smtClean="0">
                <a:solidFill>
                  <a:srgbClr val="0000FF"/>
                </a:solidFill>
              </a:rPr>
              <a:t>Α</a:t>
            </a:r>
            <a:r>
              <a:rPr lang="en-US" sz="1400" b="1" dirty="0" smtClean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19" name="118 - TextBox"/>
          <p:cNvSpPr txBox="1"/>
          <p:nvPr/>
        </p:nvSpPr>
        <p:spPr>
          <a:xfrm>
            <a:off x="285752" y="178592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0</a:t>
            </a:r>
            <a:endParaRPr lang="en-US" sz="1400" b="1" dirty="0" smtClean="0"/>
          </a:p>
        </p:txBody>
      </p:sp>
      <p:sp>
        <p:nvSpPr>
          <p:cNvPr id="120" name="119 - TextBox"/>
          <p:cNvSpPr txBox="1"/>
          <p:nvPr/>
        </p:nvSpPr>
        <p:spPr>
          <a:xfrm>
            <a:off x="1214414" y="178592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1" name="120 - TextBox"/>
          <p:cNvSpPr txBox="1"/>
          <p:nvPr/>
        </p:nvSpPr>
        <p:spPr>
          <a:xfrm>
            <a:off x="214314" y="214311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1,5</a:t>
            </a:r>
            <a:endParaRPr lang="en-US" sz="1400" b="1" dirty="0" smtClean="0"/>
          </a:p>
        </p:txBody>
      </p:sp>
      <p:sp>
        <p:nvSpPr>
          <p:cNvPr id="122" name="121 - TextBox"/>
          <p:cNvSpPr txBox="1"/>
          <p:nvPr/>
        </p:nvSpPr>
        <p:spPr>
          <a:xfrm>
            <a:off x="1142976" y="2143114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3" name="122 - TextBox"/>
          <p:cNvSpPr txBox="1"/>
          <p:nvPr/>
        </p:nvSpPr>
        <p:spPr>
          <a:xfrm>
            <a:off x="214314" y="257174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3,0</a:t>
            </a:r>
            <a:endParaRPr lang="en-US" sz="1400" b="1" dirty="0" smtClean="0"/>
          </a:p>
        </p:txBody>
      </p:sp>
      <p:sp>
        <p:nvSpPr>
          <p:cNvPr id="124" name="123 - TextBox"/>
          <p:cNvSpPr txBox="1"/>
          <p:nvPr/>
        </p:nvSpPr>
        <p:spPr>
          <a:xfrm>
            <a:off x="1142976" y="257174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15,0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5" name="124 - TextBox"/>
          <p:cNvSpPr txBox="1"/>
          <p:nvPr/>
        </p:nvSpPr>
        <p:spPr>
          <a:xfrm>
            <a:off x="71438" y="292893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4,5</a:t>
            </a:r>
            <a:endParaRPr lang="en-US" sz="1400" b="1" dirty="0" smtClean="0"/>
          </a:p>
        </p:txBody>
      </p:sp>
      <p:sp>
        <p:nvSpPr>
          <p:cNvPr id="126" name="125 - TextBox"/>
          <p:cNvSpPr txBox="1"/>
          <p:nvPr/>
        </p:nvSpPr>
        <p:spPr>
          <a:xfrm>
            <a:off x="1142976" y="2928932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22,5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7" name="126 - TextBox"/>
          <p:cNvSpPr txBox="1"/>
          <p:nvPr/>
        </p:nvSpPr>
        <p:spPr>
          <a:xfrm>
            <a:off x="71438" y="335756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6,5</a:t>
            </a:r>
            <a:endParaRPr lang="en-US" sz="1400" b="1" dirty="0" smtClean="0"/>
          </a:p>
        </p:txBody>
      </p:sp>
      <p:sp>
        <p:nvSpPr>
          <p:cNvPr id="128" name="127 - TextBox"/>
          <p:cNvSpPr txBox="1"/>
          <p:nvPr/>
        </p:nvSpPr>
        <p:spPr>
          <a:xfrm>
            <a:off x="1142976" y="335756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30,0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29" name="128 - TextBox"/>
          <p:cNvSpPr txBox="1"/>
          <p:nvPr/>
        </p:nvSpPr>
        <p:spPr>
          <a:xfrm>
            <a:off x="142876" y="371475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7,5</a:t>
            </a:r>
            <a:endParaRPr lang="en-US" sz="1400" b="1" dirty="0" smtClean="0"/>
          </a:p>
        </p:txBody>
      </p:sp>
      <p:sp>
        <p:nvSpPr>
          <p:cNvPr id="130" name="129 - TextBox"/>
          <p:cNvSpPr txBox="1"/>
          <p:nvPr/>
        </p:nvSpPr>
        <p:spPr>
          <a:xfrm>
            <a:off x="1214414" y="3714750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37,5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31" name="130 - TextBox"/>
          <p:cNvSpPr txBox="1"/>
          <p:nvPr/>
        </p:nvSpPr>
        <p:spPr>
          <a:xfrm>
            <a:off x="142876" y="4143378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9,0</a:t>
            </a:r>
            <a:endParaRPr lang="en-US" sz="1400" b="1" dirty="0" smtClean="0"/>
          </a:p>
        </p:txBody>
      </p:sp>
      <p:sp>
        <p:nvSpPr>
          <p:cNvPr id="132" name="131 - TextBox"/>
          <p:cNvSpPr txBox="1"/>
          <p:nvPr/>
        </p:nvSpPr>
        <p:spPr>
          <a:xfrm>
            <a:off x="1285852" y="4143378"/>
            <a:ext cx="575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0000FF"/>
                </a:solidFill>
              </a:rPr>
              <a:t>45,0</a:t>
            </a:r>
            <a:endParaRPr lang="en-US" sz="1400" b="1" dirty="0" smtClean="0">
              <a:solidFill>
                <a:srgbClr val="0000FF"/>
              </a:solidFill>
            </a:endParaRPr>
          </a:p>
        </p:txBody>
      </p:sp>
      <p:sp>
        <p:nvSpPr>
          <p:cNvPr id="134" name="133 - TextBox"/>
          <p:cNvSpPr txBox="1"/>
          <p:nvPr/>
        </p:nvSpPr>
        <p:spPr>
          <a:xfrm>
            <a:off x="2500298" y="357166"/>
            <a:ext cx="5214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Στη συνέχεια, σχεδιάζω το διάγραμμα (ή γραφική παράσταση) τάσης - ρεύματος, σύμφωνα  με τις μετρήσεις που φαίνονται στο πίνακα. 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/>
      <p:bldP spid="32" grpId="0"/>
      <p:bldP spid="33" grpId="0"/>
      <p:bldP spid="34" grpId="0"/>
      <p:bldP spid="35" grpId="0"/>
      <p:bldP spid="47" grpId="0"/>
      <p:bldP spid="48" grpId="0"/>
      <p:bldP spid="55" grpId="0" animBg="1"/>
      <p:bldP spid="66" grpId="0"/>
      <p:bldP spid="67" grpId="0"/>
      <p:bldP spid="72" grpId="0"/>
      <p:bldP spid="60" grpId="0"/>
      <p:bldP spid="76" grpId="0" animBg="1"/>
      <p:bldP spid="77" grpId="0" animBg="1"/>
      <p:bldP spid="78" grpId="0" animBg="1"/>
      <p:bldP spid="80" grpId="0" animBg="1"/>
      <p:bldP spid="81" grpId="0" animBg="1"/>
      <p:bldP spid="88" grpId="0"/>
      <p:bldP spid="89" grpId="0"/>
      <p:bldP spid="90" grpId="0"/>
      <p:bldP spid="91" grpId="0"/>
      <p:bldP spid="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16 - Ορθογώνιο"/>
          <p:cNvSpPr/>
          <p:nvPr/>
        </p:nvSpPr>
        <p:spPr>
          <a:xfrm>
            <a:off x="2071670" y="0"/>
            <a:ext cx="16396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νόμος του Ωμ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571472" y="2643182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00FF"/>
              </a:buClr>
              <a:buSzPct val="140000"/>
              <a:buFont typeface="Wingdings" pitchFamily="2" charset="2"/>
              <a:buChar char="ü"/>
            </a:pPr>
            <a:r>
              <a:rPr lang="el-GR" sz="2000" dirty="0" smtClean="0"/>
              <a:t>    Στους αντιστάτες όλη η ηλεκτρική ενέργεια μετατρέπεται σε θερμότητα </a:t>
            </a:r>
            <a:endParaRPr lang="en-US" sz="20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142844" y="357166"/>
            <a:ext cx="8715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Γενικά, </a:t>
            </a:r>
            <a:r>
              <a:rPr lang="el-GR" sz="2000" u="sng" dirty="0" smtClean="0"/>
              <a:t>όταν για ένα ηλεκτρικό δίπολο ισχύει ο νόμος του ωμ </a:t>
            </a:r>
            <a:r>
              <a:rPr lang="el-GR" sz="2000" dirty="0" smtClean="0"/>
              <a:t>το  δίπολο αυτό ονομάζεται </a:t>
            </a:r>
            <a:r>
              <a:rPr lang="el-GR" sz="2000" b="1" dirty="0" smtClean="0"/>
              <a:t>αντιστάτης</a:t>
            </a:r>
            <a:r>
              <a:rPr lang="el-GR" sz="2000" dirty="0" smtClean="0"/>
              <a:t>, και γιαυτά τα δίπολα ισχύει: </a:t>
            </a:r>
          </a:p>
        </p:txBody>
      </p:sp>
      <p:sp>
        <p:nvSpPr>
          <p:cNvPr id="22" name="21 - Ορθογώνιο"/>
          <p:cNvSpPr/>
          <p:nvPr/>
        </p:nvSpPr>
        <p:spPr>
          <a:xfrm>
            <a:off x="428596" y="1571612"/>
            <a:ext cx="78582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SzPct val="140000"/>
              <a:buFont typeface="Wingdings" pitchFamily="2" charset="2"/>
              <a:buChar char="ü"/>
            </a:pPr>
            <a:r>
              <a:rPr lang="el-GR" dirty="0" smtClean="0"/>
              <a:t> Η   αντίσταση    (</a:t>
            </a:r>
            <a:r>
              <a:rPr lang="en-US" dirty="0" smtClean="0"/>
              <a:t>R</a:t>
            </a:r>
            <a:r>
              <a:rPr lang="el-GR" dirty="0" smtClean="0"/>
              <a:t>) των αντιστατών   δεν</a:t>
            </a:r>
            <a:r>
              <a:rPr lang="en-US" dirty="0" smtClean="0"/>
              <a:t> </a:t>
            </a:r>
            <a:r>
              <a:rPr lang="el-GR" dirty="0" smtClean="0"/>
              <a:t>μεταβάλλεται  αν και αλλάζω το ρεύμα (Ι)  ή την τάση (</a:t>
            </a:r>
            <a:r>
              <a:rPr lang="en-US" dirty="0" smtClean="0"/>
              <a:t>V)</a:t>
            </a:r>
            <a:endParaRPr lang="el-GR" dirty="0" smtClean="0"/>
          </a:p>
        </p:txBody>
      </p:sp>
      <p:sp>
        <p:nvSpPr>
          <p:cNvPr id="23" name="22 - Ορθογώνιο"/>
          <p:cNvSpPr/>
          <p:nvPr/>
        </p:nvSpPr>
        <p:spPr>
          <a:xfrm>
            <a:off x="428596" y="3571876"/>
            <a:ext cx="7786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SzPct val="140000"/>
              <a:buFont typeface="Wingdings" pitchFamily="2" charset="2"/>
              <a:buChar char="ü"/>
            </a:pPr>
            <a:r>
              <a:rPr lang="el-GR" dirty="0" smtClean="0"/>
              <a:t> Η </a:t>
            </a:r>
            <a:r>
              <a:rPr lang="el-GR" dirty="0" smtClean="0"/>
              <a:t>τάση (</a:t>
            </a:r>
            <a:r>
              <a:rPr lang="en-US" dirty="0" smtClean="0"/>
              <a:t>V)</a:t>
            </a:r>
            <a:r>
              <a:rPr lang="el-GR" dirty="0" smtClean="0"/>
              <a:t> </a:t>
            </a:r>
            <a:r>
              <a:rPr lang="el-GR" dirty="0" smtClean="0"/>
              <a:t>του αντιστάτη είναι ανάλογη με το </a:t>
            </a:r>
            <a:r>
              <a:rPr lang="el-GR" dirty="0" smtClean="0"/>
              <a:t>ρεύμα</a:t>
            </a:r>
            <a:r>
              <a:rPr lang="en-US" dirty="0" smtClean="0"/>
              <a:t>  (I) </a:t>
            </a:r>
            <a:r>
              <a:rPr lang="el-GR" dirty="0" smtClean="0"/>
              <a:t> </a:t>
            </a:r>
            <a:r>
              <a:rPr lang="el-GR" dirty="0" smtClean="0"/>
              <a:t>που διαρρέει τον αντιστάτη. </a:t>
            </a:r>
            <a:endParaRPr lang="el-GR" dirty="0"/>
          </a:p>
        </p:txBody>
      </p:sp>
      <p:cxnSp>
        <p:nvCxnSpPr>
          <p:cNvPr id="76" name="75 - Ευθεία γραμμή σύνδεσης"/>
          <p:cNvCxnSpPr/>
          <p:nvPr/>
        </p:nvCxnSpPr>
        <p:spPr>
          <a:xfrm>
            <a:off x="5486634" y="6603195"/>
            <a:ext cx="2494079" cy="859"/>
          </a:xfrm>
          <a:prstGeom prst="line">
            <a:avLst/>
          </a:prstGeom>
          <a:ln w="2222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- TextBox"/>
          <p:cNvSpPr txBox="1"/>
          <p:nvPr/>
        </p:nvSpPr>
        <p:spPr>
          <a:xfrm>
            <a:off x="6242907" y="6670387"/>
            <a:ext cx="10172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/>
              <a:t>Τάση  </a:t>
            </a:r>
            <a:endParaRPr lang="en-US" sz="1000" dirty="0"/>
          </a:p>
        </p:txBody>
      </p:sp>
      <p:cxnSp>
        <p:nvCxnSpPr>
          <p:cNvPr id="78" name="77 - Ευθεία γραμμή σύνδεσης"/>
          <p:cNvCxnSpPr/>
          <p:nvPr/>
        </p:nvCxnSpPr>
        <p:spPr>
          <a:xfrm rot="16200000" flipH="1">
            <a:off x="4492875" y="5609436"/>
            <a:ext cx="1980852" cy="666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- Ευθεία γραμμή σύνδεσης"/>
          <p:cNvCxnSpPr/>
          <p:nvPr/>
        </p:nvCxnSpPr>
        <p:spPr>
          <a:xfrm rot="10800000" flipV="1">
            <a:off x="5607124" y="4892840"/>
            <a:ext cx="2034505" cy="158433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 rot="16200000">
            <a:off x="5007309" y="5422583"/>
            <a:ext cx="6614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dirty="0" smtClean="0">
                <a:solidFill>
                  <a:srgbClr val="0000FF"/>
                </a:solidFill>
              </a:rPr>
              <a:t>Ρεύμα </a:t>
            </a:r>
            <a:r>
              <a:rPr lang="en-US" sz="1000" dirty="0" smtClean="0">
                <a:solidFill>
                  <a:srgbClr val="0000FF"/>
                </a:solidFill>
              </a:rPr>
              <a:t>  </a:t>
            </a:r>
            <a:endParaRPr lang="en-US" sz="1000" dirty="0">
              <a:solidFill>
                <a:srgbClr val="0000FF"/>
              </a:solidFill>
            </a:endParaRPr>
          </a:p>
        </p:txBody>
      </p:sp>
      <p:sp>
        <p:nvSpPr>
          <p:cNvPr id="81" name="80 - TextBox"/>
          <p:cNvSpPr txBox="1"/>
          <p:nvPr/>
        </p:nvSpPr>
        <p:spPr>
          <a:xfrm>
            <a:off x="6215074" y="4500570"/>
            <a:ext cx="2155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000" b="1" dirty="0" smtClean="0"/>
              <a:t>Διάγραμμα   τάσης  -  </a:t>
            </a:r>
            <a:r>
              <a:rPr lang="el-GR" sz="1000" b="1" dirty="0" smtClean="0">
                <a:solidFill>
                  <a:srgbClr val="0000FF"/>
                </a:solidFill>
              </a:rPr>
              <a:t>ρεύματος</a:t>
            </a:r>
            <a:endParaRPr lang="en-US" sz="1000" b="1" dirty="0">
              <a:solidFill>
                <a:srgbClr val="0000FF"/>
              </a:solidFill>
            </a:endParaRPr>
          </a:p>
        </p:txBody>
      </p:sp>
      <p:sp>
        <p:nvSpPr>
          <p:cNvPr id="82" name="81 - Ορθογώνιο"/>
          <p:cNvSpPr/>
          <p:nvPr/>
        </p:nvSpPr>
        <p:spPr>
          <a:xfrm>
            <a:off x="214282" y="5072074"/>
            <a:ext cx="47768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SzPct val="140000"/>
              <a:buFont typeface="Wingdings" pitchFamily="2" charset="2"/>
              <a:buChar char="ü"/>
            </a:pPr>
            <a:r>
              <a:rPr lang="el-GR" dirty="0" smtClean="0"/>
              <a:t>  Το διάγραμμα τάσης -  ρεύματος , αφού η τάση και το ρεύμα είναι ανάλογα μεγέθη,  θα είναι ευθεία γραμμή που θα περνάει από την αρχή των αξόνων.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77" grpId="0"/>
      <p:bldP spid="80" grpId="0"/>
      <p:bldP spid="81" grpId="0"/>
      <p:bldP spid="82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38100">
          <a:solidFill>
            <a:srgbClr val="FF0000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6264</TotalTime>
  <Words>650</Words>
  <PresentationFormat>Προβολή στην οθόνη (4:3)</PresentationFormat>
  <Paragraphs>134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745</cp:revision>
  <dcterms:created xsi:type="dcterms:W3CDTF">2020-03-28T09:35:19Z</dcterms:created>
  <dcterms:modified xsi:type="dcterms:W3CDTF">2024-01-14T20:23:13Z</dcterms:modified>
</cp:coreProperties>
</file>