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90" r:id="rId3"/>
    <p:sldId id="375" r:id="rId4"/>
    <p:sldId id="358" r:id="rId5"/>
    <p:sldId id="361" r:id="rId6"/>
    <p:sldId id="360" r:id="rId7"/>
    <p:sldId id="362" r:id="rId8"/>
    <p:sldId id="376" r:id="rId9"/>
    <p:sldId id="365" r:id="rId10"/>
    <p:sldId id="366" r:id="rId11"/>
    <p:sldId id="367" r:id="rId12"/>
    <p:sldId id="377" r:id="rId13"/>
    <p:sldId id="368" r:id="rId14"/>
    <p:sldId id="369" r:id="rId15"/>
    <p:sldId id="371" r:id="rId16"/>
    <p:sldId id="372" r:id="rId17"/>
    <p:sldId id="373" r:id="rId18"/>
    <p:sldId id="379" r:id="rId19"/>
    <p:sldId id="378" r:id="rId20"/>
    <p:sldId id="374" r:id="rId21"/>
    <p:sldId id="380" r:id="rId22"/>
    <p:sldId id="382" r:id="rId23"/>
    <p:sldId id="383" r:id="rId24"/>
    <p:sldId id="384" r:id="rId25"/>
    <p:sldId id="385" r:id="rId26"/>
    <p:sldId id="388" r:id="rId27"/>
    <p:sldId id="387" r:id="rId28"/>
    <p:sldId id="389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12B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0" autoAdjust="0"/>
    <p:restoredTop sz="94697" autoAdjust="0"/>
  </p:normalViewPr>
  <p:slideViewPr>
    <p:cSldViewPr>
      <p:cViewPr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16317">
            <a:off x="1000100" y="5643578"/>
            <a:ext cx="43624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714356"/>
            <a:ext cx="4714908" cy="369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428860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357422" y="428625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 πάρω ένα κομμάτι καλωδίου</a:t>
            </a:r>
            <a:endParaRPr lang="en-US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2714612" y="3429000"/>
            <a:ext cx="1357322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5400000">
            <a:off x="2714612" y="5286388"/>
            <a:ext cx="785818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flipV="1">
            <a:off x="4429124" y="5572140"/>
            <a:ext cx="1000132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429224" y="4786322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 ένταση του ηλεκτρικού ρεύματος  για τα τα ελεύθερα ηλεκτρόνια, μέσα στο ηλεκτρικό κύκλωμα,  δίνεται  από τον  τύπο :</a:t>
            </a:r>
            <a:endParaRPr lang="en-US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5786454"/>
            <a:ext cx="968090" cy="742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0 - Ομάδα"/>
          <p:cNvGrpSpPr/>
          <p:nvPr/>
        </p:nvGrpSpPr>
        <p:grpSpPr>
          <a:xfrm>
            <a:off x="784992" y="3490096"/>
            <a:ext cx="3501256" cy="3367904"/>
            <a:chOff x="570678" y="2857496"/>
            <a:chExt cx="3501256" cy="3367904"/>
          </a:xfrm>
        </p:grpSpPr>
        <p:cxnSp>
          <p:nvCxnSpPr>
            <p:cNvPr id="16" name="15 - Γωνιακή σύνδεση"/>
            <p:cNvCxnSpPr/>
            <p:nvPr/>
          </p:nvCxnSpPr>
          <p:spPr>
            <a:xfrm rot="16200000" flipH="1">
              <a:off x="2428860" y="4214818"/>
              <a:ext cx="2643206" cy="642942"/>
            </a:xfrm>
            <a:prstGeom prst="bentConnector3">
              <a:avLst>
                <a:gd name="adj1" fmla="val 1074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Γωνιακή σύνδεση"/>
            <p:cNvCxnSpPr/>
            <p:nvPr/>
          </p:nvCxnSpPr>
          <p:spPr>
            <a:xfrm>
              <a:off x="571472" y="4572008"/>
              <a:ext cx="2071702" cy="1285884"/>
            </a:xfrm>
            <a:prstGeom prst="bentConnector3">
              <a:avLst>
                <a:gd name="adj1" fmla="val 1449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2428860" y="5857892"/>
              <a:ext cx="428628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2392347" y="5822967"/>
              <a:ext cx="796136" cy="873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>
              <a:off x="2786050" y="5857892"/>
              <a:ext cx="1285884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5400000" flipH="1" flipV="1">
              <a:off x="433767" y="4434303"/>
              <a:ext cx="275410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49 - Ελεύθερη σχεδίαση"/>
            <p:cNvSpPr/>
            <p:nvPr/>
          </p:nvSpPr>
          <p:spPr>
            <a:xfrm>
              <a:off x="2714612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Ελεύθερη σχεδίαση"/>
            <p:cNvSpPr/>
            <p:nvPr/>
          </p:nvSpPr>
          <p:spPr>
            <a:xfrm>
              <a:off x="1142976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52 - Ευθεία γραμμή σύνδεσης"/>
            <p:cNvCxnSpPr>
              <a:stCxn id="50" idx="0"/>
            </p:cNvCxnSpPr>
            <p:nvPr/>
          </p:nvCxnSpPr>
          <p:spPr>
            <a:xfrm flipH="1">
              <a:off x="1857356" y="3275507"/>
              <a:ext cx="857256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>
              <a:stCxn id="51" idx="0"/>
            </p:cNvCxnSpPr>
            <p:nvPr/>
          </p:nvCxnSpPr>
          <p:spPr>
            <a:xfrm flipH="1">
              <a:off x="571472" y="3275507"/>
              <a:ext cx="571504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71406" y="3786190"/>
              <a:ext cx="1000132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357290" y="377584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3000364" y="377584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sz="24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5572132" y="4000504"/>
            <a:ext cx="2500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=  I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 =  I</a:t>
            </a:r>
            <a:endParaRPr lang="en-US" sz="2400" baseline="-250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23" name="22 - TextBox"/>
          <p:cNvSpPr txBox="1"/>
          <p:nvPr/>
        </p:nvSpPr>
        <p:spPr>
          <a:xfrm>
            <a:off x="1285852" y="284715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I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l-GR" sz="2400" b="1" dirty="0" smtClean="0">
                <a:solidFill>
                  <a:srgbClr val="0000FF"/>
                </a:solidFill>
              </a:rPr>
              <a:t> = 5Α</a:t>
            </a:r>
            <a:endParaRPr lang="en-US" sz="2400" b="1" baseline="-25000" dirty="0" smtClean="0">
              <a:solidFill>
                <a:srgbClr val="0000FF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3143240" y="3000372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4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= 5Α</a:t>
            </a:r>
            <a:endParaRPr lang="en-US" sz="2400" b="1" baseline="-25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428992" y="513317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l-GR" sz="2400" dirty="0" smtClean="0"/>
              <a:t> = 5Α</a:t>
            </a:r>
            <a:endParaRPr lang="en-US" sz="2400" baseline="-250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214282" y="1428736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</a:t>
            </a:r>
            <a:endParaRPr lang="en-US" sz="2000" dirty="0" smtClean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 flipH="1" flipV="1">
            <a:off x="4108447" y="5392751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>
            <a:stCxn id="50" idx="8"/>
          </p:cNvCxnSpPr>
          <p:nvPr/>
        </p:nvCxnSpPr>
        <p:spPr>
          <a:xfrm>
            <a:off x="4004605" y="3918449"/>
            <a:ext cx="924617" cy="2582385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285752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143140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106627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500330" y="6490492"/>
            <a:ext cx="2428892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148031" y="5066887"/>
            <a:ext cx="275410" cy="3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3286148" y="350043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57256" y="349009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cxnSp>
        <p:nvCxnSpPr>
          <p:cNvPr id="53" name="52 - Ευθεία γραμμή σύνδεσης"/>
          <p:cNvCxnSpPr>
            <a:stCxn id="50" idx="0"/>
            <a:endCxn id="51" idx="8"/>
          </p:cNvCxnSpPr>
          <p:nvPr/>
        </p:nvCxnSpPr>
        <p:spPr>
          <a:xfrm flipH="1" flipV="1">
            <a:off x="1575713" y="3908107"/>
            <a:ext cx="1710435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285752" y="390810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214314" y="441879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571604" y="21429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928662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3428992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en-US" sz="2400" b="1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31" name="30 - Έλλειψη"/>
          <p:cNvSpPr/>
          <p:nvPr/>
        </p:nvSpPr>
        <p:spPr>
          <a:xfrm flipV="1">
            <a:off x="2357454" y="385762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 flipV="1">
            <a:off x="214314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V="1">
            <a:off x="4883503" y="388334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142876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2214578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4714908" y="357187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0" y="928670"/>
            <a:ext cx="8643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βρω την τάση στα άκρα και των δύο αντιστατών 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AB</a:t>
            </a:r>
            <a:r>
              <a:rPr lang="el-GR" sz="2400" baseline="-25000" dirty="0" smtClean="0"/>
              <a:t>  </a:t>
            </a:r>
            <a:r>
              <a:rPr lang="el-GR" sz="2400" dirty="0" smtClean="0"/>
              <a:t> προσθέτω τις τάσεις στα άκρα των δύο αντιστατών</a:t>
            </a:r>
            <a:r>
              <a:rPr lang="en-US" sz="2400" dirty="0" smtClean="0"/>
              <a:t> V</a:t>
            </a:r>
            <a:r>
              <a:rPr lang="en-US" sz="2400" baseline="-25000" dirty="0" smtClean="0"/>
              <a:t>A</a:t>
            </a:r>
            <a:r>
              <a:rPr lang="el-GR" sz="2400" baseline="-25000" dirty="0" smtClean="0"/>
              <a:t>Γ  </a:t>
            </a:r>
            <a:r>
              <a:rPr lang="el-GR" sz="2400" dirty="0" smtClean="0"/>
              <a:t> και </a:t>
            </a:r>
            <a:r>
              <a:rPr lang="en-US" sz="2400" dirty="0" smtClean="0"/>
              <a:t>V</a:t>
            </a:r>
            <a:r>
              <a:rPr lang="el-GR" sz="2400" baseline="-25000" dirty="0" smtClean="0"/>
              <a:t>Γ</a:t>
            </a:r>
            <a:r>
              <a:rPr lang="en-US" sz="2400" baseline="-25000" dirty="0" smtClean="0"/>
              <a:t>B</a:t>
            </a:r>
            <a:r>
              <a:rPr lang="el-GR" sz="2400" dirty="0" smtClean="0"/>
              <a:t>  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2500298" y="221455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AB</a:t>
            </a:r>
            <a:r>
              <a:rPr lang="el-GR" sz="3200" baseline="-25000" dirty="0" smtClean="0"/>
              <a:t>  </a:t>
            </a:r>
            <a:r>
              <a:rPr lang="el-GR" sz="3200" dirty="0" smtClean="0"/>
              <a:t> =     </a:t>
            </a:r>
            <a:r>
              <a:rPr lang="en-US" sz="3200" b="1" dirty="0" smtClean="0">
                <a:solidFill>
                  <a:schemeClr val="tx2"/>
                </a:solidFill>
              </a:rPr>
              <a:t>V</a:t>
            </a:r>
            <a:r>
              <a:rPr lang="en-US" sz="3200" b="1" baseline="-25000" dirty="0" smtClean="0">
                <a:solidFill>
                  <a:schemeClr val="tx2"/>
                </a:solidFill>
              </a:rPr>
              <a:t>A</a:t>
            </a:r>
            <a:r>
              <a:rPr lang="el-GR" sz="3200" b="1" baseline="-25000" dirty="0" smtClean="0">
                <a:solidFill>
                  <a:schemeClr val="tx2"/>
                </a:solidFill>
              </a:rPr>
              <a:t>Γ</a:t>
            </a:r>
            <a:r>
              <a:rPr lang="el-GR" sz="3200" baseline="-25000" dirty="0" smtClean="0"/>
              <a:t>  </a:t>
            </a:r>
            <a:r>
              <a:rPr lang="el-GR" sz="3200" dirty="0" smtClean="0"/>
              <a:t>  +  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el-GR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Γ</a:t>
            </a:r>
            <a:r>
              <a:rPr lang="en-US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r>
              <a:rPr lang="el-GR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928662" y="3071810"/>
            <a:ext cx="4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V</a:t>
            </a:r>
            <a:r>
              <a:rPr lang="en-US" b="1" baseline="-25000" dirty="0" smtClean="0">
                <a:solidFill>
                  <a:srgbClr val="0000FF"/>
                </a:solidFill>
              </a:rPr>
              <a:t>A</a:t>
            </a:r>
            <a:r>
              <a:rPr lang="el-GR" b="1" baseline="-25000" dirty="0" smtClean="0">
                <a:solidFill>
                  <a:srgbClr val="0000FF"/>
                </a:solidFill>
              </a:rPr>
              <a:t>Γ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3571868" y="3214686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el-GR" b="1" baseline="-25000" dirty="0" smtClean="0">
                <a:solidFill>
                  <a:schemeClr val="accent6">
                    <a:lumMod val="50000"/>
                  </a:schemeClr>
                </a:solidFill>
              </a:rPr>
              <a:t>Γ</a:t>
            </a:r>
            <a:r>
              <a:rPr lang="en-US" b="1" baseline="-25000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5400000" flipH="1" flipV="1">
            <a:off x="4751389" y="532131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62" grpId="0"/>
      <p:bldP spid="63" grpId="0"/>
      <p:bldP spid="41" grpId="0"/>
      <p:bldP spid="44" grpId="0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>
            <a:stCxn id="50" idx="8"/>
          </p:cNvCxnSpPr>
          <p:nvPr/>
        </p:nvCxnSpPr>
        <p:spPr>
          <a:xfrm>
            <a:off x="3861729" y="4551049"/>
            <a:ext cx="924585" cy="1939443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142844" y="5776112"/>
            <a:ext cx="2071734" cy="714380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357422" y="6500834"/>
            <a:ext cx="2428892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35735" y="5597501"/>
            <a:ext cx="357190" cy="3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3143272" y="413303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714380" y="412269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>
            <a:stCxn id="50" idx="0"/>
            <a:endCxn id="51" idx="8"/>
          </p:cNvCxnSpPr>
          <p:nvPr/>
        </p:nvCxnSpPr>
        <p:spPr>
          <a:xfrm flipH="1" flipV="1">
            <a:off x="1432837" y="4540707"/>
            <a:ext cx="1710435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142876" y="454070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290145" y="4985107"/>
            <a:ext cx="866804" cy="82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571604" y="21429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785786" y="44902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3286116" y="44902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sp>
        <p:nvSpPr>
          <p:cNvPr id="31" name="30 - Έλλειψη"/>
          <p:cNvSpPr/>
          <p:nvPr/>
        </p:nvSpPr>
        <p:spPr>
          <a:xfrm flipV="1">
            <a:off x="2214578" y="449022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 flipV="1">
            <a:off x="71438" y="44902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V="1">
            <a:off x="4740627" y="451594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0" y="41330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2071702" y="41330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4572032" y="420447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214282" y="642918"/>
            <a:ext cx="2000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aseline="-25000" dirty="0" smtClean="0"/>
              <a:t>Παράδειγμα</a:t>
            </a:r>
          </a:p>
          <a:p>
            <a:endParaRPr lang="en-US" sz="3600" baseline="-250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6000760" y="2928934"/>
            <a:ext cx="30003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AB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=    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A</a:t>
            </a:r>
            <a:r>
              <a:rPr lang="el-GR" sz="2000" baseline="-25000" dirty="0" smtClean="0"/>
              <a:t>Γ  </a:t>
            </a:r>
            <a:r>
              <a:rPr lang="el-GR" sz="2000" dirty="0" smtClean="0"/>
              <a:t>  +   </a:t>
            </a:r>
            <a:r>
              <a:rPr lang="en-US" sz="2000" dirty="0" smtClean="0"/>
              <a:t>V</a:t>
            </a:r>
            <a:r>
              <a:rPr lang="el-GR" sz="2000" baseline="-25000" dirty="0" smtClean="0"/>
              <a:t>Γ</a:t>
            </a:r>
            <a:r>
              <a:rPr lang="en-US" sz="2000" baseline="-25000" dirty="0" smtClean="0"/>
              <a:t>B</a:t>
            </a:r>
            <a:r>
              <a:rPr lang="el-GR" sz="2000" dirty="0" smtClean="0"/>
              <a:t> </a:t>
            </a:r>
            <a:endParaRPr lang="en-US" sz="20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642910" y="3775848"/>
            <a:ext cx="964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 </a:t>
            </a:r>
            <a:r>
              <a:rPr lang="el-GR" dirty="0" smtClean="0"/>
              <a:t> = 4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3214678" y="3847286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 </a:t>
            </a:r>
            <a:r>
              <a:rPr lang="en-US" dirty="0" smtClean="0"/>
              <a:t> =2V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285720" y="1214422"/>
            <a:ext cx="8643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τάση στα άκρα του αντιστάτη 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είναι </a:t>
            </a:r>
            <a:r>
              <a:rPr lang="en-US" sz="2000" u="sng" dirty="0" smtClean="0"/>
              <a:t>V</a:t>
            </a:r>
            <a:r>
              <a:rPr lang="en-US" sz="2000" u="sng" baseline="-25000" dirty="0" smtClean="0"/>
              <a:t>A</a:t>
            </a:r>
            <a:r>
              <a:rPr lang="el-GR" sz="2000" u="sng" baseline="-25000" dirty="0" smtClean="0"/>
              <a:t>Γ </a:t>
            </a:r>
            <a:r>
              <a:rPr lang="el-GR" sz="2000" u="sng" dirty="0" smtClean="0"/>
              <a:t> = 4</a:t>
            </a:r>
            <a:r>
              <a:rPr lang="en-US" sz="2000" u="sng" dirty="0" smtClean="0"/>
              <a:t>V</a:t>
            </a:r>
            <a:r>
              <a:rPr lang="el-GR" sz="2000" dirty="0" smtClean="0"/>
              <a:t>, στα άκρα του αντιστάτη </a:t>
            </a:r>
            <a:r>
              <a:rPr lang="en-US" sz="2000" dirty="0" smtClean="0"/>
              <a:t>R</a:t>
            </a:r>
            <a:r>
              <a:rPr lang="el-GR" sz="2000" baseline="-25000" dirty="0" smtClean="0"/>
              <a:t>2 </a:t>
            </a:r>
            <a:r>
              <a:rPr lang="el-GR" sz="2000" dirty="0" smtClean="0"/>
              <a:t> είναι </a:t>
            </a:r>
            <a:r>
              <a:rPr lang="en-US" sz="2000" u="sng" dirty="0" smtClean="0"/>
              <a:t>V</a:t>
            </a:r>
            <a:r>
              <a:rPr lang="el-GR" sz="2000" u="sng" baseline="-25000" dirty="0" smtClean="0"/>
              <a:t>ΓΒ </a:t>
            </a:r>
            <a:r>
              <a:rPr lang="el-GR" sz="2000" u="sng" dirty="0" smtClean="0"/>
              <a:t> = 2</a:t>
            </a:r>
            <a:r>
              <a:rPr lang="en-US" sz="2000" u="sng" dirty="0" smtClean="0"/>
              <a:t>V</a:t>
            </a:r>
            <a:r>
              <a:rPr lang="el-GR" sz="2000" dirty="0" smtClean="0"/>
              <a:t>. 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</a:t>
            </a:r>
            <a:endParaRPr lang="en-US" sz="2000" baseline="-25000" dirty="0" smtClean="0"/>
          </a:p>
        </p:txBody>
      </p:sp>
      <p:sp>
        <p:nvSpPr>
          <p:cNvPr id="28" name="27 - Ορθογώνιο"/>
          <p:cNvSpPr/>
          <p:nvPr/>
        </p:nvSpPr>
        <p:spPr>
          <a:xfrm>
            <a:off x="4214810" y="2000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Άρα η τάση </a:t>
            </a:r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r>
              <a:rPr lang="el-GR" baseline="-25000" dirty="0" smtClean="0"/>
              <a:t>  </a:t>
            </a:r>
            <a:r>
              <a:rPr lang="el-GR" dirty="0" smtClean="0"/>
              <a:t> στα άκρα και των δύο αντιστατών</a:t>
            </a:r>
            <a:r>
              <a:rPr lang="en-US" dirty="0" smtClean="0"/>
              <a:t> </a:t>
            </a:r>
            <a:r>
              <a:rPr lang="el-GR" dirty="0" smtClean="0"/>
              <a:t>θα είναι:</a:t>
            </a:r>
            <a:endParaRPr lang="en-US" dirty="0"/>
          </a:p>
        </p:txBody>
      </p:sp>
      <p:sp>
        <p:nvSpPr>
          <p:cNvPr id="52" name="51 - Ορθογώνιο"/>
          <p:cNvSpPr/>
          <p:nvPr/>
        </p:nvSpPr>
        <p:spPr>
          <a:xfrm>
            <a:off x="6286512" y="3500438"/>
            <a:ext cx="30003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AB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=     4 +   2</a:t>
            </a:r>
            <a:endParaRPr lang="en-US" sz="2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6500826" y="4214818"/>
            <a:ext cx="30003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AB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=     6</a:t>
            </a:r>
            <a:r>
              <a:rPr lang="en-US" sz="2000" dirty="0" smtClean="0"/>
              <a:t>V</a:t>
            </a:r>
            <a:endParaRPr lang="en-US" sz="2000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5400000" flipH="1" flipV="1">
            <a:off x="4608513" y="5535627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429124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/>
      <p:bldP spid="26" grpId="0"/>
      <p:bldP spid="28" grpId="0"/>
      <p:bldP spid="52" grpId="0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/>
          <p:nvPr/>
        </p:nvCxnSpPr>
        <p:spPr>
          <a:xfrm rot="16200000" flipH="1">
            <a:off x="4000496" y="4429130"/>
            <a:ext cx="2643207" cy="1357322"/>
          </a:xfrm>
          <a:prstGeom prst="bentConnector3">
            <a:avLst>
              <a:gd name="adj1" fmla="val -1891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428596" y="5143511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286016" y="6347615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249503" y="6312690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643174" y="6429395"/>
            <a:ext cx="335758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219469" y="4852572"/>
            <a:ext cx="346848" cy="7147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3929058" y="3357561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71604" y="3286123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428596" y="3704134"/>
            <a:ext cx="1143008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>
            <a:stCxn id="32" idx="3"/>
          </p:cNvCxnSpPr>
          <p:nvPr/>
        </p:nvCxnSpPr>
        <p:spPr>
          <a:xfrm rot="16200000" flipH="1">
            <a:off x="-102780" y="4174721"/>
            <a:ext cx="1051560" cy="966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071538" y="214290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643042" y="364331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3786182" y="371475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sp>
        <p:nvSpPr>
          <p:cNvPr id="31" name="30 - Έλλειψη"/>
          <p:cNvSpPr/>
          <p:nvPr/>
        </p:nvSpPr>
        <p:spPr>
          <a:xfrm flipV="1">
            <a:off x="3026083" y="364331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 flipV="1">
            <a:off x="357190" y="3643313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V="1">
            <a:off x="5883603" y="374047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357158" y="3214685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2928926" y="3143247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5715008" y="342899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0" y="714356"/>
            <a:ext cx="33575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AB</a:t>
            </a:r>
            <a:r>
              <a:rPr lang="el-GR" sz="3200" baseline="-25000" dirty="0" smtClean="0"/>
              <a:t>  </a:t>
            </a:r>
            <a:r>
              <a:rPr lang="el-GR" sz="3200" dirty="0" smtClean="0"/>
              <a:t> =    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A</a:t>
            </a:r>
            <a:r>
              <a:rPr lang="el-GR" sz="3200" baseline="-25000" dirty="0" smtClean="0"/>
              <a:t>Γ  </a:t>
            </a:r>
            <a:r>
              <a:rPr lang="el-GR" sz="3200" dirty="0" smtClean="0"/>
              <a:t>  +   </a:t>
            </a:r>
            <a:r>
              <a:rPr lang="en-US" sz="3200" dirty="0" smtClean="0"/>
              <a:t>V</a:t>
            </a:r>
            <a:r>
              <a:rPr lang="el-GR" sz="3200" baseline="-25000" dirty="0" smtClean="0"/>
              <a:t>Γ</a:t>
            </a:r>
            <a:r>
              <a:rPr lang="en-US" sz="3200" baseline="-25000" dirty="0" smtClean="0"/>
              <a:t>B</a:t>
            </a:r>
            <a:r>
              <a:rPr lang="el-GR" sz="3200" dirty="0" smtClean="0"/>
              <a:t> </a:t>
            </a:r>
            <a:endParaRPr lang="en-US" sz="32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4357686" y="3857627"/>
            <a:ext cx="46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</a:t>
            </a:r>
            <a:endParaRPr lang="en-US" dirty="0"/>
          </a:p>
        </p:txBody>
      </p:sp>
      <p:cxnSp>
        <p:nvCxnSpPr>
          <p:cNvPr id="48" name="47 - Ευθεία γραμμή σύνδεσης"/>
          <p:cNvCxnSpPr>
            <a:stCxn id="51" idx="8"/>
          </p:cNvCxnSpPr>
          <p:nvPr/>
        </p:nvCxnSpPr>
        <p:spPr>
          <a:xfrm>
            <a:off x="2290061" y="3704134"/>
            <a:ext cx="1638997" cy="1220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Έλλειψη"/>
          <p:cNvSpPr/>
          <p:nvPr/>
        </p:nvSpPr>
        <p:spPr>
          <a:xfrm>
            <a:off x="1571604" y="2643181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1500166" y="264318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1</a:t>
            </a:r>
            <a:endParaRPr lang="en-US" baseline="-25000" dirty="0" smtClean="0"/>
          </a:p>
        </p:txBody>
      </p:sp>
      <p:cxnSp>
        <p:nvCxnSpPr>
          <p:cNvPr id="71" name="70 - Ευθεία γραμμή σύνδεσης"/>
          <p:cNvCxnSpPr/>
          <p:nvPr/>
        </p:nvCxnSpPr>
        <p:spPr>
          <a:xfrm rot="5400000" flipH="1" flipV="1">
            <a:off x="750067" y="3250404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- Ευθεία γραμμή σύνδεσης"/>
          <p:cNvCxnSpPr/>
          <p:nvPr/>
        </p:nvCxnSpPr>
        <p:spPr>
          <a:xfrm>
            <a:off x="1214414" y="2786057"/>
            <a:ext cx="35719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- Ευθεία γραμμή σύνδεσης"/>
          <p:cNvCxnSpPr>
            <a:stCxn id="67" idx="6"/>
          </p:cNvCxnSpPr>
          <p:nvPr/>
        </p:nvCxnSpPr>
        <p:spPr>
          <a:xfrm flipV="1">
            <a:off x="1928794" y="2786058"/>
            <a:ext cx="500066" cy="3571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 rot="16200000" flipH="1">
            <a:off x="2000232" y="3214685"/>
            <a:ext cx="928694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Ορθογώνιο"/>
          <p:cNvSpPr/>
          <p:nvPr/>
        </p:nvSpPr>
        <p:spPr>
          <a:xfrm>
            <a:off x="1357290" y="3857627"/>
            <a:ext cx="459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</a:t>
            </a:r>
            <a:endParaRPr lang="en-US" dirty="0"/>
          </a:p>
        </p:txBody>
      </p:sp>
      <p:sp>
        <p:nvSpPr>
          <p:cNvPr id="83" name="82 - Έλλειψη"/>
          <p:cNvSpPr/>
          <p:nvPr/>
        </p:nvSpPr>
        <p:spPr>
          <a:xfrm>
            <a:off x="4071934" y="2643181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83 - TextBox"/>
          <p:cNvSpPr txBox="1"/>
          <p:nvPr/>
        </p:nvSpPr>
        <p:spPr>
          <a:xfrm>
            <a:off x="4000496" y="264318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2</a:t>
            </a:r>
            <a:endParaRPr lang="en-US" baseline="-25000" dirty="0" smtClean="0"/>
          </a:p>
        </p:txBody>
      </p:sp>
      <p:cxnSp>
        <p:nvCxnSpPr>
          <p:cNvPr id="85" name="84 - Ευθεία γραμμή σύνδεσης"/>
          <p:cNvCxnSpPr/>
          <p:nvPr/>
        </p:nvCxnSpPr>
        <p:spPr>
          <a:xfrm rot="5400000" flipH="1" flipV="1">
            <a:off x="3250397" y="3250404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- Ευθεία γραμμή σύνδεσης"/>
          <p:cNvCxnSpPr/>
          <p:nvPr/>
        </p:nvCxnSpPr>
        <p:spPr>
          <a:xfrm>
            <a:off x="3714744" y="2786057"/>
            <a:ext cx="35719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- Ευθεία γραμμή σύνδεσης"/>
          <p:cNvCxnSpPr>
            <a:stCxn id="83" idx="6"/>
          </p:cNvCxnSpPr>
          <p:nvPr/>
        </p:nvCxnSpPr>
        <p:spPr>
          <a:xfrm flipV="1">
            <a:off x="4429124" y="2786058"/>
            <a:ext cx="500066" cy="3571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/>
          <p:nvPr/>
        </p:nvCxnSpPr>
        <p:spPr>
          <a:xfrm rot="16200000" flipH="1">
            <a:off x="4500562" y="3214685"/>
            <a:ext cx="928694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Έλλειψη"/>
          <p:cNvSpPr/>
          <p:nvPr/>
        </p:nvSpPr>
        <p:spPr>
          <a:xfrm>
            <a:off x="6429388" y="714356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89 - TextBox"/>
          <p:cNvSpPr txBox="1"/>
          <p:nvPr/>
        </p:nvSpPr>
        <p:spPr>
          <a:xfrm>
            <a:off x="6357950" y="71435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1</a:t>
            </a:r>
            <a:endParaRPr lang="en-US" baseline="-25000" dirty="0" smtClean="0"/>
          </a:p>
        </p:txBody>
      </p:sp>
      <p:sp>
        <p:nvSpPr>
          <p:cNvPr id="91" name="90 - Έλλειψη"/>
          <p:cNvSpPr/>
          <p:nvPr/>
        </p:nvSpPr>
        <p:spPr>
          <a:xfrm>
            <a:off x="6786578" y="3643314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91 - TextBox"/>
          <p:cNvSpPr txBox="1"/>
          <p:nvPr/>
        </p:nvSpPr>
        <p:spPr>
          <a:xfrm>
            <a:off x="6786578" y="357187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2</a:t>
            </a:r>
            <a:endParaRPr lang="en-US" baseline="-25000" dirty="0" smtClean="0"/>
          </a:p>
        </p:txBody>
      </p:sp>
      <p:sp>
        <p:nvSpPr>
          <p:cNvPr id="95" name="94 - TextBox"/>
          <p:cNvSpPr txBox="1"/>
          <p:nvPr/>
        </p:nvSpPr>
        <p:spPr>
          <a:xfrm>
            <a:off x="6286512" y="4214818"/>
            <a:ext cx="28574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Συμβολίζει </a:t>
            </a:r>
            <a:r>
              <a:rPr lang="el-GR" sz="2000" u="sng" dirty="0" smtClean="0"/>
              <a:t>βολτόμετρο</a:t>
            </a:r>
            <a:r>
              <a:rPr lang="el-GR" sz="2000" dirty="0" smtClean="0"/>
              <a:t>  που μετράει την τάση </a:t>
            </a:r>
            <a:r>
              <a:rPr lang="en-US" sz="2000" dirty="0" smtClean="0"/>
              <a:t>V</a:t>
            </a:r>
            <a:r>
              <a:rPr lang="el-GR" sz="2000" baseline="-25000" dirty="0" smtClean="0"/>
              <a:t>Γ</a:t>
            </a:r>
            <a:r>
              <a:rPr lang="en-US" sz="2000" baseline="-25000" dirty="0" smtClean="0"/>
              <a:t>B</a:t>
            </a:r>
            <a:endParaRPr lang="en-US" sz="2000" dirty="0" smtClean="0"/>
          </a:p>
          <a:p>
            <a:r>
              <a:rPr lang="el-GR" sz="2000" dirty="0" smtClean="0"/>
              <a:t>  στα  άκρα του </a:t>
            </a:r>
            <a:r>
              <a:rPr lang="el-GR" sz="2000" u="sng" dirty="0" smtClean="0"/>
              <a:t>αντιστάτη  </a:t>
            </a:r>
            <a:r>
              <a:rPr lang="en-US" sz="2000" u="sng" dirty="0" smtClean="0"/>
              <a:t>R</a:t>
            </a:r>
            <a:r>
              <a:rPr lang="el-GR" sz="2000" u="sng" baseline="-25000" dirty="0" smtClean="0"/>
              <a:t>2</a:t>
            </a:r>
            <a:endParaRPr lang="en-US" sz="2000" u="sng" baseline="-25000" dirty="0" smtClean="0"/>
          </a:p>
          <a:p>
            <a:r>
              <a:rPr lang="el-GR" sz="2000" dirty="0" smtClean="0"/>
              <a:t>   </a:t>
            </a:r>
            <a:endParaRPr lang="en-US" sz="2000" dirty="0" smtClean="0"/>
          </a:p>
        </p:txBody>
      </p:sp>
      <p:sp>
        <p:nvSpPr>
          <p:cNvPr id="96" name="95 - TextBox"/>
          <p:cNvSpPr txBox="1"/>
          <p:nvPr/>
        </p:nvSpPr>
        <p:spPr>
          <a:xfrm>
            <a:off x="5786446" y="1214422"/>
            <a:ext cx="32146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Συμβολίζει </a:t>
            </a:r>
            <a:r>
              <a:rPr lang="el-GR" sz="2000" u="sng" dirty="0" smtClean="0"/>
              <a:t>βολτόμετρο</a:t>
            </a:r>
            <a:r>
              <a:rPr lang="el-GR" sz="2000" dirty="0" smtClean="0"/>
              <a:t>  που μετράει την τάση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A</a:t>
            </a:r>
            <a:r>
              <a:rPr lang="el-GR" sz="2000" baseline="-25000" dirty="0" smtClean="0"/>
              <a:t>Γ</a:t>
            </a:r>
            <a:endParaRPr lang="en-US" sz="2000" dirty="0" smtClean="0"/>
          </a:p>
          <a:p>
            <a:r>
              <a:rPr lang="el-GR" sz="2000" dirty="0" smtClean="0"/>
              <a:t> στα  άκρα του </a:t>
            </a:r>
            <a:r>
              <a:rPr lang="el-GR" sz="2000" u="sng" dirty="0" smtClean="0"/>
              <a:t>αντιστάτη  </a:t>
            </a:r>
            <a:r>
              <a:rPr lang="en-US" sz="2000" u="sng" dirty="0" smtClean="0"/>
              <a:t>R</a:t>
            </a:r>
            <a:r>
              <a:rPr lang="en-US" sz="2000" baseline="-25000" dirty="0" smtClean="0"/>
              <a:t>1</a:t>
            </a:r>
          </a:p>
          <a:p>
            <a:r>
              <a:rPr lang="el-GR" sz="2000" dirty="0" smtClean="0"/>
              <a:t>   </a:t>
            </a:r>
            <a:endParaRPr lang="en-US" sz="2000" dirty="0" smtClean="0"/>
          </a:p>
        </p:txBody>
      </p:sp>
      <p:cxnSp>
        <p:nvCxnSpPr>
          <p:cNvPr id="98" name="97 - Ευθύγραμμο βέλος σύνδεσης"/>
          <p:cNvCxnSpPr/>
          <p:nvPr/>
        </p:nvCxnSpPr>
        <p:spPr>
          <a:xfrm>
            <a:off x="6786578" y="928670"/>
            <a:ext cx="357190" cy="315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ύγραμμο βέλος σύνδεσης"/>
          <p:cNvCxnSpPr/>
          <p:nvPr/>
        </p:nvCxnSpPr>
        <p:spPr>
          <a:xfrm rot="16200000" flipH="1">
            <a:off x="7072330" y="4000504"/>
            <a:ext cx="357190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ύγραμμο βέλος σύνδεσης"/>
          <p:cNvCxnSpPr/>
          <p:nvPr/>
        </p:nvCxnSpPr>
        <p:spPr>
          <a:xfrm rot="5400000" flipH="1" flipV="1">
            <a:off x="5822959" y="5964255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5643570" y="571501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89" grpId="0" animBg="1"/>
      <p:bldP spid="90" grpId="0"/>
      <p:bldP spid="91" grpId="0" animBg="1"/>
      <p:bldP spid="92" grpId="0"/>
      <p:bldP spid="95" grpId="0"/>
      <p:bldP spid="9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/>
          <p:nvPr/>
        </p:nvCxnSpPr>
        <p:spPr>
          <a:xfrm rot="16200000" flipH="1">
            <a:off x="4000496" y="4429130"/>
            <a:ext cx="2643207" cy="1357322"/>
          </a:xfrm>
          <a:prstGeom prst="bentConnector3">
            <a:avLst>
              <a:gd name="adj1" fmla="val -1891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428596" y="5143511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286016" y="6347615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249503" y="6312690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643174" y="6429395"/>
            <a:ext cx="335758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219469" y="4852572"/>
            <a:ext cx="346848" cy="7147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3929058" y="3357561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71604" y="3286123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428596" y="3704134"/>
            <a:ext cx="1143008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>
            <a:stCxn id="32" idx="3"/>
          </p:cNvCxnSpPr>
          <p:nvPr/>
        </p:nvCxnSpPr>
        <p:spPr>
          <a:xfrm rot="16200000" flipH="1">
            <a:off x="-102780" y="4174721"/>
            <a:ext cx="1051560" cy="966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642910" y="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643042" y="364331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3786182" y="371475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sp>
        <p:nvSpPr>
          <p:cNvPr id="31" name="30 - Έλλειψη"/>
          <p:cNvSpPr/>
          <p:nvPr/>
        </p:nvSpPr>
        <p:spPr>
          <a:xfrm flipV="1">
            <a:off x="3026083" y="364331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 flipV="1">
            <a:off x="357190" y="3643313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V="1">
            <a:off x="5883603" y="374047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357158" y="3214685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2928926" y="3143247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5715008" y="342899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46" name="45 - Ορθογώνιο"/>
          <p:cNvSpPr/>
          <p:nvPr/>
        </p:nvSpPr>
        <p:spPr>
          <a:xfrm>
            <a:off x="4357686" y="3857627"/>
            <a:ext cx="46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</a:t>
            </a:r>
            <a:endParaRPr lang="en-US" dirty="0"/>
          </a:p>
        </p:txBody>
      </p:sp>
      <p:cxnSp>
        <p:nvCxnSpPr>
          <p:cNvPr id="48" name="47 - Ευθεία γραμμή σύνδεσης"/>
          <p:cNvCxnSpPr>
            <a:stCxn id="51" idx="8"/>
          </p:cNvCxnSpPr>
          <p:nvPr/>
        </p:nvCxnSpPr>
        <p:spPr>
          <a:xfrm>
            <a:off x="2290061" y="3704134"/>
            <a:ext cx="1638997" cy="1220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Έλλειψη"/>
          <p:cNvSpPr/>
          <p:nvPr/>
        </p:nvSpPr>
        <p:spPr>
          <a:xfrm>
            <a:off x="1571604" y="2643181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1500166" y="264318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1</a:t>
            </a:r>
            <a:endParaRPr lang="en-US" baseline="-25000" dirty="0" smtClean="0"/>
          </a:p>
        </p:txBody>
      </p:sp>
      <p:cxnSp>
        <p:nvCxnSpPr>
          <p:cNvPr id="71" name="70 - Ευθεία γραμμή σύνδεσης"/>
          <p:cNvCxnSpPr/>
          <p:nvPr/>
        </p:nvCxnSpPr>
        <p:spPr>
          <a:xfrm rot="5400000" flipH="1" flipV="1">
            <a:off x="750067" y="3250404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- Ευθεία γραμμή σύνδεσης"/>
          <p:cNvCxnSpPr/>
          <p:nvPr/>
        </p:nvCxnSpPr>
        <p:spPr>
          <a:xfrm>
            <a:off x="1214414" y="2786057"/>
            <a:ext cx="35719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- Ευθεία γραμμή σύνδεσης"/>
          <p:cNvCxnSpPr>
            <a:stCxn id="67" idx="6"/>
          </p:cNvCxnSpPr>
          <p:nvPr/>
        </p:nvCxnSpPr>
        <p:spPr>
          <a:xfrm flipV="1">
            <a:off x="1928794" y="2786058"/>
            <a:ext cx="500066" cy="3571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 rot="16200000" flipH="1">
            <a:off x="2000232" y="3214685"/>
            <a:ext cx="928694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Ορθογώνιο"/>
          <p:cNvSpPr/>
          <p:nvPr/>
        </p:nvSpPr>
        <p:spPr>
          <a:xfrm>
            <a:off x="1357290" y="3857627"/>
            <a:ext cx="459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</a:t>
            </a:r>
            <a:endParaRPr lang="en-US" dirty="0"/>
          </a:p>
        </p:txBody>
      </p:sp>
      <p:sp>
        <p:nvSpPr>
          <p:cNvPr id="83" name="82 - Έλλειψη"/>
          <p:cNvSpPr/>
          <p:nvPr/>
        </p:nvSpPr>
        <p:spPr>
          <a:xfrm>
            <a:off x="4071934" y="2643181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83 - TextBox"/>
          <p:cNvSpPr txBox="1"/>
          <p:nvPr/>
        </p:nvSpPr>
        <p:spPr>
          <a:xfrm>
            <a:off x="4000496" y="264318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2</a:t>
            </a:r>
            <a:endParaRPr lang="en-US" baseline="-25000" dirty="0" smtClean="0"/>
          </a:p>
        </p:txBody>
      </p:sp>
      <p:cxnSp>
        <p:nvCxnSpPr>
          <p:cNvPr id="85" name="84 - Ευθεία γραμμή σύνδεσης"/>
          <p:cNvCxnSpPr/>
          <p:nvPr/>
        </p:nvCxnSpPr>
        <p:spPr>
          <a:xfrm rot="5400000" flipH="1" flipV="1">
            <a:off x="3250397" y="3250404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- Ευθεία γραμμή σύνδεσης"/>
          <p:cNvCxnSpPr/>
          <p:nvPr/>
        </p:nvCxnSpPr>
        <p:spPr>
          <a:xfrm>
            <a:off x="3714744" y="2786057"/>
            <a:ext cx="35719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- Ευθεία γραμμή σύνδεσης"/>
          <p:cNvCxnSpPr>
            <a:stCxn id="83" idx="6"/>
          </p:cNvCxnSpPr>
          <p:nvPr/>
        </p:nvCxnSpPr>
        <p:spPr>
          <a:xfrm flipV="1">
            <a:off x="4429124" y="2786058"/>
            <a:ext cx="500066" cy="3571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/>
          <p:nvPr/>
        </p:nvCxnSpPr>
        <p:spPr>
          <a:xfrm rot="16200000" flipH="1">
            <a:off x="4500562" y="3214685"/>
            <a:ext cx="928694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Έλλειψη"/>
          <p:cNvSpPr/>
          <p:nvPr/>
        </p:nvSpPr>
        <p:spPr>
          <a:xfrm>
            <a:off x="6429388" y="714356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89 - TextBox"/>
          <p:cNvSpPr txBox="1"/>
          <p:nvPr/>
        </p:nvSpPr>
        <p:spPr>
          <a:xfrm>
            <a:off x="6357950" y="71435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baseline="-25000" dirty="0" smtClean="0"/>
          </a:p>
        </p:txBody>
      </p:sp>
      <p:sp>
        <p:nvSpPr>
          <p:cNvPr id="96" name="95 - TextBox"/>
          <p:cNvSpPr txBox="1"/>
          <p:nvPr/>
        </p:nvSpPr>
        <p:spPr>
          <a:xfrm>
            <a:off x="5786446" y="1214422"/>
            <a:ext cx="32146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Συμβολίζει </a:t>
            </a:r>
            <a:r>
              <a:rPr lang="el-GR" sz="2000" u="sng" dirty="0" smtClean="0"/>
              <a:t>βολτόμετρο</a:t>
            </a:r>
            <a:r>
              <a:rPr lang="el-GR" sz="2000" dirty="0" smtClean="0"/>
              <a:t>  που μετράει την τάση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A</a:t>
            </a:r>
            <a:r>
              <a:rPr lang="el-GR" sz="2000" baseline="-25000" dirty="0" smtClean="0"/>
              <a:t>Β</a:t>
            </a:r>
            <a:endParaRPr lang="en-US" sz="2000" dirty="0" smtClean="0"/>
          </a:p>
          <a:p>
            <a:r>
              <a:rPr lang="el-GR" sz="2000" dirty="0" smtClean="0"/>
              <a:t> στα  άκρα και των δύο  αντιστατών</a:t>
            </a:r>
            <a:endParaRPr lang="en-US" sz="2000" dirty="0" smtClean="0"/>
          </a:p>
        </p:txBody>
      </p:sp>
      <p:cxnSp>
        <p:nvCxnSpPr>
          <p:cNvPr id="98" name="97 - Ευθύγραμμο βέλος σύνδεσης"/>
          <p:cNvCxnSpPr/>
          <p:nvPr/>
        </p:nvCxnSpPr>
        <p:spPr>
          <a:xfrm>
            <a:off x="6786578" y="928670"/>
            <a:ext cx="357190" cy="315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5400000" flipH="1" flipV="1">
            <a:off x="-178627" y="2821777"/>
            <a:ext cx="178595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>
            <a:off x="714348" y="1928802"/>
            <a:ext cx="178595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Έλλειψη"/>
          <p:cNvSpPr/>
          <p:nvPr/>
        </p:nvSpPr>
        <p:spPr>
          <a:xfrm>
            <a:off x="2500298" y="1714488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2500298" y="171448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baseline="-25000" dirty="0" smtClean="0"/>
          </a:p>
        </p:txBody>
      </p:sp>
      <p:cxnSp>
        <p:nvCxnSpPr>
          <p:cNvPr id="58" name="57 - Ευθεία γραμμή σύνδεσης"/>
          <p:cNvCxnSpPr>
            <a:stCxn id="53" idx="6"/>
          </p:cNvCxnSpPr>
          <p:nvPr/>
        </p:nvCxnSpPr>
        <p:spPr>
          <a:xfrm>
            <a:off x="2857488" y="1893083"/>
            <a:ext cx="2643206" cy="35719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6200000" flipV="1">
            <a:off x="4643438" y="2786058"/>
            <a:ext cx="1785950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ύγραμμο βέλος σύνδεσης"/>
          <p:cNvCxnSpPr/>
          <p:nvPr/>
        </p:nvCxnSpPr>
        <p:spPr>
          <a:xfrm rot="5400000" flipH="1" flipV="1">
            <a:off x="5822959" y="5392751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5643570" y="51435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/>
      <p:bldP spid="9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>
            <a:stCxn id="50" idx="8"/>
          </p:cNvCxnSpPr>
          <p:nvPr/>
        </p:nvCxnSpPr>
        <p:spPr>
          <a:xfrm>
            <a:off x="4004605" y="3918449"/>
            <a:ext cx="924617" cy="2582385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285752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143140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106627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500330" y="6490492"/>
            <a:ext cx="2428892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148031" y="5066887"/>
            <a:ext cx="275410" cy="3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3286148" y="350043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E12BBA"/>
              </a:solidFill>
            </a:endParaRPr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57256" y="349009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cxnSp>
        <p:nvCxnSpPr>
          <p:cNvPr id="53" name="52 - Ευθεία γραμμή σύνδεσης"/>
          <p:cNvCxnSpPr>
            <a:stCxn id="50" idx="0"/>
            <a:endCxn id="51" idx="8"/>
          </p:cNvCxnSpPr>
          <p:nvPr/>
        </p:nvCxnSpPr>
        <p:spPr>
          <a:xfrm flipH="1" flipV="1">
            <a:off x="1575713" y="3908107"/>
            <a:ext cx="1710435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285752" y="390810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214314" y="441879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500166" y="142852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714348" y="3929066"/>
            <a:ext cx="928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R</a:t>
            </a:r>
            <a:r>
              <a:rPr lang="en-US" sz="2000" b="1" baseline="-25000" dirty="0" smtClean="0">
                <a:solidFill>
                  <a:srgbClr val="0000FF"/>
                </a:solidFill>
              </a:rPr>
              <a:t>1</a:t>
            </a:r>
            <a:r>
              <a:rPr lang="el-GR" sz="2000" b="1" dirty="0" smtClean="0">
                <a:solidFill>
                  <a:srgbClr val="0000FF"/>
                </a:solidFill>
              </a:rPr>
              <a:t> =5Ω</a:t>
            </a:r>
            <a:endParaRPr lang="en-US" sz="2000" b="1" baseline="-25000" dirty="0" smtClean="0">
              <a:solidFill>
                <a:srgbClr val="0000FF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3214678" y="385762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E12BBA"/>
                </a:solidFill>
              </a:rPr>
              <a:t>R</a:t>
            </a:r>
            <a:r>
              <a:rPr lang="en-US" sz="2400" b="1" baseline="-25000" dirty="0" smtClean="0">
                <a:solidFill>
                  <a:srgbClr val="E12BBA"/>
                </a:solidFill>
              </a:rPr>
              <a:t>2</a:t>
            </a:r>
            <a:r>
              <a:rPr lang="el-GR" sz="2400" b="1" dirty="0" smtClean="0">
                <a:solidFill>
                  <a:srgbClr val="E12BBA"/>
                </a:solidFill>
              </a:rPr>
              <a:t> =4Ω</a:t>
            </a:r>
            <a:endParaRPr lang="en-US" sz="2400" b="1" baseline="-25000" dirty="0" smtClean="0">
              <a:solidFill>
                <a:srgbClr val="E12BBA"/>
              </a:solidFill>
            </a:endParaRPr>
          </a:p>
        </p:txBody>
      </p:sp>
      <p:sp>
        <p:nvSpPr>
          <p:cNvPr id="31" name="30 - Έλλειψη"/>
          <p:cNvSpPr/>
          <p:nvPr/>
        </p:nvSpPr>
        <p:spPr>
          <a:xfrm flipV="1">
            <a:off x="2357454" y="385762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 flipV="1">
            <a:off x="214314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V="1">
            <a:off x="4883503" y="388334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142876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2214578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4714908" y="357187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214282" y="1142984"/>
            <a:ext cx="8929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αντιστάτης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1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έχει αντίσταση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1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=5Ω  και ο αντιστάτης</a:t>
            </a:r>
            <a:r>
              <a:rPr lang="en-US" sz="2000" dirty="0" smtClean="0"/>
              <a:t> R</a:t>
            </a:r>
            <a:r>
              <a:rPr lang="el-GR" sz="2000" baseline="-25000" dirty="0" smtClean="0"/>
              <a:t>2 </a:t>
            </a:r>
            <a:r>
              <a:rPr lang="el-GR" sz="2000" dirty="0" smtClean="0"/>
              <a:t> έχει αντίσταση</a:t>
            </a:r>
            <a:r>
              <a:rPr lang="en-US" sz="2000" dirty="0" smtClean="0"/>
              <a:t> R</a:t>
            </a:r>
            <a:r>
              <a:rPr lang="el-GR" sz="2000" baseline="-25000" dirty="0" smtClean="0"/>
              <a:t>2 </a:t>
            </a:r>
            <a:r>
              <a:rPr lang="el-GR" sz="2000" dirty="0" smtClean="0"/>
              <a:t>=4Ω</a:t>
            </a:r>
            <a:endParaRPr lang="en-US" sz="2000" baseline="-250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6429388" y="3857628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</a:t>
            </a:r>
            <a:r>
              <a:rPr lang="el-GR" sz="2400" baseline="-25000" dirty="0" smtClean="0"/>
              <a:t>  </a:t>
            </a:r>
            <a:r>
              <a:rPr lang="el-GR" sz="2400" dirty="0" smtClean="0"/>
              <a:t> =     </a:t>
            </a:r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+   </a:t>
            </a:r>
            <a:r>
              <a:rPr lang="en-US" sz="2400" b="1" dirty="0" smtClean="0">
                <a:solidFill>
                  <a:srgbClr val="E12BBA"/>
                </a:solidFill>
              </a:rPr>
              <a:t>R</a:t>
            </a:r>
            <a:r>
              <a:rPr lang="en-US" sz="2400" b="1" baseline="-25000" dirty="0" smtClean="0">
                <a:solidFill>
                  <a:srgbClr val="E12BBA"/>
                </a:solidFill>
              </a:rPr>
              <a:t>2</a:t>
            </a:r>
            <a:endParaRPr lang="en-US" sz="2400" b="1" dirty="0">
              <a:solidFill>
                <a:srgbClr val="E12BBA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928662" y="3071810"/>
            <a:ext cx="4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V</a:t>
            </a:r>
            <a:r>
              <a:rPr lang="en-US" b="1" baseline="-25000" dirty="0" smtClean="0">
                <a:solidFill>
                  <a:srgbClr val="0000FF"/>
                </a:solidFill>
              </a:rPr>
              <a:t>A</a:t>
            </a:r>
            <a:r>
              <a:rPr lang="el-GR" b="1" baseline="-25000" dirty="0" smtClean="0">
                <a:solidFill>
                  <a:srgbClr val="0000FF"/>
                </a:solidFill>
              </a:rPr>
              <a:t>Γ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3571868" y="3214686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E12BBA"/>
                </a:solidFill>
              </a:rPr>
              <a:t>V</a:t>
            </a:r>
            <a:r>
              <a:rPr lang="el-GR" b="1" baseline="-25000" dirty="0" smtClean="0">
                <a:solidFill>
                  <a:srgbClr val="E12BBA"/>
                </a:solidFill>
              </a:rPr>
              <a:t>Γ</a:t>
            </a:r>
            <a:r>
              <a:rPr lang="en-US" b="1" baseline="-25000" dirty="0" smtClean="0">
                <a:solidFill>
                  <a:srgbClr val="E12BBA"/>
                </a:solidFill>
              </a:rPr>
              <a:t>B</a:t>
            </a:r>
            <a:endParaRPr lang="en-US" b="1" dirty="0">
              <a:solidFill>
                <a:srgbClr val="E12BBA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142844" y="642918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5214910" y="2285992"/>
            <a:ext cx="3929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</a:t>
            </a:r>
            <a:r>
              <a:rPr lang="el-GR" sz="2000" u="sng" dirty="0" smtClean="0"/>
              <a:t>συνολική αντίσταση </a:t>
            </a:r>
            <a:r>
              <a:rPr lang="el-GR" sz="2000" dirty="0" smtClean="0"/>
              <a:t>και των δύο αντιστατών δηλαδή </a:t>
            </a:r>
            <a:r>
              <a:rPr lang="el-GR" sz="2000" u="sng" dirty="0" smtClean="0"/>
              <a:t>η ισοδύναμη αντίσταση </a:t>
            </a:r>
            <a:r>
              <a:rPr lang="en-US" sz="2000" u="sng" dirty="0" smtClean="0"/>
              <a:t>( R )</a:t>
            </a:r>
            <a:r>
              <a:rPr lang="el-GR" sz="2000" u="sng" dirty="0" smtClean="0"/>
              <a:t> </a:t>
            </a:r>
            <a:r>
              <a:rPr lang="el-GR" sz="2000" dirty="0" smtClean="0"/>
              <a:t>θα είναι:</a:t>
            </a:r>
            <a:endParaRPr lang="en-US" sz="2000" dirty="0" smtClean="0"/>
          </a:p>
        </p:txBody>
      </p:sp>
      <p:sp>
        <p:nvSpPr>
          <p:cNvPr id="37" name="36 - Ορθογώνιο"/>
          <p:cNvSpPr/>
          <p:nvPr/>
        </p:nvSpPr>
        <p:spPr>
          <a:xfrm>
            <a:off x="6500826" y="4500570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</a:t>
            </a:r>
            <a:r>
              <a:rPr lang="el-GR" sz="2400" baseline="-25000" dirty="0" smtClean="0"/>
              <a:t>  </a:t>
            </a:r>
            <a:r>
              <a:rPr lang="el-GR" sz="2400" dirty="0" smtClean="0"/>
              <a:t> =     </a:t>
            </a:r>
            <a:r>
              <a:rPr lang="el-GR" sz="2400" b="1" dirty="0" smtClean="0">
                <a:solidFill>
                  <a:srgbClr val="0000FF"/>
                </a:solidFill>
              </a:rPr>
              <a:t>5 </a:t>
            </a:r>
            <a:r>
              <a:rPr lang="el-GR" sz="2400" dirty="0" smtClean="0"/>
              <a:t> 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+  </a:t>
            </a:r>
            <a:r>
              <a:rPr lang="el-GR" sz="2400" b="1" dirty="0" smtClean="0">
                <a:solidFill>
                  <a:srgbClr val="E12BBA"/>
                </a:solidFill>
              </a:rPr>
              <a:t>4</a:t>
            </a:r>
            <a:endParaRPr lang="en-US" sz="2400" b="1" dirty="0">
              <a:solidFill>
                <a:srgbClr val="E12BBA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6643702" y="5214950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</a:t>
            </a:r>
            <a:r>
              <a:rPr lang="el-GR" sz="2400" baseline="-25000" dirty="0" smtClean="0"/>
              <a:t>  </a:t>
            </a:r>
            <a:r>
              <a:rPr lang="el-GR" sz="2400" dirty="0" smtClean="0"/>
              <a:t> =     9Ω</a:t>
            </a:r>
            <a:endParaRPr lang="en-US" sz="2400" dirty="0"/>
          </a:p>
        </p:txBody>
      </p:sp>
      <p:cxnSp>
        <p:nvCxnSpPr>
          <p:cNvPr id="47" name="46 - Ευθύγραμμο βέλος σύνδεσης"/>
          <p:cNvCxnSpPr/>
          <p:nvPr/>
        </p:nvCxnSpPr>
        <p:spPr>
          <a:xfrm rot="5400000" flipH="1" flipV="1">
            <a:off x="4751389" y="5392751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4572000" y="51435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62" grpId="0"/>
      <p:bldP spid="63" grpId="0"/>
      <p:bldP spid="31" grpId="0" animBg="1"/>
      <p:bldP spid="32" grpId="0" animBg="1"/>
      <p:bldP spid="33" grpId="0" animBg="1"/>
      <p:bldP spid="36" grpId="0"/>
      <p:bldP spid="39" grpId="0"/>
      <p:bldP spid="40" grpId="0"/>
      <p:bldP spid="41" grpId="0"/>
      <p:bldP spid="44" grpId="0"/>
      <p:bldP spid="45" grpId="0"/>
      <p:bldP spid="46" grpId="0"/>
      <p:bldP spid="26" grpId="0"/>
      <p:bldP spid="30" grpId="0"/>
      <p:bldP spid="37" grpId="0"/>
      <p:bldP spid="43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>
            <a:stCxn id="50" idx="8"/>
          </p:cNvCxnSpPr>
          <p:nvPr/>
        </p:nvCxnSpPr>
        <p:spPr>
          <a:xfrm>
            <a:off x="4004605" y="3918449"/>
            <a:ext cx="924617" cy="2582385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285752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143140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106627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500330" y="6490492"/>
            <a:ext cx="2428892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5400000" flipH="1" flipV="1">
            <a:off x="142860" y="5000652"/>
            <a:ext cx="357190" cy="7140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3286148" y="350043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E12BBA"/>
              </a:solidFill>
            </a:endParaRPr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57256" y="349009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cxnSp>
        <p:nvCxnSpPr>
          <p:cNvPr id="53" name="52 - Ευθεία γραμμή σύνδεσης"/>
          <p:cNvCxnSpPr>
            <a:stCxn id="50" idx="0"/>
            <a:endCxn id="51" idx="8"/>
          </p:cNvCxnSpPr>
          <p:nvPr/>
        </p:nvCxnSpPr>
        <p:spPr>
          <a:xfrm flipH="1" flipV="1">
            <a:off x="1575713" y="3908107"/>
            <a:ext cx="1710435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285752" y="390810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214314" y="441879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571604" y="21429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928662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3428992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E12BBA"/>
                </a:solidFill>
              </a:rPr>
              <a:t>R</a:t>
            </a:r>
            <a:r>
              <a:rPr lang="en-US" sz="2400" b="1" baseline="-25000" dirty="0" smtClean="0">
                <a:solidFill>
                  <a:srgbClr val="E12BBA"/>
                </a:solidFill>
              </a:rPr>
              <a:t>2</a:t>
            </a:r>
          </a:p>
        </p:txBody>
      </p:sp>
      <p:sp>
        <p:nvSpPr>
          <p:cNvPr id="31" name="30 - Έλλειψη"/>
          <p:cNvSpPr/>
          <p:nvPr/>
        </p:nvSpPr>
        <p:spPr>
          <a:xfrm flipV="1">
            <a:off x="2357454" y="385762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 flipV="1">
            <a:off x="214314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V="1">
            <a:off x="4883503" y="388334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142876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2214578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4714908" y="357187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1357290" y="107154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/>
              <a:t>R</a:t>
            </a:r>
            <a:r>
              <a:rPr lang="el-GR" sz="3200" baseline="-25000" dirty="0" smtClean="0"/>
              <a:t>  </a:t>
            </a:r>
            <a:r>
              <a:rPr lang="el-GR" sz="3200" dirty="0" smtClean="0"/>
              <a:t> =     </a:t>
            </a:r>
            <a:r>
              <a:rPr lang="en-US" sz="3200" dirty="0" smtClean="0">
                <a:solidFill>
                  <a:srgbClr val="0070C0"/>
                </a:solidFill>
              </a:rPr>
              <a:t>R</a:t>
            </a:r>
            <a:r>
              <a:rPr lang="en-US" sz="3200" baseline="-25000" dirty="0" smtClean="0">
                <a:solidFill>
                  <a:srgbClr val="0070C0"/>
                </a:solidFill>
              </a:rPr>
              <a:t>1</a:t>
            </a:r>
            <a:r>
              <a:rPr lang="en-US" sz="3200" baseline="-25000" dirty="0" smtClean="0"/>
              <a:t> </a:t>
            </a:r>
            <a:r>
              <a:rPr lang="el-GR" sz="3200" dirty="0" smtClean="0"/>
              <a:t>+   </a:t>
            </a:r>
            <a:r>
              <a:rPr lang="en-US" sz="3200" dirty="0" smtClean="0">
                <a:solidFill>
                  <a:srgbClr val="E12BBA"/>
                </a:solidFill>
              </a:rPr>
              <a:t>R</a:t>
            </a:r>
            <a:r>
              <a:rPr lang="en-US" sz="3200" baseline="-25000" dirty="0" smtClean="0">
                <a:solidFill>
                  <a:srgbClr val="E12BBA"/>
                </a:solidFill>
              </a:rPr>
              <a:t>2</a:t>
            </a:r>
            <a:endParaRPr lang="en-US" sz="3200" dirty="0">
              <a:solidFill>
                <a:srgbClr val="E12BBA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928662" y="3071810"/>
            <a:ext cx="4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V</a:t>
            </a:r>
            <a:r>
              <a:rPr lang="en-US" b="1" baseline="-25000" dirty="0" smtClean="0">
                <a:solidFill>
                  <a:srgbClr val="0000FF"/>
                </a:solidFill>
              </a:rPr>
              <a:t>A</a:t>
            </a:r>
            <a:r>
              <a:rPr lang="el-GR" b="1" baseline="-25000" dirty="0" smtClean="0">
                <a:solidFill>
                  <a:srgbClr val="0000FF"/>
                </a:solidFill>
              </a:rPr>
              <a:t>Γ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3571868" y="3214686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E12BBA"/>
                </a:solidFill>
              </a:rPr>
              <a:t>V</a:t>
            </a:r>
            <a:r>
              <a:rPr lang="el-GR" b="1" baseline="-25000" dirty="0" smtClean="0">
                <a:solidFill>
                  <a:srgbClr val="E12BBA"/>
                </a:solidFill>
              </a:rPr>
              <a:t>Γ</a:t>
            </a:r>
            <a:r>
              <a:rPr lang="en-US" b="1" baseline="-25000" dirty="0" smtClean="0">
                <a:solidFill>
                  <a:srgbClr val="E12BBA"/>
                </a:solidFill>
              </a:rPr>
              <a:t>B</a:t>
            </a:r>
            <a:endParaRPr lang="en-US" b="1" dirty="0">
              <a:solidFill>
                <a:srgbClr val="E12BBA"/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4786314" y="2143116"/>
            <a:ext cx="33575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AB</a:t>
            </a:r>
            <a:r>
              <a:rPr lang="el-GR" sz="3200" baseline="-25000" dirty="0" smtClean="0"/>
              <a:t>  </a:t>
            </a:r>
            <a:r>
              <a:rPr lang="el-GR" sz="3200" dirty="0" smtClean="0"/>
              <a:t> =     </a:t>
            </a:r>
            <a:r>
              <a:rPr lang="en-US" sz="3200" dirty="0" smtClean="0">
                <a:solidFill>
                  <a:srgbClr val="0070C0"/>
                </a:solidFill>
              </a:rPr>
              <a:t>V</a:t>
            </a:r>
            <a:r>
              <a:rPr lang="en-US" sz="3200" baseline="-25000" dirty="0" smtClean="0">
                <a:solidFill>
                  <a:srgbClr val="0070C0"/>
                </a:solidFill>
              </a:rPr>
              <a:t>A</a:t>
            </a:r>
            <a:r>
              <a:rPr lang="el-GR" sz="3200" baseline="-25000" dirty="0" smtClean="0">
                <a:solidFill>
                  <a:srgbClr val="0070C0"/>
                </a:solidFill>
              </a:rPr>
              <a:t>Γ</a:t>
            </a:r>
            <a:r>
              <a:rPr lang="el-GR" sz="3200" baseline="-25000" dirty="0" smtClean="0"/>
              <a:t>  </a:t>
            </a:r>
            <a:r>
              <a:rPr lang="el-GR" sz="3200" dirty="0" smtClean="0"/>
              <a:t>  +   </a:t>
            </a:r>
            <a:r>
              <a:rPr lang="en-US" sz="3200" dirty="0" smtClean="0">
                <a:solidFill>
                  <a:srgbClr val="E12BBA"/>
                </a:solidFill>
              </a:rPr>
              <a:t>V</a:t>
            </a:r>
            <a:r>
              <a:rPr lang="el-GR" sz="3200" baseline="-25000" dirty="0" smtClean="0">
                <a:solidFill>
                  <a:srgbClr val="E12BBA"/>
                </a:solidFill>
              </a:rPr>
              <a:t>Γ</a:t>
            </a:r>
            <a:r>
              <a:rPr lang="en-US" sz="3200" baseline="-25000" dirty="0" smtClean="0">
                <a:solidFill>
                  <a:srgbClr val="E12BBA"/>
                </a:solidFill>
              </a:rPr>
              <a:t>B</a:t>
            </a:r>
            <a:r>
              <a:rPr lang="el-GR" sz="3200" dirty="0" smtClean="0">
                <a:solidFill>
                  <a:srgbClr val="E12BBA"/>
                </a:solidFill>
              </a:rPr>
              <a:t> </a:t>
            </a:r>
            <a:endParaRPr lang="en-US" sz="3200" dirty="0">
              <a:solidFill>
                <a:srgbClr val="E12BBA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286512" y="4071942"/>
            <a:ext cx="2500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I</a:t>
            </a:r>
            <a:r>
              <a:rPr lang="en-US" sz="2400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dirty="0" smtClean="0"/>
              <a:t>  =  </a:t>
            </a:r>
            <a:r>
              <a:rPr lang="en-US" sz="2400" dirty="0" smtClean="0">
                <a:solidFill>
                  <a:srgbClr val="E12BBA"/>
                </a:solidFill>
              </a:rPr>
              <a:t>I</a:t>
            </a:r>
            <a:r>
              <a:rPr lang="en-US" sz="2400" baseline="-25000" dirty="0" smtClean="0">
                <a:solidFill>
                  <a:srgbClr val="E12BBA"/>
                </a:solidFill>
              </a:rPr>
              <a:t>2 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=  I</a:t>
            </a:r>
            <a:endParaRPr lang="en-US" sz="2400" baseline="-250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400050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I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endParaRPr lang="en-US" sz="2400" b="1" baseline="-25000" dirty="0" smtClean="0">
              <a:solidFill>
                <a:srgbClr val="0070C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3786182" y="4000504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E12BBA"/>
                </a:solidFill>
              </a:rPr>
              <a:t>  I</a:t>
            </a:r>
            <a:r>
              <a:rPr lang="en-US" sz="2400" b="1" baseline="-25000" dirty="0" smtClean="0">
                <a:solidFill>
                  <a:srgbClr val="E12BBA"/>
                </a:solidFill>
              </a:rPr>
              <a:t>2 </a:t>
            </a:r>
            <a:endParaRPr lang="en-US" sz="2400" b="1" dirty="0">
              <a:solidFill>
                <a:srgbClr val="E12BB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6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21429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0" y="571480"/>
            <a:ext cx="2143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r>
              <a:rPr lang="el-GR" sz="2400" baseline="-25000" dirty="0" smtClean="0">
                <a:solidFill>
                  <a:srgbClr val="FF0000"/>
                </a:solidFill>
              </a:rPr>
              <a:t>  </a:t>
            </a:r>
            <a:r>
              <a:rPr lang="el-GR" sz="2400" dirty="0" smtClean="0"/>
              <a:t> =     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1 </a:t>
            </a:r>
            <a:r>
              <a:rPr lang="el-GR" sz="2400" dirty="0" smtClean="0"/>
              <a:t>+   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2786050" y="642918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V</a:t>
            </a:r>
            <a:r>
              <a:rPr lang="en-US" sz="2400" baseline="-25000" dirty="0" smtClean="0">
                <a:solidFill>
                  <a:srgbClr val="FF0000"/>
                </a:solidFill>
              </a:rPr>
              <a:t>AB</a:t>
            </a:r>
            <a:r>
              <a:rPr lang="el-GR" sz="2400" baseline="-25000" dirty="0" smtClean="0"/>
              <a:t>  </a:t>
            </a:r>
            <a:r>
              <a:rPr lang="el-GR" sz="2400" dirty="0" smtClean="0"/>
              <a:t> =     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A</a:t>
            </a:r>
            <a:r>
              <a:rPr lang="el-GR" sz="2400" baseline="-25000" dirty="0" smtClean="0"/>
              <a:t>Γ  </a:t>
            </a:r>
            <a:r>
              <a:rPr lang="el-GR" sz="2400" dirty="0" smtClean="0"/>
              <a:t>  +   </a:t>
            </a:r>
            <a:r>
              <a:rPr lang="en-US" sz="2400" dirty="0" smtClean="0"/>
              <a:t>V</a:t>
            </a:r>
            <a:r>
              <a:rPr lang="el-GR" sz="2400" baseline="-25000" dirty="0" smtClean="0"/>
              <a:t>Γ</a:t>
            </a:r>
            <a:r>
              <a:rPr lang="en-US" sz="2400" baseline="-25000" dirty="0" smtClean="0"/>
              <a:t>B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357950" y="57148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=  I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 =  </a:t>
            </a:r>
            <a:r>
              <a:rPr lang="en-US" sz="24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cxnSp>
        <p:nvCxnSpPr>
          <p:cNvPr id="16" name="15 - Γωνιακή σύνδεση"/>
          <p:cNvCxnSpPr>
            <a:stCxn id="50" idx="8"/>
          </p:cNvCxnSpPr>
          <p:nvPr/>
        </p:nvCxnSpPr>
        <p:spPr>
          <a:xfrm>
            <a:off x="3096143" y="2376974"/>
            <a:ext cx="690007" cy="1802792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320905" y="3274856"/>
            <a:ext cx="1546032" cy="897690"/>
          </a:xfrm>
          <a:prstGeom prst="bentConnector3">
            <a:avLst>
              <a:gd name="adj1" fmla="val -44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1717322" y="4172508"/>
            <a:ext cx="299230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698922" y="4147955"/>
            <a:ext cx="555792" cy="651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1973560" y="4172547"/>
            <a:ext cx="1812566" cy="722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224760" y="3178711"/>
            <a:ext cx="192267" cy="2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2559986" y="2085156"/>
            <a:ext cx="536157" cy="296378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747397" y="2077936"/>
            <a:ext cx="536157" cy="296378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>
            <a:stCxn id="50" idx="0"/>
            <a:endCxn id="51" idx="8"/>
          </p:cNvCxnSpPr>
          <p:nvPr/>
        </p:nvCxnSpPr>
        <p:spPr>
          <a:xfrm flipH="1" flipV="1">
            <a:off x="1283554" y="2369754"/>
            <a:ext cx="1276433" cy="722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320905" y="2369754"/>
            <a:ext cx="426492" cy="741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28197" y="2726230"/>
            <a:ext cx="698203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857224" y="2285992"/>
            <a:ext cx="533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2666585" y="2334514"/>
            <a:ext cx="533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</a:t>
            </a:r>
            <a:r>
              <a:rPr lang="en-US" sz="2000" baseline="-25000" dirty="0" smtClean="0"/>
              <a:t>2</a:t>
            </a:r>
          </a:p>
        </p:txBody>
      </p:sp>
      <p:sp>
        <p:nvSpPr>
          <p:cNvPr id="31" name="30 - Έλλειψη"/>
          <p:cNvSpPr/>
          <p:nvPr/>
        </p:nvSpPr>
        <p:spPr>
          <a:xfrm flipV="1">
            <a:off x="1866937" y="2334514"/>
            <a:ext cx="34118" cy="3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 flipV="1">
            <a:off x="267593" y="2334514"/>
            <a:ext cx="53311" cy="49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V="1">
            <a:off x="3752032" y="2352469"/>
            <a:ext cx="34118" cy="3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214282" y="1963698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1760314" y="2000240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3626216" y="2000240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45" name="44 - Ορθογώνιο"/>
          <p:cNvSpPr/>
          <p:nvPr/>
        </p:nvSpPr>
        <p:spPr>
          <a:xfrm>
            <a:off x="785786" y="1785926"/>
            <a:ext cx="714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2428860" y="1785926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642910" y="2428868"/>
            <a:ext cx="469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endParaRPr lang="en-US" sz="2000" baseline="-250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3071802" y="2428868"/>
            <a:ext cx="410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</a:t>
            </a:r>
            <a:r>
              <a:rPr lang="en-US" sz="2000" baseline="-25000" dirty="0" smtClean="0"/>
              <a:t>2 </a:t>
            </a:r>
            <a:endParaRPr lang="en-US" sz="2000" dirty="0"/>
          </a:p>
        </p:txBody>
      </p:sp>
      <p:cxnSp>
        <p:nvCxnSpPr>
          <p:cNvPr id="68" name="15 - Γωνιακή σύνδεση"/>
          <p:cNvCxnSpPr/>
          <p:nvPr/>
        </p:nvCxnSpPr>
        <p:spPr>
          <a:xfrm>
            <a:off x="6643702" y="4572008"/>
            <a:ext cx="2154858" cy="1798232"/>
          </a:xfrm>
          <a:prstGeom prst="bentConnector3">
            <a:avLst>
              <a:gd name="adj1" fmla="val 9970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Γωνιακή σύνδεση"/>
          <p:cNvCxnSpPr/>
          <p:nvPr/>
        </p:nvCxnSpPr>
        <p:spPr>
          <a:xfrm>
            <a:off x="5321565" y="5489434"/>
            <a:ext cx="1546032" cy="897690"/>
          </a:xfrm>
          <a:prstGeom prst="bentConnector3">
            <a:avLst>
              <a:gd name="adj1" fmla="val -44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 rot="5400000">
            <a:off x="6717982" y="6387086"/>
            <a:ext cx="299230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 rot="16200000" flipH="1">
            <a:off x="6699582" y="6362533"/>
            <a:ext cx="555792" cy="651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- Ευθεία γραμμή σύνδεσης"/>
          <p:cNvCxnSpPr/>
          <p:nvPr/>
        </p:nvCxnSpPr>
        <p:spPr>
          <a:xfrm>
            <a:off x="6974220" y="6387125"/>
            <a:ext cx="1812566" cy="722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- Ευθεία γραμμή σύνδεσης"/>
          <p:cNvCxnSpPr/>
          <p:nvPr/>
        </p:nvCxnSpPr>
        <p:spPr>
          <a:xfrm rot="16200000" flipV="1">
            <a:off x="5225420" y="5393289"/>
            <a:ext cx="192267" cy="2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- Ευθεία γραμμή σύνδεσης"/>
          <p:cNvCxnSpPr/>
          <p:nvPr/>
        </p:nvCxnSpPr>
        <p:spPr>
          <a:xfrm rot="10800000" flipV="1">
            <a:off x="5321566" y="4572008"/>
            <a:ext cx="822071" cy="1973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/>
          <p:nvPr/>
        </p:nvCxnSpPr>
        <p:spPr>
          <a:xfrm rot="5400000">
            <a:off x="4972463" y="4940808"/>
            <a:ext cx="698203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6072198" y="4643446"/>
            <a:ext cx="533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</a:t>
            </a:r>
            <a:endParaRPr lang="en-US" sz="20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82" name="81 - Έλλειψη"/>
          <p:cNvSpPr/>
          <p:nvPr/>
        </p:nvSpPr>
        <p:spPr>
          <a:xfrm flipH="1" flipV="1">
            <a:off x="5268253" y="4549092"/>
            <a:ext cx="53311" cy="49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82 - Έλλειψη"/>
          <p:cNvSpPr/>
          <p:nvPr/>
        </p:nvSpPr>
        <p:spPr>
          <a:xfrm flipV="1">
            <a:off x="8752692" y="4567047"/>
            <a:ext cx="34118" cy="3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83 - TextBox"/>
          <p:cNvSpPr txBox="1"/>
          <p:nvPr/>
        </p:nvSpPr>
        <p:spPr>
          <a:xfrm>
            <a:off x="5214942" y="4178276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86" name="85 - TextBox"/>
          <p:cNvSpPr txBox="1"/>
          <p:nvPr/>
        </p:nvSpPr>
        <p:spPr>
          <a:xfrm>
            <a:off x="8626876" y="4214818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89" name="88 - TextBox"/>
          <p:cNvSpPr txBox="1"/>
          <p:nvPr/>
        </p:nvSpPr>
        <p:spPr>
          <a:xfrm>
            <a:off x="6643702" y="4643446"/>
            <a:ext cx="469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 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endParaRPr lang="en-US" sz="20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91" name="90 - Ελεύθερη σχεδίαση"/>
          <p:cNvSpPr/>
          <p:nvPr/>
        </p:nvSpPr>
        <p:spPr>
          <a:xfrm>
            <a:off x="6107545" y="4275630"/>
            <a:ext cx="536157" cy="296378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cxnSp>
        <p:nvCxnSpPr>
          <p:cNvPr id="96" name="95 - Ευθύγραμμο βέλος σύνδεσης"/>
          <p:cNvCxnSpPr/>
          <p:nvPr/>
        </p:nvCxnSpPr>
        <p:spPr>
          <a:xfrm>
            <a:off x="4071934" y="2643182"/>
            <a:ext cx="2786082" cy="142876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97 - TextBox"/>
          <p:cNvSpPr txBox="1"/>
          <p:nvPr/>
        </p:nvSpPr>
        <p:spPr>
          <a:xfrm>
            <a:off x="6000728" y="3357562"/>
            <a:ext cx="3143272" cy="369332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/>
              <a:t>Ισοδύναμο  κύκλωμα</a:t>
            </a:r>
            <a:endParaRPr lang="en-US" b="1" dirty="0" smtClean="0"/>
          </a:p>
        </p:txBody>
      </p:sp>
      <p:sp>
        <p:nvSpPr>
          <p:cNvPr id="100" name="99 - Ορθογώνιο"/>
          <p:cNvSpPr/>
          <p:nvPr/>
        </p:nvSpPr>
        <p:spPr>
          <a:xfrm>
            <a:off x="6000760" y="3929066"/>
            <a:ext cx="488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en-US" b="1" baseline="-25000" dirty="0" smtClean="0">
                <a:solidFill>
                  <a:srgbClr val="FF0000"/>
                </a:solidFill>
              </a:rPr>
              <a:t>AB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ύγραμμο βέλος σύνδεσης"/>
          <p:cNvCxnSpPr/>
          <p:nvPr/>
        </p:nvCxnSpPr>
        <p:spPr>
          <a:xfrm rot="5400000" flipH="1" flipV="1">
            <a:off x="3608381" y="3606801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428992" y="335756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  <p:cxnSp>
        <p:nvCxnSpPr>
          <p:cNvPr id="49" name="48 - Ευθύγραμμο βέλος σύνδεσης"/>
          <p:cNvCxnSpPr/>
          <p:nvPr/>
        </p:nvCxnSpPr>
        <p:spPr>
          <a:xfrm rot="5400000" flipH="1" flipV="1">
            <a:off x="8609041" y="5464189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8429652" y="521495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Ι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2" grpId="0" animBg="1"/>
      <p:bldP spid="83" grpId="0" animBg="1"/>
      <p:bldP spid="84" grpId="0"/>
      <p:bldP spid="86" grpId="0"/>
      <p:bldP spid="89" grpId="0"/>
      <p:bldP spid="91" grpId="0" animBg="1"/>
      <p:bldP spid="98" grpId="0" animBg="1"/>
      <p:bldP spid="100" grpId="0"/>
      <p:bldP spid="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21429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0" y="571480"/>
            <a:ext cx="2143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</a:t>
            </a:r>
            <a:r>
              <a:rPr lang="el-GR" sz="2400" baseline="-25000" dirty="0" smtClean="0"/>
              <a:t>  </a:t>
            </a:r>
            <a:r>
              <a:rPr lang="el-GR" sz="2400" dirty="0" smtClean="0"/>
              <a:t> =     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1 </a:t>
            </a:r>
            <a:r>
              <a:rPr lang="el-GR" sz="2400" dirty="0" smtClean="0"/>
              <a:t>+   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2786050" y="642918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V</a:t>
            </a:r>
            <a:r>
              <a:rPr lang="en-US" sz="2400" baseline="-25000" dirty="0" smtClean="0"/>
              <a:t>AB</a:t>
            </a:r>
            <a:r>
              <a:rPr lang="el-GR" sz="2400" baseline="-25000" dirty="0" smtClean="0"/>
              <a:t>  </a:t>
            </a:r>
            <a:r>
              <a:rPr lang="el-GR" sz="2400" dirty="0" smtClean="0"/>
              <a:t> =     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A</a:t>
            </a:r>
            <a:r>
              <a:rPr lang="el-GR" sz="2400" baseline="-25000" dirty="0" smtClean="0"/>
              <a:t>Γ  </a:t>
            </a:r>
            <a:r>
              <a:rPr lang="el-GR" sz="2400" dirty="0" smtClean="0"/>
              <a:t>  +   </a:t>
            </a:r>
            <a:r>
              <a:rPr lang="en-US" sz="2400" dirty="0" smtClean="0"/>
              <a:t>V</a:t>
            </a:r>
            <a:r>
              <a:rPr lang="el-GR" sz="2400" baseline="-25000" dirty="0" smtClean="0"/>
              <a:t>Γ</a:t>
            </a:r>
            <a:r>
              <a:rPr lang="en-US" sz="2400" baseline="-25000" dirty="0" smtClean="0"/>
              <a:t>B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357950" y="57148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=  I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 =  I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cxnSp>
        <p:nvCxnSpPr>
          <p:cNvPr id="16" name="15 - Γωνιακή σύνδεση"/>
          <p:cNvCxnSpPr>
            <a:stCxn id="50" idx="8"/>
          </p:cNvCxnSpPr>
          <p:nvPr/>
        </p:nvCxnSpPr>
        <p:spPr>
          <a:xfrm>
            <a:off x="3096143" y="2376974"/>
            <a:ext cx="690007" cy="1802792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320905" y="3274856"/>
            <a:ext cx="1546032" cy="897690"/>
          </a:xfrm>
          <a:prstGeom prst="bentConnector3">
            <a:avLst>
              <a:gd name="adj1" fmla="val -44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1717322" y="4172508"/>
            <a:ext cx="299230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698922" y="4147955"/>
            <a:ext cx="555792" cy="651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1973560" y="4172547"/>
            <a:ext cx="1812566" cy="722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224760" y="3178711"/>
            <a:ext cx="192267" cy="2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2559986" y="2085156"/>
            <a:ext cx="536157" cy="296378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747397" y="2077936"/>
            <a:ext cx="536157" cy="296378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>
            <a:stCxn id="50" idx="0"/>
            <a:endCxn id="51" idx="8"/>
          </p:cNvCxnSpPr>
          <p:nvPr/>
        </p:nvCxnSpPr>
        <p:spPr>
          <a:xfrm flipH="1" flipV="1">
            <a:off x="1283554" y="2369754"/>
            <a:ext cx="1276433" cy="722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320905" y="2369754"/>
            <a:ext cx="426492" cy="741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28197" y="2726230"/>
            <a:ext cx="698203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857224" y="2285992"/>
            <a:ext cx="533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2666585" y="2334514"/>
            <a:ext cx="533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</a:t>
            </a:r>
            <a:r>
              <a:rPr lang="en-US" sz="2000" baseline="-25000" dirty="0" smtClean="0"/>
              <a:t>2</a:t>
            </a:r>
          </a:p>
        </p:txBody>
      </p:sp>
      <p:sp>
        <p:nvSpPr>
          <p:cNvPr id="31" name="30 - Έλλειψη"/>
          <p:cNvSpPr/>
          <p:nvPr/>
        </p:nvSpPr>
        <p:spPr>
          <a:xfrm flipV="1">
            <a:off x="1866937" y="2334514"/>
            <a:ext cx="34118" cy="3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 flipV="1">
            <a:off x="267593" y="2334514"/>
            <a:ext cx="53311" cy="49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V="1">
            <a:off x="3752032" y="2352469"/>
            <a:ext cx="34118" cy="3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214282" y="1963698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1760314" y="2000240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3626216" y="2000240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45" name="44 - Ορθογώνιο"/>
          <p:cNvSpPr/>
          <p:nvPr/>
        </p:nvSpPr>
        <p:spPr>
          <a:xfrm>
            <a:off x="785786" y="1785926"/>
            <a:ext cx="714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2428860" y="1785926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642910" y="2428868"/>
            <a:ext cx="469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endParaRPr lang="en-US" sz="2000" baseline="-250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3071802" y="2428868"/>
            <a:ext cx="410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</a:t>
            </a:r>
            <a:r>
              <a:rPr lang="en-US" sz="2000" baseline="-25000" dirty="0" smtClean="0"/>
              <a:t>2 </a:t>
            </a:r>
            <a:endParaRPr lang="en-US" sz="2000" dirty="0"/>
          </a:p>
        </p:txBody>
      </p:sp>
      <p:cxnSp>
        <p:nvCxnSpPr>
          <p:cNvPr id="68" name="15 - Γωνιακή σύνδεση"/>
          <p:cNvCxnSpPr/>
          <p:nvPr/>
        </p:nvCxnSpPr>
        <p:spPr>
          <a:xfrm>
            <a:off x="6643702" y="4572008"/>
            <a:ext cx="2154858" cy="1798232"/>
          </a:xfrm>
          <a:prstGeom prst="bentConnector3">
            <a:avLst>
              <a:gd name="adj1" fmla="val 9970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Γωνιακή σύνδεση"/>
          <p:cNvCxnSpPr/>
          <p:nvPr/>
        </p:nvCxnSpPr>
        <p:spPr>
          <a:xfrm>
            <a:off x="5321565" y="5489434"/>
            <a:ext cx="1546032" cy="897690"/>
          </a:xfrm>
          <a:prstGeom prst="bentConnector3">
            <a:avLst>
              <a:gd name="adj1" fmla="val -44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 rot="5400000">
            <a:off x="6717982" y="6387086"/>
            <a:ext cx="299230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 rot="16200000" flipH="1">
            <a:off x="6699582" y="6362533"/>
            <a:ext cx="555792" cy="651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- Ευθεία γραμμή σύνδεσης"/>
          <p:cNvCxnSpPr/>
          <p:nvPr/>
        </p:nvCxnSpPr>
        <p:spPr>
          <a:xfrm>
            <a:off x="6974220" y="6387125"/>
            <a:ext cx="1812566" cy="722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- Ευθεία γραμμή σύνδεσης"/>
          <p:cNvCxnSpPr/>
          <p:nvPr/>
        </p:nvCxnSpPr>
        <p:spPr>
          <a:xfrm rot="16200000" flipV="1">
            <a:off x="5225420" y="5393289"/>
            <a:ext cx="192267" cy="2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- Ευθεία γραμμή σύνδεσης"/>
          <p:cNvCxnSpPr/>
          <p:nvPr/>
        </p:nvCxnSpPr>
        <p:spPr>
          <a:xfrm rot="10800000" flipV="1">
            <a:off x="5321566" y="4572008"/>
            <a:ext cx="822071" cy="1973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/>
          <p:nvPr/>
        </p:nvCxnSpPr>
        <p:spPr>
          <a:xfrm rot="5400000">
            <a:off x="4972463" y="4940808"/>
            <a:ext cx="698203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Έλλειψη"/>
          <p:cNvSpPr/>
          <p:nvPr/>
        </p:nvSpPr>
        <p:spPr>
          <a:xfrm flipH="1" flipV="1">
            <a:off x="5268253" y="4549092"/>
            <a:ext cx="53311" cy="49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82 - Έλλειψη"/>
          <p:cNvSpPr/>
          <p:nvPr/>
        </p:nvSpPr>
        <p:spPr>
          <a:xfrm flipV="1">
            <a:off x="8752692" y="4567047"/>
            <a:ext cx="34118" cy="3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83 - TextBox"/>
          <p:cNvSpPr txBox="1"/>
          <p:nvPr/>
        </p:nvSpPr>
        <p:spPr>
          <a:xfrm>
            <a:off x="5214942" y="4178276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86" name="85 - TextBox"/>
          <p:cNvSpPr txBox="1"/>
          <p:nvPr/>
        </p:nvSpPr>
        <p:spPr>
          <a:xfrm>
            <a:off x="8626876" y="4214818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91" name="90 - Ελεύθερη σχεδίαση"/>
          <p:cNvSpPr/>
          <p:nvPr/>
        </p:nvSpPr>
        <p:spPr>
          <a:xfrm>
            <a:off x="6107545" y="4275630"/>
            <a:ext cx="536157" cy="296378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95 - Ευθύγραμμο βέλος σύνδεσης"/>
          <p:cNvCxnSpPr/>
          <p:nvPr/>
        </p:nvCxnSpPr>
        <p:spPr>
          <a:xfrm>
            <a:off x="4071934" y="2643182"/>
            <a:ext cx="2143140" cy="71438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97 - TextBox"/>
          <p:cNvSpPr txBox="1"/>
          <p:nvPr/>
        </p:nvSpPr>
        <p:spPr>
          <a:xfrm>
            <a:off x="6000728" y="3357562"/>
            <a:ext cx="3143272" cy="369332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/>
              <a:t>Ισοδύναμο  κύκλωμα</a:t>
            </a:r>
            <a:endParaRPr lang="en-US" b="1" dirty="0" smtClean="0"/>
          </a:p>
        </p:txBody>
      </p:sp>
      <p:sp>
        <p:nvSpPr>
          <p:cNvPr id="47" name="46 - Ορθογώνιο"/>
          <p:cNvSpPr/>
          <p:nvPr/>
        </p:nvSpPr>
        <p:spPr>
          <a:xfrm>
            <a:off x="5786446" y="3929066"/>
            <a:ext cx="11430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R</a:t>
            </a:r>
            <a:r>
              <a:rPr lang="el-GR" sz="1400" baseline="-25000" dirty="0" smtClean="0"/>
              <a:t>  </a:t>
            </a:r>
            <a:r>
              <a:rPr lang="el-GR" sz="1400" dirty="0" smtClean="0"/>
              <a:t> =  </a:t>
            </a:r>
            <a:r>
              <a:rPr lang="en-US" sz="1400" dirty="0" smtClean="0"/>
              <a:t>R</a:t>
            </a:r>
            <a:r>
              <a:rPr lang="en-US" sz="1400" baseline="-25000" dirty="0" smtClean="0"/>
              <a:t>1 </a:t>
            </a:r>
            <a:r>
              <a:rPr lang="el-GR" sz="1400" dirty="0" smtClean="0"/>
              <a:t>+   </a:t>
            </a:r>
            <a:r>
              <a:rPr lang="en-US" sz="1400" dirty="0" smtClean="0"/>
              <a:t>R</a:t>
            </a:r>
            <a:r>
              <a:rPr lang="en-US" sz="1400" baseline="-25000" dirty="0" smtClean="0"/>
              <a:t>2</a:t>
            </a:r>
            <a:endParaRPr lang="en-US" sz="14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5929322" y="4643446"/>
            <a:ext cx="1428760" cy="285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V</a:t>
            </a:r>
            <a:r>
              <a:rPr lang="en-US" sz="1200" baseline="-25000" dirty="0" smtClean="0"/>
              <a:t>AB</a:t>
            </a:r>
            <a:r>
              <a:rPr lang="el-GR" sz="1200" baseline="-25000" dirty="0" smtClean="0"/>
              <a:t>  </a:t>
            </a:r>
            <a:r>
              <a:rPr lang="el-GR" sz="1200" dirty="0" smtClean="0"/>
              <a:t> =  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A</a:t>
            </a:r>
            <a:r>
              <a:rPr lang="el-GR" sz="1200" baseline="-25000" dirty="0" smtClean="0"/>
              <a:t>Γ  </a:t>
            </a:r>
            <a:r>
              <a:rPr lang="el-GR" sz="1200" dirty="0" smtClean="0"/>
              <a:t>  +   </a:t>
            </a:r>
            <a:r>
              <a:rPr lang="en-US" sz="1200" dirty="0" smtClean="0"/>
              <a:t>V</a:t>
            </a:r>
            <a:r>
              <a:rPr lang="el-GR" sz="1200" baseline="-25000" dirty="0" smtClean="0"/>
              <a:t>Γ</a:t>
            </a:r>
            <a:r>
              <a:rPr lang="en-US" sz="1200" baseline="-25000" dirty="0" smtClean="0"/>
              <a:t>B</a:t>
            </a:r>
            <a:r>
              <a:rPr lang="el-GR" sz="1200" dirty="0" smtClean="0"/>
              <a:t> </a:t>
            </a:r>
            <a:endParaRPr lang="en-US" sz="1200" dirty="0"/>
          </a:p>
        </p:txBody>
      </p:sp>
      <p:sp>
        <p:nvSpPr>
          <p:cNvPr id="49" name="48 - TextBox"/>
          <p:cNvSpPr txBox="1"/>
          <p:nvPr/>
        </p:nvSpPr>
        <p:spPr>
          <a:xfrm>
            <a:off x="6000760" y="492919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</a:t>
            </a:r>
            <a:r>
              <a:rPr lang="el-GR" sz="1400" dirty="0" smtClean="0"/>
              <a:t> =</a:t>
            </a:r>
            <a:r>
              <a:rPr lang="en-US" sz="1400" dirty="0" smtClean="0"/>
              <a:t> I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 =  I</a:t>
            </a:r>
            <a:r>
              <a:rPr lang="en-US" sz="1400" baseline="-25000" dirty="0" smtClean="0"/>
              <a:t>2  </a:t>
            </a:r>
            <a:r>
              <a:rPr lang="en-US" sz="1400" dirty="0" smtClean="0"/>
              <a:t>  </a:t>
            </a:r>
            <a:r>
              <a:rPr lang="el-GR" sz="1400" dirty="0" smtClean="0"/>
              <a:t> </a:t>
            </a:r>
            <a:endParaRPr lang="en-US" sz="1400" baseline="-25000" dirty="0" smtClean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rot="5400000" flipH="1" flipV="1">
            <a:off x="3608381" y="3606801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3428992" y="335756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  <p:cxnSp>
        <p:nvCxnSpPr>
          <p:cNvPr id="56" name="55 - Ευθύγραμμο βέλος σύνδεσης"/>
          <p:cNvCxnSpPr/>
          <p:nvPr/>
        </p:nvCxnSpPr>
        <p:spPr>
          <a:xfrm rot="5400000" flipH="1" flipV="1">
            <a:off x="8609041" y="5607065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8429652" y="535782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>
            <a:stCxn id="50" idx="8"/>
          </p:cNvCxnSpPr>
          <p:nvPr/>
        </p:nvCxnSpPr>
        <p:spPr>
          <a:xfrm>
            <a:off x="4004605" y="3918449"/>
            <a:ext cx="924617" cy="2582385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285752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143140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106627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500330" y="6490492"/>
            <a:ext cx="2428892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0" y="4918856"/>
            <a:ext cx="285752" cy="28575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3286148" y="350043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57256" y="349009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>
            <a:stCxn id="50" idx="0"/>
            <a:endCxn id="51" idx="8"/>
          </p:cNvCxnSpPr>
          <p:nvPr/>
        </p:nvCxnSpPr>
        <p:spPr>
          <a:xfrm flipH="1" flipV="1">
            <a:off x="1575713" y="3908107"/>
            <a:ext cx="1710435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285752" y="390810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214314" y="441879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571604" y="21429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928662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3428992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sp>
        <p:nvSpPr>
          <p:cNvPr id="31" name="30 - Έλλειψη"/>
          <p:cNvSpPr/>
          <p:nvPr/>
        </p:nvSpPr>
        <p:spPr>
          <a:xfrm flipV="1">
            <a:off x="2357454" y="385762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 flipV="1">
            <a:off x="214314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V="1">
            <a:off x="4883503" y="388334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142876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2214578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4714908" y="357187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428596" y="85723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/>
              <a:t>R</a:t>
            </a:r>
            <a:r>
              <a:rPr lang="el-GR" sz="3200" baseline="-25000" dirty="0" smtClean="0"/>
              <a:t>  </a:t>
            </a:r>
            <a:r>
              <a:rPr lang="el-GR" sz="3200" dirty="0" smtClean="0"/>
              <a:t> =     </a:t>
            </a:r>
            <a:r>
              <a:rPr lang="en-US" sz="3200" dirty="0" smtClean="0"/>
              <a:t>R</a:t>
            </a:r>
            <a:r>
              <a:rPr lang="en-US" sz="3200" baseline="-25000" dirty="0" smtClean="0"/>
              <a:t>1 </a:t>
            </a:r>
            <a:r>
              <a:rPr lang="el-GR" sz="3200" dirty="0" smtClean="0"/>
              <a:t>+   </a:t>
            </a:r>
            <a:r>
              <a:rPr lang="en-US" sz="3200" dirty="0" smtClean="0"/>
              <a:t>R</a:t>
            </a:r>
            <a:r>
              <a:rPr lang="en-US" sz="3200" baseline="-25000" dirty="0" smtClean="0"/>
              <a:t>2</a:t>
            </a:r>
            <a:endParaRPr lang="en-US" sz="32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928662" y="3071810"/>
            <a:ext cx="459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3571868" y="3214686"/>
            <a:ext cx="46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</a:t>
            </a:r>
            <a:endParaRPr lang="en-US" dirty="0"/>
          </a:p>
        </p:txBody>
      </p:sp>
      <p:sp>
        <p:nvSpPr>
          <p:cNvPr id="26" name="25 - Ορθογώνιο"/>
          <p:cNvSpPr/>
          <p:nvPr/>
        </p:nvSpPr>
        <p:spPr>
          <a:xfrm>
            <a:off x="4786314" y="2143116"/>
            <a:ext cx="33575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AB</a:t>
            </a:r>
            <a:r>
              <a:rPr lang="el-GR" sz="3200" baseline="-25000" dirty="0" smtClean="0"/>
              <a:t>  </a:t>
            </a:r>
            <a:r>
              <a:rPr lang="el-GR" sz="3200" dirty="0" smtClean="0"/>
              <a:t> =    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A</a:t>
            </a:r>
            <a:r>
              <a:rPr lang="el-GR" sz="3200" baseline="-25000" dirty="0" smtClean="0"/>
              <a:t>Γ  </a:t>
            </a:r>
            <a:r>
              <a:rPr lang="el-GR" sz="3200" dirty="0" smtClean="0"/>
              <a:t>  +   </a:t>
            </a:r>
            <a:r>
              <a:rPr lang="en-US" sz="3200" dirty="0" smtClean="0"/>
              <a:t>V</a:t>
            </a:r>
            <a:r>
              <a:rPr lang="el-GR" sz="3200" baseline="-25000" dirty="0" smtClean="0"/>
              <a:t>Γ</a:t>
            </a:r>
            <a:r>
              <a:rPr lang="en-US" sz="3200" baseline="-25000" dirty="0" smtClean="0"/>
              <a:t>B</a:t>
            </a:r>
            <a:r>
              <a:rPr lang="el-GR" sz="3200" dirty="0" smtClean="0"/>
              <a:t> </a:t>
            </a:r>
            <a:endParaRPr lang="en-US" sz="32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286512" y="4286256"/>
            <a:ext cx="2500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=  I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 =  I</a:t>
            </a:r>
            <a:endParaRPr lang="en-US" sz="2400" baseline="-250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4000504"/>
            <a:ext cx="500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</a:t>
            </a:r>
            <a:endParaRPr lang="en-US" sz="2400" baseline="-250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3786182" y="4000504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 I</a:t>
            </a:r>
            <a:r>
              <a:rPr lang="en-US" sz="2400" baseline="-25000" dirty="0" smtClean="0"/>
              <a:t>2 </a:t>
            </a:r>
            <a:endParaRPr lang="en-US" sz="2400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5400000" flipH="1" flipV="1">
            <a:off x="4751389" y="5464189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4572000" y="521495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17 - Γωνιακή σύνδεση"/>
          <p:cNvCxnSpPr/>
          <p:nvPr/>
        </p:nvCxnSpPr>
        <p:spPr>
          <a:xfrm rot="16200000" flipH="1">
            <a:off x="2571768" y="2643182"/>
            <a:ext cx="2571768" cy="571504"/>
          </a:xfrm>
          <a:prstGeom prst="bentConnector3">
            <a:avLst>
              <a:gd name="adj1" fmla="val 22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Γωνιακή σύνδεση"/>
          <p:cNvCxnSpPr/>
          <p:nvPr/>
        </p:nvCxnSpPr>
        <p:spPr>
          <a:xfrm>
            <a:off x="642942" y="2928934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rot="5400000">
            <a:off x="2500330" y="4214818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16200000" flipH="1">
            <a:off x="2463817" y="4179893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2857520" y="4214818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 flipH="1" flipV="1">
            <a:off x="499272" y="2786058"/>
            <a:ext cx="286546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Ελεύθερη σχεδίαση"/>
          <p:cNvSpPr/>
          <p:nvPr/>
        </p:nvSpPr>
        <p:spPr>
          <a:xfrm>
            <a:off x="1214446" y="1214422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10800000">
            <a:off x="1928826" y="1643050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>
            <a:stCxn id="24" idx="0"/>
          </p:cNvCxnSpPr>
          <p:nvPr/>
        </p:nvCxnSpPr>
        <p:spPr>
          <a:xfrm flipH="1">
            <a:off x="642942" y="1632433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142876" y="2143116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/>
          <p:cNvSpPr/>
          <p:nvPr/>
        </p:nvSpPr>
        <p:spPr>
          <a:xfrm>
            <a:off x="714348" y="1643050"/>
            <a:ext cx="1785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/>
              <a:t>Αντιστάτης</a:t>
            </a:r>
            <a:r>
              <a:rPr lang="en-US" sz="1400" dirty="0" smtClean="0"/>
              <a:t>, </a:t>
            </a:r>
            <a:r>
              <a:rPr lang="el-GR" sz="1400" dirty="0" smtClean="0"/>
              <a:t>που έχει αντίσταση </a:t>
            </a:r>
            <a:r>
              <a:rPr lang="en-US" sz="1400" dirty="0" smtClean="0"/>
              <a:t>R</a:t>
            </a:r>
            <a:endParaRPr lang="en-US" sz="1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2857488" y="40719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+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8860" y="40719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-</a:t>
            </a:r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6200000" flipV="1">
            <a:off x="3607599" y="2964641"/>
            <a:ext cx="1072340" cy="79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214810" y="2643158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14282" y="214290"/>
            <a:ext cx="8643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Αντιστάτης</a:t>
            </a:r>
            <a:r>
              <a:rPr lang="el-GR" dirty="0" smtClean="0"/>
              <a:t>:  αντιστάτης είναι μία </a:t>
            </a:r>
            <a:r>
              <a:rPr lang="el-GR" b="1" dirty="0" smtClean="0"/>
              <a:t>ηλεκτρική συσκευή</a:t>
            </a:r>
            <a:r>
              <a:rPr lang="en-US" b="1" dirty="0" smtClean="0"/>
              <a:t> </a:t>
            </a:r>
            <a:r>
              <a:rPr lang="el-GR" dirty="0" smtClean="0"/>
              <a:t>( </a:t>
            </a:r>
            <a:r>
              <a:rPr lang="en-US" dirty="0" smtClean="0"/>
              <a:t>=</a:t>
            </a:r>
            <a:r>
              <a:rPr lang="el-GR" dirty="0" smtClean="0"/>
              <a:t>Ηλεκτρικό δίπολο)  που υπακούει στο νόμο του Ωμ (δηλαδή μετατρέπει την ηλεκτρική ενέργεια σε θερμική </a:t>
            </a:r>
            <a:r>
              <a:rPr lang="el-GR" dirty="0" err="1" smtClean="0"/>
              <a:t>κ.τ.λ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0" name="29 - Ορθογώνιο"/>
          <p:cNvSpPr/>
          <p:nvPr/>
        </p:nvSpPr>
        <p:spPr>
          <a:xfrm>
            <a:off x="285720" y="4786322"/>
            <a:ext cx="8501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 </a:t>
            </a:r>
          </a:p>
          <a:p>
            <a:r>
              <a:rPr lang="el-GR" dirty="0" smtClean="0"/>
              <a:t>  </a:t>
            </a:r>
          </a:p>
        </p:txBody>
      </p:sp>
      <p:sp>
        <p:nvSpPr>
          <p:cNvPr id="34" name="33 - Ορθογώνιο"/>
          <p:cNvSpPr/>
          <p:nvPr/>
        </p:nvSpPr>
        <p:spPr>
          <a:xfrm>
            <a:off x="500034" y="4857760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Αντίσταση</a:t>
            </a:r>
            <a:r>
              <a:rPr lang="el-GR" dirty="0" smtClean="0"/>
              <a:t>:  αντίσταση είναι ένα φυσικό μέγεθος(=Μέγεθος είναι </a:t>
            </a:r>
            <a:r>
              <a:rPr lang="el-GR" dirty="0" err="1" smtClean="0"/>
              <a:t>οτι</a:t>
            </a:r>
            <a:r>
              <a:rPr lang="el-GR" dirty="0" smtClean="0"/>
              <a:t> μπορούμε να μετρήσουμε) που αντιστοιχεί σε μία τιμή (=έναν </a:t>
            </a:r>
            <a:r>
              <a:rPr lang="el-GR" b="1" dirty="0" smtClean="0"/>
              <a:t>αριθμό)</a:t>
            </a:r>
            <a:r>
              <a:rPr lang="el-GR" dirty="0" smtClean="0"/>
              <a:t>,</a:t>
            </a:r>
            <a:endParaRPr lang="el-GR" dirty="0"/>
          </a:p>
        </p:txBody>
      </p:sp>
      <p:sp>
        <p:nvSpPr>
          <p:cNvPr id="35" name="34 - Ορθογώνιο"/>
          <p:cNvSpPr/>
          <p:nvPr/>
        </p:nvSpPr>
        <p:spPr>
          <a:xfrm>
            <a:off x="428596" y="5572140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λέμε ότι η αντίσταση μιας ηλεκτρική συσκευής είναι 5 Ω.</a:t>
            </a:r>
            <a:endParaRPr lang="el-GR" dirty="0"/>
          </a:p>
        </p:txBody>
      </p:sp>
      <p:sp>
        <p:nvSpPr>
          <p:cNvPr id="38" name="37 - Ορθογώνιο"/>
          <p:cNvSpPr/>
          <p:nvPr/>
        </p:nvSpPr>
        <p:spPr>
          <a:xfrm>
            <a:off x="642910" y="6060040"/>
            <a:ext cx="4214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αντίσταση συμβολίζεται με το </a:t>
            </a:r>
            <a:r>
              <a:rPr lang="el-GR" b="1" dirty="0" smtClean="0"/>
              <a:t>γράμμα </a:t>
            </a:r>
            <a:r>
              <a:rPr lang="en-US" b="1" dirty="0" smtClean="0"/>
              <a:t>R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7" grpId="0"/>
      <p:bldP spid="27" grpId="0"/>
      <p:bldP spid="34" grpId="0"/>
      <p:bldP spid="35" grpId="0"/>
      <p:bldP spid="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</a:t>
            </a:r>
            <a:r>
              <a:rPr lang="el-GR" sz="2400" u="sng" dirty="0" smtClean="0">
                <a:solidFill>
                  <a:srgbClr val="FF0000"/>
                </a:solidFill>
              </a:rPr>
              <a:t>παράλληλα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571636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500198" y="164305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286256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478632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07220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03728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072206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500570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07167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42900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428868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214686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3749677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143248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107529"/>
            <a:ext cx="135652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428868"/>
            <a:ext cx="157163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3786190"/>
            <a:ext cx="157163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385762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31816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282445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1928826" y="4071942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2143140" y="1714488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1357322" y="2285992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 I</a:t>
            </a:r>
            <a:r>
              <a:rPr lang="en-US" sz="2400" baseline="-25000" dirty="0" smtClean="0"/>
              <a:t>2 </a:t>
            </a:r>
            <a:endParaRPr lang="en-US" sz="24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2357454" y="4000504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1 </a:t>
            </a:r>
            <a:endParaRPr lang="en-US" dirty="0"/>
          </a:p>
        </p:txBody>
      </p:sp>
      <p:sp>
        <p:nvSpPr>
          <p:cNvPr id="45" name="44 - Έλλειψη"/>
          <p:cNvSpPr/>
          <p:nvPr/>
        </p:nvSpPr>
        <p:spPr>
          <a:xfrm flipV="1">
            <a:off x="4357718" y="31432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214842" y="278605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5000628" y="3000372"/>
            <a:ext cx="414337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Δύο αντιστάτες που συνδέονται  </a:t>
            </a:r>
            <a:r>
              <a:rPr lang="el-GR" sz="2400" u="sng" dirty="0" smtClean="0"/>
              <a:t>παράλληλα</a:t>
            </a:r>
            <a:r>
              <a:rPr lang="el-GR" sz="2400" dirty="0" smtClean="0"/>
              <a:t> έχουν την </a:t>
            </a:r>
            <a:r>
              <a:rPr lang="el-GR" sz="2400" u="sng" dirty="0" smtClean="0"/>
              <a:t>ίδια τάση </a:t>
            </a:r>
            <a:r>
              <a:rPr lang="el-GR" sz="2400" dirty="0" smtClean="0"/>
              <a:t>στα άκρα τους : </a:t>
            </a:r>
          </a:p>
          <a:p>
            <a:endParaRPr lang="el-GR" sz="2400" dirty="0" smtClean="0"/>
          </a:p>
          <a:p>
            <a:r>
              <a:rPr lang="el-GR" sz="2400" dirty="0" smtClean="0"/>
              <a:t>Στο διπλανό κύκλωμα οι αντιστάτες 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r>
              <a:rPr lang="el-GR" sz="2400" dirty="0" smtClean="0"/>
              <a:t>  και </a:t>
            </a:r>
            <a:r>
              <a:rPr lang="en-US" sz="2400" dirty="0" smtClean="0"/>
              <a:t>R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 έχουν την ίδια τάση:</a:t>
            </a:r>
            <a:endParaRPr lang="en-US" sz="24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52" name="51 - Ορθογώνιο"/>
          <p:cNvSpPr/>
          <p:nvPr/>
        </p:nvSpPr>
        <p:spPr>
          <a:xfrm>
            <a:off x="6357950" y="5214950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 rot="5400000" flipH="1" flipV="1">
            <a:off x="4251323" y="532131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071934" y="507207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  <p:sp>
        <p:nvSpPr>
          <p:cNvPr id="49" name="48 - Ορθογώνιο"/>
          <p:cNvSpPr/>
          <p:nvPr/>
        </p:nvSpPr>
        <p:spPr>
          <a:xfrm>
            <a:off x="1428728" y="5715016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</a:t>
            </a:r>
            <a:r>
              <a:rPr lang="el-GR" sz="2400" u="sng" dirty="0" smtClean="0">
                <a:solidFill>
                  <a:srgbClr val="FF0000"/>
                </a:solidFill>
              </a:rPr>
              <a:t>παράλληλα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571636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500198" y="164305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286256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4786322"/>
            <a:ext cx="2143108" cy="1285884"/>
          </a:xfrm>
          <a:prstGeom prst="bentConnector3">
            <a:avLst>
              <a:gd name="adj1" fmla="val 1238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07220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03728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072206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500570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07167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42900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428868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214686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3749677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143248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107529"/>
            <a:ext cx="135652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428868"/>
            <a:ext cx="157163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3786190"/>
            <a:ext cx="157163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385762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31816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282445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40" name="39 - Ορθογώνιο"/>
          <p:cNvSpPr/>
          <p:nvPr/>
        </p:nvSpPr>
        <p:spPr>
          <a:xfrm>
            <a:off x="2571736" y="2357430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 I</a:t>
            </a:r>
            <a:r>
              <a:rPr lang="en-US" sz="2400" baseline="-25000" dirty="0" smtClean="0"/>
              <a:t>2 </a:t>
            </a:r>
            <a:endParaRPr lang="en-US" sz="24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000100" y="3857628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1 </a:t>
            </a:r>
            <a:endParaRPr lang="en-US" dirty="0"/>
          </a:p>
        </p:txBody>
      </p:sp>
      <p:sp>
        <p:nvSpPr>
          <p:cNvPr id="45" name="44 - Έλλειψη"/>
          <p:cNvSpPr/>
          <p:nvPr/>
        </p:nvSpPr>
        <p:spPr>
          <a:xfrm flipV="1">
            <a:off x="4357718" y="31432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214842" y="278605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4929190" y="3000372"/>
            <a:ext cx="44291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:</a:t>
            </a:r>
          </a:p>
          <a:p>
            <a:endParaRPr lang="el-GR" sz="2400" dirty="0" smtClean="0"/>
          </a:p>
          <a:p>
            <a:r>
              <a:rPr lang="el-GR" sz="2400" dirty="0" smtClean="0"/>
              <a:t>Στο διπλανό κύκλωμα οι αντιστάτες 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r>
              <a:rPr lang="el-GR" sz="2400" dirty="0" smtClean="0"/>
              <a:t>  και </a:t>
            </a:r>
            <a:r>
              <a:rPr lang="en-US" sz="2400" dirty="0" smtClean="0"/>
              <a:t>R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 έχουν την ίδια τάση:</a:t>
            </a:r>
          </a:p>
          <a:p>
            <a:endParaRPr lang="el-GR" sz="2400" dirty="0" smtClean="0"/>
          </a:p>
          <a:p>
            <a:r>
              <a:rPr lang="el-GR" sz="2400" dirty="0" smtClean="0"/>
              <a:t>Και η μπαταρία έχει τάση 8</a:t>
            </a:r>
            <a:r>
              <a:rPr lang="en-US" sz="2400" dirty="0" smtClean="0"/>
              <a:t>V</a:t>
            </a:r>
          </a:p>
          <a:p>
            <a:endParaRPr lang="el-GR" sz="2400" dirty="0" smtClean="0"/>
          </a:p>
          <a:p>
            <a:endParaRPr lang="en-US" sz="24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52" name="51 - Ορθογώνιο"/>
          <p:cNvSpPr/>
          <p:nvPr/>
        </p:nvSpPr>
        <p:spPr>
          <a:xfrm>
            <a:off x="6429388" y="4929198"/>
            <a:ext cx="100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r>
              <a:rPr lang="el-GR" dirty="0" smtClean="0"/>
              <a:t> =  8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2071670" y="1928802"/>
            <a:ext cx="100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r>
              <a:rPr lang="el-GR" dirty="0" smtClean="0"/>
              <a:t> =  8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2071670" y="3929066"/>
            <a:ext cx="100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r>
              <a:rPr lang="el-GR" dirty="0" smtClean="0"/>
              <a:t> =  8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1000100" y="5572140"/>
            <a:ext cx="100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r>
              <a:rPr lang="el-GR" dirty="0" smtClean="0"/>
              <a:t> =  8</a:t>
            </a:r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5400000" flipH="1" flipV="1">
            <a:off x="4251323" y="532131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071934" y="507207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10800000">
            <a:off x="785786" y="385762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2643174" y="242886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</a:t>
            </a:r>
            <a:r>
              <a:rPr lang="el-GR" sz="2400" u="sng" dirty="0" smtClean="0">
                <a:solidFill>
                  <a:srgbClr val="FF0000"/>
                </a:solidFill>
              </a:rPr>
              <a:t>παράλληλα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571636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500198" y="164305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286256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478632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07220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03728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072206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500570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07167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42900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428868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214686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3749677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143248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107529"/>
            <a:ext cx="135652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428868"/>
            <a:ext cx="157163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3786190"/>
            <a:ext cx="157163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385762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31816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282445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1928826" y="4071942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2143140" y="1714488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928662" y="2357430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 I</a:t>
            </a:r>
            <a:r>
              <a:rPr lang="en-US" sz="2400" baseline="-25000" dirty="0" smtClean="0"/>
              <a:t>2 </a:t>
            </a:r>
            <a:endParaRPr lang="en-US" sz="24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928662" y="3929066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1 </a:t>
            </a:r>
            <a:endParaRPr lang="en-US" dirty="0"/>
          </a:p>
        </p:txBody>
      </p:sp>
      <p:sp>
        <p:nvSpPr>
          <p:cNvPr id="45" name="44 - Έλλειψη"/>
          <p:cNvSpPr/>
          <p:nvPr/>
        </p:nvSpPr>
        <p:spPr>
          <a:xfrm flipV="1">
            <a:off x="4357718" y="31432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214842" y="278605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4714876" y="2786058"/>
            <a:ext cx="414337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Το ολικό ρεύμα (  Ι  )   που διαρρέει τους αντιστάτες 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r>
              <a:rPr lang="el-GR" sz="2400" dirty="0" smtClean="0"/>
              <a:t>  και </a:t>
            </a:r>
            <a:r>
              <a:rPr lang="en-US" sz="2400" dirty="0" smtClean="0"/>
              <a:t>R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 θα είναι:</a:t>
            </a:r>
            <a:endParaRPr lang="en-US" sz="24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4000496" y="4786322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 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6143636" y="4572008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  =  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+  I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 flipH="1" flipV="1">
            <a:off x="4251323" y="496412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785786" y="385762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ύγραμμο βέλος σύνδεσης"/>
          <p:cNvCxnSpPr/>
          <p:nvPr/>
        </p:nvCxnSpPr>
        <p:spPr>
          <a:xfrm rot="10800000">
            <a:off x="857224" y="242886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Ορθογώνιο"/>
          <p:cNvSpPr/>
          <p:nvPr/>
        </p:nvSpPr>
        <p:spPr>
          <a:xfrm>
            <a:off x="1428728" y="5715016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</a:t>
            </a:r>
            <a:r>
              <a:rPr lang="el-GR" sz="2400" u="sng" dirty="0" smtClean="0">
                <a:solidFill>
                  <a:srgbClr val="FF0000"/>
                </a:solidFill>
              </a:rPr>
              <a:t>παράλληλα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785918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E12BBA"/>
                </a:solidFill>
              </a:rPr>
              <a:t>R</a:t>
            </a:r>
            <a:r>
              <a:rPr lang="en-US" sz="2400" b="1" baseline="-25000" dirty="0" smtClean="0">
                <a:solidFill>
                  <a:srgbClr val="E12BBA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500198" y="164305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286256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478632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07220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03728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072206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500570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07167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42900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E12BBA"/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428868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214686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3749677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143248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107529"/>
            <a:ext cx="135652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428868"/>
            <a:ext cx="157163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3786190"/>
            <a:ext cx="157163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385762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31816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282445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2071670" y="3429000"/>
            <a:ext cx="488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E12BBA"/>
                </a:solidFill>
              </a:rPr>
              <a:t>V</a:t>
            </a:r>
            <a:r>
              <a:rPr lang="en-US" b="1" baseline="-25000" dirty="0" smtClean="0">
                <a:solidFill>
                  <a:srgbClr val="E12BBA"/>
                </a:solidFill>
              </a:rPr>
              <a:t>AB</a:t>
            </a:r>
            <a:endParaRPr lang="en-US" b="1" dirty="0">
              <a:solidFill>
                <a:srgbClr val="E12BBA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2143140" y="1714488"/>
            <a:ext cx="488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V</a:t>
            </a:r>
            <a:r>
              <a:rPr lang="en-US" b="1" baseline="-25000" dirty="0" smtClean="0">
                <a:solidFill>
                  <a:srgbClr val="0000FF"/>
                </a:solidFill>
              </a:rPr>
              <a:t>AB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857224" y="250030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  I</a:t>
            </a:r>
            <a:r>
              <a:rPr lang="el-GR" b="1" baseline="-25000" dirty="0" smtClean="0">
                <a:solidFill>
                  <a:srgbClr val="0000FF"/>
                </a:solidFill>
              </a:rPr>
              <a:t>2</a:t>
            </a:r>
            <a:r>
              <a:rPr lang="el-GR" b="1" dirty="0" smtClean="0">
                <a:solidFill>
                  <a:srgbClr val="0000FF"/>
                </a:solidFill>
              </a:rPr>
              <a:t> =4Α</a:t>
            </a:r>
            <a:r>
              <a:rPr lang="en-US" b="1" baseline="-25000" dirty="0" smtClean="0">
                <a:solidFill>
                  <a:srgbClr val="0000FF"/>
                </a:solidFill>
              </a:rPr>
              <a:t> 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5" name="44 - Έλλειψη"/>
          <p:cNvSpPr/>
          <p:nvPr/>
        </p:nvSpPr>
        <p:spPr>
          <a:xfrm flipV="1">
            <a:off x="4357718" y="31432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214842" y="278605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4714876" y="2786058"/>
            <a:ext cx="44291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Ο αντιστάτης 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l-GR" sz="2000" dirty="0" smtClean="0"/>
              <a:t> έχει ρεύμα 5Α,  και ο αντιστάτης  </a:t>
            </a:r>
            <a:r>
              <a:rPr lang="en-US" sz="2000" dirty="0" smtClean="0"/>
              <a:t>R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έχει ρεύμα 4 Α .Το ρεύμα που διαρρέει το κύκλωμα (  Ι  )   θα είναι: </a:t>
            </a:r>
            <a:endParaRPr lang="en-US" sz="2000" baseline="-250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3714744" y="4786322"/>
            <a:ext cx="696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l-GR" dirty="0" smtClean="0"/>
              <a:t>=9Α</a:t>
            </a:r>
            <a:r>
              <a:rPr lang="en-US" baseline="-25000" dirty="0" smtClean="0"/>
              <a:t> 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5357818" y="4357694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  =  </a:t>
            </a:r>
            <a:r>
              <a:rPr lang="en-US" sz="2400" b="1" dirty="0" smtClean="0">
                <a:solidFill>
                  <a:srgbClr val="E12BBA"/>
                </a:solidFill>
              </a:rPr>
              <a:t>I</a:t>
            </a:r>
            <a:r>
              <a:rPr lang="en-US" sz="2400" b="1" baseline="-25000" dirty="0" smtClean="0">
                <a:solidFill>
                  <a:srgbClr val="E12BBA"/>
                </a:solidFill>
              </a:rPr>
              <a:t>1</a:t>
            </a:r>
            <a:r>
              <a:rPr lang="en-US" sz="2400" dirty="0" smtClean="0"/>
              <a:t>  +  </a:t>
            </a:r>
            <a:r>
              <a:rPr lang="en-US" sz="2400" b="1" dirty="0" smtClean="0">
                <a:solidFill>
                  <a:srgbClr val="0000FF"/>
                </a:solidFill>
              </a:rPr>
              <a:t>I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2 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 flipH="1" flipV="1">
            <a:off x="4251323" y="496412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785786" y="385762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ύγραμμο βέλος σύνδεσης"/>
          <p:cNvCxnSpPr/>
          <p:nvPr/>
        </p:nvCxnSpPr>
        <p:spPr>
          <a:xfrm rot="10800000">
            <a:off x="857224" y="242886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785786" y="392906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E12BBA"/>
                </a:solidFill>
              </a:rPr>
              <a:t>  I</a:t>
            </a:r>
            <a:r>
              <a:rPr lang="el-GR" b="1" baseline="-25000" dirty="0" smtClean="0">
                <a:solidFill>
                  <a:srgbClr val="E12BBA"/>
                </a:solidFill>
              </a:rPr>
              <a:t>1</a:t>
            </a:r>
            <a:r>
              <a:rPr lang="el-GR" b="1" dirty="0" smtClean="0">
                <a:solidFill>
                  <a:srgbClr val="E12BBA"/>
                </a:solidFill>
              </a:rPr>
              <a:t> =5Α</a:t>
            </a:r>
            <a:r>
              <a:rPr lang="en-US" b="1" baseline="-25000" dirty="0" smtClean="0">
                <a:solidFill>
                  <a:srgbClr val="E12BBA"/>
                </a:solidFill>
              </a:rPr>
              <a:t> </a:t>
            </a:r>
            <a:endParaRPr lang="en-US" b="1" dirty="0">
              <a:solidFill>
                <a:srgbClr val="E12BBA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5286380" y="2071678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</a:t>
            </a:r>
            <a:endParaRPr lang="en-US" sz="2400" dirty="0" smtClean="0"/>
          </a:p>
        </p:txBody>
      </p:sp>
      <p:sp>
        <p:nvSpPr>
          <p:cNvPr id="56" name="55 - Ορθογώνιο"/>
          <p:cNvSpPr/>
          <p:nvPr/>
        </p:nvSpPr>
        <p:spPr>
          <a:xfrm>
            <a:off x="5572132" y="4857760"/>
            <a:ext cx="1431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  =  </a:t>
            </a:r>
            <a:r>
              <a:rPr lang="el-GR" sz="2400" b="1" dirty="0" smtClean="0">
                <a:solidFill>
                  <a:srgbClr val="E12BBA"/>
                </a:solidFill>
              </a:rPr>
              <a:t>5</a:t>
            </a:r>
            <a:r>
              <a:rPr lang="en-US" sz="2400" dirty="0" smtClean="0"/>
              <a:t>  +  </a:t>
            </a:r>
            <a:r>
              <a:rPr lang="el-GR" sz="2400" b="1" dirty="0" smtClean="0">
                <a:solidFill>
                  <a:srgbClr val="0000FF"/>
                </a:solidFill>
              </a:rPr>
              <a:t>4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5715008" y="5429264"/>
            <a:ext cx="1024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  =  </a:t>
            </a:r>
            <a:r>
              <a:rPr lang="el-GR" sz="2400" dirty="0" smtClean="0"/>
              <a:t>9Α</a:t>
            </a:r>
            <a:endParaRPr lang="en-US" sz="24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1571604" y="5715016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50" grpId="0" animBg="1"/>
      <p:bldP spid="51" grpId="0" animBg="1"/>
      <p:bldP spid="36" grpId="0"/>
      <p:bldP spid="37" grpId="0"/>
      <p:bldP spid="40" grpId="0"/>
      <p:bldP spid="48" grpId="0"/>
      <p:bldP spid="47" grpId="0"/>
      <p:bldP spid="49" grpId="0"/>
      <p:bldP spid="52" grpId="0"/>
      <p:bldP spid="56" grpId="0"/>
      <p:bldP spid="6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</a:t>
            </a:r>
            <a:r>
              <a:rPr lang="el-GR" sz="2400" u="sng" dirty="0" smtClean="0">
                <a:solidFill>
                  <a:srgbClr val="FF0000"/>
                </a:solidFill>
              </a:rPr>
              <a:t>παράλληλα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785918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500198" y="164305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286256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478632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07220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03728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072206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500570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07167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42900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428868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214686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3749677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143248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107529"/>
            <a:ext cx="135652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428868"/>
            <a:ext cx="157163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3786190"/>
            <a:ext cx="157163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385762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31816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282445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1714480" y="3071810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2143140" y="1714488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857224" y="2500306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2</a:t>
            </a:r>
            <a:endParaRPr lang="en-US" dirty="0"/>
          </a:p>
        </p:txBody>
      </p:sp>
      <p:sp>
        <p:nvSpPr>
          <p:cNvPr id="45" name="44 - Έλλειψη"/>
          <p:cNvSpPr/>
          <p:nvPr/>
        </p:nvSpPr>
        <p:spPr>
          <a:xfrm flipV="1">
            <a:off x="4357718" y="31432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214842" y="278605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4714876" y="2786058"/>
            <a:ext cx="41433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Ο αντιστάτες 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l-GR" sz="2000" dirty="0" smtClean="0"/>
              <a:t> έχει αντίσταση</a:t>
            </a:r>
            <a:r>
              <a:rPr lang="en-US" sz="2000" dirty="0" smtClean="0"/>
              <a:t> R</a:t>
            </a:r>
            <a:r>
              <a:rPr lang="en-US" sz="2000" baseline="-25000" dirty="0" smtClean="0"/>
              <a:t>1</a:t>
            </a:r>
            <a:r>
              <a:rPr lang="el-GR" sz="2000" dirty="0" smtClean="0"/>
              <a:t> ,  και ο αντιστάτης  </a:t>
            </a:r>
            <a:r>
              <a:rPr lang="en-US" sz="2000" dirty="0" smtClean="0"/>
              <a:t>R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αντίσταση</a:t>
            </a:r>
            <a:r>
              <a:rPr lang="en-US" sz="2000" dirty="0" smtClean="0"/>
              <a:t> R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. Η ολική (ισοδύναμη) αντίσταση </a:t>
            </a:r>
            <a:r>
              <a:rPr lang="en-US" sz="2000" dirty="0" smtClean="0"/>
              <a:t>R</a:t>
            </a:r>
            <a:r>
              <a:rPr lang="el-GR" sz="2000" dirty="0" smtClean="0"/>
              <a:t>  θα είναι:</a:t>
            </a:r>
            <a:endParaRPr lang="en-US" sz="2000" baseline="-25000" dirty="0" smtClean="0"/>
          </a:p>
          <a:p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endParaRPr lang="en-US" sz="2000" baseline="-250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4000496" y="478632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endParaRPr lang="en-US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 flipH="1" flipV="1">
            <a:off x="4251323" y="496412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785786" y="385762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ύγραμμο βέλος σύνδεσης"/>
          <p:cNvCxnSpPr/>
          <p:nvPr/>
        </p:nvCxnSpPr>
        <p:spPr>
          <a:xfrm rot="10800000">
            <a:off x="857224" y="242886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785786" y="3929066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1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1357290" y="5643578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4714884"/>
            <a:ext cx="2627784" cy="114776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643042" y="142852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</a:t>
            </a:r>
            <a:r>
              <a:rPr lang="el-GR" sz="2400" u="sng" dirty="0" smtClean="0">
                <a:solidFill>
                  <a:srgbClr val="FF0000"/>
                </a:solidFill>
              </a:rPr>
              <a:t>παράλληλα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428728" y="385762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l-GR" b="1" dirty="0" smtClean="0">
                <a:solidFill>
                  <a:srgbClr val="FF0000"/>
                </a:solidFill>
              </a:rPr>
              <a:t> =10Ω</a:t>
            </a:r>
            <a:endParaRPr lang="en-US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1142976" y="1785926"/>
            <a:ext cx="150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R</a:t>
            </a:r>
            <a:r>
              <a:rPr lang="en-US" b="1" baseline="-25000" dirty="0" smtClean="0">
                <a:solidFill>
                  <a:srgbClr val="0000FF"/>
                </a:solidFill>
              </a:rPr>
              <a:t>2</a:t>
            </a:r>
            <a:r>
              <a:rPr lang="el-GR" b="1" dirty="0" smtClean="0">
                <a:solidFill>
                  <a:srgbClr val="0000FF"/>
                </a:solidFill>
              </a:rPr>
              <a:t> =20Ω</a:t>
            </a:r>
            <a:endParaRPr lang="en-US" b="1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286256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478632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07220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03728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072206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500570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07167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42900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428868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214686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3749677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143248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107529"/>
            <a:ext cx="135652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428868"/>
            <a:ext cx="157163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3786190"/>
            <a:ext cx="157163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385762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31816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282445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1714480" y="3071810"/>
            <a:ext cx="488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en-US" b="1" baseline="-25000" dirty="0" smtClean="0">
                <a:solidFill>
                  <a:srgbClr val="FF0000"/>
                </a:solidFill>
              </a:rPr>
              <a:t>AB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2143140" y="1714488"/>
            <a:ext cx="488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V</a:t>
            </a:r>
            <a:r>
              <a:rPr lang="en-US" b="1" baseline="-25000" dirty="0" smtClean="0">
                <a:solidFill>
                  <a:srgbClr val="0000FF"/>
                </a:solidFill>
              </a:rPr>
              <a:t>AB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857224" y="2500306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  I</a:t>
            </a:r>
            <a:r>
              <a:rPr lang="el-GR" b="1" baseline="-25000" dirty="0" smtClean="0">
                <a:solidFill>
                  <a:srgbClr val="0000FF"/>
                </a:solidFill>
              </a:rPr>
              <a:t>2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5" name="44 - Έλλειψη"/>
          <p:cNvSpPr/>
          <p:nvPr/>
        </p:nvSpPr>
        <p:spPr>
          <a:xfrm flipV="1">
            <a:off x="4357718" y="31432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214842" y="278605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4572000" y="1571612"/>
            <a:ext cx="457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Ο αντιστάτης 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l-GR" sz="2000" dirty="0" smtClean="0"/>
              <a:t> έχει αντίσταση</a:t>
            </a:r>
            <a:r>
              <a:rPr lang="en-US" sz="2000" dirty="0" smtClean="0"/>
              <a:t> </a:t>
            </a:r>
            <a:r>
              <a:rPr lang="el-GR" sz="2000" dirty="0" smtClean="0"/>
              <a:t>10Ω ,  και ο αντιστάτης  </a:t>
            </a:r>
            <a:r>
              <a:rPr lang="en-US" sz="2000" dirty="0" smtClean="0"/>
              <a:t>R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αντίσταση</a:t>
            </a:r>
            <a:r>
              <a:rPr lang="en-US" sz="2000" dirty="0" smtClean="0"/>
              <a:t> </a:t>
            </a:r>
            <a:r>
              <a:rPr lang="el-GR" sz="2000" dirty="0" smtClean="0"/>
              <a:t>20Ω. Η ολική (ισοδύναμη) αντίσταση </a:t>
            </a:r>
            <a:r>
              <a:rPr lang="en-US" sz="2000" dirty="0" smtClean="0"/>
              <a:t>R</a:t>
            </a:r>
            <a:r>
              <a:rPr lang="el-GR" sz="2000" dirty="0" smtClean="0"/>
              <a:t>  θα είναι:</a:t>
            </a:r>
            <a:endParaRPr lang="en-US" sz="2000" baseline="-25000" dirty="0" smtClean="0"/>
          </a:p>
          <a:p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endParaRPr lang="en-US" sz="2000" baseline="-25000" dirty="0" smtClean="0"/>
          </a:p>
        </p:txBody>
      </p:sp>
      <p:sp>
        <p:nvSpPr>
          <p:cNvPr id="44" name="43 - Ορθογώνιο"/>
          <p:cNvSpPr/>
          <p:nvPr/>
        </p:nvSpPr>
        <p:spPr>
          <a:xfrm>
            <a:off x="4000496" y="478632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endParaRPr lang="en-US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 flipH="1" flipV="1">
            <a:off x="4251323" y="496412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785786" y="385762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ύγραμμο βέλος σύνδεσης"/>
          <p:cNvCxnSpPr/>
          <p:nvPr/>
        </p:nvCxnSpPr>
        <p:spPr>
          <a:xfrm rot="10800000">
            <a:off x="857224" y="242886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785786" y="3929066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I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357290" y="5643578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3500430" y="114298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</a:t>
            </a:r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828675"/>
            <a:ext cx="57150" cy="19050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5357818" y="3804826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B050"/>
                </a:solidFill>
              </a:rPr>
              <a:t> </a:t>
            </a:r>
            <a:endParaRPr lang="en-US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5643570" y="3804826"/>
            <a:ext cx="202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/>
              <a:t>=</a:t>
            </a:r>
            <a:endParaRPr lang="en-US" sz="1600" b="1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6000760" y="4019140"/>
            <a:ext cx="71438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6000760" y="3661950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R</a:t>
            </a:r>
            <a:r>
              <a:rPr lang="el-GR" sz="1600" b="1" baseline="-25000" dirty="0" smtClean="0">
                <a:solidFill>
                  <a:srgbClr val="FF0000"/>
                </a:solidFill>
              </a:rPr>
              <a:t>1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.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6357950" y="3661950"/>
            <a:ext cx="3690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00FF"/>
                </a:solidFill>
              </a:rPr>
              <a:t>2</a:t>
            </a:r>
            <a:endParaRPr lang="en-US" sz="1600" b="1" baseline="-25000" dirty="0">
              <a:solidFill>
                <a:srgbClr val="0000FF"/>
              </a:solidFill>
            </a:endParaRPr>
          </a:p>
        </p:txBody>
      </p:sp>
      <p:sp>
        <p:nvSpPr>
          <p:cNvPr id="67" name="66 - Ορθογώνιο"/>
          <p:cNvSpPr/>
          <p:nvPr/>
        </p:nvSpPr>
        <p:spPr>
          <a:xfrm>
            <a:off x="6000760" y="394770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R</a:t>
            </a:r>
            <a:r>
              <a:rPr lang="el-GR" sz="16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/>
              <a:t>+  </a:t>
            </a:r>
            <a:r>
              <a:rPr lang="en-US" sz="1600" b="1" dirty="0" smtClean="0">
                <a:solidFill>
                  <a:srgbClr val="0000FF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00FF"/>
                </a:solidFill>
              </a:rPr>
              <a:t>2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  <p:sp>
        <p:nvSpPr>
          <p:cNvPr id="69" name="68 - TextBox"/>
          <p:cNvSpPr txBox="1"/>
          <p:nvPr/>
        </p:nvSpPr>
        <p:spPr>
          <a:xfrm>
            <a:off x="6858016" y="38048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</a:t>
            </a:r>
            <a:endParaRPr lang="el-GR" dirty="0"/>
          </a:p>
        </p:txBody>
      </p:sp>
      <p:sp>
        <p:nvSpPr>
          <p:cNvPr id="70" name="69 - Ορθογώνιο"/>
          <p:cNvSpPr/>
          <p:nvPr/>
        </p:nvSpPr>
        <p:spPr>
          <a:xfrm>
            <a:off x="7215206" y="3876264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B050"/>
                </a:solidFill>
              </a:rPr>
              <a:t> </a:t>
            </a:r>
            <a:endParaRPr lang="en-US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7500958" y="3876264"/>
            <a:ext cx="202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/>
              <a:t>=</a:t>
            </a:r>
            <a:endParaRPr lang="en-US" sz="1600" b="1" dirty="0"/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7858148" y="4090578"/>
            <a:ext cx="71438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7858148" y="3733388"/>
            <a:ext cx="7143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20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.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8143900" y="3733388"/>
            <a:ext cx="3930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>
                <a:solidFill>
                  <a:srgbClr val="0000FF"/>
                </a:solidFill>
              </a:rPr>
              <a:t>10</a:t>
            </a:r>
            <a:endParaRPr lang="en-US" sz="1600" b="1" baseline="-25000" dirty="0">
              <a:solidFill>
                <a:srgbClr val="0000FF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7858148" y="4090578"/>
            <a:ext cx="1000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20</a:t>
            </a:r>
            <a:r>
              <a:rPr lang="en-US" sz="1400" b="1" dirty="0" smtClean="0"/>
              <a:t>+  </a:t>
            </a:r>
            <a:r>
              <a:rPr lang="el-GR" sz="1600" b="1" dirty="0" smtClean="0">
                <a:solidFill>
                  <a:srgbClr val="0000FF"/>
                </a:solidFill>
              </a:rPr>
              <a:t>10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5286380" y="487639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</a:t>
            </a:r>
            <a:endParaRPr lang="el-GR" dirty="0"/>
          </a:p>
        </p:txBody>
      </p:sp>
      <p:sp>
        <p:nvSpPr>
          <p:cNvPr id="77" name="76 - Ορθογώνιο"/>
          <p:cNvSpPr/>
          <p:nvPr/>
        </p:nvSpPr>
        <p:spPr>
          <a:xfrm>
            <a:off x="5786446" y="4876396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B050"/>
                </a:solidFill>
              </a:rPr>
              <a:t> </a:t>
            </a:r>
            <a:endParaRPr lang="en-US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6072198" y="4876396"/>
            <a:ext cx="202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/>
              <a:t>=</a:t>
            </a:r>
            <a:endParaRPr lang="en-US" sz="16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6429388" y="5090710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Ορθογώνιο"/>
          <p:cNvSpPr/>
          <p:nvPr/>
        </p:nvSpPr>
        <p:spPr>
          <a:xfrm>
            <a:off x="6357950" y="4804958"/>
            <a:ext cx="571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2</a:t>
            </a:r>
            <a:r>
              <a:rPr lang="el-GR" sz="1600" b="1" dirty="0" smtClean="0">
                <a:solidFill>
                  <a:srgbClr val="00B050"/>
                </a:solidFill>
              </a:rPr>
              <a:t>00</a:t>
            </a:r>
            <a:endParaRPr lang="en-US" sz="1600" baseline="30000" dirty="0">
              <a:solidFill>
                <a:srgbClr val="00B050"/>
              </a:solidFill>
            </a:endParaRPr>
          </a:p>
        </p:txBody>
      </p:sp>
      <p:sp>
        <p:nvSpPr>
          <p:cNvPr id="81" name="80 - Ορθογώνιο"/>
          <p:cNvSpPr/>
          <p:nvPr/>
        </p:nvSpPr>
        <p:spPr>
          <a:xfrm>
            <a:off x="6429388" y="5090710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B050"/>
                </a:solidFill>
              </a:rPr>
              <a:t>30</a:t>
            </a:r>
            <a:endParaRPr lang="en-US" sz="1600" baseline="30000" dirty="0">
              <a:solidFill>
                <a:srgbClr val="00B05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7143768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=&gt;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7643834" y="4857760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B050"/>
                </a:solidFill>
              </a:rPr>
              <a:t> </a:t>
            </a:r>
            <a:endParaRPr lang="en-US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84" name="83 - Ορθογώνιο"/>
          <p:cNvSpPr/>
          <p:nvPr/>
        </p:nvSpPr>
        <p:spPr>
          <a:xfrm>
            <a:off x="7929586" y="4857760"/>
            <a:ext cx="202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B050"/>
                </a:solidFill>
              </a:rPr>
              <a:t>=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8215338" y="4876396"/>
            <a:ext cx="7858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B050"/>
                </a:solidFill>
              </a:rPr>
              <a:t>6,6</a:t>
            </a:r>
            <a:r>
              <a:rPr lang="en-US" sz="1600" b="1" dirty="0" smtClean="0">
                <a:solidFill>
                  <a:srgbClr val="00B050"/>
                </a:solidFill>
              </a:rPr>
              <a:t> </a:t>
            </a:r>
            <a:r>
              <a:rPr lang="el-GR" sz="1600" b="1" dirty="0" smtClean="0">
                <a:solidFill>
                  <a:srgbClr val="00B050"/>
                </a:solidFill>
              </a:rPr>
              <a:t>Ω</a:t>
            </a:r>
            <a:endParaRPr lang="en-US" sz="1600" baseline="30000" dirty="0">
              <a:solidFill>
                <a:srgbClr val="00B050"/>
              </a:solidFill>
            </a:endParaRPr>
          </a:p>
        </p:txBody>
      </p:sp>
      <p:sp>
        <p:nvSpPr>
          <p:cNvPr id="86" name="85 - TextBox"/>
          <p:cNvSpPr txBox="1"/>
          <p:nvPr/>
        </p:nvSpPr>
        <p:spPr>
          <a:xfrm>
            <a:off x="4929190" y="5934670"/>
            <a:ext cx="3786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Παρατηρώ ότι </a:t>
            </a:r>
            <a:r>
              <a:rPr lang="el-GR" u="sng" dirty="0" smtClean="0"/>
              <a:t>η ολική αντίσταση είναι πολύ μικρότερη </a:t>
            </a:r>
            <a:r>
              <a:rPr lang="el-GR" dirty="0" smtClean="0"/>
              <a:t>από τις δύο ….αντιστάσεις…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1" grpId="0"/>
      <p:bldP spid="65" grpId="0"/>
      <p:bldP spid="66" grpId="0"/>
      <p:bldP spid="67" grpId="0"/>
      <p:bldP spid="69" grpId="0"/>
      <p:bldP spid="70" grpId="0"/>
      <p:bldP spid="71" grpId="0"/>
      <p:bldP spid="73" grpId="0"/>
      <p:bldP spid="74" grpId="0"/>
      <p:bldP spid="75" grpId="0"/>
      <p:bldP spid="76" grpId="0"/>
      <p:bldP spid="77" grpId="0"/>
      <p:bldP spid="78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</a:t>
            </a:r>
            <a:r>
              <a:rPr lang="el-GR" sz="2400" u="sng" dirty="0" smtClean="0">
                <a:solidFill>
                  <a:srgbClr val="FF0000"/>
                </a:solidFill>
              </a:rPr>
              <a:t>παράλληλα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785918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500198" y="164305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286256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478632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07220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03728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072206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500570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07167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42900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428868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214686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3749677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143248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107529"/>
            <a:ext cx="135652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428868"/>
            <a:ext cx="157163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3786190"/>
            <a:ext cx="157163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385762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31816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282445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2071670" y="3429000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2143140" y="1714488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857224" y="2500306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2</a:t>
            </a:r>
            <a:endParaRPr lang="en-US" dirty="0"/>
          </a:p>
        </p:txBody>
      </p:sp>
      <p:sp>
        <p:nvSpPr>
          <p:cNvPr id="45" name="44 - Έλλειψη"/>
          <p:cNvSpPr/>
          <p:nvPr/>
        </p:nvSpPr>
        <p:spPr>
          <a:xfrm flipV="1">
            <a:off x="4357718" y="31432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214842" y="278605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4" name="43 - Ορθογώνιο"/>
          <p:cNvSpPr/>
          <p:nvPr/>
        </p:nvSpPr>
        <p:spPr>
          <a:xfrm>
            <a:off x="3714744" y="478632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5643570" y="2000240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  =  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+  I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 flipH="1" flipV="1">
            <a:off x="4251323" y="496412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785786" y="385762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ύγραμμο βέλος σύνδεσης"/>
          <p:cNvCxnSpPr/>
          <p:nvPr/>
        </p:nvCxnSpPr>
        <p:spPr>
          <a:xfrm rot="10800000">
            <a:off x="857224" y="242886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785786" y="3929066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1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1571604" y="5715016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pic>
        <p:nvPicPr>
          <p:cNvPr id="4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3143248"/>
            <a:ext cx="1687810" cy="737205"/>
          </a:xfrm>
          <a:prstGeom prst="rect">
            <a:avLst/>
          </a:prstGeom>
          <a:noFill/>
        </p:spPr>
      </p:pic>
      <p:sp>
        <p:nvSpPr>
          <p:cNvPr id="65" name="64 - TextBox"/>
          <p:cNvSpPr txBox="1"/>
          <p:nvPr/>
        </p:nvSpPr>
        <p:spPr>
          <a:xfrm>
            <a:off x="5929322" y="4857760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τάση (</a:t>
            </a:r>
            <a:r>
              <a:rPr lang="en-US" sz="2400" dirty="0" smtClean="0"/>
              <a:t>V)  </a:t>
            </a:r>
            <a:r>
              <a:rPr lang="el-GR" sz="2400" dirty="0" smtClean="0"/>
              <a:t>ίδια παντού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6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</a:t>
            </a:r>
            <a:r>
              <a:rPr lang="el-GR" sz="2400" u="sng" dirty="0" smtClean="0">
                <a:solidFill>
                  <a:srgbClr val="FF0000"/>
                </a:solidFill>
              </a:rPr>
              <a:t>παράλληλα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785918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500198" y="164305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1785918" y="4286256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478632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07220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03728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357422" y="6072206"/>
            <a:ext cx="121444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500570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07167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42900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428868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214686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3749677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143248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2251059" y="3106735"/>
            <a:ext cx="135652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428868"/>
            <a:ext cx="714348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3786190"/>
            <a:ext cx="714348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385762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31816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2824459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2071670" y="3429000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2143140" y="1714488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857224" y="2500306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2</a:t>
            </a:r>
            <a:endParaRPr lang="en-US" dirty="0"/>
          </a:p>
        </p:txBody>
      </p:sp>
      <p:sp>
        <p:nvSpPr>
          <p:cNvPr id="45" name="44 - Έλλειψη"/>
          <p:cNvSpPr/>
          <p:nvPr/>
        </p:nvSpPr>
        <p:spPr>
          <a:xfrm flipV="1">
            <a:off x="3500430" y="31432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3357554" y="2714620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4" name="43 - Ορθογώνιο"/>
          <p:cNvSpPr/>
          <p:nvPr/>
        </p:nvSpPr>
        <p:spPr>
          <a:xfrm>
            <a:off x="3214678" y="4929198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endParaRPr lang="en-US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 flipH="1" flipV="1">
            <a:off x="3394067" y="4821247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785786" y="385762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ύγραμμο βέλος σύνδεσης"/>
          <p:cNvCxnSpPr/>
          <p:nvPr/>
        </p:nvCxnSpPr>
        <p:spPr>
          <a:xfrm rot="10800000">
            <a:off x="857224" y="2428868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785786" y="3929066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1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1571604" y="5715016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cxnSp>
        <p:nvCxnSpPr>
          <p:cNvPr id="43" name="15 - Γωνιακή σύνδεση"/>
          <p:cNvCxnSpPr/>
          <p:nvPr/>
        </p:nvCxnSpPr>
        <p:spPr>
          <a:xfrm>
            <a:off x="6643702" y="4572008"/>
            <a:ext cx="2154858" cy="1798232"/>
          </a:xfrm>
          <a:prstGeom prst="bentConnector3">
            <a:avLst>
              <a:gd name="adj1" fmla="val 9970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Γωνιακή σύνδεση"/>
          <p:cNvCxnSpPr/>
          <p:nvPr/>
        </p:nvCxnSpPr>
        <p:spPr>
          <a:xfrm>
            <a:off x="5321565" y="5489434"/>
            <a:ext cx="1546032" cy="897690"/>
          </a:xfrm>
          <a:prstGeom prst="bentConnector3">
            <a:avLst>
              <a:gd name="adj1" fmla="val -44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5400000">
            <a:off x="6717982" y="6387086"/>
            <a:ext cx="299230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6200000" flipH="1">
            <a:off x="6699582" y="6362533"/>
            <a:ext cx="555792" cy="651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- Ευθεία γραμμή σύνδεσης"/>
          <p:cNvCxnSpPr/>
          <p:nvPr/>
        </p:nvCxnSpPr>
        <p:spPr>
          <a:xfrm>
            <a:off x="6974220" y="6387125"/>
            <a:ext cx="1812566" cy="722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6200000" flipV="1">
            <a:off x="5225420" y="5393289"/>
            <a:ext cx="192267" cy="2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 rot="10800000" flipV="1">
            <a:off x="5321566" y="4572008"/>
            <a:ext cx="822071" cy="1973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 rot="5400000">
            <a:off x="4972463" y="4940808"/>
            <a:ext cx="698203" cy="118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Έλλειψη"/>
          <p:cNvSpPr/>
          <p:nvPr/>
        </p:nvSpPr>
        <p:spPr>
          <a:xfrm flipH="1" flipV="1">
            <a:off x="5268253" y="4549092"/>
            <a:ext cx="53311" cy="49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72 - Έλλειψη"/>
          <p:cNvSpPr/>
          <p:nvPr/>
        </p:nvSpPr>
        <p:spPr>
          <a:xfrm flipV="1">
            <a:off x="8752692" y="4567047"/>
            <a:ext cx="34118" cy="31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TextBox"/>
          <p:cNvSpPr txBox="1"/>
          <p:nvPr/>
        </p:nvSpPr>
        <p:spPr>
          <a:xfrm>
            <a:off x="5214942" y="4178276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75" name="74 - TextBox"/>
          <p:cNvSpPr txBox="1"/>
          <p:nvPr/>
        </p:nvSpPr>
        <p:spPr>
          <a:xfrm>
            <a:off x="8626876" y="4214818"/>
            <a:ext cx="159934" cy="32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76" name="75 - Ελεύθερη σχεδίαση"/>
          <p:cNvSpPr/>
          <p:nvPr/>
        </p:nvSpPr>
        <p:spPr>
          <a:xfrm>
            <a:off x="6107545" y="4275630"/>
            <a:ext cx="536157" cy="296378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76 - Ευθύγραμμο βέλος σύνδεσης"/>
          <p:cNvCxnSpPr/>
          <p:nvPr/>
        </p:nvCxnSpPr>
        <p:spPr>
          <a:xfrm>
            <a:off x="3286116" y="2428868"/>
            <a:ext cx="3071834" cy="1285884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5715008" y="2428868"/>
            <a:ext cx="3143272" cy="369332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/>
              <a:t>Ισοδύναμο  κύκλωμα</a:t>
            </a:r>
            <a:endParaRPr lang="en-US" b="1" dirty="0" smtClean="0"/>
          </a:p>
        </p:txBody>
      </p:sp>
      <p:sp>
        <p:nvSpPr>
          <p:cNvPr id="80" name="79 - Ορθογώνιο"/>
          <p:cNvSpPr/>
          <p:nvPr/>
        </p:nvSpPr>
        <p:spPr>
          <a:xfrm>
            <a:off x="5929322" y="4643446"/>
            <a:ext cx="1428760" cy="285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V</a:t>
            </a:r>
            <a:r>
              <a:rPr lang="en-US" sz="1200" baseline="-25000" dirty="0" smtClean="0"/>
              <a:t>AB</a:t>
            </a:r>
            <a:r>
              <a:rPr lang="el-GR" sz="1200" baseline="-25000" dirty="0" smtClean="0"/>
              <a:t>  </a:t>
            </a:r>
            <a:r>
              <a:rPr lang="el-GR" sz="1200" dirty="0" smtClean="0"/>
              <a:t> </a:t>
            </a:r>
            <a:endParaRPr lang="en-US" sz="1200" dirty="0"/>
          </a:p>
        </p:txBody>
      </p:sp>
      <p:sp>
        <p:nvSpPr>
          <p:cNvPr id="81" name="80 - TextBox"/>
          <p:cNvSpPr txBox="1"/>
          <p:nvPr/>
        </p:nvSpPr>
        <p:spPr>
          <a:xfrm>
            <a:off x="6000760" y="492919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</a:t>
            </a:r>
            <a:r>
              <a:rPr lang="el-GR" sz="1400" dirty="0" smtClean="0"/>
              <a:t> =</a:t>
            </a:r>
            <a:r>
              <a:rPr lang="en-US" sz="1400" dirty="0" smtClean="0"/>
              <a:t> I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 +  I</a:t>
            </a:r>
            <a:r>
              <a:rPr lang="en-US" sz="1400" baseline="-25000" dirty="0" smtClean="0"/>
              <a:t>2  </a:t>
            </a:r>
            <a:r>
              <a:rPr lang="en-US" sz="1400" dirty="0" smtClean="0"/>
              <a:t>  </a:t>
            </a:r>
            <a:r>
              <a:rPr lang="el-GR" sz="1400" dirty="0" smtClean="0"/>
              <a:t> </a:t>
            </a:r>
            <a:endParaRPr lang="en-US" sz="1400" baseline="-25000" dirty="0" smtClean="0"/>
          </a:p>
        </p:txBody>
      </p:sp>
      <p:cxnSp>
        <p:nvCxnSpPr>
          <p:cNvPr id="82" name="81 - Ευθύγραμμο βέλος σύνδεσης"/>
          <p:cNvCxnSpPr/>
          <p:nvPr/>
        </p:nvCxnSpPr>
        <p:spPr>
          <a:xfrm rot="5400000" flipH="1" flipV="1">
            <a:off x="8609041" y="5607065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TextBox"/>
          <p:cNvSpPr txBox="1"/>
          <p:nvPr/>
        </p:nvSpPr>
        <p:spPr>
          <a:xfrm>
            <a:off x="8429652" y="535782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  <p:pic>
        <p:nvPicPr>
          <p:cNvPr id="8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4071942"/>
            <a:ext cx="1033589" cy="451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/>
      <p:bldP spid="75" grpId="0"/>
      <p:bldP spid="76" grpId="0" animBg="1"/>
      <p:bldP spid="78" grpId="0" animBg="1"/>
      <p:bldP spid="80" grpId="0"/>
      <p:bldP spid="81" grpId="0"/>
      <p:bldP spid="8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2214546" y="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785918" y="506173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500198" y="284715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1821637" y="5097451"/>
            <a:ext cx="2286016" cy="642942"/>
          </a:xfrm>
          <a:prstGeom prst="bentConnector3">
            <a:avLst>
              <a:gd name="adj1" fmla="val 857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0" y="5276046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1857388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820875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285984" y="6490492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3275782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4633104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3632972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4418790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4953781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4347352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1924020" y="4352126"/>
            <a:ext cx="1439102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3632972"/>
            <a:ext cx="42859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>
            <a:off x="2214578" y="5061732"/>
            <a:ext cx="50003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5061732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438575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4028563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2071670" y="4633104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2143140" y="2918592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857224" y="3704410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2</a:t>
            </a:r>
            <a:endParaRPr lang="en-US" dirty="0"/>
          </a:p>
        </p:txBody>
      </p:sp>
      <p:sp>
        <p:nvSpPr>
          <p:cNvPr id="45" name="44 - Έλλειψη"/>
          <p:cNvSpPr/>
          <p:nvPr/>
        </p:nvSpPr>
        <p:spPr>
          <a:xfrm flipV="1">
            <a:off x="3214678" y="42759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3071802" y="391872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4" name="43 - Ορθογώνιο"/>
          <p:cNvSpPr/>
          <p:nvPr/>
        </p:nvSpPr>
        <p:spPr>
          <a:xfrm>
            <a:off x="2571704" y="5918988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0" y="1285860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  =  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+  I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 flipH="1" flipV="1">
            <a:off x="3108283" y="6096789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785786" y="5061732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ύγραμμο βέλος σύνδεσης"/>
          <p:cNvCxnSpPr/>
          <p:nvPr/>
        </p:nvCxnSpPr>
        <p:spPr>
          <a:xfrm rot="10800000">
            <a:off x="857224" y="3632972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785786" y="5133170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1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1428728" y="6133302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pic>
        <p:nvPicPr>
          <p:cNvPr id="4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1643050"/>
            <a:ext cx="1687810" cy="737205"/>
          </a:xfrm>
          <a:prstGeom prst="rect">
            <a:avLst/>
          </a:prstGeom>
          <a:noFill/>
        </p:spPr>
      </p:pic>
      <p:sp>
        <p:nvSpPr>
          <p:cNvPr id="65" name="64 - TextBox"/>
          <p:cNvSpPr txBox="1"/>
          <p:nvPr/>
        </p:nvSpPr>
        <p:spPr>
          <a:xfrm>
            <a:off x="285720" y="2214554"/>
            <a:ext cx="2357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Η τάση (</a:t>
            </a:r>
            <a:r>
              <a:rPr lang="en-US" sz="1400" dirty="0" smtClean="0"/>
              <a:t>V)  </a:t>
            </a:r>
            <a:r>
              <a:rPr lang="el-GR" sz="1400" dirty="0" smtClean="0"/>
              <a:t>ίδια παντού</a:t>
            </a:r>
            <a:endParaRPr lang="en-US" sz="1400" dirty="0" smtClean="0"/>
          </a:p>
        </p:txBody>
      </p:sp>
      <p:sp>
        <p:nvSpPr>
          <p:cNvPr id="87" name="86 - Ορθογώνιο"/>
          <p:cNvSpPr/>
          <p:nvPr/>
        </p:nvSpPr>
        <p:spPr>
          <a:xfrm>
            <a:off x="928662" y="928670"/>
            <a:ext cx="1309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παράλληλα</a:t>
            </a:r>
            <a:endParaRPr lang="en-US" b="1" dirty="0"/>
          </a:p>
        </p:txBody>
      </p:sp>
      <p:sp>
        <p:nvSpPr>
          <p:cNvPr id="88" name="87 - Ορθογώνιο"/>
          <p:cNvSpPr/>
          <p:nvPr/>
        </p:nvSpPr>
        <p:spPr>
          <a:xfrm>
            <a:off x="4357686" y="714356"/>
            <a:ext cx="142876" cy="6143644"/>
          </a:xfrm>
          <a:prstGeom prst="rect">
            <a:avLst/>
          </a:prstGeom>
          <a:solidFill>
            <a:srgbClr val="E12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89 - Ευθύγραμμο βέλος σύνδεσης"/>
          <p:cNvCxnSpPr/>
          <p:nvPr/>
        </p:nvCxnSpPr>
        <p:spPr>
          <a:xfrm rot="10800000" flipV="1">
            <a:off x="1785918" y="428604"/>
            <a:ext cx="1285886" cy="500066"/>
          </a:xfrm>
          <a:prstGeom prst="straightConnector1">
            <a:avLst/>
          </a:prstGeom>
          <a:ln w="38100">
            <a:solidFill>
              <a:srgbClr val="E12B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5 - Γωνιακή σύνδεση"/>
          <p:cNvCxnSpPr>
            <a:stCxn id="134" idx="8"/>
          </p:cNvCxnSpPr>
          <p:nvPr/>
        </p:nvCxnSpPr>
        <p:spPr>
          <a:xfrm>
            <a:off x="7862225" y="3989887"/>
            <a:ext cx="924617" cy="2582385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- Γωνιακή σύνδεση"/>
          <p:cNvCxnSpPr/>
          <p:nvPr/>
        </p:nvCxnSpPr>
        <p:spPr>
          <a:xfrm>
            <a:off x="4999072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- Ευθεία γραμμή σύνδεσης"/>
          <p:cNvCxnSpPr/>
          <p:nvPr/>
        </p:nvCxnSpPr>
        <p:spPr>
          <a:xfrm rot="5400000">
            <a:off x="6856460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- Ευθεία γραμμή σύνδεσης"/>
          <p:cNvCxnSpPr/>
          <p:nvPr/>
        </p:nvCxnSpPr>
        <p:spPr>
          <a:xfrm rot="16200000" flipH="1">
            <a:off x="6819947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- Ευθεία γραμμή σύνδεσης"/>
          <p:cNvCxnSpPr/>
          <p:nvPr/>
        </p:nvCxnSpPr>
        <p:spPr>
          <a:xfrm>
            <a:off x="7213650" y="6490492"/>
            <a:ext cx="1573192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132 - Ευθεία γραμμή σύνδεσης"/>
          <p:cNvCxnSpPr/>
          <p:nvPr/>
        </p:nvCxnSpPr>
        <p:spPr>
          <a:xfrm rot="5400000" flipH="1" flipV="1">
            <a:off x="4862145" y="5066125"/>
            <a:ext cx="275410" cy="155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- Ελεύθερη σχεδίαση"/>
          <p:cNvSpPr/>
          <p:nvPr/>
        </p:nvSpPr>
        <p:spPr>
          <a:xfrm>
            <a:off x="7143768" y="357187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134 - Ελεύθερη σχεδίαση"/>
          <p:cNvSpPr/>
          <p:nvPr/>
        </p:nvSpPr>
        <p:spPr>
          <a:xfrm>
            <a:off x="5570576" y="349009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135 - Ευθεία γραμμή σύνδεσης"/>
          <p:cNvCxnSpPr>
            <a:endCxn id="135" idx="8"/>
          </p:cNvCxnSpPr>
          <p:nvPr/>
        </p:nvCxnSpPr>
        <p:spPr>
          <a:xfrm rot="10800000">
            <a:off x="6289034" y="3908108"/>
            <a:ext cx="854735" cy="20959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136 - Ευθεία γραμμή σύνδεσης"/>
          <p:cNvCxnSpPr>
            <a:stCxn id="135" idx="0"/>
          </p:cNvCxnSpPr>
          <p:nvPr/>
        </p:nvCxnSpPr>
        <p:spPr>
          <a:xfrm flipH="1">
            <a:off x="4999072" y="390810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- Ευθεία γραμμή σύνδεσης"/>
          <p:cNvCxnSpPr/>
          <p:nvPr/>
        </p:nvCxnSpPr>
        <p:spPr>
          <a:xfrm rot="5400000">
            <a:off x="4499006" y="441879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138 - TextBox"/>
          <p:cNvSpPr txBox="1"/>
          <p:nvPr/>
        </p:nvSpPr>
        <p:spPr>
          <a:xfrm>
            <a:off x="5641982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140" name="139 - TextBox"/>
          <p:cNvSpPr txBox="1"/>
          <p:nvPr/>
        </p:nvSpPr>
        <p:spPr>
          <a:xfrm>
            <a:off x="7215206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sp>
        <p:nvSpPr>
          <p:cNvPr id="141" name="140 - Έλλειψη"/>
          <p:cNvSpPr/>
          <p:nvPr/>
        </p:nvSpPr>
        <p:spPr>
          <a:xfrm flipV="1">
            <a:off x="6597983" y="385762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141 - Έλλειψη"/>
          <p:cNvSpPr/>
          <p:nvPr/>
        </p:nvSpPr>
        <p:spPr>
          <a:xfrm flipH="1" flipV="1">
            <a:off x="4927634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142 - Έλλειψη"/>
          <p:cNvSpPr/>
          <p:nvPr/>
        </p:nvSpPr>
        <p:spPr>
          <a:xfrm flipV="1">
            <a:off x="8598247" y="395478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143 - TextBox"/>
          <p:cNvSpPr txBox="1"/>
          <p:nvPr/>
        </p:nvSpPr>
        <p:spPr>
          <a:xfrm>
            <a:off x="4856196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145" name="144 - TextBox"/>
          <p:cNvSpPr txBox="1"/>
          <p:nvPr/>
        </p:nvSpPr>
        <p:spPr>
          <a:xfrm>
            <a:off x="6500826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46" name="145 - TextBox"/>
          <p:cNvSpPr txBox="1"/>
          <p:nvPr/>
        </p:nvSpPr>
        <p:spPr>
          <a:xfrm>
            <a:off x="8501090" y="3429000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47" name="146 - Ορθογώνιο"/>
          <p:cNvSpPr/>
          <p:nvPr/>
        </p:nvSpPr>
        <p:spPr>
          <a:xfrm>
            <a:off x="5641982" y="3071810"/>
            <a:ext cx="459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</a:t>
            </a:r>
            <a:endParaRPr lang="en-US" dirty="0"/>
          </a:p>
        </p:txBody>
      </p:sp>
      <p:sp>
        <p:nvSpPr>
          <p:cNvPr id="148" name="147 - Ορθογώνιο"/>
          <p:cNvSpPr/>
          <p:nvPr/>
        </p:nvSpPr>
        <p:spPr>
          <a:xfrm>
            <a:off x="7358082" y="3214686"/>
            <a:ext cx="46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</a:t>
            </a:r>
            <a:endParaRPr lang="en-US" dirty="0"/>
          </a:p>
        </p:txBody>
      </p:sp>
      <p:sp>
        <p:nvSpPr>
          <p:cNvPr id="149" name="148 - TextBox"/>
          <p:cNvSpPr txBox="1"/>
          <p:nvPr/>
        </p:nvSpPr>
        <p:spPr>
          <a:xfrm>
            <a:off x="6142048" y="4000504"/>
            <a:ext cx="500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</a:t>
            </a:r>
            <a:endParaRPr lang="en-US" sz="2400" baseline="-250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150" name="149 - Ορθογώνιο"/>
          <p:cNvSpPr/>
          <p:nvPr/>
        </p:nvSpPr>
        <p:spPr>
          <a:xfrm>
            <a:off x="7500958" y="3929066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 I</a:t>
            </a:r>
            <a:r>
              <a:rPr lang="en-US" sz="2400" baseline="-25000" dirty="0" smtClean="0"/>
              <a:t>2 </a:t>
            </a:r>
            <a:endParaRPr lang="en-US" sz="2400" dirty="0"/>
          </a:p>
        </p:txBody>
      </p:sp>
      <p:cxnSp>
        <p:nvCxnSpPr>
          <p:cNvPr id="151" name="150 - Ευθύγραμμο βέλος σύνδεσης"/>
          <p:cNvCxnSpPr/>
          <p:nvPr/>
        </p:nvCxnSpPr>
        <p:spPr>
          <a:xfrm rot="5400000" flipH="1" flipV="1">
            <a:off x="8609041" y="567850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151 - TextBox"/>
          <p:cNvSpPr txBox="1"/>
          <p:nvPr/>
        </p:nvSpPr>
        <p:spPr>
          <a:xfrm>
            <a:off x="8429652" y="542926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  <p:cxnSp>
        <p:nvCxnSpPr>
          <p:cNvPr id="156" name="155 - Ευθύγραμμο βέλος σύνδεσης"/>
          <p:cNvCxnSpPr/>
          <p:nvPr/>
        </p:nvCxnSpPr>
        <p:spPr>
          <a:xfrm>
            <a:off x="5214942" y="428604"/>
            <a:ext cx="1571636" cy="428628"/>
          </a:xfrm>
          <a:prstGeom prst="straightConnector1">
            <a:avLst/>
          </a:prstGeom>
          <a:ln w="38100">
            <a:solidFill>
              <a:srgbClr val="E12B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158 - Ορθογώνιο"/>
          <p:cNvSpPr/>
          <p:nvPr/>
        </p:nvSpPr>
        <p:spPr>
          <a:xfrm>
            <a:off x="6572264" y="928670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Σε σειρά</a:t>
            </a:r>
            <a:endParaRPr lang="en-US" b="1" dirty="0"/>
          </a:p>
        </p:txBody>
      </p:sp>
      <p:sp>
        <p:nvSpPr>
          <p:cNvPr id="160" name="159 - Ορθογώνιο"/>
          <p:cNvSpPr/>
          <p:nvPr/>
        </p:nvSpPr>
        <p:spPr>
          <a:xfrm>
            <a:off x="4786314" y="1857364"/>
            <a:ext cx="21431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</a:t>
            </a:r>
            <a:r>
              <a:rPr lang="el-GR" baseline="-25000" dirty="0" smtClean="0"/>
              <a:t>  </a:t>
            </a:r>
            <a:r>
              <a:rPr lang="el-GR" dirty="0" smtClean="0"/>
              <a:t> =     </a:t>
            </a:r>
            <a:r>
              <a:rPr lang="en-US" dirty="0" smtClean="0"/>
              <a:t>R</a:t>
            </a:r>
            <a:r>
              <a:rPr lang="en-US" baseline="-25000" dirty="0" smtClean="0"/>
              <a:t>1 </a:t>
            </a:r>
            <a:r>
              <a:rPr lang="el-GR" dirty="0" smtClean="0"/>
              <a:t>+  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61" name="160 - Ορθογώνιο"/>
          <p:cNvSpPr/>
          <p:nvPr/>
        </p:nvSpPr>
        <p:spPr>
          <a:xfrm>
            <a:off x="6072198" y="2357430"/>
            <a:ext cx="2643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r>
              <a:rPr lang="el-GR" baseline="-25000" dirty="0" smtClean="0"/>
              <a:t>  </a:t>
            </a:r>
            <a:r>
              <a:rPr lang="el-GR" dirty="0" smtClean="0"/>
              <a:t> =     </a:t>
            </a:r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  </a:t>
            </a:r>
            <a:r>
              <a:rPr lang="el-GR" dirty="0" smtClean="0"/>
              <a:t>  +   </a:t>
            </a:r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62" name="161 - TextBox"/>
          <p:cNvSpPr txBox="1"/>
          <p:nvPr/>
        </p:nvSpPr>
        <p:spPr>
          <a:xfrm>
            <a:off x="5572132" y="135729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 =  I</a:t>
            </a:r>
            <a:r>
              <a:rPr lang="en-US" baseline="-25000" dirty="0" smtClean="0"/>
              <a:t>2  </a:t>
            </a:r>
            <a:r>
              <a:rPr lang="en-US" dirty="0" smtClean="0"/>
              <a:t> =  I </a:t>
            </a:r>
            <a:r>
              <a:rPr lang="el-GR" dirty="0" smtClean="0"/>
              <a:t> </a:t>
            </a: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0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  <p:bldP spid="63" grpId="0"/>
      <p:bldP spid="50" grpId="0" animBg="1"/>
      <p:bldP spid="51" grpId="0" animBg="1"/>
      <p:bldP spid="32" grpId="0" animBg="1"/>
      <p:bldP spid="33" grpId="0"/>
      <p:bldP spid="36" grpId="0"/>
      <p:bldP spid="37" grpId="0"/>
      <p:bldP spid="40" grpId="0"/>
      <p:bldP spid="45" grpId="0" animBg="1"/>
      <p:bldP spid="46" grpId="0"/>
      <p:bldP spid="44" grpId="0"/>
      <p:bldP spid="47" grpId="0"/>
      <p:bldP spid="49" grpId="0"/>
      <p:bldP spid="64" grpId="0"/>
      <p:bldP spid="65" grpId="0"/>
      <p:bldP spid="87" grpId="0"/>
      <p:bldP spid="134" grpId="0" animBg="1"/>
      <p:bldP spid="135" grpId="0" animBg="1"/>
      <p:bldP spid="139" grpId="0"/>
      <p:bldP spid="140" grpId="0"/>
      <p:bldP spid="141" grpId="0" animBg="1"/>
      <p:bldP spid="142" grpId="0" animBg="1"/>
      <p:bldP spid="143" grpId="0" animBg="1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2" grpId="0"/>
      <p:bldP spid="159" grpId="0"/>
      <p:bldP spid="160" grpId="0"/>
      <p:bldP spid="161" grpId="0"/>
      <p:bldP spid="1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Ηλεκτρικό κύκλωμα </a:t>
            </a:r>
            <a:r>
              <a:rPr lang="el-GR" sz="2400" b="1" dirty="0" smtClean="0"/>
              <a:t>με ένα αντιστάτη</a:t>
            </a:r>
            <a:endParaRPr lang="en-US" sz="2400" b="1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6200000" flipH="1">
            <a:off x="2571768" y="3490120"/>
            <a:ext cx="2571768" cy="571504"/>
          </a:xfrm>
          <a:prstGeom prst="bentConnector3">
            <a:avLst>
              <a:gd name="adj1" fmla="val 22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Γωνιακή σύνδεση"/>
          <p:cNvCxnSpPr/>
          <p:nvPr/>
        </p:nvCxnSpPr>
        <p:spPr>
          <a:xfrm>
            <a:off x="642942" y="377587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rot="5400000">
            <a:off x="2500330" y="506175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16200000" flipH="1">
            <a:off x="2463817" y="502683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2857520" y="5061756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 flipH="1" flipV="1">
            <a:off x="499272" y="3632996"/>
            <a:ext cx="286546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Ελεύθερη σχεδίαση"/>
          <p:cNvSpPr/>
          <p:nvPr/>
        </p:nvSpPr>
        <p:spPr>
          <a:xfrm>
            <a:off x="1214446" y="2061360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10800000">
            <a:off x="1928826" y="2489988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>
            <a:stCxn id="24" idx="0"/>
          </p:cNvCxnSpPr>
          <p:nvPr/>
        </p:nvCxnSpPr>
        <p:spPr>
          <a:xfrm flipH="1">
            <a:off x="642942" y="2479371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142876" y="2990054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/>
          <p:cNvSpPr/>
          <p:nvPr/>
        </p:nvSpPr>
        <p:spPr>
          <a:xfrm>
            <a:off x="928694" y="2489988"/>
            <a:ext cx="1466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Αντιστάτης</a:t>
            </a:r>
            <a:r>
              <a:rPr lang="en-US" dirty="0" smtClean="0"/>
              <a:t>, R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2857488" y="491885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+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8860" y="491885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-</a:t>
            </a:r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6200000" flipV="1">
            <a:off x="3577039" y="3781019"/>
            <a:ext cx="1133460" cy="79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214810" y="349009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</a:p>
        </p:txBody>
      </p:sp>
      <p:sp>
        <p:nvSpPr>
          <p:cNvPr id="39" name="38 - Ορθογώνιο"/>
          <p:cNvSpPr/>
          <p:nvPr/>
        </p:nvSpPr>
        <p:spPr>
          <a:xfrm>
            <a:off x="4929190" y="2000240"/>
            <a:ext cx="39290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Στο διπλανό ηλεκτρικό κύκλωμα</a:t>
            </a:r>
            <a:r>
              <a:rPr lang="en-US" dirty="0" smtClean="0"/>
              <a:t>, </a:t>
            </a:r>
            <a:r>
              <a:rPr lang="el-GR" dirty="0" smtClean="0"/>
              <a:t> βλέπουμε ένα </a:t>
            </a:r>
            <a:r>
              <a:rPr lang="el-GR" b="1" dirty="0" smtClean="0"/>
              <a:t>αντιστάτη που έχει αντίσταση </a:t>
            </a:r>
            <a:r>
              <a:rPr lang="en-US" b="1" dirty="0" smtClean="0"/>
              <a:t>R</a:t>
            </a:r>
            <a:endParaRPr lang="el-GR" b="1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31" grpId="0"/>
      <p:bldP spid="32" grpId="0"/>
      <p:bldP spid="33" grpId="0"/>
      <p:bldP spid="37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60 - Ομάδα"/>
          <p:cNvGrpSpPr/>
          <p:nvPr/>
        </p:nvGrpSpPr>
        <p:grpSpPr>
          <a:xfrm>
            <a:off x="856430" y="2928934"/>
            <a:ext cx="3501256" cy="3367904"/>
            <a:chOff x="570678" y="2857496"/>
            <a:chExt cx="3501256" cy="3367904"/>
          </a:xfrm>
        </p:grpSpPr>
        <p:cxnSp>
          <p:nvCxnSpPr>
            <p:cNvPr id="16" name="15 - Γωνιακή σύνδεση"/>
            <p:cNvCxnSpPr/>
            <p:nvPr/>
          </p:nvCxnSpPr>
          <p:spPr>
            <a:xfrm rot="16200000" flipH="1">
              <a:off x="2428860" y="4214818"/>
              <a:ext cx="2643206" cy="642942"/>
            </a:xfrm>
            <a:prstGeom prst="bentConnector3">
              <a:avLst>
                <a:gd name="adj1" fmla="val 1074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Γωνιακή σύνδεση"/>
            <p:cNvCxnSpPr/>
            <p:nvPr/>
          </p:nvCxnSpPr>
          <p:spPr>
            <a:xfrm>
              <a:off x="571472" y="4572008"/>
              <a:ext cx="2071702" cy="1285884"/>
            </a:xfrm>
            <a:prstGeom prst="bentConnector3">
              <a:avLst>
                <a:gd name="adj1" fmla="val 1449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2428860" y="5857892"/>
              <a:ext cx="428628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2392347" y="5822967"/>
              <a:ext cx="796136" cy="873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>
              <a:off x="2786050" y="5857892"/>
              <a:ext cx="1285884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5400000" flipH="1" flipV="1">
              <a:off x="428596" y="4429132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49 - Ελεύθερη σχεδίαση"/>
            <p:cNvSpPr/>
            <p:nvPr/>
          </p:nvSpPr>
          <p:spPr>
            <a:xfrm>
              <a:off x="2714612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Ελεύθερη σχεδίαση"/>
            <p:cNvSpPr/>
            <p:nvPr/>
          </p:nvSpPr>
          <p:spPr>
            <a:xfrm>
              <a:off x="1142976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52 - Ευθεία γραμμή σύνδεσης"/>
            <p:cNvCxnSpPr>
              <a:stCxn id="50" idx="0"/>
            </p:cNvCxnSpPr>
            <p:nvPr/>
          </p:nvCxnSpPr>
          <p:spPr>
            <a:xfrm flipH="1">
              <a:off x="1857356" y="3275507"/>
              <a:ext cx="857256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>
              <a:stCxn id="51" idx="0"/>
            </p:cNvCxnSpPr>
            <p:nvPr/>
          </p:nvCxnSpPr>
          <p:spPr>
            <a:xfrm flipH="1">
              <a:off x="571472" y="3275507"/>
              <a:ext cx="571504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71406" y="3786190"/>
              <a:ext cx="1000132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</a:t>
            </a:r>
            <a:r>
              <a:rPr lang="el-GR" sz="2400" b="1" dirty="0" smtClean="0"/>
              <a:t>δύο αντιστατών σε σειρά</a:t>
            </a:r>
            <a:endParaRPr lang="en-US" sz="2400" b="1" dirty="0" smtClean="0"/>
          </a:p>
        </p:txBody>
      </p:sp>
      <p:sp>
        <p:nvSpPr>
          <p:cNvPr id="62" name="61 - TextBox"/>
          <p:cNvSpPr txBox="1"/>
          <p:nvPr/>
        </p:nvSpPr>
        <p:spPr>
          <a:xfrm>
            <a:off x="1428728" y="235743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3000364" y="242886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3929058" y="4786322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 </a:t>
            </a:r>
            <a:endParaRPr lang="en-US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4179885" y="496412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>
            <a:off x="5357818" y="3500438"/>
            <a:ext cx="3429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Στο διπλανό ηλεκτρικό κύκλωμα βλέπουμε δυο αντιστάτες</a:t>
            </a:r>
            <a:r>
              <a:rPr lang="en-US" dirty="0" smtClean="0"/>
              <a:t>, </a:t>
            </a:r>
            <a:r>
              <a:rPr lang="el-GR" dirty="0" smtClean="0"/>
              <a:t>με αντιστάσεις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 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 που είναι συνδεδεμένοι σε σειρά.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  <p:bldP spid="63" grpId="0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αμπερομέτρου  σε κύκλωμα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grpSp>
        <p:nvGrpSpPr>
          <p:cNvPr id="37" name="36 - Ομάδα"/>
          <p:cNvGrpSpPr/>
          <p:nvPr/>
        </p:nvGrpSpPr>
        <p:grpSpPr>
          <a:xfrm>
            <a:off x="499272" y="2845330"/>
            <a:ext cx="3858446" cy="4012670"/>
            <a:chOff x="856430" y="2357430"/>
            <a:chExt cx="3858446" cy="4012670"/>
          </a:xfrm>
        </p:grpSpPr>
        <p:cxnSp>
          <p:nvCxnSpPr>
            <p:cNvPr id="16" name="15 - Γωνιακή σύνδεση"/>
            <p:cNvCxnSpPr>
              <a:stCxn id="21" idx="6"/>
            </p:cNvCxnSpPr>
            <p:nvPr/>
          </p:nvCxnSpPr>
          <p:spPr>
            <a:xfrm>
              <a:off x="3643306" y="3357562"/>
              <a:ext cx="714380" cy="2571768"/>
            </a:xfrm>
            <a:prstGeom prst="bentConnector2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Γωνιακή σύνδεση"/>
            <p:cNvCxnSpPr/>
            <p:nvPr/>
          </p:nvCxnSpPr>
          <p:spPr>
            <a:xfrm>
              <a:off x="857224" y="4643446"/>
              <a:ext cx="2071702" cy="1285884"/>
            </a:xfrm>
            <a:prstGeom prst="bentConnector3">
              <a:avLst>
                <a:gd name="adj1" fmla="val 1449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2714612" y="5929330"/>
              <a:ext cx="428628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2678099" y="5894405"/>
              <a:ext cx="796136" cy="873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>
              <a:off x="3071802" y="5929330"/>
              <a:ext cx="1285884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V="1">
              <a:off x="684696" y="4470918"/>
              <a:ext cx="345024" cy="32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50 - Ελεύθερη σχεδίαση"/>
            <p:cNvSpPr/>
            <p:nvPr/>
          </p:nvSpPr>
          <p:spPr>
            <a:xfrm>
              <a:off x="1428728" y="2928934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52 - Ευθεία γραμμή σύνδεσης"/>
            <p:cNvCxnSpPr>
              <a:stCxn id="21" idx="2"/>
              <a:endCxn id="51" idx="8"/>
            </p:cNvCxnSpPr>
            <p:nvPr/>
          </p:nvCxnSpPr>
          <p:spPr>
            <a:xfrm rot="10800000">
              <a:off x="2147186" y="3346946"/>
              <a:ext cx="853179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>
              <a:stCxn id="51" idx="0"/>
            </p:cNvCxnSpPr>
            <p:nvPr/>
          </p:nvCxnSpPr>
          <p:spPr>
            <a:xfrm flipH="1">
              <a:off x="857224" y="3346945"/>
              <a:ext cx="571504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357158" y="3857628"/>
              <a:ext cx="1000132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61 - TextBox"/>
            <p:cNvSpPr txBox="1"/>
            <p:nvPr/>
          </p:nvSpPr>
          <p:spPr>
            <a:xfrm>
              <a:off x="1428728" y="2357430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endParaRPr lang="en-US" sz="2400" baseline="-25000" dirty="0" smtClean="0"/>
            </a:p>
          </p:txBody>
        </p:sp>
        <p:sp>
          <p:nvSpPr>
            <p:cNvPr id="64" name="63 - TextBox"/>
            <p:cNvSpPr txBox="1"/>
            <p:nvPr/>
          </p:nvSpPr>
          <p:spPr>
            <a:xfrm>
              <a:off x="2285984" y="6000768"/>
              <a:ext cx="242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Ηλεκτρική πηγή</a:t>
              </a:r>
              <a:endParaRPr lang="en-US" b="1" dirty="0" smtClean="0"/>
            </a:p>
          </p:txBody>
        </p:sp>
        <p:sp>
          <p:nvSpPr>
            <p:cNvPr id="21" name="20 - Έλλειψη"/>
            <p:cNvSpPr/>
            <p:nvPr/>
          </p:nvSpPr>
          <p:spPr>
            <a:xfrm>
              <a:off x="3000364" y="3071810"/>
              <a:ext cx="642942" cy="57150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3071802" y="3071810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Α</a:t>
              </a:r>
              <a:endParaRPr lang="en-US" sz="2400" dirty="0" smtClean="0"/>
            </a:p>
          </p:txBody>
        </p:sp>
      </p:grpSp>
      <p:sp>
        <p:nvSpPr>
          <p:cNvPr id="30" name="29 - Έλλειψη"/>
          <p:cNvSpPr/>
          <p:nvPr/>
        </p:nvSpPr>
        <p:spPr>
          <a:xfrm>
            <a:off x="4857752" y="1500174"/>
            <a:ext cx="64294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4929190" y="150017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5429256" y="1928802"/>
            <a:ext cx="500066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929322" y="1785926"/>
            <a:ext cx="32146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Συμβολίζει  το </a:t>
            </a:r>
            <a:r>
              <a:rPr lang="el-GR" sz="2000" u="sng" dirty="0" smtClean="0"/>
              <a:t>αμπερόμετρο</a:t>
            </a:r>
            <a:r>
              <a:rPr lang="el-GR" sz="2000" dirty="0" smtClean="0"/>
              <a:t> που μετράει την ένταση του ρεύματος (τα αμπέρ), σε ένα ορισμένο σημείο του κυκλώματος</a:t>
            </a:r>
            <a:endParaRPr lang="en-US" sz="20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5000628" y="4857760"/>
            <a:ext cx="41433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u="sng" dirty="0" smtClean="0"/>
              <a:t>αμπερόμετρο </a:t>
            </a:r>
            <a:r>
              <a:rPr lang="el-GR" sz="2000" dirty="0" smtClean="0"/>
              <a:t>συνδέεται πάντα </a:t>
            </a:r>
            <a:r>
              <a:rPr lang="el-GR" sz="2000" u="sng" dirty="0" smtClean="0"/>
              <a:t>σε σειρά </a:t>
            </a:r>
            <a:r>
              <a:rPr lang="el-GR" sz="2000" dirty="0" smtClean="0"/>
              <a:t>με την ηλεκτρική συσκευή  (=ηλεκτρικό δίπολο), στην  οποία μετράει το ρεύμα</a:t>
            </a:r>
            <a:endParaRPr lang="en-US" sz="2000" dirty="0" smtClean="0"/>
          </a:p>
        </p:txBody>
      </p:sp>
      <p:sp>
        <p:nvSpPr>
          <p:cNvPr id="25" name="24 - Ορθογώνιο"/>
          <p:cNvSpPr/>
          <p:nvPr/>
        </p:nvSpPr>
        <p:spPr>
          <a:xfrm>
            <a:off x="3571868" y="4786322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 </a:t>
            </a:r>
            <a:endParaRPr lang="en-US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5400000" flipH="1" flipV="1">
            <a:off x="3822695" y="496412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30" grpId="0" animBg="1"/>
      <p:bldP spid="31" grpId="0"/>
      <p:bldP spid="36" grpId="0"/>
      <p:bldP spid="39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</a:t>
            </a:r>
            <a:r>
              <a:rPr lang="el-GR" sz="2400" b="1" dirty="0" smtClean="0"/>
              <a:t> </a:t>
            </a:r>
            <a:r>
              <a:rPr lang="el-GR" sz="2400" b="1" u="sng" dirty="0" smtClean="0"/>
              <a:t>παράλληλα</a:t>
            </a:r>
            <a:endParaRPr lang="en-US" sz="2400" b="1" u="sng" dirty="0" smtClean="0"/>
          </a:p>
        </p:txBody>
      </p:sp>
      <p:sp>
        <p:nvSpPr>
          <p:cNvPr id="62" name="61 - TextBox"/>
          <p:cNvSpPr txBox="1"/>
          <p:nvPr/>
        </p:nvSpPr>
        <p:spPr>
          <a:xfrm>
            <a:off x="2071670" y="400050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2000232" y="178592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3143240" y="4429132"/>
            <a:ext cx="2928958" cy="642942"/>
          </a:xfrm>
          <a:prstGeom prst="bentConnector3">
            <a:avLst>
              <a:gd name="adj1" fmla="val 941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571472" y="492919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500298" y="621508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463785" y="618015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928926" y="6215082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321439" y="4607727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2000232" y="2214554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2000232" y="357187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 flipV="1">
            <a:off x="1142976" y="2571743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571472" y="3357561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72200" y="3856834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428596" y="3286124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608381" y="3250405"/>
            <a:ext cx="135652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714612" y="2571744"/>
            <a:ext cx="157163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714612" y="3929066"/>
            <a:ext cx="157163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1142976" y="4000504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>
            <a:off x="4500562" y="492919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 </a:t>
            </a:r>
            <a:endParaRPr lang="en-US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 rot="5400000" flipH="1" flipV="1">
            <a:off x="4751389" y="5106999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5714976" y="3143248"/>
            <a:ext cx="3429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Στο διπλανό ηλεκτρικό κύκλωμα βλέπουμε δυο αντιστάτες</a:t>
            </a:r>
            <a:r>
              <a:rPr lang="en-US" dirty="0" smtClean="0"/>
              <a:t>, </a:t>
            </a:r>
            <a:r>
              <a:rPr lang="el-GR" dirty="0" smtClean="0"/>
              <a:t>με αντιστάσεις 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 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 που είναι </a:t>
            </a:r>
            <a:r>
              <a:rPr lang="el-GR" b="1" dirty="0" smtClean="0"/>
              <a:t>συνδεδεμένοι παράλληλα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857224" y="500042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βολτόμετρου στο ηλεκτρικό κύκλωμα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grpSp>
        <p:nvGrpSpPr>
          <p:cNvPr id="58" name="57 - Ομάδα"/>
          <p:cNvGrpSpPr/>
          <p:nvPr/>
        </p:nvGrpSpPr>
        <p:grpSpPr>
          <a:xfrm>
            <a:off x="142050" y="2928934"/>
            <a:ext cx="4358512" cy="3929066"/>
            <a:chOff x="142050" y="2928934"/>
            <a:chExt cx="4358512" cy="3929066"/>
          </a:xfrm>
        </p:grpSpPr>
        <p:sp>
          <p:nvSpPr>
            <p:cNvPr id="62" name="61 - TextBox"/>
            <p:cNvSpPr txBox="1"/>
            <p:nvPr/>
          </p:nvSpPr>
          <p:spPr>
            <a:xfrm>
              <a:off x="1500166" y="4204476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r>
                <a:rPr lang="en-US" sz="2400" baseline="-25000" dirty="0" smtClean="0"/>
                <a:t>1</a:t>
              </a:r>
            </a:p>
          </p:txBody>
        </p:sp>
        <p:cxnSp>
          <p:nvCxnSpPr>
            <p:cNvPr id="16" name="15 - Γωνιακή σύνδεση"/>
            <p:cNvCxnSpPr/>
            <p:nvPr/>
          </p:nvCxnSpPr>
          <p:spPr>
            <a:xfrm rot="16200000" flipH="1">
              <a:off x="2643174" y="4704542"/>
              <a:ext cx="2357454" cy="1214446"/>
            </a:xfrm>
            <a:prstGeom prst="bentConnector3">
              <a:avLst>
                <a:gd name="adj1" fmla="val -424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Γωνιακή σύνδεση"/>
            <p:cNvCxnSpPr/>
            <p:nvPr/>
          </p:nvCxnSpPr>
          <p:spPr>
            <a:xfrm>
              <a:off x="142844" y="5204608"/>
              <a:ext cx="2071702" cy="1285884"/>
            </a:xfrm>
            <a:prstGeom prst="bentConnector3">
              <a:avLst>
                <a:gd name="adj1" fmla="val 1449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2071670" y="6490492"/>
              <a:ext cx="428628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2035157" y="6455567"/>
              <a:ext cx="796136" cy="873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>
              <a:off x="2500298" y="6490492"/>
              <a:ext cx="2000264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V="1">
              <a:off x="-71470" y="4918856"/>
              <a:ext cx="500066" cy="7143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50 - Ελεύθερη σχεδίαση"/>
            <p:cNvSpPr/>
            <p:nvPr/>
          </p:nvSpPr>
          <p:spPr>
            <a:xfrm>
              <a:off x="1500166" y="3704410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52 - Ευθεία γραμμή σύνδεσης"/>
            <p:cNvCxnSpPr/>
            <p:nvPr/>
          </p:nvCxnSpPr>
          <p:spPr>
            <a:xfrm rot="10800000" flipV="1">
              <a:off x="642910" y="3214686"/>
              <a:ext cx="928694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/>
            <p:nvPr/>
          </p:nvCxnSpPr>
          <p:spPr>
            <a:xfrm flipH="1">
              <a:off x="142844" y="4133038"/>
              <a:ext cx="571504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-142908" y="4418790"/>
              <a:ext cx="571504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- Ευθεία γραμμή σύνδεσης"/>
            <p:cNvCxnSpPr/>
            <p:nvPr/>
          </p:nvCxnSpPr>
          <p:spPr>
            <a:xfrm rot="5400000">
              <a:off x="179357" y="3678239"/>
              <a:ext cx="928694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2536811" y="3678239"/>
              <a:ext cx="928694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0800000">
              <a:off x="2071670" y="3153864"/>
              <a:ext cx="928694" cy="60822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>
              <a:off x="2214546" y="4133038"/>
              <a:ext cx="1000132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- Ευθεία γραμμή σύνδεσης"/>
            <p:cNvCxnSpPr/>
            <p:nvPr/>
          </p:nvCxnSpPr>
          <p:spPr>
            <a:xfrm rot="10800000">
              <a:off x="642910" y="4133038"/>
              <a:ext cx="857256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- Έλλειψη"/>
            <p:cNvSpPr/>
            <p:nvPr/>
          </p:nvSpPr>
          <p:spPr>
            <a:xfrm>
              <a:off x="1571604" y="2928934"/>
              <a:ext cx="500066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1571604" y="2928934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V</a:t>
              </a:r>
            </a:p>
          </p:txBody>
        </p:sp>
      </p:grpSp>
      <p:cxnSp>
        <p:nvCxnSpPr>
          <p:cNvPr id="30" name="29 - Ευθύγραμμο βέλος σύνδεσης"/>
          <p:cNvCxnSpPr/>
          <p:nvPr/>
        </p:nvCxnSpPr>
        <p:spPr>
          <a:xfrm>
            <a:off x="5357818" y="1857364"/>
            <a:ext cx="500066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929322" y="1428736"/>
            <a:ext cx="32146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Συμβολίζει  το </a:t>
            </a:r>
            <a:r>
              <a:rPr lang="el-GR" sz="2000" u="sng" dirty="0" smtClean="0"/>
              <a:t>βολτόμετρο </a:t>
            </a:r>
            <a:r>
              <a:rPr lang="el-GR" sz="2000" dirty="0" smtClean="0"/>
              <a:t>που μετράει την τάση στα άκρα του καταναλωτή (</a:t>
            </a:r>
            <a:r>
              <a:rPr lang="el-GR" sz="2000" dirty="0" err="1" smtClean="0"/>
              <a:t>π.χ</a:t>
            </a:r>
            <a:r>
              <a:rPr lang="el-GR" sz="2000" dirty="0" smtClean="0"/>
              <a:t> αντιστάτη)   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AB</a:t>
            </a:r>
            <a:endParaRPr lang="en-US" sz="20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5000628" y="3357562"/>
            <a:ext cx="41433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u="sng" dirty="0" smtClean="0"/>
              <a:t>βολτόμετρο </a:t>
            </a:r>
            <a:r>
              <a:rPr lang="el-GR" sz="2000" dirty="0" smtClean="0"/>
              <a:t>συνδέεται πάντα </a:t>
            </a:r>
            <a:r>
              <a:rPr lang="el-GR" sz="2000" u="sng" dirty="0" smtClean="0"/>
              <a:t>παράλληλα </a:t>
            </a:r>
            <a:r>
              <a:rPr lang="el-GR" sz="2000" dirty="0" smtClean="0"/>
              <a:t>με την ηλεκτρική συσκευή  (δίπολο), στα άκρα της οποία μετράει το δυναμικό (τάση)</a:t>
            </a:r>
            <a:endParaRPr lang="en-US" sz="2000" dirty="0" smtClean="0"/>
          </a:p>
        </p:txBody>
      </p:sp>
      <p:sp>
        <p:nvSpPr>
          <p:cNvPr id="36" name="35 - Έλλειψη"/>
          <p:cNvSpPr/>
          <p:nvPr/>
        </p:nvSpPr>
        <p:spPr>
          <a:xfrm>
            <a:off x="4786314" y="1428736"/>
            <a:ext cx="64294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4857752" y="142873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</a:t>
            </a:r>
          </a:p>
        </p:txBody>
      </p:sp>
      <p:sp>
        <p:nvSpPr>
          <p:cNvPr id="59" name="58 - Έλλειψη"/>
          <p:cNvSpPr/>
          <p:nvPr/>
        </p:nvSpPr>
        <p:spPr>
          <a:xfrm>
            <a:off x="357158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Έλλειψη"/>
          <p:cNvSpPr/>
          <p:nvPr/>
        </p:nvSpPr>
        <p:spPr>
          <a:xfrm>
            <a:off x="3428992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214282" y="407194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69" name="68 - TextBox"/>
          <p:cNvSpPr txBox="1"/>
          <p:nvPr/>
        </p:nvSpPr>
        <p:spPr>
          <a:xfrm>
            <a:off x="3428992" y="407194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5143504" y="5072074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Στο διπλανό ηλεκτρικό κύκλωμα το βολτόμετρο μετράει την τάση και στα άκρα του αντιστάτη, αλλά και της πηγής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31" grpId="0"/>
      <p:bldP spid="32" grpId="0"/>
      <p:bldP spid="36" grpId="0" animBg="1"/>
      <p:bldP spid="37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1571604" y="357166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βολτόμετρου στο ηλεκτρικό κύκλωμα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715274" y="284715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858282" y="3347220"/>
            <a:ext cx="2357454" cy="1214446"/>
          </a:xfrm>
          <a:prstGeom prst="bentConnector3">
            <a:avLst>
              <a:gd name="adj1" fmla="val -424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357952" y="3847286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286778" y="5133170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250265" y="5098245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715406" y="5133170"/>
            <a:ext cx="200026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143638" y="3561534"/>
            <a:ext cx="500066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Ελεύθερη σχεδίαση"/>
          <p:cNvSpPr/>
          <p:nvPr/>
        </p:nvSpPr>
        <p:spPr>
          <a:xfrm>
            <a:off x="1715274" y="2347088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 flipV="1">
            <a:off x="1428728" y="5929330"/>
            <a:ext cx="92869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357158" y="2786058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72200" y="3061468"/>
            <a:ext cx="57150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1036613" y="5536421"/>
            <a:ext cx="785024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16200000" flipH="1">
            <a:off x="3322232" y="5536024"/>
            <a:ext cx="785818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>
            <a:off x="2857488" y="5929330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>
            <a:off x="2429654" y="2775716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858018" y="2775716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Έλλειψη"/>
          <p:cNvSpPr/>
          <p:nvPr/>
        </p:nvSpPr>
        <p:spPr>
          <a:xfrm>
            <a:off x="2357422" y="5643578"/>
            <a:ext cx="500066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357422" y="564357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</a:t>
            </a: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5357818" y="1857364"/>
            <a:ext cx="500066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929322" y="1428736"/>
            <a:ext cx="32146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Συμβολίζει  το </a:t>
            </a:r>
            <a:r>
              <a:rPr lang="el-GR" sz="2400" u="sng" dirty="0" smtClean="0"/>
              <a:t>βολτόμετρο </a:t>
            </a:r>
            <a:r>
              <a:rPr lang="el-GR" sz="2400" dirty="0" smtClean="0"/>
              <a:t>που μετράει την τάση στα άκρα της  ηλεκτρικής πηγής (</a:t>
            </a:r>
            <a:r>
              <a:rPr lang="el-GR" sz="2400" u="sng" dirty="0" smtClean="0"/>
              <a:t>μπαταρίας</a:t>
            </a:r>
            <a:r>
              <a:rPr lang="el-GR" sz="2400" dirty="0" smtClean="0"/>
              <a:t>)    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AB</a:t>
            </a:r>
            <a:endParaRPr lang="en-US" sz="2400" dirty="0" smtClean="0"/>
          </a:p>
        </p:txBody>
      </p:sp>
      <p:sp>
        <p:nvSpPr>
          <p:cNvPr id="36" name="35 - Έλλειψη"/>
          <p:cNvSpPr/>
          <p:nvPr/>
        </p:nvSpPr>
        <p:spPr>
          <a:xfrm>
            <a:off x="4786314" y="1428736"/>
            <a:ext cx="64294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4857752" y="142873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</a:t>
            </a:r>
          </a:p>
        </p:txBody>
      </p:sp>
      <p:sp>
        <p:nvSpPr>
          <p:cNvPr id="59" name="58 - Έλλειψη"/>
          <p:cNvSpPr/>
          <p:nvPr/>
        </p:nvSpPr>
        <p:spPr>
          <a:xfrm>
            <a:off x="785786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Έλλειψη"/>
          <p:cNvSpPr/>
          <p:nvPr/>
        </p:nvSpPr>
        <p:spPr>
          <a:xfrm>
            <a:off x="4214810" y="500063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42910" y="507207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69" name="68 - TextBox"/>
          <p:cNvSpPr txBox="1"/>
          <p:nvPr/>
        </p:nvSpPr>
        <p:spPr>
          <a:xfrm>
            <a:off x="4214810" y="500063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2" name="31 - Ορθογώνιο"/>
          <p:cNvSpPr/>
          <p:nvPr/>
        </p:nvSpPr>
        <p:spPr>
          <a:xfrm>
            <a:off x="4214810" y="385762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 </a:t>
            </a:r>
            <a:endParaRPr lang="en-US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rot="5400000" flipH="1" flipV="1">
            <a:off x="4465637" y="4035429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0 - Ομάδα"/>
          <p:cNvGrpSpPr/>
          <p:nvPr/>
        </p:nvGrpSpPr>
        <p:grpSpPr>
          <a:xfrm>
            <a:off x="856430" y="2928934"/>
            <a:ext cx="3501256" cy="3367904"/>
            <a:chOff x="570678" y="2857496"/>
            <a:chExt cx="3501256" cy="3367904"/>
          </a:xfrm>
        </p:grpSpPr>
        <p:cxnSp>
          <p:nvCxnSpPr>
            <p:cNvPr id="16" name="15 - Γωνιακή σύνδεση"/>
            <p:cNvCxnSpPr/>
            <p:nvPr/>
          </p:nvCxnSpPr>
          <p:spPr>
            <a:xfrm rot="16200000" flipH="1">
              <a:off x="2428860" y="4214818"/>
              <a:ext cx="2643206" cy="642942"/>
            </a:xfrm>
            <a:prstGeom prst="bentConnector3">
              <a:avLst>
                <a:gd name="adj1" fmla="val 1074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Γωνιακή σύνδεση"/>
            <p:cNvCxnSpPr/>
            <p:nvPr/>
          </p:nvCxnSpPr>
          <p:spPr>
            <a:xfrm>
              <a:off x="571472" y="4572008"/>
              <a:ext cx="2071702" cy="1285884"/>
            </a:xfrm>
            <a:prstGeom prst="bentConnector3">
              <a:avLst>
                <a:gd name="adj1" fmla="val 1449"/>
              </a:avLst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2428860" y="5857892"/>
              <a:ext cx="428628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2392347" y="5822967"/>
              <a:ext cx="796136" cy="873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>
              <a:off x="2786050" y="5857892"/>
              <a:ext cx="1285884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5400000" flipH="1" flipV="1">
              <a:off x="428596" y="4429132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49 - Ελεύθερη σχεδίαση"/>
            <p:cNvSpPr/>
            <p:nvPr/>
          </p:nvSpPr>
          <p:spPr>
            <a:xfrm>
              <a:off x="2714612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Ελεύθερη σχεδίαση"/>
            <p:cNvSpPr/>
            <p:nvPr/>
          </p:nvSpPr>
          <p:spPr>
            <a:xfrm>
              <a:off x="1142976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52 - Ευθεία γραμμή σύνδεσης"/>
            <p:cNvCxnSpPr>
              <a:stCxn id="50" idx="0"/>
            </p:cNvCxnSpPr>
            <p:nvPr/>
          </p:nvCxnSpPr>
          <p:spPr>
            <a:xfrm flipH="1">
              <a:off x="1857356" y="3275507"/>
              <a:ext cx="857256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>
              <a:stCxn id="51" idx="0"/>
            </p:cNvCxnSpPr>
            <p:nvPr/>
          </p:nvCxnSpPr>
          <p:spPr>
            <a:xfrm flipH="1">
              <a:off x="571472" y="3275507"/>
              <a:ext cx="571504" cy="1061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71406" y="3786190"/>
              <a:ext cx="1000132" cy="1588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59 - TextBox"/>
          <p:cNvSpPr txBox="1"/>
          <p:nvPr/>
        </p:nvSpPr>
        <p:spPr>
          <a:xfrm>
            <a:off x="1571604" y="357166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 σε σειρά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428728" y="235743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3000364" y="242886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sz="24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5214942" y="3500438"/>
            <a:ext cx="3143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en-US" sz="2400" b="1" dirty="0" smtClean="0">
                <a:solidFill>
                  <a:srgbClr val="0000FF"/>
                </a:solidFill>
              </a:rPr>
              <a:t>I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/>
              <a:t>  = 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4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baseline="-25000" dirty="0" smtClean="0"/>
              <a:t>  </a:t>
            </a:r>
            <a:r>
              <a:rPr lang="en-US" sz="2400" dirty="0" smtClean="0"/>
              <a:t> =  I</a:t>
            </a:r>
            <a:endParaRPr lang="en-US" sz="2400" baseline="-250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23" name="22 - TextBox"/>
          <p:cNvSpPr txBox="1"/>
          <p:nvPr/>
        </p:nvSpPr>
        <p:spPr>
          <a:xfrm>
            <a:off x="1571604" y="32146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I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4" name="23 - TextBox"/>
          <p:cNvSpPr txBox="1"/>
          <p:nvPr/>
        </p:nvSpPr>
        <p:spPr>
          <a:xfrm>
            <a:off x="3143240" y="328612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4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6" name="25 - Ορθογώνιο"/>
          <p:cNvSpPr/>
          <p:nvPr/>
        </p:nvSpPr>
        <p:spPr>
          <a:xfrm>
            <a:off x="3929058" y="428625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baseline="-25000" dirty="0" smtClean="0"/>
              <a:t> </a:t>
            </a:r>
            <a:endParaRPr lang="en-US" dirty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 flipH="1" flipV="1">
            <a:off x="4179885" y="4464057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 rot="10800000">
            <a:off x="2285984" y="335756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/>
          <p:cNvSpPr/>
          <p:nvPr/>
        </p:nvSpPr>
        <p:spPr>
          <a:xfrm>
            <a:off x="4643438" y="2500306"/>
            <a:ext cx="32861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Δύο αντιστάτες που συνδέονται  σε  σειρά έχουν την ίδια ένταση ρεύματος: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31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6083</TotalTime>
  <Words>1283</Words>
  <PresentationFormat>Προβολή στην οθόνη (4:3)</PresentationFormat>
  <Paragraphs>407</Paragraphs>
  <Slides>28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698</cp:revision>
  <dcterms:created xsi:type="dcterms:W3CDTF">2020-03-28T09:35:19Z</dcterms:created>
  <dcterms:modified xsi:type="dcterms:W3CDTF">2024-01-28T19:12:10Z</dcterms:modified>
</cp:coreProperties>
</file>