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6" r:id="rId2"/>
    <p:sldId id="358" r:id="rId3"/>
    <p:sldId id="391" r:id="rId4"/>
    <p:sldId id="390" r:id="rId5"/>
    <p:sldId id="392" r:id="rId6"/>
    <p:sldId id="393" r:id="rId7"/>
    <p:sldId id="394" r:id="rId8"/>
    <p:sldId id="39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12B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26" autoAdjust="0"/>
    <p:restoredTop sz="94697" autoAdjust="0"/>
  </p:normalViewPr>
  <p:slideViewPr>
    <p:cSldViewPr>
      <p:cViewPr>
        <p:scale>
          <a:sx n="73" d="100"/>
          <a:sy n="73" d="100"/>
        </p:scale>
        <p:origin x="-170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59 - TextBox"/>
          <p:cNvSpPr txBox="1"/>
          <p:nvPr/>
        </p:nvSpPr>
        <p:spPr>
          <a:xfrm>
            <a:off x="2214546" y="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Σύνδεση  δύο αντιστατών</a:t>
            </a:r>
            <a:endParaRPr lang="en-US" sz="2400" u="sng" dirty="0" smtClean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1785918" y="506173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500198" y="284715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1821637" y="5097451"/>
            <a:ext cx="2286016" cy="642942"/>
          </a:xfrm>
          <a:prstGeom prst="bentConnector3">
            <a:avLst>
              <a:gd name="adj1" fmla="val 857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0" y="5276046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1857388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820875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285984" y="6490492"/>
            <a:ext cx="92869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3275782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4633104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3632972"/>
            <a:ext cx="857256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4418790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53" y="4953781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4347352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1924020" y="4352126"/>
            <a:ext cx="1439102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3632972"/>
            <a:ext cx="428596" cy="1061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>
            <a:off x="2214578" y="5061732"/>
            <a:ext cx="50003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5061732"/>
            <a:ext cx="857256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76" y="438575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4028563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2071670" y="4633104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2143140" y="2918592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857224" y="3704410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2</a:t>
            </a:r>
            <a:endParaRPr lang="en-US" dirty="0"/>
          </a:p>
        </p:txBody>
      </p:sp>
      <p:sp>
        <p:nvSpPr>
          <p:cNvPr id="45" name="44 - Έλλειψη"/>
          <p:cNvSpPr/>
          <p:nvPr/>
        </p:nvSpPr>
        <p:spPr>
          <a:xfrm flipV="1">
            <a:off x="3214678" y="42759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3071802" y="391872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4" name="43 - Ορθογώνιο"/>
          <p:cNvSpPr/>
          <p:nvPr/>
        </p:nvSpPr>
        <p:spPr>
          <a:xfrm>
            <a:off x="2571704" y="5918988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0" y="1285860"/>
            <a:ext cx="1645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I  =  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+  I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 flipH="1" flipV="1">
            <a:off x="3108283" y="6096789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785786" y="5061732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ύγραμμο βέλος σύνδεσης"/>
          <p:cNvCxnSpPr/>
          <p:nvPr/>
        </p:nvCxnSpPr>
        <p:spPr>
          <a:xfrm rot="10800000">
            <a:off x="857224" y="3632972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785786" y="5133170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I</a:t>
            </a:r>
            <a:r>
              <a:rPr lang="el-GR" baseline="-25000" dirty="0" smtClean="0"/>
              <a:t>1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1428728" y="6133302"/>
            <a:ext cx="478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endParaRPr lang="en-US" dirty="0"/>
          </a:p>
        </p:txBody>
      </p:sp>
      <p:pic>
        <p:nvPicPr>
          <p:cNvPr id="4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1643050"/>
            <a:ext cx="1687810" cy="737205"/>
          </a:xfrm>
          <a:prstGeom prst="rect">
            <a:avLst/>
          </a:prstGeom>
          <a:noFill/>
        </p:spPr>
      </p:pic>
      <p:sp>
        <p:nvSpPr>
          <p:cNvPr id="65" name="64 - TextBox"/>
          <p:cNvSpPr txBox="1"/>
          <p:nvPr/>
        </p:nvSpPr>
        <p:spPr>
          <a:xfrm>
            <a:off x="285720" y="2214554"/>
            <a:ext cx="2357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Η τάση (</a:t>
            </a:r>
            <a:r>
              <a:rPr lang="en-US" sz="1400" dirty="0" smtClean="0"/>
              <a:t>V)  </a:t>
            </a:r>
            <a:r>
              <a:rPr lang="el-GR" sz="1400" dirty="0" smtClean="0"/>
              <a:t>ίδια παντού</a:t>
            </a:r>
            <a:endParaRPr lang="en-US" sz="1400" dirty="0" smtClean="0"/>
          </a:p>
        </p:txBody>
      </p:sp>
      <p:sp>
        <p:nvSpPr>
          <p:cNvPr id="87" name="86 - Ορθογώνιο"/>
          <p:cNvSpPr/>
          <p:nvPr/>
        </p:nvSpPr>
        <p:spPr>
          <a:xfrm>
            <a:off x="928662" y="928670"/>
            <a:ext cx="1309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παράλληλα</a:t>
            </a:r>
            <a:endParaRPr lang="en-US" b="1" dirty="0"/>
          </a:p>
        </p:txBody>
      </p:sp>
      <p:sp>
        <p:nvSpPr>
          <p:cNvPr id="88" name="87 - Ορθογώνιο"/>
          <p:cNvSpPr/>
          <p:nvPr/>
        </p:nvSpPr>
        <p:spPr>
          <a:xfrm>
            <a:off x="4286248" y="357166"/>
            <a:ext cx="142876" cy="6143644"/>
          </a:xfrm>
          <a:prstGeom prst="rect">
            <a:avLst/>
          </a:prstGeom>
          <a:solidFill>
            <a:srgbClr val="E12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89 - Ευθύγραμμο βέλος σύνδεσης"/>
          <p:cNvCxnSpPr/>
          <p:nvPr/>
        </p:nvCxnSpPr>
        <p:spPr>
          <a:xfrm rot="10800000" flipV="1">
            <a:off x="1785918" y="428604"/>
            <a:ext cx="1285886" cy="500066"/>
          </a:xfrm>
          <a:prstGeom prst="straightConnector1">
            <a:avLst/>
          </a:prstGeom>
          <a:ln w="38100">
            <a:solidFill>
              <a:srgbClr val="E12B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5 - Γωνιακή σύνδεση"/>
          <p:cNvCxnSpPr>
            <a:stCxn id="134" idx="8"/>
          </p:cNvCxnSpPr>
          <p:nvPr/>
        </p:nvCxnSpPr>
        <p:spPr>
          <a:xfrm>
            <a:off x="7862225" y="3989887"/>
            <a:ext cx="924617" cy="2582385"/>
          </a:xfrm>
          <a:prstGeom prst="bentConnector2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- Γωνιακή σύνδεση"/>
          <p:cNvCxnSpPr/>
          <p:nvPr/>
        </p:nvCxnSpPr>
        <p:spPr>
          <a:xfrm>
            <a:off x="4999072" y="5204608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- Ευθεία γραμμή σύνδεσης"/>
          <p:cNvCxnSpPr/>
          <p:nvPr/>
        </p:nvCxnSpPr>
        <p:spPr>
          <a:xfrm rot="5400000">
            <a:off x="6856460" y="649049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- Ευθεία γραμμή σύνδεσης"/>
          <p:cNvCxnSpPr/>
          <p:nvPr/>
        </p:nvCxnSpPr>
        <p:spPr>
          <a:xfrm rot="16200000" flipH="1">
            <a:off x="6819947" y="6455567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- Ευθεία γραμμή σύνδεσης"/>
          <p:cNvCxnSpPr/>
          <p:nvPr/>
        </p:nvCxnSpPr>
        <p:spPr>
          <a:xfrm>
            <a:off x="7213650" y="6490492"/>
            <a:ext cx="1573192" cy="10342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132 - Ευθεία γραμμή σύνδεσης"/>
          <p:cNvCxnSpPr/>
          <p:nvPr/>
        </p:nvCxnSpPr>
        <p:spPr>
          <a:xfrm rot="5400000" flipH="1" flipV="1">
            <a:off x="4862145" y="5066125"/>
            <a:ext cx="275410" cy="155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- Ελεύθερη σχεδίαση"/>
          <p:cNvSpPr/>
          <p:nvPr/>
        </p:nvSpPr>
        <p:spPr>
          <a:xfrm>
            <a:off x="7143768" y="357187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134 - Ελεύθερη σχεδίαση"/>
          <p:cNvSpPr/>
          <p:nvPr/>
        </p:nvSpPr>
        <p:spPr>
          <a:xfrm>
            <a:off x="5570576" y="3490096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135 - Ευθεία γραμμή σύνδεσης"/>
          <p:cNvCxnSpPr>
            <a:endCxn id="135" idx="8"/>
          </p:cNvCxnSpPr>
          <p:nvPr/>
        </p:nvCxnSpPr>
        <p:spPr>
          <a:xfrm rot="10800000">
            <a:off x="6289034" y="3908108"/>
            <a:ext cx="854735" cy="20959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136 - Ευθεία γραμμή σύνδεσης"/>
          <p:cNvCxnSpPr>
            <a:stCxn id="135" idx="0"/>
          </p:cNvCxnSpPr>
          <p:nvPr/>
        </p:nvCxnSpPr>
        <p:spPr>
          <a:xfrm flipH="1">
            <a:off x="4999072" y="3908107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- Ευθεία γραμμή σύνδεσης"/>
          <p:cNvCxnSpPr/>
          <p:nvPr/>
        </p:nvCxnSpPr>
        <p:spPr>
          <a:xfrm rot="5400000">
            <a:off x="4499006" y="4418790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138 - TextBox"/>
          <p:cNvSpPr txBox="1"/>
          <p:nvPr/>
        </p:nvSpPr>
        <p:spPr>
          <a:xfrm>
            <a:off x="5641982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140" name="139 - TextBox"/>
          <p:cNvSpPr txBox="1"/>
          <p:nvPr/>
        </p:nvSpPr>
        <p:spPr>
          <a:xfrm>
            <a:off x="7215206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</a:p>
        </p:txBody>
      </p:sp>
      <p:sp>
        <p:nvSpPr>
          <p:cNvPr id="141" name="140 - Έλλειψη"/>
          <p:cNvSpPr/>
          <p:nvPr/>
        </p:nvSpPr>
        <p:spPr>
          <a:xfrm flipV="1">
            <a:off x="6597983" y="385762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141 - Έλλειψη"/>
          <p:cNvSpPr/>
          <p:nvPr/>
        </p:nvSpPr>
        <p:spPr>
          <a:xfrm flipH="1" flipV="1">
            <a:off x="4927634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142 - Έλλειψη"/>
          <p:cNvSpPr/>
          <p:nvPr/>
        </p:nvSpPr>
        <p:spPr>
          <a:xfrm flipV="1">
            <a:off x="8598247" y="395478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143 - TextBox"/>
          <p:cNvSpPr txBox="1"/>
          <p:nvPr/>
        </p:nvSpPr>
        <p:spPr>
          <a:xfrm>
            <a:off x="4856196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145" name="144 - TextBox"/>
          <p:cNvSpPr txBox="1"/>
          <p:nvPr/>
        </p:nvSpPr>
        <p:spPr>
          <a:xfrm>
            <a:off x="6500826" y="350043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46" name="145 - TextBox"/>
          <p:cNvSpPr txBox="1"/>
          <p:nvPr/>
        </p:nvSpPr>
        <p:spPr>
          <a:xfrm>
            <a:off x="8501090" y="3429000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47" name="146 - Ορθογώνιο"/>
          <p:cNvSpPr/>
          <p:nvPr/>
        </p:nvSpPr>
        <p:spPr>
          <a:xfrm>
            <a:off x="5641982" y="3071810"/>
            <a:ext cx="459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</a:t>
            </a:r>
            <a:endParaRPr lang="en-US" dirty="0"/>
          </a:p>
        </p:txBody>
      </p:sp>
      <p:sp>
        <p:nvSpPr>
          <p:cNvPr id="148" name="147 - Ορθογώνιο"/>
          <p:cNvSpPr/>
          <p:nvPr/>
        </p:nvSpPr>
        <p:spPr>
          <a:xfrm>
            <a:off x="7358082" y="3214686"/>
            <a:ext cx="46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</a:t>
            </a:r>
            <a:endParaRPr lang="en-US" dirty="0"/>
          </a:p>
        </p:txBody>
      </p:sp>
      <p:sp>
        <p:nvSpPr>
          <p:cNvPr id="149" name="148 - TextBox"/>
          <p:cNvSpPr txBox="1"/>
          <p:nvPr/>
        </p:nvSpPr>
        <p:spPr>
          <a:xfrm>
            <a:off x="6142048" y="4000504"/>
            <a:ext cx="500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</a:t>
            </a:r>
            <a:endParaRPr lang="en-US" sz="2400" baseline="-25000" dirty="0" smtClean="0"/>
          </a:p>
          <a:p>
            <a:endParaRPr lang="en-US" sz="2400" baseline="-25000" dirty="0" smtClean="0"/>
          </a:p>
          <a:p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baseline="-25000" dirty="0" smtClean="0"/>
          </a:p>
        </p:txBody>
      </p:sp>
      <p:sp>
        <p:nvSpPr>
          <p:cNvPr id="150" name="149 - Ορθογώνιο"/>
          <p:cNvSpPr/>
          <p:nvPr/>
        </p:nvSpPr>
        <p:spPr>
          <a:xfrm>
            <a:off x="7500958" y="3929066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 I</a:t>
            </a:r>
            <a:r>
              <a:rPr lang="en-US" sz="2400" baseline="-25000" dirty="0" smtClean="0"/>
              <a:t>2 </a:t>
            </a:r>
            <a:endParaRPr lang="en-US" sz="2400" dirty="0"/>
          </a:p>
        </p:txBody>
      </p:sp>
      <p:cxnSp>
        <p:nvCxnSpPr>
          <p:cNvPr id="151" name="150 - Ευθύγραμμο βέλος σύνδεσης"/>
          <p:cNvCxnSpPr/>
          <p:nvPr/>
        </p:nvCxnSpPr>
        <p:spPr>
          <a:xfrm rot="5400000" flipH="1" flipV="1">
            <a:off x="8609041" y="567850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151 - TextBox"/>
          <p:cNvSpPr txBox="1"/>
          <p:nvPr/>
        </p:nvSpPr>
        <p:spPr>
          <a:xfrm>
            <a:off x="8429652" y="542926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Ι</a:t>
            </a:r>
            <a:endParaRPr lang="en-US" sz="2400" dirty="0" smtClean="0"/>
          </a:p>
        </p:txBody>
      </p:sp>
      <p:cxnSp>
        <p:nvCxnSpPr>
          <p:cNvPr id="156" name="155 - Ευθύγραμμο βέλος σύνδεσης"/>
          <p:cNvCxnSpPr/>
          <p:nvPr/>
        </p:nvCxnSpPr>
        <p:spPr>
          <a:xfrm>
            <a:off x="5214942" y="428604"/>
            <a:ext cx="1571636" cy="428628"/>
          </a:xfrm>
          <a:prstGeom prst="straightConnector1">
            <a:avLst/>
          </a:prstGeom>
          <a:ln w="38100">
            <a:solidFill>
              <a:srgbClr val="E12B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158 - Ορθογώνιο"/>
          <p:cNvSpPr/>
          <p:nvPr/>
        </p:nvSpPr>
        <p:spPr>
          <a:xfrm>
            <a:off x="6572264" y="928670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Σε σειρά</a:t>
            </a:r>
            <a:endParaRPr lang="en-US" b="1" dirty="0"/>
          </a:p>
        </p:txBody>
      </p:sp>
      <p:sp>
        <p:nvSpPr>
          <p:cNvPr id="160" name="159 - Ορθογώνιο"/>
          <p:cNvSpPr/>
          <p:nvPr/>
        </p:nvSpPr>
        <p:spPr>
          <a:xfrm>
            <a:off x="4786314" y="1857364"/>
            <a:ext cx="21431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</a:t>
            </a:r>
            <a:r>
              <a:rPr lang="el-GR" baseline="-25000" dirty="0" smtClean="0"/>
              <a:t>  </a:t>
            </a:r>
            <a:r>
              <a:rPr lang="el-GR" dirty="0" smtClean="0"/>
              <a:t> =     </a:t>
            </a:r>
            <a:r>
              <a:rPr lang="en-US" dirty="0" smtClean="0"/>
              <a:t>R</a:t>
            </a:r>
            <a:r>
              <a:rPr lang="en-US" baseline="-25000" dirty="0" smtClean="0"/>
              <a:t>1 </a:t>
            </a:r>
            <a:r>
              <a:rPr lang="el-GR" dirty="0" smtClean="0"/>
              <a:t>+  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61" name="160 - Ορθογώνιο"/>
          <p:cNvSpPr/>
          <p:nvPr/>
        </p:nvSpPr>
        <p:spPr>
          <a:xfrm>
            <a:off x="6072198" y="2357430"/>
            <a:ext cx="2643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AB</a:t>
            </a:r>
            <a:r>
              <a:rPr lang="el-GR" baseline="-25000" dirty="0" smtClean="0"/>
              <a:t>  </a:t>
            </a:r>
            <a:r>
              <a:rPr lang="el-GR" dirty="0" smtClean="0"/>
              <a:t> =     </a:t>
            </a:r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r>
              <a:rPr lang="el-GR" baseline="-25000" dirty="0" smtClean="0"/>
              <a:t>Γ  </a:t>
            </a:r>
            <a:r>
              <a:rPr lang="el-GR" dirty="0" smtClean="0"/>
              <a:t>  +   </a:t>
            </a:r>
            <a:r>
              <a:rPr lang="en-US" dirty="0" smtClean="0"/>
              <a:t>V</a:t>
            </a:r>
            <a:r>
              <a:rPr lang="el-GR" baseline="-25000" dirty="0" smtClean="0"/>
              <a:t>Γ</a:t>
            </a:r>
            <a:r>
              <a:rPr lang="en-US" baseline="-25000" dirty="0" smtClean="0"/>
              <a:t>B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62" name="161 - TextBox"/>
          <p:cNvSpPr txBox="1"/>
          <p:nvPr/>
        </p:nvSpPr>
        <p:spPr>
          <a:xfrm>
            <a:off x="5572132" y="135729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 =  I</a:t>
            </a:r>
            <a:r>
              <a:rPr lang="en-US" baseline="-25000" dirty="0" smtClean="0"/>
              <a:t>2  </a:t>
            </a:r>
            <a:r>
              <a:rPr lang="en-US" dirty="0" smtClean="0"/>
              <a:t> =  I </a:t>
            </a:r>
            <a:r>
              <a:rPr lang="el-GR" dirty="0" smtClean="0"/>
              <a:t> </a:t>
            </a:r>
            <a:endParaRPr lang="en-US" baseline="-25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60 - Ομάδα"/>
          <p:cNvGrpSpPr/>
          <p:nvPr/>
        </p:nvGrpSpPr>
        <p:grpSpPr>
          <a:xfrm>
            <a:off x="499272" y="3416834"/>
            <a:ext cx="3501256" cy="3367904"/>
            <a:chOff x="570678" y="2857496"/>
            <a:chExt cx="3501256" cy="3367904"/>
          </a:xfrm>
        </p:grpSpPr>
        <p:cxnSp>
          <p:nvCxnSpPr>
            <p:cNvPr id="16" name="15 - Γωνιακή σύνδεση"/>
            <p:cNvCxnSpPr/>
            <p:nvPr/>
          </p:nvCxnSpPr>
          <p:spPr>
            <a:xfrm rot="16200000" flipH="1">
              <a:off x="2428860" y="4214818"/>
              <a:ext cx="2643206" cy="642942"/>
            </a:xfrm>
            <a:prstGeom prst="bentConnector3">
              <a:avLst>
                <a:gd name="adj1" fmla="val 1074"/>
              </a:avLst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Γωνιακή σύνδεση"/>
            <p:cNvCxnSpPr/>
            <p:nvPr/>
          </p:nvCxnSpPr>
          <p:spPr>
            <a:xfrm>
              <a:off x="571472" y="4572008"/>
              <a:ext cx="2071702" cy="1285884"/>
            </a:xfrm>
            <a:prstGeom prst="bentConnector3">
              <a:avLst>
                <a:gd name="adj1" fmla="val 1449"/>
              </a:avLst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2428860" y="5857892"/>
              <a:ext cx="428628" cy="1588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2392347" y="5822967"/>
              <a:ext cx="796136" cy="873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>
              <a:off x="2786050" y="5857892"/>
              <a:ext cx="1285884" cy="1588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V="1">
              <a:off x="398944" y="4399480"/>
              <a:ext cx="345024" cy="32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49 - Ελεύθερη σχεδίαση"/>
            <p:cNvSpPr/>
            <p:nvPr/>
          </p:nvSpPr>
          <p:spPr>
            <a:xfrm>
              <a:off x="2714612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1" name="50 - Ελεύθερη σχεδίαση"/>
            <p:cNvSpPr/>
            <p:nvPr/>
          </p:nvSpPr>
          <p:spPr>
            <a:xfrm>
              <a:off x="1142976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53" name="52 - Ευθεία γραμμή σύνδεσης"/>
            <p:cNvCxnSpPr>
              <a:stCxn id="50" idx="0"/>
            </p:cNvCxnSpPr>
            <p:nvPr/>
          </p:nvCxnSpPr>
          <p:spPr>
            <a:xfrm flipH="1">
              <a:off x="1857356" y="3275507"/>
              <a:ext cx="857256" cy="10617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>
              <a:stCxn id="51" idx="0"/>
            </p:cNvCxnSpPr>
            <p:nvPr/>
          </p:nvCxnSpPr>
          <p:spPr>
            <a:xfrm flipH="1">
              <a:off x="571472" y="3275507"/>
              <a:ext cx="571504" cy="10617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71406" y="3786190"/>
              <a:ext cx="1000132" cy="1588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- TextBox"/>
          <p:cNvSpPr txBox="1"/>
          <p:nvPr/>
        </p:nvSpPr>
        <p:spPr>
          <a:xfrm>
            <a:off x="1214414" y="3000372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2786050" y="3071810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R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64" name="63 - TextBox"/>
          <p:cNvSpPr txBox="1"/>
          <p:nvPr/>
        </p:nvSpPr>
        <p:spPr>
          <a:xfrm>
            <a:off x="1928826" y="6488668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Ηλεκτρική πηγή</a:t>
            </a:r>
            <a:endParaRPr lang="en-US" sz="1600" b="1" dirty="0" smtClean="0"/>
          </a:p>
        </p:txBody>
      </p:sp>
      <p:sp>
        <p:nvSpPr>
          <p:cNvPr id="21" name="20 - Ορθογώνιο"/>
          <p:cNvSpPr/>
          <p:nvPr/>
        </p:nvSpPr>
        <p:spPr>
          <a:xfrm>
            <a:off x="3571900" y="5274222"/>
            <a:ext cx="312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I</a:t>
            </a:r>
            <a:r>
              <a:rPr lang="en-US" sz="1600" baseline="-25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3822727" y="5452023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42844" y="357166"/>
            <a:ext cx="85725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Δύο αντιστάτες με αντίσταση R</a:t>
            </a:r>
            <a:r>
              <a:rPr kumimoji="0" lang="el-GR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4Ω και R</a:t>
            </a:r>
            <a:r>
              <a:rPr kumimoji="0" lang="el-GR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Ω συνδέονται σε σειρά με πηγή τάσης V=20V.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Να σχεδιάσετε το κύκλωμα και να υπολογίσετε το ρεύμα που διαρρέει τον κάθε αντιστάτη.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Ποια η  διαφορά δυναμικού στα άκρα κάθε αντιστάτη;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786050" y="1142984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Λύση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1214414" y="1702346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1214414" y="1988098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>
            <a:off x="1214414" y="1988098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428860" y="1702346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4Ω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Ω</a:t>
            </a:r>
            <a:endParaRPr lang="el-GR" sz="1200" dirty="0">
              <a:solidFill>
                <a:srgbClr val="0000FF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1142976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786050" y="385762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I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6" name="35 - TextBox"/>
          <p:cNvSpPr txBox="1"/>
          <p:nvPr/>
        </p:nvSpPr>
        <p:spPr>
          <a:xfrm>
            <a:off x="1357290" y="385762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V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7" name="36 - TextBox"/>
          <p:cNvSpPr txBox="1"/>
          <p:nvPr/>
        </p:nvSpPr>
        <p:spPr>
          <a:xfrm>
            <a:off x="3071802" y="385762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V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9" name="38 - Ορθογώνιο"/>
          <p:cNvSpPr/>
          <p:nvPr/>
        </p:nvSpPr>
        <p:spPr>
          <a:xfrm>
            <a:off x="3786182" y="1702346"/>
            <a:ext cx="61266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V=20V</a:t>
            </a:r>
            <a:endParaRPr lang="el-GR" sz="11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642910" y="1714488"/>
            <a:ext cx="381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Α)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200" dirty="0"/>
          </a:p>
        </p:txBody>
      </p:sp>
      <p:sp>
        <p:nvSpPr>
          <p:cNvPr id="45" name="44 - TextBox"/>
          <p:cNvSpPr txBox="1"/>
          <p:nvPr/>
        </p:nvSpPr>
        <p:spPr>
          <a:xfrm>
            <a:off x="714348" y="2428868"/>
            <a:ext cx="7826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 smtClean="0"/>
              <a:t>Επειδή οι αντιστάτες είναι συνδεδεμένοι σε σειρά, θα διαρρέονται από το ίδιο ρεύμα  που διαρρέει  όλο το κύκλωμα.:</a:t>
            </a:r>
          </a:p>
        </p:txBody>
      </p:sp>
      <p:sp>
        <p:nvSpPr>
          <p:cNvPr id="46" name="45 - Ορθογώνιο"/>
          <p:cNvSpPr/>
          <p:nvPr/>
        </p:nvSpPr>
        <p:spPr>
          <a:xfrm>
            <a:off x="4857752" y="2786058"/>
            <a:ext cx="1186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  =  </a:t>
            </a:r>
            <a:r>
              <a:rPr lang="en-US" dirty="0" smtClean="0">
                <a:solidFill>
                  <a:srgbClr val="0000FF"/>
                </a:solidFill>
              </a:rPr>
              <a:t>I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baseline="-25000" dirty="0" smtClean="0"/>
              <a:t>  </a:t>
            </a:r>
            <a:r>
              <a:rPr lang="en-US" dirty="0" smtClean="0"/>
              <a:t> = 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4643438" y="335756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1200" dirty="0" smtClean="0"/>
          </a:p>
          <a:p>
            <a:r>
              <a:rPr lang="el-GR" sz="1200" dirty="0" smtClean="0"/>
              <a:t>Σύμφωνα με τα δεδομένα της άσκησης , θα βρω την  ισοδύναμη αντίσταση </a:t>
            </a:r>
            <a:r>
              <a:rPr lang="en-US" sz="1200" dirty="0" smtClean="0"/>
              <a:t>R, </a:t>
            </a:r>
            <a:r>
              <a:rPr lang="el-GR" sz="1200" dirty="0" smtClean="0"/>
              <a:t> και μετά  από τον τύπο </a:t>
            </a:r>
            <a:r>
              <a:rPr lang="en-US" sz="1200" dirty="0" smtClean="0"/>
              <a:t>R</a:t>
            </a:r>
            <a:r>
              <a:rPr lang="el-GR" sz="1200" dirty="0" smtClean="0"/>
              <a:t>=</a:t>
            </a:r>
            <a:r>
              <a:rPr lang="en-US" sz="1200" dirty="0" smtClean="0"/>
              <a:t>V/I  </a:t>
            </a:r>
            <a:r>
              <a:rPr lang="el-GR" sz="1200" dirty="0" smtClean="0"/>
              <a:t>θα βρω το ρεύμα.</a:t>
            </a:r>
          </a:p>
        </p:txBody>
      </p:sp>
      <p:sp>
        <p:nvSpPr>
          <p:cNvPr id="48" name="47 - Ορθογώνιο"/>
          <p:cNvSpPr/>
          <p:nvPr/>
        </p:nvSpPr>
        <p:spPr>
          <a:xfrm>
            <a:off x="5143504" y="4286256"/>
            <a:ext cx="2214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R</a:t>
            </a:r>
            <a:r>
              <a:rPr lang="el-GR" sz="2000" b="1" baseline="-25000" dirty="0" smtClean="0"/>
              <a:t>  </a:t>
            </a:r>
            <a:r>
              <a:rPr lang="el-GR" sz="2000" b="1" dirty="0" smtClean="0"/>
              <a:t> =     </a:t>
            </a:r>
            <a:r>
              <a:rPr lang="en-US" sz="2000" b="1" dirty="0" smtClean="0">
                <a:solidFill>
                  <a:srgbClr val="FF0000"/>
                </a:solidFill>
              </a:rPr>
              <a:t>R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b="1" baseline="-25000" dirty="0" smtClean="0"/>
              <a:t> </a:t>
            </a:r>
            <a:r>
              <a:rPr lang="el-GR" sz="2000" b="1" dirty="0" smtClean="0"/>
              <a:t>+   </a:t>
            </a:r>
            <a:r>
              <a:rPr lang="en-US" sz="2000" b="1" dirty="0" smtClean="0">
                <a:solidFill>
                  <a:srgbClr val="0000FF"/>
                </a:solidFill>
              </a:rPr>
              <a:t>R</a:t>
            </a:r>
            <a:r>
              <a:rPr lang="en-US" sz="2000" b="1" baseline="-25000" dirty="0" smtClean="0">
                <a:solidFill>
                  <a:srgbClr val="0000FF"/>
                </a:solidFill>
              </a:rPr>
              <a:t>2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5072066" y="4786322"/>
            <a:ext cx="2214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R</a:t>
            </a:r>
            <a:r>
              <a:rPr lang="el-GR" sz="2000" b="1" baseline="-25000" dirty="0" smtClean="0"/>
              <a:t>  </a:t>
            </a:r>
            <a:r>
              <a:rPr lang="el-GR" sz="2000" b="1" dirty="0" smtClean="0"/>
              <a:t> =     </a:t>
            </a:r>
            <a:r>
              <a:rPr lang="el-GR" sz="2000" b="1" dirty="0" smtClean="0">
                <a:solidFill>
                  <a:srgbClr val="FF0000"/>
                </a:solidFill>
              </a:rPr>
              <a:t>4</a:t>
            </a:r>
            <a:r>
              <a:rPr lang="el-GR" sz="2000" b="1" dirty="0" smtClean="0"/>
              <a:t>  </a:t>
            </a:r>
            <a:r>
              <a:rPr lang="en-US" sz="2000" b="1" baseline="-25000" dirty="0" smtClean="0"/>
              <a:t> </a:t>
            </a:r>
            <a:r>
              <a:rPr lang="el-GR" sz="2000" b="1" dirty="0" smtClean="0"/>
              <a:t>+  </a:t>
            </a:r>
            <a:r>
              <a:rPr lang="en-US" sz="2000" b="1" dirty="0" smtClean="0">
                <a:solidFill>
                  <a:srgbClr val="0000FF"/>
                </a:solidFill>
              </a:rPr>
              <a:t>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5143504" y="5214950"/>
            <a:ext cx="2214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R</a:t>
            </a:r>
            <a:r>
              <a:rPr lang="el-GR" sz="2000" b="1" baseline="-25000" dirty="0" smtClean="0"/>
              <a:t>  </a:t>
            </a:r>
            <a:r>
              <a:rPr lang="el-GR" sz="2000" b="1" dirty="0" smtClean="0"/>
              <a:t> =    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  Ω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8" name="57 - TextBox"/>
          <p:cNvSpPr txBox="1"/>
          <p:nvPr/>
        </p:nvSpPr>
        <p:spPr>
          <a:xfrm>
            <a:off x="5286380" y="5786454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Συνέχεια…</a:t>
            </a:r>
          </a:p>
        </p:txBody>
      </p:sp>
      <p:sp>
        <p:nvSpPr>
          <p:cNvPr id="54" name="53 - Ορθογώνιο"/>
          <p:cNvSpPr/>
          <p:nvPr/>
        </p:nvSpPr>
        <p:spPr>
          <a:xfrm>
            <a:off x="2214546" y="1988098"/>
            <a:ext cx="95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I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3571868" y="0"/>
            <a:ext cx="1335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Άσκηση 1 </a:t>
            </a:r>
            <a:endParaRPr 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21" grpId="0"/>
      <p:bldP spid="24" grpId="0"/>
      <p:bldP spid="25" grpId="0"/>
      <p:bldP spid="26" grpId="0"/>
      <p:bldP spid="29" grpId="0"/>
      <p:bldP spid="32" grpId="0"/>
      <p:bldP spid="33" grpId="0"/>
      <p:bldP spid="36" grpId="0"/>
      <p:bldP spid="37" grpId="0"/>
      <p:bldP spid="39" grpId="0"/>
      <p:bldP spid="44" grpId="0"/>
      <p:bldP spid="45" grpId="0"/>
      <p:bldP spid="46" grpId="0"/>
      <p:bldP spid="47" grpId="0"/>
      <p:bldP spid="48" grpId="0"/>
      <p:bldP spid="49" grpId="0"/>
      <p:bldP spid="52" grpId="0"/>
      <p:bldP spid="58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0 - Ομάδα"/>
          <p:cNvGrpSpPr/>
          <p:nvPr/>
        </p:nvGrpSpPr>
        <p:grpSpPr>
          <a:xfrm>
            <a:off x="142844" y="3490096"/>
            <a:ext cx="3501256" cy="3367904"/>
            <a:chOff x="570678" y="2857496"/>
            <a:chExt cx="3501256" cy="3367904"/>
          </a:xfrm>
        </p:grpSpPr>
        <p:cxnSp>
          <p:nvCxnSpPr>
            <p:cNvPr id="16" name="15 - Γωνιακή σύνδεση"/>
            <p:cNvCxnSpPr/>
            <p:nvPr/>
          </p:nvCxnSpPr>
          <p:spPr>
            <a:xfrm rot="16200000" flipH="1">
              <a:off x="2428860" y="4214818"/>
              <a:ext cx="2643206" cy="642942"/>
            </a:xfrm>
            <a:prstGeom prst="bentConnector3">
              <a:avLst>
                <a:gd name="adj1" fmla="val 1074"/>
              </a:avLst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Γωνιακή σύνδεση"/>
            <p:cNvCxnSpPr/>
            <p:nvPr/>
          </p:nvCxnSpPr>
          <p:spPr>
            <a:xfrm>
              <a:off x="571472" y="4572008"/>
              <a:ext cx="2071702" cy="1285884"/>
            </a:xfrm>
            <a:prstGeom prst="bentConnector3">
              <a:avLst>
                <a:gd name="adj1" fmla="val 1449"/>
              </a:avLst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2428860" y="5857892"/>
              <a:ext cx="428628" cy="1588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2392347" y="5822967"/>
              <a:ext cx="796136" cy="873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>
              <a:off x="2786050" y="5857892"/>
              <a:ext cx="1285884" cy="1588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V="1">
              <a:off x="363225" y="4363761"/>
              <a:ext cx="416462" cy="32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49 - Ελεύθερη σχεδίαση"/>
            <p:cNvSpPr/>
            <p:nvPr/>
          </p:nvSpPr>
          <p:spPr>
            <a:xfrm>
              <a:off x="2714612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1" name="50 - Ελεύθερη σχεδίαση"/>
            <p:cNvSpPr/>
            <p:nvPr/>
          </p:nvSpPr>
          <p:spPr>
            <a:xfrm>
              <a:off x="1142976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53" name="52 - Ευθεία γραμμή σύνδεσης"/>
            <p:cNvCxnSpPr>
              <a:stCxn id="50" idx="0"/>
            </p:cNvCxnSpPr>
            <p:nvPr/>
          </p:nvCxnSpPr>
          <p:spPr>
            <a:xfrm flipH="1">
              <a:off x="1857356" y="3275507"/>
              <a:ext cx="857256" cy="10617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>
              <a:stCxn id="51" idx="0"/>
            </p:cNvCxnSpPr>
            <p:nvPr/>
          </p:nvCxnSpPr>
          <p:spPr>
            <a:xfrm flipH="1">
              <a:off x="571472" y="3275507"/>
              <a:ext cx="571504" cy="10617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71406" y="3786190"/>
              <a:ext cx="1000132" cy="1588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- TextBox"/>
          <p:cNvSpPr txBox="1"/>
          <p:nvPr/>
        </p:nvSpPr>
        <p:spPr>
          <a:xfrm>
            <a:off x="857986" y="3073634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2429622" y="3145072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R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3215472" y="5347484"/>
            <a:ext cx="312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I</a:t>
            </a:r>
            <a:r>
              <a:rPr lang="en-US" sz="1600" baseline="-25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3466299" y="5525285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571736" y="35716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Λύση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1000100" y="845090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1000100" y="1130842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>
            <a:off x="1000100" y="1130842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214546" y="845090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4Ω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Ω</a:t>
            </a:r>
            <a:endParaRPr lang="el-GR" sz="1200" dirty="0">
              <a:solidFill>
                <a:srgbClr val="0000FF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786548" y="385945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9622" y="39308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I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6" name="35 - TextBox"/>
          <p:cNvSpPr txBox="1"/>
          <p:nvPr/>
        </p:nvSpPr>
        <p:spPr>
          <a:xfrm>
            <a:off x="1000862" y="39308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V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7" name="36 - TextBox"/>
          <p:cNvSpPr txBox="1"/>
          <p:nvPr/>
        </p:nvSpPr>
        <p:spPr>
          <a:xfrm>
            <a:off x="2715374" y="39308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V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9" name="38 - Ορθογώνιο"/>
          <p:cNvSpPr/>
          <p:nvPr/>
        </p:nvSpPr>
        <p:spPr>
          <a:xfrm>
            <a:off x="3571868" y="845090"/>
            <a:ext cx="61266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V=20V</a:t>
            </a:r>
            <a:endParaRPr lang="el-GR" sz="11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500034" y="1000108"/>
            <a:ext cx="381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Α)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200" dirty="0"/>
          </a:p>
        </p:txBody>
      </p:sp>
      <p:sp>
        <p:nvSpPr>
          <p:cNvPr id="54" name="53 - TextBox"/>
          <p:cNvSpPr txBox="1"/>
          <p:nvPr/>
        </p:nvSpPr>
        <p:spPr>
          <a:xfrm>
            <a:off x="857224" y="1643050"/>
            <a:ext cx="33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Το ρεύμα στο κύκλωμα θα είναι  :</a:t>
            </a:r>
          </a:p>
        </p:txBody>
      </p:sp>
      <p:sp>
        <p:nvSpPr>
          <p:cNvPr id="56" name="55 - TextBox"/>
          <p:cNvSpPr txBox="1"/>
          <p:nvPr/>
        </p:nvSpPr>
        <p:spPr>
          <a:xfrm>
            <a:off x="3000364" y="357166"/>
            <a:ext cx="2143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Συνέχεια…</a:t>
            </a:r>
          </a:p>
        </p:txBody>
      </p:sp>
      <p:sp>
        <p:nvSpPr>
          <p:cNvPr id="58" name="57 - Ορθογώνιο"/>
          <p:cNvSpPr/>
          <p:nvPr/>
        </p:nvSpPr>
        <p:spPr>
          <a:xfrm>
            <a:off x="4714876" y="2214554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R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4929190" y="2214554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5214942" y="2071678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5214942" y="2357430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5286380" y="2357430"/>
            <a:ext cx="2327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I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5929322" y="2143116"/>
            <a:ext cx="5715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R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6143636" y="2143116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69" name="68 - Ορθογώνιο"/>
          <p:cNvSpPr/>
          <p:nvPr/>
        </p:nvSpPr>
        <p:spPr>
          <a:xfrm>
            <a:off x="6429388" y="2071678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6500826" y="2428868"/>
            <a:ext cx="2327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I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7286644" y="2143116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I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7500958" y="2143116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7715272" y="2000240"/>
            <a:ext cx="5000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7786710" y="2357430"/>
            <a:ext cx="2856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R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77" name="76 - Ευθεία γραμμή σύνδεσης"/>
          <p:cNvCxnSpPr/>
          <p:nvPr/>
        </p:nvCxnSpPr>
        <p:spPr>
          <a:xfrm rot="16200000" flipH="1">
            <a:off x="6292018" y="2351924"/>
            <a:ext cx="131864" cy="285752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Ορθογώνιο"/>
          <p:cNvSpPr/>
          <p:nvPr/>
        </p:nvSpPr>
        <p:spPr>
          <a:xfrm>
            <a:off x="2000232" y="5786454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81" name="80 - TextBox"/>
          <p:cNvSpPr txBox="1"/>
          <p:nvPr/>
        </p:nvSpPr>
        <p:spPr>
          <a:xfrm>
            <a:off x="5643570" y="21431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</a:t>
            </a:r>
            <a:endParaRPr lang="el-GR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>
            <a:off x="6429388" y="2357430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/>
          <p:nvPr/>
        </p:nvCxnSpPr>
        <p:spPr>
          <a:xfrm>
            <a:off x="7786710" y="2285992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- TextBox"/>
          <p:cNvSpPr txBox="1"/>
          <p:nvPr/>
        </p:nvSpPr>
        <p:spPr>
          <a:xfrm>
            <a:off x="6929454" y="21431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</a:t>
            </a:r>
            <a:endParaRPr lang="el-GR" dirty="0"/>
          </a:p>
        </p:txBody>
      </p:sp>
      <p:sp>
        <p:nvSpPr>
          <p:cNvPr id="87" name="86 - Ορθογώνιο"/>
          <p:cNvSpPr/>
          <p:nvPr/>
        </p:nvSpPr>
        <p:spPr>
          <a:xfrm>
            <a:off x="5072066" y="307181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I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88" name="87 - Ορθογώνιο"/>
          <p:cNvSpPr/>
          <p:nvPr/>
        </p:nvSpPr>
        <p:spPr>
          <a:xfrm>
            <a:off x="5214942" y="3071810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5500694" y="2928934"/>
            <a:ext cx="5000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20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5572132" y="3286124"/>
            <a:ext cx="2856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5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5572132" y="3214686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4714876" y="307181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</a:t>
            </a:r>
            <a:endParaRPr lang="el-GR" dirty="0"/>
          </a:p>
        </p:txBody>
      </p:sp>
      <p:sp>
        <p:nvSpPr>
          <p:cNvPr id="84" name="83 - Ορθογώνιο"/>
          <p:cNvSpPr/>
          <p:nvPr/>
        </p:nvSpPr>
        <p:spPr>
          <a:xfrm>
            <a:off x="6500826" y="3000372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I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6643702" y="3000372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93" name="92 - Ορθογώνιο"/>
          <p:cNvSpPr/>
          <p:nvPr/>
        </p:nvSpPr>
        <p:spPr>
          <a:xfrm>
            <a:off x="6858016" y="3000372"/>
            <a:ext cx="5000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4 A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6143636" y="3000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</a:t>
            </a:r>
            <a:endParaRPr lang="el-GR" dirty="0"/>
          </a:p>
        </p:txBody>
      </p:sp>
      <p:sp>
        <p:nvSpPr>
          <p:cNvPr id="97" name="96 - Ορθογώνιο"/>
          <p:cNvSpPr/>
          <p:nvPr/>
        </p:nvSpPr>
        <p:spPr>
          <a:xfrm>
            <a:off x="4214810" y="5000636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l-GR" dirty="0" smtClean="0">
                <a:solidFill>
                  <a:srgbClr val="FF0000"/>
                </a:solidFill>
              </a:rPr>
              <a:t> =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8" name="97 - TextBox"/>
          <p:cNvSpPr txBox="1"/>
          <p:nvPr/>
        </p:nvSpPr>
        <p:spPr>
          <a:xfrm>
            <a:off x="4071934" y="4357694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Αφού το ρεύμα είναι ίδιο σε όλους τους αντιστάτες και στη πηγή  θα ισχύει:</a:t>
            </a:r>
          </a:p>
        </p:txBody>
      </p:sp>
      <p:sp>
        <p:nvSpPr>
          <p:cNvPr id="99" name="98 - Ορθογώνιο"/>
          <p:cNvSpPr/>
          <p:nvPr/>
        </p:nvSpPr>
        <p:spPr>
          <a:xfrm>
            <a:off x="5857884" y="5000636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I</a:t>
            </a:r>
            <a:r>
              <a:rPr lang="en-US" baseline="-25000" dirty="0" smtClean="0">
                <a:solidFill>
                  <a:srgbClr val="0000FF"/>
                </a:solidFill>
              </a:rPr>
              <a:t>2  </a:t>
            </a:r>
            <a:r>
              <a:rPr lang="en-US" dirty="0" smtClean="0">
                <a:solidFill>
                  <a:srgbClr val="0000FF"/>
                </a:solidFill>
              </a:rPr>
              <a:t> =  4</a:t>
            </a:r>
            <a:r>
              <a:rPr lang="el-GR" dirty="0" smtClean="0">
                <a:solidFill>
                  <a:srgbClr val="0000FF"/>
                </a:solidFill>
              </a:rPr>
              <a:t>Α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00" name="99 - Ορθογώνιο"/>
          <p:cNvSpPr/>
          <p:nvPr/>
        </p:nvSpPr>
        <p:spPr>
          <a:xfrm>
            <a:off x="7572396" y="4929198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  =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4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Α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0" name="69 - Ορθογώνιο"/>
          <p:cNvSpPr/>
          <p:nvPr/>
        </p:nvSpPr>
        <p:spPr>
          <a:xfrm>
            <a:off x="3857620" y="0"/>
            <a:ext cx="1335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Άσκηση 1 </a:t>
            </a:r>
            <a:endParaRPr 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2406653" y="1130842"/>
            <a:ext cx="95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I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8" name="77 - TextBox"/>
          <p:cNvSpPr txBox="1"/>
          <p:nvPr/>
        </p:nvSpPr>
        <p:spPr>
          <a:xfrm>
            <a:off x="5786446" y="5857892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Συνέχεια…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9" grpId="0"/>
      <p:bldP spid="44" grpId="0"/>
      <p:bldP spid="54" grpId="0"/>
      <p:bldP spid="58" grpId="0"/>
      <p:bldP spid="59" grpId="0"/>
      <p:bldP spid="60" grpId="0"/>
      <p:bldP spid="65" grpId="0"/>
      <p:bldP spid="66" grpId="0"/>
      <p:bldP spid="68" grpId="0"/>
      <p:bldP spid="69" grpId="0"/>
      <p:bldP spid="71" grpId="0"/>
      <p:bldP spid="72" grpId="0"/>
      <p:bldP spid="73" grpId="0"/>
      <p:bldP spid="74" grpId="0"/>
      <p:bldP spid="76" grpId="0"/>
      <p:bldP spid="81" grpId="0"/>
      <p:bldP spid="86" grpId="0"/>
      <p:bldP spid="87" grpId="0"/>
      <p:bldP spid="88" grpId="0"/>
      <p:bldP spid="89" grpId="0"/>
      <p:bldP spid="90" grpId="0"/>
      <p:bldP spid="92" grpId="0"/>
      <p:bldP spid="84" grpId="0"/>
      <p:bldP spid="85" grpId="0"/>
      <p:bldP spid="93" grpId="0"/>
      <p:bldP spid="96" grpId="0"/>
      <p:bldP spid="97" grpId="0"/>
      <p:bldP spid="98" grpId="0"/>
      <p:bldP spid="99" grpId="0"/>
      <p:bldP spid="100" grpId="0"/>
      <p:bldP spid="75" grpId="0"/>
      <p:bldP spid="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0 - Ομάδα"/>
          <p:cNvGrpSpPr/>
          <p:nvPr/>
        </p:nvGrpSpPr>
        <p:grpSpPr>
          <a:xfrm>
            <a:off x="142844" y="3490096"/>
            <a:ext cx="3501256" cy="3367904"/>
            <a:chOff x="570678" y="2857496"/>
            <a:chExt cx="3501256" cy="3367904"/>
          </a:xfrm>
        </p:grpSpPr>
        <p:cxnSp>
          <p:nvCxnSpPr>
            <p:cNvPr id="16" name="15 - Γωνιακή σύνδεση"/>
            <p:cNvCxnSpPr/>
            <p:nvPr/>
          </p:nvCxnSpPr>
          <p:spPr>
            <a:xfrm rot="16200000" flipH="1">
              <a:off x="2428860" y="4214818"/>
              <a:ext cx="2643206" cy="642942"/>
            </a:xfrm>
            <a:prstGeom prst="bentConnector3">
              <a:avLst>
                <a:gd name="adj1" fmla="val 1074"/>
              </a:avLst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Γωνιακή σύνδεση"/>
            <p:cNvCxnSpPr/>
            <p:nvPr/>
          </p:nvCxnSpPr>
          <p:spPr>
            <a:xfrm>
              <a:off x="571472" y="4572008"/>
              <a:ext cx="2071702" cy="1285884"/>
            </a:xfrm>
            <a:prstGeom prst="bentConnector3">
              <a:avLst>
                <a:gd name="adj1" fmla="val 1449"/>
              </a:avLst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2428860" y="5857892"/>
              <a:ext cx="428628" cy="1588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2392347" y="5822967"/>
              <a:ext cx="796136" cy="873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>
              <a:off x="2786050" y="5857892"/>
              <a:ext cx="1285884" cy="1588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V="1">
              <a:off x="363225" y="4363761"/>
              <a:ext cx="416462" cy="32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49 - Ελεύθερη σχεδίαση"/>
            <p:cNvSpPr/>
            <p:nvPr/>
          </p:nvSpPr>
          <p:spPr>
            <a:xfrm>
              <a:off x="2714612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1" name="50 - Ελεύθερη σχεδίαση"/>
            <p:cNvSpPr/>
            <p:nvPr/>
          </p:nvSpPr>
          <p:spPr>
            <a:xfrm>
              <a:off x="1142976" y="2857496"/>
              <a:ext cx="718457" cy="424542"/>
            </a:xfrm>
            <a:custGeom>
              <a:avLst/>
              <a:gdLst>
                <a:gd name="connsiteX0" fmla="*/ 0 w 718457"/>
                <a:gd name="connsiteY0" fmla="*/ 418011 h 424542"/>
                <a:gd name="connsiteX1" fmla="*/ 104503 w 718457"/>
                <a:gd name="connsiteY1" fmla="*/ 0 h 424542"/>
                <a:gd name="connsiteX2" fmla="*/ 169817 w 718457"/>
                <a:gd name="connsiteY2" fmla="*/ 418011 h 424542"/>
                <a:gd name="connsiteX3" fmla="*/ 274320 w 718457"/>
                <a:gd name="connsiteY3" fmla="*/ 13063 h 424542"/>
                <a:gd name="connsiteX4" fmla="*/ 365760 w 718457"/>
                <a:gd name="connsiteY4" fmla="*/ 418011 h 424542"/>
                <a:gd name="connsiteX5" fmla="*/ 470263 w 718457"/>
                <a:gd name="connsiteY5" fmla="*/ 13063 h 424542"/>
                <a:gd name="connsiteX6" fmla="*/ 535577 w 718457"/>
                <a:gd name="connsiteY6" fmla="*/ 418011 h 424542"/>
                <a:gd name="connsiteX7" fmla="*/ 640080 w 718457"/>
                <a:gd name="connsiteY7" fmla="*/ 52251 h 424542"/>
                <a:gd name="connsiteX8" fmla="*/ 718457 w 718457"/>
                <a:gd name="connsiteY8" fmla="*/ 418011 h 424542"/>
                <a:gd name="connsiteX9" fmla="*/ 718457 w 718457"/>
                <a:gd name="connsiteY9" fmla="*/ 418011 h 42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8457" h="424542">
                  <a:moveTo>
                    <a:pt x="0" y="418011"/>
                  </a:moveTo>
                  <a:cubicBezTo>
                    <a:pt x="38100" y="209005"/>
                    <a:pt x="76200" y="0"/>
                    <a:pt x="104503" y="0"/>
                  </a:cubicBezTo>
                  <a:cubicBezTo>
                    <a:pt x="132806" y="0"/>
                    <a:pt x="141514" y="415834"/>
                    <a:pt x="169817" y="418011"/>
                  </a:cubicBezTo>
                  <a:cubicBezTo>
                    <a:pt x="198120" y="420188"/>
                    <a:pt x="241663" y="13063"/>
                    <a:pt x="274320" y="13063"/>
                  </a:cubicBezTo>
                  <a:cubicBezTo>
                    <a:pt x="306977" y="13063"/>
                    <a:pt x="333103" y="418011"/>
                    <a:pt x="365760" y="418011"/>
                  </a:cubicBezTo>
                  <a:cubicBezTo>
                    <a:pt x="398417" y="418011"/>
                    <a:pt x="441960" y="13063"/>
                    <a:pt x="470263" y="13063"/>
                  </a:cubicBezTo>
                  <a:cubicBezTo>
                    <a:pt x="498566" y="13063"/>
                    <a:pt x="507274" y="411480"/>
                    <a:pt x="535577" y="418011"/>
                  </a:cubicBezTo>
                  <a:cubicBezTo>
                    <a:pt x="563880" y="424542"/>
                    <a:pt x="609600" y="52251"/>
                    <a:pt x="640080" y="52251"/>
                  </a:cubicBezTo>
                  <a:cubicBezTo>
                    <a:pt x="670560" y="52251"/>
                    <a:pt x="718457" y="418011"/>
                    <a:pt x="718457" y="418011"/>
                  </a:cubicBezTo>
                  <a:lnTo>
                    <a:pt x="718457" y="418011"/>
                  </a:lnTo>
                </a:path>
              </a:pathLst>
            </a:cu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53" name="52 - Ευθεία γραμμή σύνδεσης"/>
            <p:cNvCxnSpPr>
              <a:stCxn id="50" idx="0"/>
            </p:cNvCxnSpPr>
            <p:nvPr/>
          </p:nvCxnSpPr>
          <p:spPr>
            <a:xfrm flipH="1">
              <a:off x="1857356" y="3275507"/>
              <a:ext cx="857256" cy="10617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>
              <a:stCxn id="51" idx="0"/>
            </p:cNvCxnSpPr>
            <p:nvPr/>
          </p:nvCxnSpPr>
          <p:spPr>
            <a:xfrm flipH="1">
              <a:off x="571472" y="3275507"/>
              <a:ext cx="571504" cy="10617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71406" y="3786190"/>
              <a:ext cx="1000132" cy="1588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- TextBox"/>
          <p:cNvSpPr txBox="1"/>
          <p:nvPr/>
        </p:nvSpPr>
        <p:spPr>
          <a:xfrm>
            <a:off x="857986" y="3073634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2429622" y="3145072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R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3215472" y="5347484"/>
            <a:ext cx="312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I</a:t>
            </a:r>
            <a:r>
              <a:rPr lang="en-US" sz="1600" baseline="-25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3466299" y="5525285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500430" y="35716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Λύση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1071538" y="714356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1071538" y="1000108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>
            <a:off x="1071538" y="1000108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285984" y="714356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4Ω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Ω</a:t>
            </a:r>
            <a:endParaRPr lang="el-GR" sz="1200" dirty="0">
              <a:solidFill>
                <a:srgbClr val="0000FF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786548" y="385945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9622" y="39308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I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6" name="35 - TextBox"/>
          <p:cNvSpPr txBox="1"/>
          <p:nvPr/>
        </p:nvSpPr>
        <p:spPr>
          <a:xfrm>
            <a:off x="1000862" y="39308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V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7" name="36 - TextBox"/>
          <p:cNvSpPr txBox="1"/>
          <p:nvPr/>
        </p:nvSpPr>
        <p:spPr>
          <a:xfrm>
            <a:off x="2715374" y="39308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V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9" name="38 - Ορθογώνιο"/>
          <p:cNvSpPr/>
          <p:nvPr/>
        </p:nvSpPr>
        <p:spPr>
          <a:xfrm>
            <a:off x="3643306" y="714356"/>
            <a:ext cx="61266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V=20V</a:t>
            </a:r>
            <a:endParaRPr lang="el-GR" sz="11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2571736" y="114298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V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1" name="40 - TextBox"/>
          <p:cNvSpPr txBox="1"/>
          <p:nvPr/>
        </p:nvSpPr>
        <p:spPr>
          <a:xfrm>
            <a:off x="3428992" y="107154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V</a:t>
            </a:r>
            <a:r>
              <a:rPr lang="en-US" sz="1600" baseline="-25000" dirty="0" smtClean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4" name="43 - Ορθογώνιο"/>
          <p:cNvSpPr/>
          <p:nvPr/>
        </p:nvSpPr>
        <p:spPr>
          <a:xfrm>
            <a:off x="357158" y="785794"/>
            <a:ext cx="381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Β)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200" dirty="0"/>
          </a:p>
        </p:txBody>
      </p:sp>
      <p:sp>
        <p:nvSpPr>
          <p:cNvPr id="54" name="53 - TextBox"/>
          <p:cNvSpPr txBox="1"/>
          <p:nvPr/>
        </p:nvSpPr>
        <p:spPr>
          <a:xfrm>
            <a:off x="428564" y="1500174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τάση στον κάθε αντιστάτη θα είναι διαφορετική, άρα θα βρω χωριστά την τάση για το κάθε αντιστάτη:</a:t>
            </a:r>
          </a:p>
        </p:txBody>
      </p:sp>
      <p:sp>
        <p:nvSpPr>
          <p:cNvPr id="56" name="55 - TextBox"/>
          <p:cNvSpPr txBox="1"/>
          <p:nvPr/>
        </p:nvSpPr>
        <p:spPr>
          <a:xfrm>
            <a:off x="3071802" y="357166"/>
            <a:ext cx="2143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Συνέχεια…</a:t>
            </a:r>
          </a:p>
        </p:txBody>
      </p:sp>
      <p:sp>
        <p:nvSpPr>
          <p:cNvPr id="58" name="57 - Ορθογώνιο"/>
          <p:cNvSpPr/>
          <p:nvPr/>
        </p:nvSpPr>
        <p:spPr>
          <a:xfrm>
            <a:off x="3071802" y="271462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3357554" y="2714620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3571868" y="2571744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3571868" y="2857496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3643306" y="2857496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I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8064544" y="2643182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2000232" y="5786454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86" name="85 - TextBox"/>
          <p:cNvSpPr txBox="1"/>
          <p:nvPr/>
        </p:nvSpPr>
        <p:spPr>
          <a:xfrm>
            <a:off x="7493040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=&gt;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03" name="102 - TextBox"/>
          <p:cNvSpPr txBox="1"/>
          <p:nvPr/>
        </p:nvSpPr>
        <p:spPr>
          <a:xfrm>
            <a:off x="4929190" y="2000240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Για τον αντιστάτη </a:t>
            </a:r>
            <a:r>
              <a:rPr lang="en-US" sz="1600" dirty="0" smtClean="0">
                <a:solidFill>
                  <a:srgbClr val="FF0000"/>
                </a:solidFill>
              </a:rPr>
              <a:t>R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  <a:r>
              <a:rPr lang="el-GR" sz="1600" baseline="-25000" dirty="0" smtClean="0">
                <a:solidFill>
                  <a:srgbClr val="FF0000"/>
                </a:solidFill>
              </a:rPr>
              <a:t> 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-25000" dirty="0" smtClean="0">
              <a:solidFill>
                <a:srgbClr val="FF0000"/>
              </a:solidFill>
            </a:endParaRPr>
          </a:p>
        </p:txBody>
      </p:sp>
      <p:sp>
        <p:nvSpPr>
          <p:cNvPr id="107" name="106 - Ορθογώνιο"/>
          <p:cNvSpPr/>
          <p:nvPr/>
        </p:nvSpPr>
        <p:spPr>
          <a:xfrm>
            <a:off x="7850230" y="2643182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09" name="108 - Ορθογώνιο"/>
          <p:cNvSpPr/>
          <p:nvPr/>
        </p:nvSpPr>
        <p:spPr>
          <a:xfrm>
            <a:off x="8207420" y="2571744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r>
              <a:rPr lang="el-GR" sz="2000" baseline="30000" dirty="0" smtClean="0">
                <a:solidFill>
                  <a:srgbClr val="FF0000"/>
                </a:solidFill>
              </a:rPr>
              <a:t> .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  <p:sp>
        <p:nvSpPr>
          <p:cNvPr id="116" name="115 - Ορθογώνιο"/>
          <p:cNvSpPr/>
          <p:nvPr/>
        </p:nvSpPr>
        <p:spPr>
          <a:xfrm>
            <a:off x="8564610" y="2643182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I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5286380" y="3429000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18" name="117 - TextBox"/>
          <p:cNvSpPr txBox="1"/>
          <p:nvPr/>
        </p:nvSpPr>
        <p:spPr>
          <a:xfrm>
            <a:off x="4714876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=&gt;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19" name="118 - Ορθογώνιο"/>
          <p:cNvSpPr/>
          <p:nvPr/>
        </p:nvSpPr>
        <p:spPr>
          <a:xfrm>
            <a:off x="5072066" y="342900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20" name="119 - Ορθογώνιο"/>
          <p:cNvSpPr/>
          <p:nvPr/>
        </p:nvSpPr>
        <p:spPr>
          <a:xfrm>
            <a:off x="5429256" y="3357562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4 </a:t>
            </a:r>
            <a:r>
              <a:rPr lang="el-GR" sz="2000" baseline="30000" dirty="0" smtClean="0">
                <a:solidFill>
                  <a:srgbClr val="FF0000"/>
                </a:solidFill>
              </a:rPr>
              <a:t>.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  <p:sp>
        <p:nvSpPr>
          <p:cNvPr id="121" name="120 - Ορθογώνιο"/>
          <p:cNvSpPr/>
          <p:nvPr/>
        </p:nvSpPr>
        <p:spPr>
          <a:xfrm>
            <a:off x="5786446" y="3429000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4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22" name="121 - Ορθογώνιο"/>
          <p:cNvSpPr/>
          <p:nvPr/>
        </p:nvSpPr>
        <p:spPr>
          <a:xfrm>
            <a:off x="7072330" y="3429000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3" name="122 - TextBox"/>
          <p:cNvSpPr txBox="1"/>
          <p:nvPr/>
        </p:nvSpPr>
        <p:spPr>
          <a:xfrm>
            <a:off x="6500826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=&gt;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24" name="123 - Ορθογώνιο"/>
          <p:cNvSpPr/>
          <p:nvPr/>
        </p:nvSpPr>
        <p:spPr>
          <a:xfrm>
            <a:off x="6858016" y="342900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26" name="125 - Ορθογώνιο"/>
          <p:cNvSpPr/>
          <p:nvPr/>
        </p:nvSpPr>
        <p:spPr>
          <a:xfrm>
            <a:off x="7286644" y="3429000"/>
            <a:ext cx="5132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16 V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27" name="126 - Ορθογώνιο"/>
          <p:cNvSpPr/>
          <p:nvPr/>
        </p:nvSpPr>
        <p:spPr>
          <a:xfrm>
            <a:off x="4071934" y="4988494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</a:t>
            </a:r>
            <a:r>
              <a:rPr lang="el-GR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sp>
        <p:nvSpPr>
          <p:cNvPr id="128" name="127 - Ορθογώνιο"/>
          <p:cNvSpPr/>
          <p:nvPr/>
        </p:nvSpPr>
        <p:spPr>
          <a:xfrm>
            <a:off x="4357686" y="4988494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=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29" name="128 - Ορθογώνιο"/>
          <p:cNvSpPr/>
          <p:nvPr/>
        </p:nvSpPr>
        <p:spPr>
          <a:xfrm>
            <a:off x="4572000" y="4845618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cxnSp>
        <p:nvCxnSpPr>
          <p:cNvPr id="130" name="129 - Ευθεία γραμμή σύνδεσης"/>
          <p:cNvCxnSpPr/>
          <p:nvPr/>
        </p:nvCxnSpPr>
        <p:spPr>
          <a:xfrm>
            <a:off x="4572000" y="5131370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130 - Ορθογώνιο"/>
          <p:cNvSpPr/>
          <p:nvPr/>
        </p:nvSpPr>
        <p:spPr>
          <a:xfrm>
            <a:off x="4643438" y="5131370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I</a:t>
            </a:r>
            <a:r>
              <a:rPr lang="el-GR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sp>
        <p:nvSpPr>
          <p:cNvPr id="132" name="131 - Ορθογώνιο"/>
          <p:cNvSpPr/>
          <p:nvPr/>
        </p:nvSpPr>
        <p:spPr>
          <a:xfrm>
            <a:off x="7921668" y="4917056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=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35" name="134 - TextBox"/>
          <p:cNvSpPr txBox="1"/>
          <p:nvPr/>
        </p:nvSpPr>
        <p:spPr>
          <a:xfrm>
            <a:off x="7286644" y="492919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=&gt;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36" name="135 - TextBox"/>
          <p:cNvSpPr txBox="1"/>
          <p:nvPr/>
        </p:nvSpPr>
        <p:spPr>
          <a:xfrm>
            <a:off x="5000628" y="428625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FF"/>
                </a:solidFill>
              </a:rPr>
              <a:t>Για τον αντιστάτη </a:t>
            </a:r>
            <a:r>
              <a:rPr lang="en-US" sz="1600" dirty="0" smtClean="0">
                <a:solidFill>
                  <a:srgbClr val="0000FF"/>
                </a:solidFill>
              </a:rPr>
              <a:t>R</a:t>
            </a:r>
            <a:r>
              <a:rPr lang="el-GR" sz="1600" baseline="-25000" dirty="0" smtClean="0">
                <a:solidFill>
                  <a:srgbClr val="0000FF"/>
                </a:solidFill>
              </a:rPr>
              <a:t>2 </a:t>
            </a:r>
            <a:r>
              <a:rPr lang="el-GR" sz="1600" dirty="0" smtClean="0">
                <a:solidFill>
                  <a:srgbClr val="0000FF"/>
                </a:solidFill>
              </a:rPr>
              <a:t> 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7" name="136 - Ορθογώνιο"/>
          <p:cNvSpPr/>
          <p:nvPr/>
        </p:nvSpPr>
        <p:spPr>
          <a:xfrm>
            <a:off x="7707354" y="4917056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sp>
        <p:nvSpPr>
          <p:cNvPr id="138" name="137 - Ορθογώνιο"/>
          <p:cNvSpPr/>
          <p:nvPr/>
        </p:nvSpPr>
        <p:spPr>
          <a:xfrm>
            <a:off x="8064544" y="484561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</a:t>
            </a:r>
            <a:r>
              <a:rPr lang="el-GR" sz="1400" b="1" baseline="-25000" dirty="0" smtClean="0">
                <a:solidFill>
                  <a:srgbClr val="0000FF"/>
                </a:solidFill>
              </a:rPr>
              <a:t>2</a:t>
            </a:r>
            <a:r>
              <a:rPr lang="el-GR" sz="2000" baseline="30000" dirty="0" smtClean="0">
                <a:solidFill>
                  <a:srgbClr val="0000FF"/>
                </a:solidFill>
              </a:rPr>
              <a:t> .</a:t>
            </a:r>
            <a:r>
              <a:rPr lang="el-GR" sz="2000" dirty="0" smtClean="0">
                <a:solidFill>
                  <a:srgbClr val="0000FF"/>
                </a:solidFill>
              </a:rPr>
              <a:t> </a:t>
            </a:r>
            <a:endParaRPr lang="en-US" sz="2000" baseline="30000" dirty="0">
              <a:solidFill>
                <a:srgbClr val="0000FF"/>
              </a:solidFill>
            </a:endParaRPr>
          </a:p>
        </p:txBody>
      </p:sp>
      <p:sp>
        <p:nvSpPr>
          <p:cNvPr id="144" name="143 - Ορθογώνιο"/>
          <p:cNvSpPr/>
          <p:nvPr/>
        </p:nvSpPr>
        <p:spPr>
          <a:xfrm>
            <a:off x="8421734" y="4917056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I</a:t>
            </a:r>
            <a:r>
              <a:rPr lang="el-GR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sp>
        <p:nvSpPr>
          <p:cNvPr id="145" name="144 - Ορθογώνιο"/>
          <p:cNvSpPr/>
          <p:nvPr/>
        </p:nvSpPr>
        <p:spPr>
          <a:xfrm>
            <a:off x="5357818" y="5702874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=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46" name="145 - TextBox"/>
          <p:cNvSpPr txBox="1"/>
          <p:nvPr/>
        </p:nvSpPr>
        <p:spPr>
          <a:xfrm>
            <a:off x="4786314" y="570287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=&gt;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47" name="146 - Ορθογώνιο"/>
          <p:cNvSpPr/>
          <p:nvPr/>
        </p:nvSpPr>
        <p:spPr>
          <a:xfrm>
            <a:off x="5143504" y="5702874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sp>
        <p:nvSpPr>
          <p:cNvPr id="148" name="147 - Ορθογώνιο"/>
          <p:cNvSpPr/>
          <p:nvPr/>
        </p:nvSpPr>
        <p:spPr>
          <a:xfrm>
            <a:off x="5500694" y="563143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1 </a:t>
            </a:r>
            <a:r>
              <a:rPr lang="el-GR" sz="2000" baseline="30000" dirty="0" smtClean="0">
                <a:solidFill>
                  <a:srgbClr val="0000FF"/>
                </a:solidFill>
              </a:rPr>
              <a:t>.</a:t>
            </a:r>
            <a:r>
              <a:rPr lang="el-GR" sz="2000" dirty="0" smtClean="0">
                <a:solidFill>
                  <a:srgbClr val="0000FF"/>
                </a:solidFill>
              </a:rPr>
              <a:t> </a:t>
            </a:r>
            <a:endParaRPr lang="en-US" sz="2000" baseline="30000" dirty="0">
              <a:solidFill>
                <a:srgbClr val="0000FF"/>
              </a:solidFill>
            </a:endParaRPr>
          </a:p>
        </p:txBody>
      </p:sp>
      <p:sp>
        <p:nvSpPr>
          <p:cNvPr id="149" name="148 - Ορθογώνιο"/>
          <p:cNvSpPr/>
          <p:nvPr/>
        </p:nvSpPr>
        <p:spPr>
          <a:xfrm>
            <a:off x="5857884" y="5702874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4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sp>
        <p:nvSpPr>
          <p:cNvPr id="150" name="149 - Ορθογώνιο"/>
          <p:cNvSpPr/>
          <p:nvPr/>
        </p:nvSpPr>
        <p:spPr>
          <a:xfrm>
            <a:off x="7143768" y="5702874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=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51" name="150 - TextBox"/>
          <p:cNvSpPr txBox="1"/>
          <p:nvPr/>
        </p:nvSpPr>
        <p:spPr>
          <a:xfrm>
            <a:off x="6572264" y="570287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=&gt;</a:t>
            </a:r>
            <a:endParaRPr lang="el-GR" dirty="0">
              <a:solidFill>
                <a:srgbClr val="0000FF"/>
              </a:solidFill>
            </a:endParaRPr>
          </a:p>
        </p:txBody>
      </p:sp>
      <p:sp>
        <p:nvSpPr>
          <p:cNvPr id="152" name="151 - Ορθογώνιο"/>
          <p:cNvSpPr/>
          <p:nvPr/>
        </p:nvSpPr>
        <p:spPr>
          <a:xfrm>
            <a:off x="6929454" y="5702874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sp>
        <p:nvSpPr>
          <p:cNvPr id="153" name="152 - Ορθογώνιο"/>
          <p:cNvSpPr/>
          <p:nvPr/>
        </p:nvSpPr>
        <p:spPr>
          <a:xfrm>
            <a:off x="7358082" y="5702874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4V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4143372" y="0"/>
            <a:ext cx="1335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Άσκηση 1 </a:t>
            </a:r>
            <a:endParaRPr 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2" name="91 - Ορθογώνιο"/>
          <p:cNvSpPr/>
          <p:nvPr/>
        </p:nvSpPr>
        <p:spPr>
          <a:xfrm>
            <a:off x="10215602" y="92867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93" name="92 - Ευθεία γραμμή σύνδεσης"/>
          <p:cNvCxnSpPr/>
          <p:nvPr/>
        </p:nvCxnSpPr>
        <p:spPr>
          <a:xfrm>
            <a:off x="10215602" y="142873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Ορθογώνιο"/>
          <p:cNvSpPr/>
          <p:nvPr/>
        </p:nvSpPr>
        <p:spPr>
          <a:xfrm>
            <a:off x="10215602" y="135729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9358346" y="135729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4572000" y="2549719"/>
            <a:ext cx="5000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98" name="97 - Ορθογώνιο"/>
          <p:cNvSpPr/>
          <p:nvPr/>
        </p:nvSpPr>
        <p:spPr>
          <a:xfrm>
            <a:off x="5000628" y="2621157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99" name="98 - Ορθογώνιο"/>
          <p:cNvSpPr/>
          <p:nvPr/>
        </p:nvSpPr>
        <p:spPr>
          <a:xfrm>
            <a:off x="5214942" y="2527694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00" name="99 - Ευθεία γραμμή σύνδεσης"/>
          <p:cNvCxnSpPr/>
          <p:nvPr/>
        </p:nvCxnSpPr>
        <p:spPr>
          <a:xfrm>
            <a:off x="5286380" y="2833883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- Ορθογώνιο"/>
          <p:cNvSpPr/>
          <p:nvPr/>
        </p:nvSpPr>
        <p:spPr>
          <a:xfrm>
            <a:off x="5286380" y="2835471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I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02" name="101 - Ορθογώνιο"/>
          <p:cNvSpPr/>
          <p:nvPr/>
        </p:nvSpPr>
        <p:spPr>
          <a:xfrm>
            <a:off x="4643438" y="2835471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643438" y="2835471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- Ευθεία γραμμή σύνδεσης"/>
          <p:cNvCxnSpPr/>
          <p:nvPr/>
        </p:nvCxnSpPr>
        <p:spPr>
          <a:xfrm>
            <a:off x="4857752" y="2714620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105 - Ευθεία γραμμή σύνδεσης"/>
          <p:cNvCxnSpPr/>
          <p:nvPr/>
        </p:nvCxnSpPr>
        <p:spPr>
          <a:xfrm flipV="1">
            <a:off x="4929190" y="2643182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154 - Ορθογώνιο"/>
          <p:cNvSpPr/>
          <p:nvPr/>
        </p:nvSpPr>
        <p:spPr>
          <a:xfrm>
            <a:off x="6564346" y="2643182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6" name="155 - TextBox"/>
          <p:cNvSpPr txBox="1"/>
          <p:nvPr/>
        </p:nvSpPr>
        <p:spPr>
          <a:xfrm>
            <a:off x="5786446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=&gt;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57" name="156 - Ορθογώνιο"/>
          <p:cNvSpPr/>
          <p:nvPr/>
        </p:nvSpPr>
        <p:spPr>
          <a:xfrm>
            <a:off x="6143636" y="2643182"/>
            <a:ext cx="635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r>
              <a:rPr lang="el-GR" sz="1400" baseline="30000" dirty="0" smtClean="0">
                <a:solidFill>
                  <a:srgbClr val="FF0000"/>
                </a:solidFill>
              </a:rPr>
              <a:t> .</a:t>
            </a:r>
            <a:r>
              <a:rPr lang="en-US" sz="1400" b="1" dirty="0" smtClean="0">
                <a:solidFill>
                  <a:srgbClr val="FF0000"/>
                </a:solidFill>
              </a:rPr>
              <a:t>V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58" name="157 - Ορθογώνιο"/>
          <p:cNvSpPr/>
          <p:nvPr/>
        </p:nvSpPr>
        <p:spPr>
          <a:xfrm>
            <a:off x="6707222" y="2571744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r>
              <a:rPr lang="el-GR" sz="2000" baseline="30000" dirty="0" smtClean="0">
                <a:solidFill>
                  <a:srgbClr val="FF0000"/>
                </a:solidFill>
              </a:rPr>
              <a:t> .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  <p:sp>
        <p:nvSpPr>
          <p:cNvPr id="159" name="158 - Ορθογώνιο"/>
          <p:cNvSpPr/>
          <p:nvPr/>
        </p:nvSpPr>
        <p:spPr>
          <a:xfrm>
            <a:off x="7064412" y="2643182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I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60" name="159 - TextBox"/>
          <p:cNvSpPr txBox="1"/>
          <p:nvPr/>
        </p:nvSpPr>
        <p:spPr>
          <a:xfrm>
            <a:off x="4071934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=&gt;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61" name="160 - Ορθογώνιο"/>
          <p:cNvSpPr/>
          <p:nvPr/>
        </p:nvSpPr>
        <p:spPr>
          <a:xfrm>
            <a:off x="5786446" y="4835735"/>
            <a:ext cx="5000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</a:t>
            </a:r>
            <a:r>
              <a:rPr lang="en-US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62" name="161 - Ορθογώνιο"/>
          <p:cNvSpPr/>
          <p:nvPr/>
        </p:nvSpPr>
        <p:spPr>
          <a:xfrm>
            <a:off x="6215074" y="4907173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=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63" name="162 - Ορθογώνιο"/>
          <p:cNvSpPr/>
          <p:nvPr/>
        </p:nvSpPr>
        <p:spPr>
          <a:xfrm>
            <a:off x="6429388" y="481371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V</a:t>
            </a:r>
            <a:r>
              <a:rPr lang="en-US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164" name="163 - Ευθεία γραμμή σύνδεσης"/>
          <p:cNvCxnSpPr/>
          <p:nvPr/>
        </p:nvCxnSpPr>
        <p:spPr>
          <a:xfrm>
            <a:off x="6500826" y="5119899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164 - Ορθογώνιο"/>
          <p:cNvSpPr/>
          <p:nvPr/>
        </p:nvSpPr>
        <p:spPr>
          <a:xfrm>
            <a:off x="6500826" y="5121487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I</a:t>
            </a:r>
            <a:r>
              <a:rPr lang="en-US" sz="1400" b="1" baseline="-25000" dirty="0" smtClean="0">
                <a:solidFill>
                  <a:srgbClr val="0000FF"/>
                </a:solidFill>
              </a:rPr>
              <a:t>2</a:t>
            </a:r>
            <a:endParaRPr lang="en-US" sz="1400" b="1" baseline="-25000" dirty="0">
              <a:solidFill>
                <a:srgbClr val="0000FF"/>
              </a:solidFill>
            </a:endParaRPr>
          </a:p>
        </p:txBody>
      </p:sp>
      <p:sp>
        <p:nvSpPr>
          <p:cNvPr id="166" name="165 - Ορθογώνιο"/>
          <p:cNvSpPr/>
          <p:nvPr/>
        </p:nvSpPr>
        <p:spPr>
          <a:xfrm>
            <a:off x="5857884" y="5121487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1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167" name="166 - Ευθεία γραμμή σύνδεσης"/>
          <p:cNvCxnSpPr/>
          <p:nvPr/>
        </p:nvCxnSpPr>
        <p:spPr>
          <a:xfrm>
            <a:off x="5857884" y="5121487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167 - Ευθεία γραμμή σύνδεσης"/>
          <p:cNvCxnSpPr/>
          <p:nvPr/>
        </p:nvCxnSpPr>
        <p:spPr>
          <a:xfrm>
            <a:off x="6000760" y="5000636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168 - Ευθεία γραμμή σύνδεσης"/>
          <p:cNvCxnSpPr/>
          <p:nvPr/>
        </p:nvCxnSpPr>
        <p:spPr>
          <a:xfrm flipV="1">
            <a:off x="6072198" y="4929198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169 - TextBox"/>
          <p:cNvSpPr txBox="1"/>
          <p:nvPr/>
        </p:nvSpPr>
        <p:spPr>
          <a:xfrm>
            <a:off x="5286380" y="492919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=&gt;</a:t>
            </a:r>
            <a:endParaRPr lang="el-G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1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6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8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5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0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9" grpId="0"/>
      <p:bldP spid="40" grpId="0"/>
      <p:bldP spid="41" grpId="0"/>
      <p:bldP spid="54" grpId="0"/>
      <p:bldP spid="58" grpId="0"/>
      <p:bldP spid="59" grpId="0"/>
      <p:bldP spid="60" grpId="0"/>
      <p:bldP spid="65" grpId="0"/>
      <p:bldP spid="73" grpId="0"/>
      <p:bldP spid="86" grpId="0"/>
      <p:bldP spid="103" grpId="0"/>
      <p:bldP spid="107" grpId="0"/>
      <p:bldP spid="109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6" grpId="0"/>
      <p:bldP spid="127" grpId="0"/>
      <p:bldP spid="128" grpId="0"/>
      <p:bldP spid="129" grpId="0"/>
      <p:bldP spid="131" grpId="0"/>
      <p:bldP spid="132" grpId="0"/>
      <p:bldP spid="135" grpId="0"/>
      <p:bldP spid="136" grpId="0"/>
      <p:bldP spid="137" grpId="0"/>
      <p:bldP spid="138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92" grpId="0"/>
      <p:bldP spid="94" grpId="0"/>
      <p:bldP spid="95" grpId="0"/>
      <p:bldP spid="97" grpId="0"/>
      <p:bldP spid="98" grpId="0"/>
      <p:bldP spid="99" grpId="0"/>
      <p:bldP spid="101" grpId="0"/>
      <p:bldP spid="102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5" grpId="0"/>
      <p:bldP spid="166" grpId="0"/>
      <p:bldP spid="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61 - TextBox"/>
          <p:cNvSpPr txBox="1"/>
          <p:nvPr/>
        </p:nvSpPr>
        <p:spPr>
          <a:xfrm>
            <a:off x="1643042" y="221455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643042" y="350043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R</a:t>
            </a:r>
            <a:r>
              <a:rPr lang="en-US" sz="2400" baseline="-25000" dirty="0" smtClean="0">
                <a:solidFill>
                  <a:srgbClr val="0070C0"/>
                </a:solidFill>
              </a:rPr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776003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5276069"/>
            <a:ext cx="2143108" cy="1285884"/>
          </a:xfrm>
          <a:prstGeom prst="bentConnector3">
            <a:avLst>
              <a:gd name="adj1" fmla="val 1238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561953"/>
            <a:ext cx="428628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527028"/>
            <a:ext cx="796136" cy="873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561953"/>
            <a:ext cx="2000264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990317"/>
            <a:ext cx="500066" cy="7143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561425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918747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918615"/>
            <a:ext cx="857256" cy="1061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704433"/>
            <a:ext cx="571504" cy="1061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85" y="4249743"/>
            <a:ext cx="1071570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632995"/>
            <a:ext cx="1428760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597276"/>
            <a:ext cx="1356528" cy="79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918615"/>
            <a:ext cx="1571636" cy="1061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4275937"/>
            <a:ext cx="1571636" cy="7143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4347375"/>
            <a:ext cx="857256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44" y="371475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328612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40" name="39 - Ορθογώνιο"/>
          <p:cNvSpPr/>
          <p:nvPr/>
        </p:nvSpPr>
        <p:spPr>
          <a:xfrm>
            <a:off x="1500166" y="4286256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 I</a:t>
            </a:r>
            <a:r>
              <a:rPr lang="en-US" sz="2400" baseline="-25000" dirty="0" smtClean="0">
                <a:solidFill>
                  <a:srgbClr val="0070C0"/>
                </a:solidFill>
              </a:rPr>
              <a:t>2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785918" y="3000372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I</a:t>
            </a:r>
            <a:r>
              <a:rPr lang="en-US" baseline="-25000" dirty="0" smtClean="0">
                <a:solidFill>
                  <a:srgbClr val="FF0000"/>
                </a:solidFill>
              </a:rPr>
              <a:t>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44 - Έλλειψη"/>
          <p:cNvSpPr/>
          <p:nvPr/>
        </p:nvSpPr>
        <p:spPr>
          <a:xfrm flipV="1">
            <a:off x="4429124" y="36433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357686" y="314324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7" name="46 - Ορθογώνιο"/>
          <p:cNvSpPr/>
          <p:nvPr/>
        </p:nvSpPr>
        <p:spPr>
          <a:xfrm>
            <a:off x="1428728" y="2928934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2000232" y="5715016"/>
            <a:ext cx="831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</a:t>
            </a:r>
            <a:r>
              <a:rPr lang="en-US" baseline="-25000" dirty="0" smtClean="0">
                <a:solidFill>
                  <a:srgbClr val="00B050"/>
                </a:solidFill>
              </a:rPr>
              <a:t>AB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=V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5400000" flipH="1" flipV="1">
            <a:off x="4251323" y="5811060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572000" y="550070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50"/>
                </a:solidFill>
              </a:rPr>
              <a:t>Ι</a:t>
            </a:r>
            <a:endParaRPr lang="en-US" sz="2400" dirty="0" smtClean="0">
              <a:solidFill>
                <a:srgbClr val="00B050"/>
              </a:solidFill>
            </a:endParaRPr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10800000">
            <a:off x="785786" y="4347375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2643174" y="2918615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500042"/>
            <a:ext cx="807249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Ένα κύκλωμα αποτελείται από μπαταρία και δύο λαμπάκια αντιστάσεων R</a:t>
            </a:r>
            <a:r>
              <a:rPr kumimoji="0" lang="el-GR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=6 Ω και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=4 Ω που συνδέονται παράλληλα  . Αν η μπαταρία διαρρέεται από ρεύμα έντασης Ι =5 Α: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α. Να σχεδιάσετε το παραπάνω κύκλωμα.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β. Ποια είναι η συνολική αντίσταση του κυκλώματος.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γ. Ποια είναι η τάση της μπαταρίας;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δ. Ποια είναι η ένταση του ρεύματος που διαρρέει το κάθε λαμπάκι;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2571736" y="214290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ΑΣΚΗΣΗ 2</a:t>
            </a:r>
            <a:endParaRPr 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1" name="60 - TextBox"/>
          <p:cNvSpPr txBox="1"/>
          <p:nvPr/>
        </p:nvSpPr>
        <p:spPr>
          <a:xfrm>
            <a:off x="3500430" y="2000240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Λύση</a:t>
            </a:r>
          </a:p>
        </p:txBody>
      </p:sp>
      <p:sp>
        <p:nvSpPr>
          <p:cNvPr id="64" name="63 - Ορθογώνιο"/>
          <p:cNvSpPr/>
          <p:nvPr/>
        </p:nvSpPr>
        <p:spPr>
          <a:xfrm>
            <a:off x="1928794" y="4429132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</a:t>
            </a:r>
            <a:r>
              <a:rPr lang="el-GR" baseline="-25000" dirty="0" smtClean="0">
                <a:solidFill>
                  <a:srgbClr val="0070C0"/>
                </a:solidFill>
              </a:rPr>
              <a:t>2</a:t>
            </a:r>
            <a:r>
              <a:rPr lang="el-GR" dirty="0" smtClean="0">
                <a:solidFill>
                  <a:srgbClr val="0070C0"/>
                </a:solidFill>
              </a:rPr>
              <a:t>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580996" y="2224078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α. </a:t>
            </a:r>
            <a:endParaRPr lang="el-GR" dirty="0"/>
          </a:p>
        </p:txBody>
      </p:sp>
      <p:sp>
        <p:nvSpPr>
          <p:cNvPr id="81" name="80 - TextBox"/>
          <p:cNvSpPr txBox="1"/>
          <p:nvPr/>
        </p:nvSpPr>
        <p:spPr>
          <a:xfrm>
            <a:off x="5286380" y="3786190"/>
            <a:ext cx="3143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Αυτό το σχήμα απεικονίζει ένα ηλεκτρικό κύκλωμα με σύστημα  2 αντιστατών που συνδέονται παράλληλα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50" grpId="0" animBg="1"/>
      <p:bldP spid="51" grpId="0" animBg="1"/>
      <p:bldP spid="32" grpId="0" animBg="1"/>
      <p:bldP spid="33" grpId="0"/>
      <p:bldP spid="40" grpId="0"/>
      <p:bldP spid="43" grpId="0"/>
      <p:bldP spid="45" grpId="0" animBg="1"/>
      <p:bldP spid="46" grpId="0"/>
      <p:bldP spid="47" grpId="0"/>
      <p:bldP spid="49" grpId="0"/>
      <p:bldP spid="37" grpId="0"/>
      <p:bldP spid="64" grpId="0"/>
      <p:bldP spid="60" grpId="0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61 - TextBox"/>
          <p:cNvSpPr txBox="1"/>
          <p:nvPr/>
        </p:nvSpPr>
        <p:spPr>
          <a:xfrm>
            <a:off x="1643042" y="221455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643042" y="350043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R</a:t>
            </a:r>
            <a:r>
              <a:rPr lang="en-US" sz="2400" baseline="-25000" dirty="0" smtClean="0">
                <a:solidFill>
                  <a:srgbClr val="0070C0"/>
                </a:solidFill>
              </a:rPr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776003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5276069"/>
            <a:ext cx="2143108" cy="1285884"/>
          </a:xfrm>
          <a:prstGeom prst="bentConnector3">
            <a:avLst>
              <a:gd name="adj1" fmla="val 1238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561953"/>
            <a:ext cx="428628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527028"/>
            <a:ext cx="796136" cy="873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561953"/>
            <a:ext cx="2000264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990317"/>
            <a:ext cx="500066" cy="7143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561425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918747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918615"/>
            <a:ext cx="857256" cy="1061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704433"/>
            <a:ext cx="571504" cy="1061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85" y="4249743"/>
            <a:ext cx="1071570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632995"/>
            <a:ext cx="1428760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597276"/>
            <a:ext cx="1356528" cy="79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918615"/>
            <a:ext cx="1571636" cy="1061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4275937"/>
            <a:ext cx="1571636" cy="7143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4347375"/>
            <a:ext cx="857256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44" y="371475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328612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40" name="39 - Ορθογώνιο"/>
          <p:cNvSpPr/>
          <p:nvPr/>
        </p:nvSpPr>
        <p:spPr>
          <a:xfrm>
            <a:off x="1500166" y="4286256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 I</a:t>
            </a:r>
            <a:r>
              <a:rPr lang="en-US" sz="2400" baseline="-25000" dirty="0" smtClean="0">
                <a:solidFill>
                  <a:srgbClr val="0070C0"/>
                </a:solidFill>
              </a:rPr>
              <a:t>2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785918" y="3000372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I</a:t>
            </a:r>
            <a:r>
              <a:rPr lang="en-US" baseline="-25000" dirty="0" smtClean="0">
                <a:solidFill>
                  <a:srgbClr val="FF0000"/>
                </a:solidFill>
              </a:rPr>
              <a:t>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44 - Έλλειψη"/>
          <p:cNvSpPr/>
          <p:nvPr/>
        </p:nvSpPr>
        <p:spPr>
          <a:xfrm flipV="1">
            <a:off x="4429124" y="36433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500562" y="335756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7" name="46 - Ορθογώνιο"/>
          <p:cNvSpPr/>
          <p:nvPr/>
        </p:nvSpPr>
        <p:spPr>
          <a:xfrm>
            <a:off x="1428728" y="2928934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2000232" y="5715016"/>
            <a:ext cx="584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</a:t>
            </a:r>
            <a:r>
              <a:rPr lang="en-US" baseline="-25000" dirty="0" smtClean="0">
                <a:solidFill>
                  <a:srgbClr val="00B050"/>
                </a:solidFill>
              </a:rPr>
              <a:t>AB</a:t>
            </a:r>
            <a:r>
              <a:rPr lang="el-GR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5400000" flipH="1" flipV="1">
            <a:off x="4251323" y="5811060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572000" y="550070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50"/>
                </a:solidFill>
              </a:rPr>
              <a:t>Ι</a:t>
            </a:r>
            <a:endParaRPr lang="en-US" sz="2400" dirty="0" smtClean="0">
              <a:solidFill>
                <a:srgbClr val="00B050"/>
              </a:solidFill>
            </a:endParaRPr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10800000">
            <a:off x="785786" y="4347375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2643174" y="2918615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2571736" y="214290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ΑΣΚΗΣΗ 2</a:t>
            </a:r>
            <a:endParaRPr 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357158" y="1142984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β. </a:t>
            </a:r>
            <a:endParaRPr lang="el-GR" dirty="0"/>
          </a:p>
        </p:txBody>
      </p:sp>
      <p:sp>
        <p:nvSpPr>
          <p:cNvPr id="61" name="60 - TextBox"/>
          <p:cNvSpPr txBox="1"/>
          <p:nvPr/>
        </p:nvSpPr>
        <p:spPr>
          <a:xfrm>
            <a:off x="2857488" y="571480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Λύση</a:t>
            </a:r>
          </a:p>
        </p:txBody>
      </p:sp>
      <p:sp>
        <p:nvSpPr>
          <p:cNvPr id="64" name="63 - Ορθογώνιο"/>
          <p:cNvSpPr/>
          <p:nvPr/>
        </p:nvSpPr>
        <p:spPr>
          <a:xfrm>
            <a:off x="1928794" y="4429132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</a:t>
            </a:r>
            <a:r>
              <a:rPr lang="el-GR" baseline="-25000" dirty="0" smtClean="0">
                <a:solidFill>
                  <a:srgbClr val="0070C0"/>
                </a:solidFill>
              </a:rPr>
              <a:t>2</a:t>
            </a:r>
            <a:r>
              <a:rPr lang="el-GR" dirty="0" smtClean="0">
                <a:solidFill>
                  <a:srgbClr val="0070C0"/>
                </a:solidFill>
              </a:rPr>
              <a:t>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1214382" y="987966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1214382" y="1273718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>
            <a:off x="1071538" y="1285860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2071670" y="928670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Ω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Ω</a:t>
            </a:r>
            <a:endParaRPr lang="el-GR" sz="1200" dirty="0">
              <a:solidFill>
                <a:srgbClr val="0000FF"/>
              </a:solidFill>
            </a:endParaRPr>
          </a:p>
        </p:txBody>
      </p:sp>
      <p:sp>
        <p:nvSpPr>
          <p:cNvPr id="70" name="69 - TextBox"/>
          <p:cNvSpPr txBox="1"/>
          <p:nvPr/>
        </p:nvSpPr>
        <p:spPr>
          <a:xfrm>
            <a:off x="3428992" y="642918"/>
            <a:ext cx="2143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Συνέχεια…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3643306" y="928670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B050"/>
                </a:solidFill>
              </a:rPr>
              <a:t>Ι</a:t>
            </a:r>
            <a:r>
              <a:rPr lang="en-US" sz="1400" dirty="0" smtClean="0">
                <a:solidFill>
                  <a:srgbClr val="00B050"/>
                </a:solidFill>
              </a:rPr>
              <a:t> =5A</a:t>
            </a:r>
          </a:p>
        </p:txBody>
      </p:sp>
      <p:sp>
        <p:nvSpPr>
          <p:cNvPr id="73" name="72 - TextBox"/>
          <p:cNvSpPr txBox="1"/>
          <p:nvPr/>
        </p:nvSpPr>
        <p:spPr>
          <a:xfrm>
            <a:off x="2285984" y="128586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66" name="65 - Ορθογώνιο"/>
          <p:cNvSpPr/>
          <p:nvPr/>
        </p:nvSpPr>
        <p:spPr>
          <a:xfrm>
            <a:off x="5357818" y="2428868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B050"/>
                </a:solidFill>
              </a:rPr>
              <a:t> </a:t>
            </a:r>
            <a:endParaRPr lang="en-US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5643570" y="2428868"/>
            <a:ext cx="202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/>
              <a:t>=</a:t>
            </a:r>
            <a:endParaRPr lang="en-US" sz="1600" b="1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6000760" y="2643182"/>
            <a:ext cx="71438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Ορθογώνιο"/>
          <p:cNvSpPr/>
          <p:nvPr/>
        </p:nvSpPr>
        <p:spPr>
          <a:xfrm>
            <a:off x="6000760" y="2285992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R</a:t>
            </a:r>
            <a:r>
              <a:rPr lang="el-GR" sz="1600" b="1" baseline="-25000" dirty="0" smtClean="0">
                <a:solidFill>
                  <a:srgbClr val="FF0000"/>
                </a:solidFill>
              </a:rPr>
              <a:t>1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.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6357950" y="2285992"/>
            <a:ext cx="3690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00FF"/>
                </a:solidFill>
              </a:rPr>
              <a:t>2</a:t>
            </a:r>
            <a:endParaRPr lang="en-US" sz="1600" b="1" baseline="-25000" dirty="0">
              <a:solidFill>
                <a:srgbClr val="0000FF"/>
              </a:solidFill>
            </a:endParaRPr>
          </a:p>
        </p:txBody>
      </p:sp>
      <p:sp>
        <p:nvSpPr>
          <p:cNvPr id="77" name="76 - TextBox"/>
          <p:cNvSpPr txBox="1"/>
          <p:nvPr/>
        </p:nvSpPr>
        <p:spPr>
          <a:xfrm>
            <a:off x="5357818" y="1785926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Επειδή οι αντιστάτες συνδέονται παράλληλα, η ισοδύναμη αντίσταση</a:t>
            </a:r>
            <a:r>
              <a:rPr lang="en-US" sz="1200" dirty="0" smtClean="0"/>
              <a:t>  R </a:t>
            </a:r>
            <a:r>
              <a:rPr lang="el-GR" sz="1200" dirty="0" smtClean="0"/>
              <a:t> θα είναι:</a:t>
            </a:r>
          </a:p>
        </p:txBody>
      </p:sp>
      <p:sp>
        <p:nvSpPr>
          <p:cNvPr id="78" name="77 - Ορθογώνιο"/>
          <p:cNvSpPr/>
          <p:nvPr/>
        </p:nvSpPr>
        <p:spPr>
          <a:xfrm>
            <a:off x="6000760" y="2571744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R</a:t>
            </a:r>
            <a:r>
              <a:rPr lang="el-GR" sz="16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/>
              <a:t>+  </a:t>
            </a:r>
            <a:r>
              <a:rPr lang="en-US" sz="1600" b="1" dirty="0" smtClean="0">
                <a:solidFill>
                  <a:srgbClr val="0000FF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00FF"/>
                </a:solidFill>
              </a:rPr>
              <a:t>2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6786578" y="3500438"/>
            <a:ext cx="3241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>
                <a:solidFill>
                  <a:srgbClr val="00B050"/>
                </a:solidFill>
              </a:rPr>
              <a:t>Ω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80" name="79 - TextBox"/>
          <p:cNvSpPr txBox="1"/>
          <p:nvPr/>
        </p:nvSpPr>
        <p:spPr>
          <a:xfrm>
            <a:off x="6858016" y="24288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</a:t>
            </a:r>
            <a:endParaRPr lang="el-GR" dirty="0"/>
          </a:p>
        </p:txBody>
      </p:sp>
      <p:sp>
        <p:nvSpPr>
          <p:cNvPr id="81" name="80 - Ορθογώνιο"/>
          <p:cNvSpPr/>
          <p:nvPr/>
        </p:nvSpPr>
        <p:spPr>
          <a:xfrm>
            <a:off x="7215206" y="2500306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B050"/>
                </a:solidFill>
              </a:rPr>
              <a:t> </a:t>
            </a:r>
            <a:endParaRPr lang="en-US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82" name="81 - Ορθογώνιο"/>
          <p:cNvSpPr/>
          <p:nvPr/>
        </p:nvSpPr>
        <p:spPr>
          <a:xfrm>
            <a:off x="7500958" y="2500306"/>
            <a:ext cx="202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/>
              <a:t>=</a:t>
            </a:r>
            <a:endParaRPr lang="en-US" sz="1600" b="1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7858148" y="2714620"/>
            <a:ext cx="71438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Ορθογώνιο"/>
          <p:cNvSpPr/>
          <p:nvPr/>
        </p:nvSpPr>
        <p:spPr>
          <a:xfrm>
            <a:off x="7858148" y="2357430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6 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.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8143900" y="2357430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4</a:t>
            </a:r>
            <a:endParaRPr lang="en-US" sz="1600" b="1" baseline="-25000" dirty="0">
              <a:solidFill>
                <a:srgbClr val="0000FF"/>
              </a:solidFill>
            </a:endParaRPr>
          </a:p>
        </p:txBody>
      </p:sp>
      <p:sp>
        <p:nvSpPr>
          <p:cNvPr id="86" name="85 - Ορθογώνιο"/>
          <p:cNvSpPr/>
          <p:nvPr/>
        </p:nvSpPr>
        <p:spPr>
          <a:xfrm>
            <a:off x="7929586" y="2714620"/>
            <a:ext cx="8572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6</a:t>
            </a:r>
            <a:r>
              <a:rPr lang="en-US" sz="1400" b="1" dirty="0" smtClean="0"/>
              <a:t>+  </a:t>
            </a:r>
            <a:r>
              <a:rPr lang="en-US" sz="1600" b="1" dirty="0" smtClean="0">
                <a:solidFill>
                  <a:srgbClr val="0000FF"/>
                </a:solidFill>
              </a:rPr>
              <a:t>4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30000" dirty="0">
              <a:solidFill>
                <a:srgbClr val="FF0000"/>
              </a:solidFill>
            </a:endParaRPr>
          </a:p>
        </p:txBody>
      </p:sp>
      <p:sp>
        <p:nvSpPr>
          <p:cNvPr id="87" name="86 - TextBox"/>
          <p:cNvSpPr txBox="1"/>
          <p:nvPr/>
        </p:nvSpPr>
        <p:spPr>
          <a:xfrm>
            <a:off x="5286380" y="350043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</a:t>
            </a:r>
            <a:endParaRPr lang="el-GR" dirty="0"/>
          </a:p>
        </p:txBody>
      </p:sp>
      <p:sp>
        <p:nvSpPr>
          <p:cNvPr id="89" name="88 - Ορθογώνιο"/>
          <p:cNvSpPr/>
          <p:nvPr/>
        </p:nvSpPr>
        <p:spPr>
          <a:xfrm>
            <a:off x="5786446" y="3500438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B050"/>
                </a:solidFill>
              </a:rPr>
              <a:t> </a:t>
            </a:r>
            <a:endParaRPr lang="en-US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6072198" y="3500438"/>
            <a:ext cx="202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/>
              <a:t>=</a:t>
            </a:r>
            <a:endParaRPr lang="en-US" sz="1600" b="1" dirty="0"/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6429388" y="3714752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>
            <a:off x="6429388" y="3357562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24</a:t>
            </a:r>
            <a:endParaRPr lang="en-US" sz="1600" baseline="30000" dirty="0">
              <a:solidFill>
                <a:srgbClr val="00B050"/>
              </a:solidFill>
            </a:endParaRPr>
          </a:p>
        </p:txBody>
      </p:sp>
      <p:sp>
        <p:nvSpPr>
          <p:cNvPr id="94" name="93 - Ορθογώνιο"/>
          <p:cNvSpPr/>
          <p:nvPr/>
        </p:nvSpPr>
        <p:spPr>
          <a:xfrm>
            <a:off x="6429388" y="3714752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20</a:t>
            </a:r>
            <a:endParaRPr lang="en-US" sz="1600" baseline="30000" dirty="0">
              <a:solidFill>
                <a:srgbClr val="00B050"/>
              </a:solidFill>
            </a:endParaRPr>
          </a:p>
        </p:txBody>
      </p:sp>
      <p:sp>
        <p:nvSpPr>
          <p:cNvPr id="98" name="97 - TextBox"/>
          <p:cNvSpPr txBox="1"/>
          <p:nvPr/>
        </p:nvSpPr>
        <p:spPr>
          <a:xfrm>
            <a:off x="7215206" y="350043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=&gt;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99" name="98 - Ορθογώνιο"/>
          <p:cNvSpPr/>
          <p:nvPr/>
        </p:nvSpPr>
        <p:spPr>
          <a:xfrm>
            <a:off x="7715272" y="3500438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R</a:t>
            </a:r>
            <a:r>
              <a:rPr lang="en-US" sz="1600" b="1" baseline="-25000" dirty="0" smtClean="0">
                <a:solidFill>
                  <a:srgbClr val="00B050"/>
                </a:solidFill>
              </a:rPr>
              <a:t> </a:t>
            </a:r>
            <a:endParaRPr lang="en-US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100" name="99 - Ορθογώνιο"/>
          <p:cNvSpPr/>
          <p:nvPr/>
        </p:nvSpPr>
        <p:spPr>
          <a:xfrm>
            <a:off x="8001024" y="3500438"/>
            <a:ext cx="202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B050"/>
                </a:solidFill>
              </a:rPr>
              <a:t>=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101" name="100 - Ορθογώνιο"/>
          <p:cNvSpPr/>
          <p:nvPr/>
        </p:nvSpPr>
        <p:spPr>
          <a:xfrm>
            <a:off x="8215338" y="3500438"/>
            <a:ext cx="7858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2 , 4 </a:t>
            </a:r>
            <a:r>
              <a:rPr lang="el-GR" sz="1600" b="1" dirty="0" smtClean="0">
                <a:solidFill>
                  <a:srgbClr val="00B050"/>
                </a:solidFill>
              </a:rPr>
              <a:t>Ω</a:t>
            </a:r>
            <a:endParaRPr lang="en-US" sz="1600" baseline="30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8" grpId="0"/>
      <p:bldP spid="75" grpId="0"/>
      <p:bldP spid="76" grpId="0"/>
      <p:bldP spid="78" grpId="0"/>
      <p:bldP spid="79" grpId="0"/>
      <p:bldP spid="80" grpId="0"/>
      <p:bldP spid="81" grpId="0"/>
      <p:bldP spid="82" grpId="0"/>
      <p:bldP spid="84" grpId="0"/>
      <p:bldP spid="85" grpId="0"/>
      <p:bldP spid="86" grpId="0"/>
      <p:bldP spid="87" grpId="0"/>
      <p:bldP spid="89" grpId="0"/>
      <p:bldP spid="90" grpId="0"/>
      <p:bldP spid="92" grpId="0"/>
      <p:bldP spid="94" grpId="0"/>
      <p:bldP spid="98" grpId="0"/>
      <p:bldP spid="99" grpId="0"/>
      <p:bldP spid="100" grpId="0"/>
      <p:bldP spid="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61 - TextBox"/>
          <p:cNvSpPr txBox="1"/>
          <p:nvPr/>
        </p:nvSpPr>
        <p:spPr>
          <a:xfrm>
            <a:off x="1643042" y="221455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643042" y="350043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R</a:t>
            </a:r>
            <a:r>
              <a:rPr lang="en-US" sz="2400" baseline="-25000" dirty="0" smtClean="0">
                <a:solidFill>
                  <a:srgbClr val="0070C0"/>
                </a:solidFill>
              </a:rPr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776003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5276069"/>
            <a:ext cx="2143108" cy="1285884"/>
          </a:xfrm>
          <a:prstGeom prst="bentConnector3">
            <a:avLst>
              <a:gd name="adj1" fmla="val 1238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561953"/>
            <a:ext cx="428628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527028"/>
            <a:ext cx="796136" cy="873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561953"/>
            <a:ext cx="2000264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990317"/>
            <a:ext cx="500066" cy="7143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561425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918747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918615"/>
            <a:ext cx="857256" cy="1061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704433"/>
            <a:ext cx="571504" cy="1061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85" y="4249743"/>
            <a:ext cx="1071570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632995"/>
            <a:ext cx="1428760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597276"/>
            <a:ext cx="1356528" cy="79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918615"/>
            <a:ext cx="1571636" cy="1061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4275937"/>
            <a:ext cx="1571636" cy="7143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4347375"/>
            <a:ext cx="857256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44" y="371475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328612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40" name="39 - Ορθογώνιο"/>
          <p:cNvSpPr/>
          <p:nvPr/>
        </p:nvSpPr>
        <p:spPr>
          <a:xfrm>
            <a:off x="1500166" y="4286256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 I</a:t>
            </a:r>
            <a:r>
              <a:rPr lang="en-US" sz="2400" baseline="-25000" dirty="0" smtClean="0">
                <a:solidFill>
                  <a:srgbClr val="0070C0"/>
                </a:solidFill>
              </a:rPr>
              <a:t>2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785918" y="3000372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I</a:t>
            </a:r>
            <a:r>
              <a:rPr lang="en-US" baseline="-25000" dirty="0" smtClean="0">
                <a:solidFill>
                  <a:srgbClr val="FF0000"/>
                </a:solidFill>
              </a:rPr>
              <a:t>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44 - Έλλειψη"/>
          <p:cNvSpPr/>
          <p:nvPr/>
        </p:nvSpPr>
        <p:spPr>
          <a:xfrm flipV="1">
            <a:off x="4429124" y="36433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500562" y="335756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7" name="46 - Ορθογώνιο"/>
          <p:cNvSpPr/>
          <p:nvPr/>
        </p:nvSpPr>
        <p:spPr>
          <a:xfrm>
            <a:off x="1428728" y="2928934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2000232" y="5715016"/>
            <a:ext cx="584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</a:t>
            </a:r>
            <a:r>
              <a:rPr lang="en-US" baseline="-25000" dirty="0" smtClean="0">
                <a:solidFill>
                  <a:srgbClr val="00B050"/>
                </a:solidFill>
              </a:rPr>
              <a:t>AB</a:t>
            </a:r>
            <a:r>
              <a:rPr lang="el-GR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5400000" flipH="1" flipV="1">
            <a:off x="4251323" y="5811060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572000" y="550070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50"/>
                </a:solidFill>
              </a:rPr>
              <a:t>Ι</a:t>
            </a:r>
            <a:endParaRPr lang="en-US" sz="2400" dirty="0" smtClean="0">
              <a:solidFill>
                <a:srgbClr val="00B050"/>
              </a:solidFill>
            </a:endParaRPr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10800000">
            <a:off x="785786" y="4347375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2643174" y="2918615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2571736" y="214290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ΑΣΚΗΣΗ 2</a:t>
            </a:r>
            <a:endParaRPr 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1" name="60 - TextBox"/>
          <p:cNvSpPr txBox="1"/>
          <p:nvPr/>
        </p:nvSpPr>
        <p:spPr>
          <a:xfrm>
            <a:off x="2857488" y="571480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Λύση</a:t>
            </a:r>
          </a:p>
        </p:txBody>
      </p:sp>
      <p:sp>
        <p:nvSpPr>
          <p:cNvPr id="64" name="63 - Ορθογώνιο"/>
          <p:cNvSpPr/>
          <p:nvPr/>
        </p:nvSpPr>
        <p:spPr>
          <a:xfrm>
            <a:off x="1928794" y="4429132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</a:t>
            </a:r>
            <a:r>
              <a:rPr lang="el-GR" baseline="-25000" dirty="0" smtClean="0">
                <a:solidFill>
                  <a:srgbClr val="0070C0"/>
                </a:solidFill>
              </a:rPr>
              <a:t>2</a:t>
            </a:r>
            <a:r>
              <a:rPr lang="el-GR" dirty="0" smtClean="0">
                <a:solidFill>
                  <a:srgbClr val="0070C0"/>
                </a:solidFill>
              </a:rPr>
              <a:t>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785754" y="987966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785754" y="1273718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>
            <a:off x="642910" y="1285860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1643042" y="928670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6Ω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=4Ω</a:t>
            </a:r>
            <a:endParaRPr lang="el-GR" sz="1200" dirty="0">
              <a:solidFill>
                <a:srgbClr val="0000FF"/>
              </a:solidFill>
            </a:endParaRPr>
          </a:p>
        </p:txBody>
      </p:sp>
      <p:sp>
        <p:nvSpPr>
          <p:cNvPr id="70" name="69 - TextBox"/>
          <p:cNvSpPr txBox="1"/>
          <p:nvPr/>
        </p:nvSpPr>
        <p:spPr>
          <a:xfrm>
            <a:off x="3428992" y="642918"/>
            <a:ext cx="2143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Συνέχεια…</a:t>
            </a:r>
          </a:p>
        </p:txBody>
      </p:sp>
      <p:sp>
        <p:nvSpPr>
          <p:cNvPr id="71" name="70 - Ορθογώνιο"/>
          <p:cNvSpPr/>
          <p:nvPr/>
        </p:nvSpPr>
        <p:spPr>
          <a:xfrm>
            <a:off x="2071670" y="1357298"/>
            <a:ext cx="936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</a:t>
            </a:r>
            <a:r>
              <a:rPr lang="en-US" baseline="-25000" dirty="0" smtClean="0">
                <a:solidFill>
                  <a:srgbClr val="00B050"/>
                </a:solidFill>
              </a:rPr>
              <a:t>AB</a:t>
            </a:r>
            <a:r>
              <a:rPr lang="el-GR" dirty="0" smtClean="0">
                <a:solidFill>
                  <a:srgbClr val="00B050"/>
                </a:solidFill>
              </a:rPr>
              <a:t> = </a:t>
            </a:r>
            <a:r>
              <a:rPr lang="en-US" dirty="0" smtClean="0">
                <a:solidFill>
                  <a:srgbClr val="00B050"/>
                </a:solidFill>
              </a:rPr>
              <a:t>V</a:t>
            </a:r>
            <a:r>
              <a:rPr lang="el-GR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2" name="71 - TextBox"/>
          <p:cNvSpPr txBox="1"/>
          <p:nvPr/>
        </p:nvSpPr>
        <p:spPr>
          <a:xfrm>
            <a:off x="3214678" y="928670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B050"/>
                </a:solidFill>
              </a:rPr>
              <a:t>Ι</a:t>
            </a:r>
            <a:r>
              <a:rPr lang="en-US" sz="1400" dirty="0" smtClean="0">
                <a:solidFill>
                  <a:srgbClr val="00B050"/>
                </a:solidFill>
              </a:rPr>
              <a:t> =5A</a:t>
            </a:r>
          </a:p>
        </p:txBody>
      </p:sp>
      <p:sp>
        <p:nvSpPr>
          <p:cNvPr id="96" name="95 - Ορθογώνιο"/>
          <p:cNvSpPr/>
          <p:nvPr/>
        </p:nvSpPr>
        <p:spPr>
          <a:xfrm>
            <a:off x="357158" y="714356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γ. </a:t>
            </a:r>
            <a:endParaRPr lang="el-GR" dirty="0"/>
          </a:p>
        </p:txBody>
      </p:sp>
      <p:sp>
        <p:nvSpPr>
          <p:cNvPr id="97" name="96 - TextBox"/>
          <p:cNvSpPr txBox="1"/>
          <p:nvPr/>
        </p:nvSpPr>
        <p:spPr>
          <a:xfrm>
            <a:off x="4643438" y="1571612"/>
            <a:ext cx="4000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l-GR" sz="1400" dirty="0" smtClean="0"/>
              <a:t>Η τάση στα άκρα της μπαταρίας (πηγή) ,  θα είναι ίση με την τάση </a:t>
            </a:r>
            <a:r>
              <a:rPr lang="en-US" sz="1400" dirty="0" smtClean="0">
                <a:solidFill>
                  <a:srgbClr val="00B050"/>
                </a:solidFill>
              </a:rPr>
              <a:t>V</a:t>
            </a:r>
            <a:r>
              <a:rPr lang="en-US" sz="1400" baseline="-25000" dirty="0" smtClean="0">
                <a:solidFill>
                  <a:srgbClr val="00B050"/>
                </a:solidFill>
              </a:rPr>
              <a:t>AB</a:t>
            </a:r>
            <a:r>
              <a:rPr lang="el-GR" sz="1400" baseline="-25000" dirty="0" smtClean="0">
                <a:solidFill>
                  <a:srgbClr val="00B050"/>
                </a:solidFill>
              </a:rPr>
              <a:t> </a:t>
            </a:r>
            <a:r>
              <a:rPr lang="el-GR" sz="1400" dirty="0" smtClean="0"/>
              <a:t> στα άκρα του συστήματος των δυο αντιστατών , και θα είναι και ίση με την τάση στο κάθε αντιστάτη:</a:t>
            </a:r>
          </a:p>
        </p:txBody>
      </p:sp>
      <p:sp>
        <p:nvSpPr>
          <p:cNvPr id="88" name="87 - Ορθογώνιο"/>
          <p:cNvSpPr/>
          <p:nvPr/>
        </p:nvSpPr>
        <p:spPr>
          <a:xfrm>
            <a:off x="4929190" y="2950959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R</a:t>
            </a:r>
            <a:r>
              <a:rPr lang="el-GR" sz="1400" b="1" baseline="-25000" dirty="0" smtClean="0">
                <a:solidFill>
                  <a:srgbClr val="00B050"/>
                </a:solidFill>
              </a:rPr>
              <a:t> 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sp>
        <p:nvSpPr>
          <p:cNvPr id="93" name="92 - Ορθογώνιο"/>
          <p:cNvSpPr/>
          <p:nvPr/>
        </p:nvSpPr>
        <p:spPr>
          <a:xfrm>
            <a:off x="5214942" y="2950959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5429256" y="2808083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B050"/>
                </a:solidFill>
              </a:rPr>
              <a:t>ΑΒ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5429256" y="3093835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Ορθογώνιο"/>
          <p:cNvSpPr/>
          <p:nvPr/>
        </p:nvSpPr>
        <p:spPr>
          <a:xfrm>
            <a:off x="5500694" y="3093835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I</a:t>
            </a:r>
            <a:r>
              <a:rPr lang="el-GR" sz="1400" b="1" baseline="-25000" dirty="0" smtClean="0">
                <a:solidFill>
                  <a:srgbClr val="00B050"/>
                </a:solidFill>
              </a:rPr>
              <a:t> 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sp>
        <p:nvSpPr>
          <p:cNvPr id="100" name="99 - Ορθογώνιο"/>
          <p:cNvSpPr/>
          <p:nvPr/>
        </p:nvSpPr>
        <p:spPr>
          <a:xfrm>
            <a:off x="8026768" y="2879521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02" name="101 - TextBox"/>
          <p:cNvSpPr txBox="1"/>
          <p:nvPr/>
        </p:nvSpPr>
        <p:spPr>
          <a:xfrm>
            <a:off x="5857884" y="285749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=&gt;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103" name="102 - TextBox"/>
          <p:cNvSpPr txBox="1"/>
          <p:nvPr/>
        </p:nvSpPr>
        <p:spPr>
          <a:xfrm>
            <a:off x="7455264" y="2879521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=&gt;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104" name="103 - Ορθογώνιο"/>
          <p:cNvSpPr/>
          <p:nvPr/>
        </p:nvSpPr>
        <p:spPr>
          <a:xfrm>
            <a:off x="7715272" y="2879521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B050"/>
                </a:solidFill>
              </a:rPr>
              <a:t>ΑΒ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sp>
        <p:nvSpPr>
          <p:cNvPr id="105" name="104 - Ορθογώνιο"/>
          <p:cNvSpPr/>
          <p:nvPr/>
        </p:nvSpPr>
        <p:spPr>
          <a:xfrm>
            <a:off x="8169644" y="2808083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R</a:t>
            </a:r>
            <a:r>
              <a:rPr lang="el-GR" sz="1400" b="1" baseline="-25000" dirty="0" smtClean="0">
                <a:solidFill>
                  <a:srgbClr val="00B050"/>
                </a:solidFill>
              </a:rPr>
              <a:t> </a:t>
            </a:r>
            <a:r>
              <a:rPr lang="el-GR" sz="2000" baseline="30000" dirty="0" smtClean="0">
                <a:solidFill>
                  <a:srgbClr val="00B050"/>
                </a:solidFill>
              </a:rPr>
              <a:t> .</a:t>
            </a:r>
            <a:r>
              <a:rPr lang="el-GR" sz="2000" dirty="0" smtClean="0">
                <a:solidFill>
                  <a:srgbClr val="00B050"/>
                </a:solidFill>
              </a:rPr>
              <a:t> </a:t>
            </a:r>
            <a:endParaRPr lang="en-US" sz="2000" baseline="30000" dirty="0">
              <a:solidFill>
                <a:srgbClr val="00B050"/>
              </a:solidFill>
            </a:endParaRPr>
          </a:p>
        </p:txBody>
      </p:sp>
      <p:sp>
        <p:nvSpPr>
          <p:cNvPr id="111" name="110 - Ορθογώνιο"/>
          <p:cNvSpPr/>
          <p:nvPr/>
        </p:nvSpPr>
        <p:spPr>
          <a:xfrm>
            <a:off x="8526834" y="287952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I</a:t>
            </a:r>
            <a:r>
              <a:rPr lang="el-GR" sz="1400" b="1" baseline="-25000" dirty="0" smtClean="0">
                <a:solidFill>
                  <a:srgbClr val="00B050"/>
                </a:solidFill>
              </a:rPr>
              <a:t> 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sp>
        <p:nvSpPr>
          <p:cNvPr id="112" name="111 - Ορθογώνιο"/>
          <p:cNvSpPr/>
          <p:nvPr/>
        </p:nvSpPr>
        <p:spPr>
          <a:xfrm>
            <a:off x="5955066" y="4071942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13" name="112 - TextBox"/>
          <p:cNvSpPr txBox="1"/>
          <p:nvPr/>
        </p:nvSpPr>
        <p:spPr>
          <a:xfrm>
            <a:off x="5383562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=&gt;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114" name="113 - Ορθογώνιο"/>
          <p:cNvSpPr/>
          <p:nvPr/>
        </p:nvSpPr>
        <p:spPr>
          <a:xfrm>
            <a:off x="5677232" y="4071942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B050"/>
                </a:solidFill>
              </a:rPr>
              <a:t>ΑΒ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sp>
        <p:nvSpPr>
          <p:cNvPr id="115" name="114 - Ορθογώνιο"/>
          <p:cNvSpPr/>
          <p:nvPr/>
        </p:nvSpPr>
        <p:spPr>
          <a:xfrm>
            <a:off x="6097942" y="4000504"/>
            <a:ext cx="6171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2,4</a:t>
            </a:r>
            <a:r>
              <a:rPr lang="el-GR" sz="2000" baseline="30000" dirty="0" smtClean="0">
                <a:solidFill>
                  <a:srgbClr val="00B050"/>
                </a:solidFill>
              </a:rPr>
              <a:t>.</a:t>
            </a:r>
            <a:r>
              <a:rPr lang="el-GR" sz="2000" dirty="0" smtClean="0">
                <a:solidFill>
                  <a:srgbClr val="00B050"/>
                </a:solidFill>
              </a:rPr>
              <a:t> </a:t>
            </a:r>
            <a:endParaRPr lang="en-US" sz="2000" baseline="30000" dirty="0">
              <a:solidFill>
                <a:srgbClr val="00B050"/>
              </a:solidFill>
            </a:endParaRPr>
          </a:p>
        </p:txBody>
      </p:sp>
      <p:sp>
        <p:nvSpPr>
          <p:cNvPr id="116" name="115 - Ορθογώνιο"/>
          <p:cNvSpPr/>
          <p:nvPr/>
        </p:nvSpPr>
        <p:spPr>
          <a:xfrm>
            <a:off x="6500826" y="4084084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5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7741016" y="4012646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18" name="117 - TextBox"/>
          <p:cNvSpPr txBox="1"/>
          <p:nvPr/>
        </p:nvSpPr>
        <p:spPr>
          <a:xfrm>
            <a:off x="6858016" y="40126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=&gt;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119" name="118 - Ορθογώνιο"/>
          <p:cNvSpPr/>
          <p:nvPr/>
        </p:nvSpPr>
        <p:spPr>
          <a:xfrm>
            <a:off x="7463182" y="4012646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B050"/>
                </a:solidFill>
              </a:rPr>
              <a:t>ΑΒ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sp>
        <p:nvSpPr>
          <p:cNvPr id="120" name="119 - Ορθογώνιο"/>
          <p:cNvSpPr/>
          <p:nvPr/>
        </p:nvSpPr>
        <p:spPr>
          <a:xfrm>
            <a:off x="7955330" y="4012646"/>
            <a:ext cx="5132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12 </a:t>
            </a:r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6357950" y="2764033"/>
            <a:ext cx="5000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R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6786578" y="2835471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=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7000892" y="2742008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B050"/>
                </a:solidFill>
              </a:rPr>
              <a:t>ΑΒ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cxnSp>
        <p:nvCxnSpPr>
          <p:cNvPr id="76" name="75 - Ευθεία γραμμή σύνδεσης"/>
          <p:cNvCxnSpPr/>
          <p:nvPr/>
        </p:nvCxnSpPr>
        <p:spPr>
          <a:xfrm>
            <a:off x="7072330" y="3048197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- Ορθογώνιο"/>
          <p:cNvSpPr/>
          <p:nvPr/>
        </p:nvSpPr>
        <p:spPr>
          <a:xfrm>
            <a:off x="7072330" y="3049785"/>
            <a:ext cx="2327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I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6429388" y="3049785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B050"/>
                </a:solidFill>
              </a:rPr>
              <a:t>1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6429388" y="3049785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>
            <a:off x="6500826" y="2928934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- Ευθεία γραμμή σύνδεσης"/>
          <p:cNvCxnSpPr/>
          <p:nvPr/>
        </p:nvCxnSpPr>
        <p:spPr>
          <a:xfrm flipV="1">
            <a:off x="6643702" y="2857496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93" grpId="0"/>
      <p:bldP spid="95" grpId="0"/>
      <p:bldP spid="99" grpId="0"/>
      <p:bldP spid="100" grpId="0"/>
      <p:bldP spid="102" grpId="0"/>
      <p:bldP spid="103" grpId="0"/>
      <p:bldP spid="104" grpId="0"/>
      <p:bldP spid="105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73" grpId="0"/>
      <p:bldP spid="74" grpId="0"/>
      <p:bldP spid="75" grpId="0"/>
      <p:bldP spid="77" grpId="0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61 - TextBox"/>
          <p:cNvSpPr txBox="1"/>
          <p:nvPr/>
        </p:nvSpPr>
        <p:spPr>
          <a:xfrm>
            <a:off x="1643042" y="221455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3" name="62 - TextBox"/>
          <p:cNvSpPr txBox="1"/>
          <p:nvPr/>
        </p:nvSpPr>
        <p:spPr>
          <a:xfrm>
            <a:off x="1643042" y="350043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R</a:t>
            </a:r>
            <a:r>
              <a:rPr lang="en-US" sz="2400" baseline="-25000" dirty="0" smtClean="0">
                <a:solidFill>
                  <a:srgbClr val="0070C0"/>
                </a:solidFill>
              </a:rPr>
              <a:t>2</a:t>
            </a:r>
          </a:p>
        </p:txBody>
      </p:sp>
      <p:cxnSp>
        <p:nvCxnSpPr>
          <p:cNvPr id="16" name="15 - Γωνιακή σύνδεση"/>
          <p:cNvCxnSpPr/>
          <p:nvPr/>
        </p:nvCxnSpPr>
        <p:spPr>
          <a:xfrm rot="16200000" flipH="1">
            <a:off x="2643206" y="4776003"/>
            <a:ext cx="2928958" cy="642942"/>
          </a:xfrm>
          <a:prstGeom prst="bentConnector3">
            <a:avLst>
              <a:gd name="adj1" fmla="val 495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1438" y="5276069"/>
            <a:ext cx="2143108" cy="1285884"/>
          </a:xfrm>
          <a:prstGeom prst="bentConnector3">
            <a:avLst>
              <a:gd name="adj1" fmla="val 1238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000264" y="6561953"/>
            <a:ext cx="428628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963751" y="6527028"/>
            <a:ext cx="796136" cy="873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428892" y="6561953"/>
            <a:ext cx="2000264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6200000" flipV="1">
            <a:off x="-142876" y="4990317"/>
            <a:ext cx="500066" cy="7143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1500198" y="2561425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1500198" y="3918747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H="1">
            <a:off x="642942" y="2918615"/>
            <a:ext cx="857256" cy="1061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flipH="1">
            <a:off x="71438" y="3704433"/>
            <a:ext cx="571504" cy="1061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63585" y="4249743"/>
            <a:ext cx="1071570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-71438" y="3632995"/>
            <a:ext cx="1428760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3108347" y="3597276"/>
            <a:ext cx="1356528" cy="79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214578" y="2918615"/>
            <a:ext cx="1571636" cy="1061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flipV="1">
            <a:off x="2214578" y="4275937"/>
            <a:ext cx="1571636" cy="7143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642942" y="4347375"/>
            <a:ext cx="857256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 flipV="1">
            <a:off x="142844" y="371475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0" y="328612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40" name="39 - Ορθογώνιο"/>
          <p:cNvSpPr/>
          <p:nvPr/>
        </p:nvSpPr>
        <p:spPr>
          <a:xfrm>
            <a:off x="1500166" y="4286256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  I</a:t>
            </a:r>
            <a:r>
              <a:rPr lang="en-US" sz="2400" baseline="-25000" dirty="0" smtClean="0">
                <a:solidFill>
                  <a:srgbClr val="0070C0"/>
                </a:solidFill>
              </a:rPr>
              <a:t>2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785918" y="3000372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I</a:t>
            </a:r>
            <a:r>
              <a:rPr lang="en-US" baseline="-25000" dirty="0" smtClean="0">
                <a:solidFill>
                  <a:srgbClr val="FF0000"/>
                </a:solidFill>
              </a:rPr>
              <a:t>1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44 - Έλλειψη"/>
          <p:cNvSpPr/>
          <p:nvPr/>
        </p:nvSpPr>
        <p:spPr>
          <a:xfrm flipV="1">
            <a:off x="4429124" y="36433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4500562" y="335756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</a:p>
        </p:txBody>
      </p:sp>
      <p:sp>
        <p:nvSpPr>
          <p:cNvPr id="47" name="46 - Ορθογώνιο"/>
          <p:cNvSpPr/>
          <p:nvPr/>
        </p:nvSpPr>
        <p:spPr>
          <a:xfrm>
            <a:off x="1428728" y="2928934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2000232" y="5715016"/>
            <a:ext cx="584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</a:t>
            </a:r>
            <a:r>
              <a:rPr lang="en-US" baseline="-25000" dirty="0" smtClean="0">
                <a:solidFill>
                  <a:srgbClr val="00B050"/>
                </a:solidFill>
              </a:rPr>
              <a:t>AB</a:t>
            </a:r>
            <a:r>
              <a:rPr lang="el-GR" dirty="0" smtClean="0">
                <a:solidFill>
                  <a:srgbClr val="00B050"/>
                </a:solidFill>
              </a:rPr>
              <a:t>  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5400000" flipH="1" flipV="1">
            <a:off x="4251323" y="5811060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572000" y="550070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50"/>
                </a:solidFill>
              </a:rPr>
              <a:t>Ι</a:t>
            </a:r>
            <a:endParaRPr lang="en-US" sz="2400" dirty="0" smtClean="0">
              <a:solidFill>
                <a:srgbClr val="00B050"/>
              </a:solidFill>
            </a:endParaRPr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10800000">
            <a:off x="785786" y="4347375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2643174" y="2918615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2786050" y="0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ΑΣΚΗΣΗ 2</a:t>
            </a:r>
            <a:endParaRPr 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1" name="60 - TextBox"/>
          <p:cNvSpPr txBox="1"/>
          <p:nvPr/>
        </p:nvSpPr>
        <p:spPr>
          <a:xfrm>
            <a:off x="1785918" y="571480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Λύση</a:t>
            </a:r>
          </a:p>
        </p:txBody>
      </p:sp>
      <p:sp>
        <p:nvSpPr>
          <p:cNvPr id="64" name="63 - Ορθογώνιο"/>
          <p:cNvSpPr/>
          <p:nvPr/>
        </p:nvSpPr>
        <p:spPr>
          <a:xfrm>
            <a:off x="1928794" y="4429132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</a:t>
            </a:r>
            <a:r>
              <a:rPr lang="el-GR" baseline="-25000" dirty="0" smtClean="0">
                <a:solidFill>
                  <a:srgbClr val="0070C0"/>
                </a:solidFill>
              </a:rPr>
              <a:t>2</a:t>
            </a:r>
            <a:r>
              <a:rPr lang="el-GR" dirty="0" smtClean="0">
                <a:solidFill>
                  <a:srgbClr val="0070C0"/>
                </a:solidFill>
              </a:rPr>
              <a:t>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714316" y="1118700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714316" y="1404452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>
            <a:off x="571472" y="141659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1571604" y="1059404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6Ω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sz="1200" baseline="-300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=4Ω</a:t>
            </a:r>
            <a:endParaRPr lang="el-GR" sz="1200" dirty="0">
              <a:solidFill>
                <a:srgbClr val="0000FF"/>
              </a:solidFill>
            </a:endParaRPr>
          </a:p>
        </p:txBody>
      </p:sp>
      <p:sp>
        <p:nvSpPr>
          <p:cNvPr id="69" name="68 - Ορθογώνιο"/>
          <p:cNvSpPr/>
          <p:nvPr/>
        </p:nvSpPr>
        <p:spPr>
          <a:xfrm>
            <a:off x="2357422" y="1488032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0000FF"/>
                </a:solidFill>
              </a:rPr>
              <a:t>I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0" name="69 - TextBox"/>
          <p:cNvSpPr txBox="1"/>
          <p:nvPr/>
        </p:nvSpPr>
        <p:spPr>
          <a:xfrm>
            <a:off x="2571736" y="571480"/>
            <a:ext cx="2143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Συνέχεια…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3143240" y="1059404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B050"/>
                </a:solidFill>
              </a:rPr>
              <a:t>Ι</a:t>
            </a:r>
            <a:r>
              <a:rPr lang="en-US" sz="1400" dirty="0" smtClean="0">
                <a:solidFill>
                  <a:srgbClr val="00B050"/>
                </a:solidFill>
              </a:rPr>
              <a:t> =5A</a:t>
            </a:r>
          </a:p>
        </p:txBody>
      </p:sp>
      <p:sp>
        <p:nvSpPr>
          <p:cNvPr id="96" name="95 - Ορθογώνιο"/>
          <p:cNvSpPr/>
          <p:nvPr/>
        </p:nvSpPr>
        <p:spPr>
          <a:xfrm>
            <a:off x="142844" y="92867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δ. </a:t>
            </a:r>
            <a:endParaRPr lang="el-GR" dirty="0"/>
          </a:p>
        </p:txBody>
      </p:sp>
      <p:sp>
        <p:nvSpPr>
          <p:cNvPr id="97" name="96 - TextBox"/>
          <p:cNvSpPr txBox="1"/>
          <p:nvPr/>
        </p:nvSpPr>
        <p:spPr>
          <a:xfrm>
            <a:off x="5857884" y="642918"/>
            <a:ext cx="29289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l-GR" sz="1400" dirty="0" smtClean="0"/>
              <a:t>Η ένταση του ηλεκτρικού ρεύματος  (ρεύμα) που διαρρέει τον κάθε αντιστάτη,  θα είναι διαφορετική.</a:t>
            </a:r>
          </a:p>
        </p:txBody>
      </p:sp>
      <p:sp>
        <p:nvSpPr>
          <p:cNvPr id="74" name="73 - Ορθογώνιο"/>
          <p:cNvSpPr/>
          <p:nvPr/>
        </p:nvSpPr>
        <p:spPr>
          <a:xfrm>
            <a:off x="5429256" y="2214554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5715008" y="2214554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5929322" y="2071678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5929322" y="2357430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Ορθογώνιο"/>
          <p:cNvSpPr/>
          <p:nvPr/>
        </p:nvSpPr>
        <p:spPr>
          <a:xfrm>
            <a:off x="6000760" y="2357430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I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cxnSp>
        <p:nvCxnSpPr>
          <p:cNvPr id="80" name="79 - Ευθεία γραμμή σύνδεσης"/>
          <p:cNvCxnSpPr/>
          <p:nvPr/>
        </p:nvCxnSpPr>
        <p:spPr>
          <a:xfrm rot="10800000">
            <a:off x="6929454" y="2428868"/>
            <a:ext cx="285752" cy="71437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6357950" y="21431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=&gt;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7643834" y="21431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=&gt;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3" name="82 - TextBox"/>
          <p:cNvSpPr txBox="1"/>
          <p:nvPr/>
        </p:nvSpPr>
        <p:spPr>
          <a:xfrm>
            <a:off x="5786446" y="1643050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Για τον αντιστάτη </a:t>
            </a:r>
            <a:r>
              <a:rPr lang="en-US" sz="1600" dirty="0" smtClean="0">
                <a:solidFill>
                  <a:srgbClr val="FF0000"/>
                </a:solidFill>
              </a:rPr>
              <a:t>R</a:t>
            </a:r>
            <a:r>
              <a:rPr lang="en-US" sz="1600" baseline="-25000" dirty="0" smtClean="0">
                <a:solidFill>
                  <a:srgbClr val="FF0000"/>
                </a:solidFill>
              </a:rPr>
              <a:t>1</a:t>
            </a:r>
            <a:r>
              <a:rPr lang="el-GR" sz="1600" baseline="-25000" dirty="0" smtClean="0">
                <a:solidFill>
                  <a:srgbClr val="FF0000"/>
                </a:solidFill>
              </a:rPr>
              <a:t> </a:t>
            </a:r>
            <a:r>
              <a:rPr lang="el-GR" sz="1600" dirty="0" smtClean="0">
                <a:solidFill>
                  <a:srgbClr val="FF0000"/>
                </a:solidFill>
              </a:rPr>
              <a:t> </a:t>
            </a:r>
            <a:endParaRPr lang="en-US" sz="1600" baseline="-25000" dirty="0" smtClean="0">
              <a:solidFill>
                <a:srgbClr val="FF0000"/>
              </a:solidFill>
            </a:endParaRPr>
          </a:p>
        </p:txBody>
      </p:sp>
      <p:sp>
        <p:nvSpPr>
          <p:cNvPr id="86" name="85 - Ορθογώνιο"/>
          <p:cNvSpPr/>
          <p:nvPr/>
        </p:nvSpPr>
        <p:spPr>
          <a:xfrm>
            <a:off x="6643702" y="2192529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6929454" y="2192529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7143768" y="2049653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7143768" y="2335405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Ορθογώνιο"/>
          <p:cNvSpPr/>
          <p:nvPr/>
        </p:nvSpPr>
        <p:spPr>
          <a:xfrm>
            <a:off x="7215206" y="2335405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I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21" name="120 - TextBox"/>
          <p:cNvSpPr txBox="1"/>
          <p:nvPr/>
        </p:nvSpPr>
        <p:spPr>
          <a:xfrm>
            <a:off x="5715008" y="31432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=&gt;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25" name="124 - Ορθογώνιο"/>
          <p:cNvSpPr/>
          <p:nvPr/>
        </p:nvSpPr>
        <p:spPr>
          <a:xfrm>
            <a:off x="8004536" y="3165273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6" name="125 - TextBox"/>
          <p:cNvSpPr txBox="1"/>
          <p:nvPr/>
        </p:nvSpPr>
        <p:spPr>
          <a:xfrm>
            <a:off x="7433032" y="3165273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=&gt;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27" name="126 - Ορθογώνιο"/>
          <p:cNvSpPr/>
          <p:nvPr/>
        </p:nvSpPr>
        <p:spPr>
          <a:xfrm>
            <a:off x="7790222" y="3165273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I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28" name="127 - Ορθογώνιο"/>
          <p:cNvSpPr/>
          <p:nvPr/>
        </p:nvSpPr>
        <p:spPr>
          <a:xfrm>
            <a:off x="8218850" y="3165273"/>
            <a:ext cx="4251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2</a:t>
            </a:r>
            <a:r>
              <a:rPr lang="en-US" sz="1400" b="1" dirty="0" smtClean="0">
                <a:solidFill>
                  <a:srgbClr val="FF0000"/>
                </a:solidFill>
              </a:rPr>
              <a:t> A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30" name="129 - Ορθογώνιο"/>
          <p:cNvSpPr/>
          <p:nvPr/>
        </p:nvSpPr>
        <p:spPr>
          <a:xfrm>
            <a:off x="8429652" y="2428868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31" name="130 - Ορθογώνιο"/>
          <p:cNvSpPr/>
          <p:nvPr/>
        </p:nvSpPr>
        <p:spPr>
          <a:xfrm>
            <a:off x="8215338" y="2214554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2" name="131 - Ορθογώνιο"/>
          <p:cNvSpPr/>
          <p:nvPr/>
        </p:nvSpPr>
        <p:spPr>
          <a:xfrm>
            <a:off x="8429652" y="2071678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cxnSp>
        <p:nvCxnSpPr>
          <p:cNvPr id="133" name="132 - Ευθεία γραμμή σύνδεσης"/>
          <p:cNvCxnSpPr/>
          <p:nvPr/>
        </p:nvCxnSpPr>
        <p:spPr>
          <a:xfrm>
            <a:off x="8429652" y="2357430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- Ορθογώνιο"/>
          <p:cNvSpPr/>
          <p:nvPr/>
        </p:nvSpPr>
        <p:spPr>
          <a:xfrm>
            <a:off x="8001024" y="2214554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I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35" name="134 - Ορθογώνιο"/>
          <p:cNvSpPr/>
          <p:nvPr/>
        </p:nvSpPr>
        <p:spPr>
          <a:xfrm>
            <a:off x="6790090" y="3379587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6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36" name="135 - Ορθογώνιο"/>
          <p:cNvSpPr/>
          <p:nvPr/>
        </p:nvSpPr>
        <p:spPr>
          <a:xfrm>
            <a:off x="6432900" y="3214686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=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7" name="136 - Ορθογώνιο"/>
          <p:cNvSpPr/>
          <p:nvPr/>
        </p:nvSpPr>
        <p:spPr>
          <a:xfrm>
            <a:off x="6718652" y="307181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12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cxnSp>
        <p:nvCxnSpPr>
          <p:cNvPr id="138" name="137 - Ευθεία γραμμή σύνδεσης"/>
          <p:cNvCxnSpPr/>
          <p:nvPr/>
        </p:nvCxnSpPr>
        <p:spPr>
          <a:xfrm>
            <a:off x="6718652" y="3357562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138 - Ορθογώνιο"/>
          <p:cNvSpPr/>
          <p:nvPr/>
        </p:nvSpPr>
        <p:spPr>
          <a:xfrm>
            <a:off x="6290024" y="3214686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I</a:t>
            </a:r>
            <a:r>
              <a:rPr lang="el-GR" sz="1400" b="1" baseline="-25000" dirty="0" smtClean="0">
                <a:solidFill>
                  <a:srgbClr val="FF0000"/>
                </a:solidFill>
              </a:rPr>
              <a:t>1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40" name="139 - Ορθογώνιο"/>
          <p:cNvSpPr/>
          <p:nvPr/>
        </p:nvSpPr>
        <p:spPr>
          <a:xfrm>
            <a:off x="5349900" y="4917056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R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sp>
        <p:nvSpPr>
          <p:cNvPr id="141" name="140 - Ορθογώνιο"/>
          <p:cNvSpPr/>
          <p:nvPr/>
        </p:nvSpPr>
        <p:spPr>
          <a:xfrm>
            <a:off x="5635652" y="4917056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</a:rPr>
              <a:t>=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42" name="141 - Ορθογώνιο"/>
          <p:cNvSpPr/>
          <p:nvPr/>
        </p:nvSpPr>
        <p:spPr>
          <a:xfrm>
            <a:off x="5849966" y="477418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cxnSp>
        <p:nvCxnSpPr>
          <p:cNvPr id="143" name="142 - Ευθεία γραμμή σύνδεσης"/>
          <p:cNvCxnSpPr/>
          <p:nvPr/>
        </p:nvCxnSpPr>
        <p:spPr>
          <a:xfrm>
            <a:off x="5849966" y="5059932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143 - Ορθογώνιο"/>
          <p:cNvSpPr/>
          <p:nvPr/>
        </p:nvSpPr>
        <p:spPr>
          <a:xfrm>
            <a:off x="5921404" y="5059932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I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cxnSp>
        <p:nvCxnSpPr>
          <p:cNvPr id="146" name="145 - Ευθεία γραμμή σύνδεσης"/>
          <p:cNvCxnSpPr/>
          <p:nvPr/>
        </p:nvCxnSpPr>
        <p:spPr>
          <a:xfrm rot="10800000">
            <a:off x="6858016" y="5143512"/>
            <a:ext cx="285752" cy="71437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146 - TextBox"/>
          <p:cNvSpPr txBox="1"/>
          <p:nvPr/>
        </p:nvSpPr>
        <p:spPr>
          <a:xfrm>
            <a:off x="6278594" y="484561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=&gt;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148" name="147 - TextBox"/>
          <p:cNvSpPr txBox="1"/>
          <p:nvPr/>
        </p:nvSpPr>
        <p:spPr>
          <a:xfrm>
            <a:off x="7564478" y="484561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=&gt;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149" name="148 - TextBox"/>
          <p:cNvSpPr txBox="1"/>
          <p:nvPr/>
        </p:nvSpPr>
        <p:spPr>
          <a:xfrm>
            <a:off x="5707090" y="4345552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</a:rPr>
              <a:t>Για τον αντιστάτη </a:t>
            </a:r>
            <a:r>
              <a:rPr lang="en-US" sz="1600" dirty="0" smtClean="0">
                <a:solidFill>
                  <a:srgbClr val="0070C0"/>
                </a:solidFill>
              </a:rPr>
              <a:t>R</a:t>
            </a:r>
            <a:r>
              <a:rPr lang="el-GR" sz="1600" baseline="-25000" dirty="0" smtClean="0">
                <a:solidFill>
                  <a:srgbClr val="0070C0"/>
                </a:solidFill>
              </a:rPr>
              <a:t>2 </a:t>
            </a:r>
            <a:r>
              <a:rPr lang="el-GR" sz="1600" dirty="0" smtClean="0">
                <a:solidFill>
                  <a:srgbClr val="0070C0"/>
                </a:solidFill>
              </a:rPr>
              <a:t> </a:t>
            </a:r>
            <a:endParaRPr lang="en-US" sz="1600" baseline="-25000" dirty="0" smtClean="0">
              <a:solidFill>
                <a:srgbClr val="0070C0"/>
              </a:solidFill>
            </a:endParaRPr>
          </a:p>
        </p:txBody>
      </p:sp>
      <p:sp>
        <p:nvSpPr>
          <p:cNvPr id="152" name="151 - Ορθογώνιο"/>
          <p:cNvSpPr/>
          <p:nvPr/>
        </p:nvSpPr>
        <p:spPr>
          <a:xfrm>
            <a:off x="6564346" y="4895031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R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sp>
        <p:nvSpPr>
          <p:cNvPr id="153" name="152 - Ορθογώνιο"/>
          <p:cNvSpPr/>
          <p:nvPr/>
        </p:nvSpPr>
        <p:spPr>
          <a:xfrm>
            <a:off x="6850098" y="4895031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</a:rPr>
              <a:t>=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54" name="153 - Ορθογώνιο"/>
          <p:cNvSpPr/>
          <p:nvPr/>
        </p:nvSpPr>
        <p:spPr>
          <a:xfrm>
            <a:off x="7064412" y="4752155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cxnSp>
        <p:nvCxnSpPr>
          <p:cNvPr id="155" name="154 - Ευθεία γραμμή σύνδεσης"/>
          <p:cNvCxnSpPr/>
          <p:nvPr/>
        </p:nvCxnSpPr>
        <p:spPr>
          <a:xfrm>
            <a:off x="7064412" y="5037907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155 - Ορθογώνιο"/>
          <p:cNvSpPr/>
          <p:nvPr/>
        </p:nvSpPr>
        <p:spPr>
          <a:xfrm>
            <a:off x="7135850" y="5037907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I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sp>
        <p:nvSpPr>
          <p:cNvPr id="159" name="158 - TextBox"/>
          <p:cNvSpPr txBox="1"/>
          <p:nvPr/>
        </p:nvSpPr>
        <p:spPr>
          <a:xfrm>
            <a:off x="5286380" y="5907305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=&gt;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163" name="162 - Ορθογώνιο"/>
          <p:cNvSpPr/>
          <p:nvPr/>
        </p:nvSpPr>
        <p:spPr>
          <a:xfrm>
            <a:off x="7572396" y="5907305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</a:rPr>
              <a:t>=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64" name="163 - TextBox"/>
          <p:cNvSpPr txBox="1"/>
          <p:nvPr/>
        </p:nvSpPr>
        <p:spPr>
          <a:xfrm>
            <a:off x="6786578" y="5895163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=&gt;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165" name="164 - Ορθογώνιο"/>
          <p:cNvSpPr/>
          <p:nvPr/>
        </p:nvSpPr>
        <p:spPr>
          <a:xfrm>
            <a:off x="7358082" y="5907305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I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sp>
        <p:nvSpPr>
          <p:cNvPr id="166" name="165 - Ορθογώνιο"/>
          <p:cNvSpPr/>
          <p:nvPr/>
        </p:nvSpPr>
        <p:spPr>
          <a:xfrm>
            <a:off x="7786710" y="5907305"/>
            <a:ext cx="4251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</a:rPr>
              <a:t>3</a:t>
            </a:r>
            <a:r>
              <a:rPr lang="en-US" sz="1400" b="1" dirty="0" smtClean="0">
                <a:solidFill>
                  <a:srgbClr val="0070C0"/>
                </a:solidFill>
              </a:rPr>
              <a:t> A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sp>
        <p:nvSpPr>
          <p:cNvPr id="168" name="167 - Ορθογώνιο"/>
          <p:cNvSpPr/>
          <p:nvPr/>
        </p:nvSpPr>
        <p:spPr>
          <a:xfrm>
            <a:off x="7929586" y="4857760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I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sp>
        <p:nvSpPr>
          <p:cNvPr id="169" name="168 - Ορθογώνιο"/>
          <p:cNvSpPr/>
          <p:nvPr/>
        </p:nvSpPr>
        <p:spPr>
          <a:xfrm>
            <a:off x="8215338" y="4857760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</a:rPr>
              <a:t>=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70" name="169 - Ορθογώνιο"/>
          <p:cNvSpPr/>
          <p:nvPr/>
        </p:nvSpPr>
        <p:spPr>
          <a:xfrm>
            <a:off x="8429652" y="4714884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V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cxnSp>
        <p:nvCxnSpPr>
          <p:cNvPr id="171" name="170 - Ευθεία γραμμή σύνδεσης"/>
          <p:cNvCxnSpPr/>
          <p:nvPr/>
        </p:nvCxnSpPr>
        <p:spPr>
          <a:xfrm>
            <a:off x="8429652" y="5000636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171 - Ορθογώνιο"/>
          <p:cNvSpPr/>
          <p:nvPr/>
        </p:nvSpPr>
        <p:spPr>
          <a:xfrm>
            <a:off x="8501090" y="5000636"/>
            <a:ext cx="3465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R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sp>
        <p:nvSpPr>
          <p:cNvPr id="173" name="172 - Ορθογώνιο"/>
          <p:cNvSpPr/>
          <p:nvPr/>
        </p:nvSpPr>
        <p:spPr>
          <a:xfrm>
            <a:off x="5715008" y="5907305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I</a:t>
            </a:r>
            <a:r>
              <a:rPr lang="el-GR" sz="1400" b="1" baseline="-25000" dirty="0" smtClean="0">
                <a:solidFill>
                  <a:srgbClr val="0070C0"/>
                </a:solidFill>
              </a:rPr>
              <a:t>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sp>
        <p:nvSpPr>
          <p:cNvPr id="174" name="173 - Ορθογώνιο"/>
          <p:cNvSpPr/>
          <p:nvPr/>
        </p:nvSpPr>
        <p:spPr>
          <a:xfrm>
            <a:off x="6000760" y="5907305"/>
            <a:ext cx="2029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</a:rPr>
              <a:t>=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75" name="174 - Ορθογώνιο"/>
          <p:cNvSpPr/>
          <p:nvPr/>
        </p:nvSpPr>
        <p:spPr>
          <a:xfrm>
            <a:off x="6215074" y="5764429"/>
            <a:ext cx="428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</a:rPr>
              <a:t>12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  <p:cxnSp>
        <p:nvCxnSpPr>
          <p:cNvPr id="176" name="175 - Ευθεία γραμμή σύνδεσης"/>
          <p:cNvCxnSpPr/>
          <p:nvPr/>
        </p:nvCxnSpPr>
        <p:spPr>
          <a:xfrm>
            <a:off x="6215074" y="6050181"/>
            <a:ext cx="35719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176 - Ορθογώνιο"/>
          <p:cNvSpPr/>
          <p:nvPr/>
        </p:nvSpPr>
        <p:spPr>
          <a:xfrm>
            <a:off x="6286512" y="6050181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</a:rPr>
              <a:t>4</a:t>
            </a:r>
            <a:endParaRPr lang="en-US" sz="1400" b="1" baseline="-25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6" grpId="0"/>
      <p:bldP spid="78" grpId="0"/>
      <p:bldP spid="81" grpId="0"/>
      <p:bldP spid="82" grpId="0"/>
      <p:bldP spid="83" grpId="0"/>
      <p:bldP spid="86" grpId="0"/>
      <p:bldP spid="87" grpId="0"/>
      <p:bldP spid="89" grpId="0"/>
      <p:bldP spid="91" grpId="0"/>
      <p:bldP spid="121" grpId="0"/>
      <p:bldP spid="125" grpId="0"/>
      <p:bldP spid="126" grpId="0"/>
      <p:bldP spid="127" grpId="0"/>
      <p:bldP spid="128" grpId="0"/>
      <p:bldP spid="130" grpId="0"/>
      <p:bldP spid="131" grpId="0"/>
      <p:bldP spid="132" grpId="0"/>
      <p:bldP spid="134" grpId="0"/>
      <p:bldP spid="135" grpId="0"/>
      <p:bldP spid="136" grpId="0"/>
      <p:bldP spid="137" grpId="0"/>
      <p:bldP spid="139" grpId="0"/>
      <p:bldP spid="140" grpId="0"/>
      <p:bldP spid="141" grpId="0"/>
      <p:bldP spid="142" grpId="0"/>
      <p:bldP spid="144" grpId="0"/>
      <p:bldP spid="147" grpId="0"/>
      <p:bldP spid="148" grpId="0"/>
      <p:bldP spid="149" grpId="0"/>
      <p:bldP spid="152" grpId="0"/>
      <p:bldP spid="153" grpId="0"/>
      <p:bldP spid="154" grpId="0"/>
      <p:bldP spid="156" grpId="0"/>
      <p:bldP spid="159" grpId="0"/>
      <p:bldP spid="163" grpId="0"/>
      <p:bldP spid="164" grpId="0"/>
      <p:bldP spid="165" grpId="0"/>
      <p:bldP spid="166" grpId="0"/>
      <p:bldP spid="168" grpId="0"/>
      <p:bldP spid="169" grpId="0"/>
      <p:bldP spid="170" grpId="0"/>
      <p:bldP spid="172" grpId="0"/>
      <p:bldP spid="173" grpId="0"/>
      <p:bldP spid="174" grpId="0"/>
      <p:bldP spid="175" grpId="0"/>
      <p:bldP spid="17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7198</TotalTime>
  <Words>803</Words>
  <PresentationFormat>Προβολή στην οθόνη (4:3)</PresentationFormat>
  <Paragraphs>348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773</cp:revision>
  <dcterms:created xsi:type="dcterms:W3CDTF">2020-03-28T09:35:19Z</dcterms:created>
  <dcterms:modified xsi:type="dcterms:W3CDTF">2024-01-28T20:00:45Z</dcterms:modified>
</cp:coreProperties>
</file>