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59" r:id="rId4"/>
    <p:sldId id="361" r:id="rId5"/>
    <p:sldId id="362" r:id="rId6"/>
    <p:sldId id="367" r:id="rId7"/>
    <p:sldId id="363" r:id="rId8"/>
    <p:sldId id="364" r:id="rId9"/>
    <p:sldId id="366" r:id="rId10"/>
    <p:sldId id="368" r:id="rId11"/>
    <p:sldId id="369" r:id="rId12"/>
    <p:sldId id="374" r:id="rId13"/>
    <p:sldId id="370" r:id="rId14"/>
    <p:sldId id="351" r:id="rId15"/>
    <p:sldId id="371" r:id="rId16"/>
    <p:sldId id="352" r:id="rId17"/>
    <p:sldId id="353" r:id="rId18"/>
    <p:sldId id="355" r:id="rId19"/>
    <p:sldId id="356" r:id="rId20"/>
    <p:sldId id="375" r:id="rId21"/>
    <p:sldId id="376" r:id="rId22"/>
    <p:sldId id="377" r:id="rId23"/>
    <p:sldId id="373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24" autoAdjust="0"/>
  </p:normalViewPr>
  <p:slideViewPr>
    <p:cSldViewPr>
      <p:cViewPr>
        <p:scale>
          <a:sx n="73" d="100"/>
          <a:sy n="73" d="100"/>
        </p:scale>
        <p:origin x="-170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ύννεφο"/>
          <p:cNvSpPr/>
          <p:nvPr/>
        </p:nvSpPr>
        <p:spPr>
          <a:xfrm>
            <a:off x="0" y="0"/>
            <a:ext cx="3286116" cy="1928802"/>
          </a:xfrm>
          <a:prstGeom prst="cloudCallout">
            <a:avLst>
              <a:gd name="adj1" fmla="val 76582"/>
              <a:gd name="adj2" fmla="val 401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TextBox"/>
          <p:cNvSpPr txBox="1"/>
          <p:nvPr/>
        </p:nvSpPr>
        <p:spPr>
          <a:xfrm>
            <a:off x="500034" y="428604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/>
              <a:t>άτομο</a:t>
            </a:r>
            <a:endParaRPr lang="en-US" sz="6000" b="1" dirty="0"/>
          </a:p>
        </p:txBody>
      </p:sp>
      <p:sp>
        <p:nvSpPr>
          <p:cNvPr id="9" name="8 - Έλλειψη"/>
          <p:cNvSpPr/>
          <p:nvPr/>
        </p:nvSpPr>
        <p:spPr>
          <a:xfrm>
            <a:off x="4000496" y="3143248"/>
            <a:ext cx="2633682" cy="25098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Έλλειψη"/>
          <p:cNvSpPr/>
          <p:nvPr/>
        </p:nvSpPr>
        <p:spPr>
          <a:xfrm>
            <a:off x="2581260" y="2081202"/>
            <a:ext cx="5786478" cy="471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6786578" y="3857628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3500430" y="514351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Έλλειψη"/>
          <p:cNvSpPr/>
          <p:nvPr/>
        </p:nvSpPr>
        <p:spPr>
          <a:xfrm>
            <a:off x="6072198" y="471488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Έλλειψη"/>
          <p:cNvSpPr/>
          <p:nvPr/>
        </p:nvSpPr>
        <p:spPr>
          <a:xfrm>
            <a:off x="4929190" y="2500306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Έλλειψη"/>
          <p:cNvSpPr/>
          <p:nvPr/>
        </p:nvSpPr>
        <p:spPr>
          <a:xfrm>
            <a:off x="6286512" y="578645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Έλλειψη"/>
          <p:cNvSpPr/>
          <p:nvPr/>
        </p:nvSpPr>
        <p:spPr>
          <a:xfrm>
            <a:off x="5000628" y="450057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- Έλλειψη"/>
          <p:cNvSpPr/>
          <p:nvPr/>
        </p:nvSpPr>
        <p:spPr>
          <a:xfrm>
            <a:off x="5286380" y="400050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Έλλειψη"/>
          <p:cNvSpPr/>
          <p:nvPr/>
        </p:nvSpPr>
        <p:spPr>
          <a:xfrm>
            <a:off x="5500694" y="3714752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Έλλειψη"/>
          <p:cNvSpPr/>
          <p:nvPr/>
        </p:nvSpPr>
        <p:spPr>
          <a:xfrm>
            <a:off x="4786314" y="414338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Έλλειψη"/>
          <p:cNvSpPr/>
          <p:nvPr/>
        </p:nvSpPr>
        <p:spPr>
          <a:xfrm>
            <a:off x="4214810" y="435769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Έλλειψη"/>
          <p:cNvSpPr/>
          <p:nvPr/>
        </p:nvSpPr>
        <p:spPr>
          <a:xfrm>
            <a:off x="5143504" y="521495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28 - Ομάδα"/>
          <p:cNvGrpSpPr/>
          <p:nvPr/>
        </p:nvGrpSpPr>
        <p:grpSpPr>
          <a:xfrm>
            <a:off x="4572000" y="4429132"/>
            <a:ext cx="285752" cy="523220"/>
            <a:chOff x="5143504" y="1000108"/>
            <a:chExt cx="285752" cy="523220"/>
          </a:xfrm>
        </p:grpSpPr>
        <p:sp>
          <p:nvSpPr>
            <p:cNvPr id="22" name="21 - Έλλειψη"/>
            <p:cNvSpPr/>
            <p:nvPr/>
          </p:nvSpPr>
          <p:spPr>
            <a:xfrm>
              <a:off x="5143504" y="1142984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27 - TextBox"/>
            <p:cNvSpPr txBox="1"/>
            <p:nvPr/>
          </p:nvSpPr>
          <p:spPr>
            <a:xfrm>
              <a:off x="5143504" y="1000108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+</a:t>
              </a:r>
              <a:endParaRPr lang="en-US" sz="2800" b="1" dirty="0"/>
            </a:p>
          </p:txBody>
        </p:sp>
      </p:grpSp>
      <p:grpSp>
        <p:nvGrpSpPr>
          <p:cNvPr id="3" name="39 - Ομάδα"/>
          <p:cNvGrpSpPr/>
          <p:nvPr/>
        </p:nvGrpSpPr>
        <p:grpSpPr>
          <a:xfrm>
            <a:off x="4714876" y="3571876"/>
            <a:ext cx="285752" cy="523220"/>
            <a:chOff x="5143504" y="1000108"/>
            <a:chExt cx="285752" cy="523220"/>
          </a:xfrm>
        </p:grpSpPr>
        <p:sp>
          <p:nvSpPr>
            <p:cNvPr id="41" name="40 - Έλλειψη"/>
            <p:cNvSpPr/>
            <p:nvPr/>
          </p:nvSpPr>
          <p:spPr>
            <a:xfrm>
              <a:off x="5143504" y="1142984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41 - TextBox"/>
            <p:cNvSpPr txBox="1"/>
            <p:nvPr/>
          </p:nvSpPr>
          <p:spPr>
            <a:xfrm>
              <a:off x="5143504" y="1000108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+</a:t>
              </a:r>
              <a:endParaRPr lang="en-US" sz="2800" b="1" dirty="0"/>
            </a:p>
          </p:txBody>
        </p:sp>
      </p:grpSp>
      <p:sp>
        <p:nvSpPr>
          <p:cNvPr id="43" name="42 - TextBox"/>
          <p:cNvSpPr txBox="1"/>
          <p:nvPr/>
        </p:nvSpPr>
        <p:spPr>
          <a:xfrm>
            <a:off x="5214942" y="3857628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44" name="43 - TextBox"/>
          <p:cNvSpPr txBox="1"/>
          <p:nvPr/>
        </p:nvSpPr>
        <p:spPr>
          <a:xfrm>
            <a:off x="3500430" y="500063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5" name="44 - TextBox"/>
          <p:cNvSpPr txBox="1"/>
          <p:nvPr/>
        </p:nvSpPr>
        <p:spPr>
          <a:xfrm>
            <a:off x="4929190" y="235743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6" name="45 - TextBox"/>
          <p:cNvSpPr txBox="1"/>
          <p:nvPr/>
        </p:nvSpPr>
        <p:spPr>
          <a:xfrm>
            <a:off x="6215074" y="557214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7" name="46 - TextBox"/>
          <p:cNvSpPr txBox="1"/>
          <p:nvPr/>
        </p:nvSpPr>
        <p:spPr>
          <a:xfrm>
            <a:off x="6715140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6072198" y="457200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32" name="31 - Έλλειψη"/>
          <p:cNvSpPr/>
          <p:nvPr/>
        </p:nvSpPr>
        <p:spPr>
          <a:xfrm>
            <a:off x="7286644" y="285728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Έλλειψη"/>
          <p:cNvSpPr/>
          <p:nvPr/>
        </p:nvSpPr>
        <p:spPr>
          <a:xfrm>
            <a:off x="0" y="2714620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- TextBox"/>
          <p:cNvSpPr txBox="1"/>
          <p:nvPr/>
        </p:nvSpPr>
        <p:spPr>
          <a:xfrm>
            <a:off x="0" y="257174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6" name="35 - TextBox"/>
          <p:cNvSpPr txBox="1"/>
          <p:nvPr/>
        </p:nvSpPr>
        <p:spPr>
          <a:xfrm>
            <a:off x="285720" y="2643182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==</a:t>
            </a:r>
            <a:r>
              <a:rPr lang="el-GR" u="sng" dirty="0" smtClean="0">
                <a:solidFill>
                  <a:srgbClr val="FF0000"/>
                </a:solidFill>
              </a:rPr>
              <a:t>Ηλεκτρόνιο</a:t>
            </a:r>
            <a:r>
              <a:rPr lang="el-GR" dirty="0" smtClean="0"/>
              <a:t> που έχει αρνητικό ηλεκτρικό φορτίο</a:t>
            </a:r>
            <a:endParaRPr lang="en-US" dirty="0"/>
          </a:p>
        </p:txBody>
      </p:sp>
      <p:sp>
        <p:nvSpPr>
          <p:cNvPr id="37" name="36 - Έλλειψη"/>
          <p:cNvSpPr/>
          <p:nvPr/>
        </p:nvSpPr>
        <p:spPr>
          <a:xfrm>
            <a:off x="0" y="5357826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- TextBox"/>
          <p:cNvSpPr txBox="1"/>
          <p:nvPr/>
        </p:nvSpPr>
        <p:spPr>
          <a:xfrm>
            <a:off x="0" y="521495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39" name="38 - TextBox"/>
          <p:cNvSpPr txBox="1"/>
          <p:nvPr/>
        </p:nvSpPr>
        <p:spPr>
          <a:xfrm>
            <a:off x="285720" y="5286388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==</a:t>
            </a:r>
            <a:r>
              <a:rPr lang="el-GR" u="sng" dirty="0" smtClean="0">
                <a:solidFill>
                  <a:srgbClr val="FF0000"/>
                </a:solidFill>
              </a:rPr>
              <a:t>Πρωτόνιο</a:t>
            </a:r>
            <a:r>
              <a:rPr lang="el-GR" dirty="0" smtClean="0"/>
              <a:t> που έχει θετικό ηλεκτρικό φορτίο</a:t>
            </a:r>
            <a:endParaRPr lang="en-US" dirty="0"/>
          </a:p>
        </p:txBody>
      </p:sp>
      <p:sp>
        <p:nvSpPr>
          <p:cNvPr id="48" name="47 - TextBox"/>
          <p:cNvSpPr txBox="1"/>
          <p:nvPr/>
        </p:nvSpPr>
        <p:spPr>
          <a:xfrm>
            <a:off x="7500926" y="214290"/>
            <a:ext cx="1643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==</a:t>
            </a:r>
            <a:r>
              <a:rPr lang="el-GR" u="sng" dirty="0" smtClean="0">
                <a:solidFill>
                  <a:srgbClr val="FF0000"/>
                </a:solidFill>
              </a:rPr>
              <a:t>νετρόνιο</a:t>
            </a:r>
            <a:r>
              <a:rPr lang="el-GR" dirty="0" smtClean="0"/>
              <a:t> που δεν έχει ηλεκτρικό φορτίο, άρα είναι ηλεκτρικά ουδέτερο (αφόρτιστο).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 txBox="1">
            <a:spLocks/>
          </p:cNvSpPr>
          <p:nvPr/>
        </p:nvSpPr>
        <p:spPr>
          <a:xfrm>
            <a:off x="0" y="1"/>
            <a:ext cx="3286116" cy="78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Μορφές ενέργειας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57158" y="785794"/>
            <a:ext cx="8358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FF0000"/>
                </a:solidFill>
              </a:rPr>
              <a:t>Ηλεκτρική ενέργεια  </a:t>
            </a:r>
            <a:r>
              <a:rPr lang="el-GR" sz="2000" dirty="0" smtClean="0"/>
              <a:t>:   η ενέργεια που  μεταφέρει το ηλεκτρικό ρεύμα……</a:t>
            </a:r>
          </a:p>
          <a:p>
            <a:pPr lvl="1"/>
            <a:endParaRPr lang="el-GR" sz="2000" dirty="0" smtClean="0"/>
          </a:p>
          <a:p>
            <a:pPr lvl="1"/>
            <a:r>
              <a:rPr lang="el-GR" sz="2000" dirty="0" smtClean="0"/>
              <a:t>Δηλαδή ενέργεια που μεταφέρουν τα  φορτισμένα  σωματίδια (π.χ.  ηλεκτρόνια) που κινούνται  προς  μια κατεύθυνση…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8046" y="4000504"/>
            <a:ext cx="588039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2714612" cy="40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 txBox="1">
            <a:spLocks/>
          </p:cNvSpPr>
          <p:nvPr/>
        </p:nvSpPr>
        <p:spPr>
          <a:xfrm>
            <a:off x="0" y="1"/>
            <a:ext cx="3286116" cy="78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Μορφές ενέργειας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85720" y="1428736"/>
            <a:ext cx="857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FF0000"/>
                </a:solidFill>
              </a:rPr>
              <a:t>Θερμότητα</a:t>
            </a:r>
            <a:r>
              <a:rPr lang="el-GR" sz="2400" dirty="0" smtClean="0"/>
              <a:t>:   η </a:t>
            </a:r>
            <a:r>
              <a:rPr lang="el-GR" sz="2400" dirty="0" smtClean="0">
                <a:solidFill>
                  <a:srgbClr val="FF0000"/>
                </a:solidFill>
              </a:rPr>
              <a:t>ενέργεια</a:t>
            </a:r>
            <a:r>
              <a:rPr lang="el-GR" sz="2400" dirty="0" smtClean="0"/>
              <a:t> που  μεταφέρεται από ένα  ζεστό  σώμα … προς ένα κρύο  σώμα ….. όταν  τα  δύο  σώματα   βρίσκονται  σε  επαφή….</a:t>
            </a:r>
          </a:p>
          <a:p>
            <a:pPr lvl="1"/>
            <a:endParaRPr lang="el-GR" sz="2400" dirty="0" smtClean="0"/>
          </a:p>
          <a:p>
            <a:pPr lvl="1"/>
            <a:r>
              <a:rPr lang="el-GR" sz="2400" dirty="0" smtClean="0"/>
              <a:t>( Η θερμότητα μεταφέρεται  και  με    ακτινοβολία, αλλά και με ρεύματα μέσα στα υγρά και τα αέρια).</a:t>
            </a:r>
          </a:p>
          <a:p>
            <a:pPr lvl="1"/>
            <a:endParaRPr lang="el-GR" sz="2400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2071670" y="4857760"/>
            <a:ext cx="15001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Ορθογώνιο"/>
          <p:cNvSpPr/>
          <p:nvPr/>
        </p:nvSpPr>
        <p:spPr>
          <a:xfrm>
            <a:off x="3571868" y="4857760"/>
            <a:ext cx="1714512" cy="10715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1928794" y="557214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Σώμα Α</a:t>
            </a:r>
            <a:endParaRPr lang="en-US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4071934" y="557214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Σώμα Β</a:t>
            </a:r>
            <a:endParaRPr lang="en-US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2071670" y="478632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70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357686" y="48577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 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13 - Δεξιό βέλος"/>
          <p:cNvSpPr/>
          <p:nvPr/>
        </p:nvSpPr>
        <p:spPr>
          <a:xfrm>
            <a:off x="2500298" y="5072074"/>
            <a:ext cx="2071702" cy="57150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TextBox"/>
          <p:cNvSpPr txBox="1"/>
          <p:nvPr/>
        </p:nvSpPr>
        <p:spPr>
          <a:xfrm>
            <a:off x="2428860" y="514351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θερμότητα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2805128" cy="398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2143108" y="1357298"/>
            <a:ext cx="2143140" cy="15001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3214678" y="71435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ποτήρι περιέχει ζεστό νερό  με θερμοκρασία 70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 (7</a:t>
            </a:r>
            <a:r>
              <a:rPr lang="el-GR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βαθμούς κελσίου)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714976" y="221455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αέρας γύρω από το ποτήρι έχει θερμοκρασία 25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785786" y="5500702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Άρα θερμότητα θα φύγει από το ζεστό νερό προς το πιο ψυχρό περιβάλλον.  Αφού το νερό χάνει θερμότητα,  η θερμοκρασία του νερού θα μειώνεται. </a:t>
            </a:r>
            <a:endParaRPr lang="el-GR" dirty="0"/>
          </a:p>
        </p:txBody>
      </p:sp>
      <p:sp>
        <p:nvSpPr>
          <p:cNvPr id="10" name="9 - Δεξιό βέλος"/>
          <p:cNvSpPr/>
          <p:nvPr/>
        </p:nvSpPr>
        <p:spPr>
          <a:xfrm>
            <a:off x="2071670" y="3571876"/>
            <a:ext cx="2071702" cy="57150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TextBox"/>
          <p:cNvSpPr txBox="1"/>
          <p:nvPr/>
        </p:nvSpPr>
        <p:spPr>
          <a:xfrm>
            <a:off x="2143108" y="364331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θερμότητα</a:t>
            </a:r>
            <a:endParaRPr lang="en-US" b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1571604" y="2857496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70 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4500562" y="3571876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25 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14282" y="571480"/>
            <a:ext cx="807246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Κάθε συσκευή από την οποία διέρχεται ηλεκτρικό ρεύμα θερμαίνεται.</a:t>
            </a:r>
          </a:p>
          <a:p>
            <a:endParaRPr lang="el-GR" dirty="0" smtClean="0"/>
          </a:p>
          <a:p>
            <a:r>
              <a:rPr lang="el-GR" dirty="0" smtClean="0"/>
              <a:t> Οι ηλεκτρικές θερμάστρες, οι κουζίνες και οι θερμοσίφωνες θερμαίνονται, όταν από τους αντιστάτες τους διέρχεται ηλεκτρικό ρεύμα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714876" y="2857496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Επιπλέον όταν η θερμοκρασία του αντιστάτη γίνεται μεγαλύτερη από τη θερμοκρασία του περιβάλλοντός του, ενέργεια (θερμότητα) θα μεταφέρεται από τον αντιστάτη στο περιβάλλον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285720" y="5715016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Συμπεραίνουμε λοιπόν ότι </a:t>
            </a:r>
            <a:r>
              <a:rPr lang="el-GR" b="1" dirty="0" smtClean="0"/>
              <a:t>στον αντιστάτη ηλεκτρική ενέργεια μετατρέπεται σε θερμική. Επομένως η θερμότητα που μεταφέρεται από τον αντιστάτη στο περιβάλλον του προέρχεται από την ηλεκτρική ενέργεια.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2214546" y="14285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Νόμος </a:t>
            </a:r>
            <a:r>
              <a:rPr lang="el-GR" b="1" dirty="0" err="1" smtClean="0"/>
              <a:t>Τζάουλ</a:t>
            </a:r>
            <a:endParaRPr lang="el-GR" b="1" dirty="0"/>
          </a:p>
        </p:txBody>
      </p:sp>
      <p:grpSp>
        <p:nvGrpSpPr>
          <p:cNvPr id="9" name="8 - Ομάδα"/>
          <p:cNvGrpSpPr/>
          <p:nvPr/>
        </p:nvGrpSpPr>
        <p:grpSpPr>
          <a:xfrm>
            <a:off x="142844" y="2214554"/>
            <a:ext cx="3501256" cy="3367904"/>
            <a:chOff x="570678" y="2857496"/>
            <a:chExt cx="3501256" cy="3367904"/>
          </a:xfrm>
        </p:grpSpPr>
        <p:cxnSp>
          <p:nvCxnSpPr>
            <p:cNvPr id="10" name="9 - Γωνιακή σύνδεση"/>
            <p:cNvCxnSpPr/>
            <p:nvPr/>
          </p:nvCxnSpPr>
          <p:spPr>
            <a:xfrm rot="16200000" flipH="1">
              <a:off x="2428860" y="4214818"/>
              <a:ext cx="2643206" cy="642942"/>
            </a:xfrm>
            <a:prstGeom prst="bentConnector3">
              <a:avLst>
                <a:gd name="adj1" fmla="val 1074"/>
              </a:avLst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- Γωνιακή σύνδεση"/>
            <p:cNvCxnSpPr/>
            <p:nvPr/>
          </p:nvCxnSpPr>
          <p:spPr>
            <a:xfrm>
              <a:off x="571472" y="4572008"/>
              <a:ext cx="2071702" cy="1285884"/>
            </a:xfrm>
            <a:prstGeom prst="bentConnector3">
              <a:avLst>
                <a:gd name="adj1" fmla="val 1449"/>
              </a:avLst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5400000">
              <a:off x="2428860" y="5857892"/>
              <a:ext cx="428628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16200000" flipH="1">
              <a:off x="2392347" y="5822967"/>
              <a:ext cx="796136" cy="873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- Ευθεία γραμμή σύνδεσης"/>
            <p:cNvCxnSpPr/>
            <p:nvPr/>
          </p:nvCxnSpPr>
          <p:spPr>
            <a:xfrm>
              <a:off x="2786050" y="5857892"/>
              <a:ext cx="1285884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- Ευθεία γραμμή σύνδεσης"/>
            <p:cNvCxnSpPr/>
            <p:nvPr/>
          </p:nvCxnSpPr>
          <p:spPr>
            <a:xfrm rot="5400000" flipH="1" flipV="1">
              <a:off x="428596" y="4429132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- Ελεύθερη σχεδίαση"/>
            <p:cNvSpPr/>
            <p:nvPr/>
          </p:nvSpPr>
          <p:spPr>
            <a:xfrm>
              <a:off x="2714612" y="2857496"/>
              <a:ext cx="718457" cy="424542"/>
            </a:xfrm>
            <a:custGeom>
              <a:avLst/>
              <a:gdLst>
                <a:gd name="connsiteX0" fmla="*/ 0 w 718457"/>
                <a:gd name="connsiteY0" fmla="*/ 418011 h 424542"/>
                <a:gd name="connsiteX1" fmla="*/ 104503 w 718457"/>
                <a:gd name="connsiteY1" fmla="*/ 0 h 424542"/>
                <a:gd name="connsiteX2" fmla="*/ 169817 w 718457"/>
                <a:gd name="connsiteY2" fmla="*/ 418011 h 424542"/>
                <a:gd name="connsiteX3" fmla="*/ 274320 w 718457"/>
                <a:gd name="connsiteY3" fmla="*/ 13063 h 424542"/>
                <a:gd name="connsiteX4" fmla="*/ 365760 w 718457"/>
                <a:gd name="connsiteY4" fmla="*/ 418011 h 424542"/>
                <a:gd name="connsiteX5" fmla="*/ 470263 w 718457"/>
                <a:gd name="connsiteY5" fmla="*/ 13063 h 424542"/>
                <a:gd name="connsiteX6" fmla="*/ 535577 w 718457"/>
                <a:gd name="connsiteY6" fmla="*/ 418011 h 424542"/>
                <a:gd name="connsiteX7" fmla="*/ 640080 w 718457"/>
                <a:gd name="connsiteY7" fmla="*/ 52251 h 424542"/>
                <a:gd name="connsiteX8" fmla="*/ 718457 w 718457"/>
                <a:gd name="connsiteY8" fmla="*/ 418011 h 424542"/>
                <a:gd name="connsiteX9" fmla="*/ 718457 w 718457"/>
                <a:gd name="connsiteY9" fmla="*/ 418011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8457" h="424542">
                  <a:moveTo>
                    <a:pt x="0" y="418011"/>
                  </a:moveTo>
                  <a:cubicBezTo>
                    <a:pt x="38100" y="209005"/>
                    <a:pt x="76200" y="0"/>
                    <a:pt x="104503" y="0"/>
                  </a:cubicBezTo>
                  <a:cubicBezTo>
                    <a:pt x="132806" y="0"/>
                    <a:pt x="141514" y="415834"/>
                    <a:pt x="169817" y="418011"/>
                  </a:cubicBezTo>
                  <a:cubicBezTo>
                    <a:pt x="198120" y="420188"/>
                    <a:pt x="241663" y="13063"/>
                    <a:pt x="274320" y="13063"/>
                  </a:cubicBezTo>
                  <a:cubicBezTo>
                    <a:pt x="306977" y="13063"/>
                    <a:pt x="333103" y="418011"/>
                    <a:pt x="365760" y="418011"/>
                  </a:cubicBezTo>
                  <a:cubicBezTo>
                    <a:pt x="398417" y="418011"/>
                    <a:pt x="441960" y="13063"/>
                    <a:pt x="470263" y="13063"/>
                  </a:cubicBezTo>
                  <a:cubicBezTo>
                    <a:pt x="498566" y="13063"/>
                    <a:pt x="507274" y="411480"/>
                    <a:pt x="535577" y="418011"/>
                  </a:cubicBezTo>
                  <a:cubicBezTo>
                    <a:pt x="563880" y="424542"/>
                    <a:pt x="609600" y="52251"/>
                    <a:pt x="640080" y="52251"/>
                  </a:cubicBezTo>
                  <a:cubicBezTo>
                    <a:pt x="670560" y="52251"/>
                    <a:pt x="718457" y="418011"/>
                    <a:pt x="718457" y="418011"/>
                  </a:cubicBezTo>
                  <a:lnTo>
                    <a:pt x="718457" y="418011"/>
                  </a:lnTo>
                </a:path>
              </a:pathLst>
            </a:cu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6 - Ελεύθερη σχεδίαση"/>
            <p:cNvSpPr/>
            <p:nvPr/>
          </p:nvSpPr>
          <p:spPr>
            <a:xfrm>
              <a:off x="1142976" y="2857496"/>
              <a:ext cx="718457" cy="424542"/>
            </a:xfrm>
            <a:custGeom>
              <a:avLst/>
              <a:gdLst>
                <a:gd name="connsiteX0" fmla="*/ 0 w 718457"/>
                <a:gd name="connsiteY0" fmla="*/ 418011 h 424542"/>
                <a:gd name="connsiteX1" fmla="*/ 104503 w 718457"/>
                <a:gd name="connsiteY1" fmla="*/ 0 h 424542"/>
                <a:gd name="connsiteX2" fmla="*/ 169817 w 718457"/>
                <a:gd name="connsiteY2" fmla="*/ 418011 h 424542"/>
                <a:gd name="connsiteX3" fmla="*/ 274320 w 718457"/>
                <a:gd name="connsiteY3" fmla="*/ 13063 h 424542"/>
                <a:gd name="connsiteX4" fmla="*/ 365760 w 718457"/>
                <a:gd name="connsiteY4" fmla="*/ 418011 h 424542"/>
                <a:gd name="connsiteX5" fmla="*/ 470263 w 718457"/>
                <a:gd name="connsiteY5" fmla="*/ 13063 h 424542"/>
                <a:gd name="connsiteX6" fmla="*/ 535577 w 718457"/>
                <a:gd name="connsiteY6" fmla="*/ 418011 h 424542"/>
                <a:gd name="connsiteX7" fmla="*/ 640080 w 718457"/>
                <a:gd name="connsiteY7" fmla="*/ 52251 h 424542"/>
                <a:gd name="connsiteX8" fmla="*/ 718457 w 718457"/>
                <a:gd name="connsiteY8" fmla="*/ 418011 h 424542"/>
                <a:gd name="connsiteX9" fmla="*/ 718457 w 718457"/>
                <a:gd name="connsiteY9" fmla="*/ 418011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8457" h="424542">
                  <a:moveTo>
                    <a:pt x="0" y="418011"/>
                  </a:moveTo>
                  <a:cubicBezTo>
                    <a:pt x="38100" y="209005"/>
                    <a:pt x="76200" y="0"/>
                    <a:pt x="104503" y="0"/>
                  </a:cubicBezTo>
                  <a:cubicBezTo>
                    <a:pt x="132806" y="0"/>
                    <a:pt x="141514" y="415834"/>
                    <a:pt x="169817" y="418011"/>
                  </a:cubicBezTo>
                  <a:cubicBezTo>
                    <a:pt x="198120" y="420188"/>
                    <a:pt x="241663" y="13063"/>
                    <a:pt x="274320" y="13063"/>
                  </a:cubicBezTo>
                  <a:cubicBezTo>
                    <a:pt x="306977" y="13063"/>
                    <a:pt x="333103" y="418011"/>
                    <a:pt x="365760" y="418011"/>
                  </a:cubicBezTo>
                  <a:cubicBezTo>
                    <a:pt x="398417" y="418011"/>
                    <a:pt x="441960" y="13063"/>
                    <a:pt x="470263" y="13063"/>
                  </a:cubicBezTo>
                  <a:cubicBezTo>
                    <a:pt x="498566" y="13063"/>
                    <a:pt x="507274" y="411480"/>
                    <a:pt x="535577" y="418011"/>
                  </a:cubicBezTo>
                  <a:cubicBezTo>
                    <a:pt x="563880" y="424542"/>
                    <a:pt x="609600" y="52251"/>
                    <a:pt x="640080" y="52251"/>
                  </a:cubicBezTo>
                  <a:cubicBezTo>
                    <a:pt x="670560" y="52251"/>
                    <a:pt x="718457" y="418011"/>
                    <a:pt x="718457" y="418011"/>
                  </a:cubicBezTo>
                  <a:lnTo>
                    <a:pt x="718457" y="418011"/>
                  </a:lnTo>
                </a:path>
              </a:pathLst>
            </a:cu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17 - Ευθεία γραμμή σύνδεσης"/>
            <p:cNvCxnSpPr>
              <a:stCxn id="16" idx="0"/>
            </p:cNvCxnSpPr>
            <p:nvPr/>
          </p:nvCxnSpPr>
          <p:spPr>
            <a:xfrm flipH="1">
              <a:off x="1857356" y="3275507"/>
              <a:ext cx="857256" cy="10617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- Ευθεία γραμμή σύνδεσης"/>
            <p:cNvCxnSpPr>
              <a:stCxn id="17" idx="0"/>
            </p:cNvCxnSpPr>
            <p:nvPr/>
          </p:nvCxnSpPr>
          <p:spPr>
            <a:xfrm flipH="1">
              <a:off x="571472" y="3275507"/>
              <a:ext cx="571504" cy="10617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5400000">
              <a:off x="71406" y="3786190"/>
              <a:ext cx="1000132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20 - TextBox"/>
          <p:cNvSpPr txBox="1"/>
          <p:nvPr/>
        </p:nvSpPr>
        <p:spPr>
          <a:xfrm>
            <a:off x="715142" y="164305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1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2286778" y="171448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2</a:t>
            </a:r>
          </a:p>
        </p:txBody>
      </p:sp>
      <p:sp>
        <p:nvSpPr>
          <p:cNvPr id="25" name="24 - Ορθογώνιο"/>
          <p:cNvSpPr/>
          <p:nvPr/>
        </p:nvSpPr>
        <p:spPr>
          <a:xfrm>
            <a:off x="3215472" y="4071942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I</a:t>
            </a:r>
            <a:r>
              <a:rPr lang="en-US" baseline="-25000" dirty="0" smtClean="0"/>
              <a:t> </a:t>
            </a:r>
            <a:endParaRPr lang="en-US" dirty="0"/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 rot="5400000" flipH="1" flipV="1">
            <a:off x="3466299" y="4249743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1529443"/>
            <a:ext cx="6852040" cy="528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208670" y="2620028"/>
            <a:ext cx="1285884" cy="523220"/>
          </a:xfrm>
          <a:prstGeom prst="rect">
            <a:avLst/>
          </a:prstGeom>
          <a:solidFill>
            <a:schemeClr val="accent1">
              <a:lumMod val="5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bg1"/>
                </a:solidFill>
              </a:rPr>
              <a:t>Αδρανές αέριο ή κενό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708736" y="5620424"/>
            <a:ext cx="1285884" cy="523220"/>
          </a:xfrm>
          <a:prstGeom prst="rect">
            <a:avLst/>
          </a:prstGeom>
          <a:solidFill>
            <a:schemeClr val="accent1">
              <a:lumMod val="5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bg1"/>
                </a:solidFill>
              </a:rPr>
              <a:t>Επαφή 1 ή πόλος λάμπας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494422" y="6334804"/>
            <a:ext cx="1285884" cy="523220"/>
          </a:xfrm>
          <a:prstGeom prst="rect">
            <a:avLst/>
          </a:prstGeom>
          <a:solidFill>
            <a:schemeClr val="accent1">
              <a:lumMod val="5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bg1"/>
                </a:solidFill>
              </a:rPr>
              <a:t>Επαφή 2 ή πόλος λάμπας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14348" y="21429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Εφαρμογές του φαινομένου </a:t>
            </a:r>
            <a:r>
              <a:rPr lang="el-GR" dirty="0" err="1" smtClean="0"/>
              <a:t>Τζάουλ</a:t>
            </a:r>
            <a:r>
              <a:rPr lang="el-GR" dirty="0" smtClean="0"/>
              <a:t>          </a:t>
            </a:r>
            <a:r>
              <a:rPr lang="el-GR" b="1" dirty="0" smtClean="0"/>
              <a:t>1. Λαμπτήρας πυρακτώσεως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5214942" y="857232"/>
            <a:ext cx="41433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Από</a:t>
            </a:r>
            <a:r>
              <a:rPr lang="en-US" dirty="0" smtClean="0"/>
              <a:t> </a:t>
            </a:r>
            <a:r>
              <a:rPr lang="el-GR" dirty="0" smtClean="0"/>
              <a:t>το  μεταλλικό σύρμα βολφραμίου  διέρχεται  ηλεκτρικό ρεύμα,  που   προκαλεί τέτοια αύξηση στην τιμή της θερμοκρασίας του σύρματος ώστε αυτό να φωτοβολεί. </a:t>
            </a:r>
          </a:p>
          <a:p>
            <a:endParaRPr lang="el-GR" dirty="0" smtClean="0"/>
          </a:p>
          <a:p>
            <a:r>
              <a:rPr lang="el-GR" dirty="0" smtClean="0"/>
              <a:t>Η θερμοκρασία του σύρματος ανεβαίνει σε αρκετά υψηλή τιμή (περίπου στους 2.000</a:t>
            </a:r>
            <a:r>
              <a:rPr lang="el-GR" baseline="30000" dirty="0" smtClean="0"/>
              <a:t>o</a:t>
            </a:r>
            <a:r>
              <a:rPr lang="el-GR" dirty="0" smtClean="0"/>
              <a:t>C)  . Γι’ αυτό το σύρμα κατασκευάζεται από δύστηκτα μέταλλα, όπως το βολφράμιο. </a:t>
            </a:r>
            <a:endParaRPr lang="el-GR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V="1">
            <a:off x="2643174" y="1071546"/>
            <a:ext cx="3643338" cy="30718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1529443"/>
            <a:ext cx="6852040" cy="528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208670" y="2620028"/>
            <a:ext cx="1285884" cy="523220"/>
          </a:xfrm>
          <a:prstGeom prst="rect">
            <a:avLst/>
          </a:prstGeom>
          <a:solidFill>
            <a:schemeClr val="accent1">
              <a:lumMod val="5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bg1"/>
                </a:solidFill>
              </a:rPr>
              <a:t>Αδρανές αέριο ή κενό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708736" y="5620424"/>
            <a:ext cx="1285884" cy="523220"/>
          </a:xfrm>
          <a:prstGeom prst="rect">
            <a:avLst/>
          </a:prstGeom>
          <a:solidFill>
            <a:schemeClr val="accent1">
              <a:lumMod val="5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bg1"/>
                </a:solidFill>
              </a:rPr>
              <a:t>Επαφή 1 ή πόλος λάμπας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494422" y="6334804"/>
            <a:ext cx="1285884" cy="523220"/>
          </a:xfrm>
          <a:prstGeom prst="rect">
            <a:avLst/>
          </a:prstGeom>
          <a:solidFill>
            <a:schemeClr val="accent1">
              <a:lumMod val="5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bg1"/>
                </a:solidFill>
              </a:rPr>
              <a:t>Επαφή 2 ή πόλος λάμπας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14348" y="21429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Εφαρμογές του φαινομένου </a:t>
            </a:r>
            <a:r>
              <a:rPr lang="el-GR" dirty="0" err="1" smtClean="0"/>
              <a:t>Τζάουλ</a:t>
            </a:r>
            <a:r>
              <a:rPr lang="el-GR" dirty="0" smtClean="0"/>
              <a:t>          </a:t>
            </a:r>
            <a:r>
              <a:rPr lang="el-GR" b="1" dirty="0" smtClean="0"/>
              <a:t>1. Λαμπτήρας πυρακτώσεως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5500694" y="1142984"/>
            <a:ext cx="35004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Επιπλέον οι τόσο υψηλές θερμοκρασίες του υλικού του σύρματος έχουν ως αποτέλεσμα αυτό να οξειδώνεται, δηλαδή να αντιδρά χημικά με το οξυγόνο της ατμόσφαιρας, με αποτέλεσμα να διαλύεται. </a:t>
            </a:r>
          </a:p>
          <a:p>
            <a:endParaRPr lang="el-GR" dirty="0" smtClean="0"/>
          </a:p>
          <a:p>
            <a:r>
              <a:rPr lang="el-GR" dirty="0" smtClean="0"/>
              <a:t>Για να αποφύγουμε τέτοιες ανεπιθύμητες χημικές αντιδράσεις, τοποθετούμε το σύρμα σε χώρο όπου υπάρχει αδρανές αέριο ή σε χώρο κενό από αέρα που περιβάλλεται από γυάλινο περίβλημα 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32" y="2546396"/>
            <a:ext cx="6037292" cy="431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001142">
            <a:off x="1565098" y="470044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νερό</a:t>
            </a:r>
            <a:endParaRPr lang="el-GR" sz="28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857752" y="5572140"/>
            <a:ext cx="2286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ΑΝΤΙΣΤΑΣΗ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14348" y="21429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Εφαρμογές του φαινομένου </a:t>
            </a:r>
            <a:r>
              <a:rPr lang="el-GR" dirty="0" err="1" smtClean="0"/>
              <a:t>Τζάουλ</a:t>
            </a:r>
            <a:r>
              <a:rPr lang="el-GR" dirty="0" smtClean="0"/>
              <a:t>          </a:t>
            </a:r>
            <a:r>
              <a:rPr lang="el-GR" b="1" dirty="0" smtClean="0"/>
              <a:t>2. θερμοσίφωνας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3643306" y="10715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Ο ηλεκτρικός θερμοσίφωνας, αποτελείται   από έναν ή περισσότερους αντιστάτες , όταν από αυτούς διέρχεται ηλεκτρικό ρεύμα αυτοί θερμαίνονται , και στη συνέχεια η θερμότητα του αντιστάτη  μεταφέρεται προς το νερό.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5495"/>
            <a:ext cx="4857752" cy="371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3286116" y="3643314"/>
            <a:ext cx="3571900" cy="1571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1142976" y="321468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Τηκόμενη ασφάλεια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072066" y="335756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Ένας αντιστάτης – μέταλλο  , που λιώνει εύκολα(εύτηκτος)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71472" y="642918"/>
            <a:ext cx="8001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Όταν μέσα από το μέταλλο, της τηκόμενης ασφάλειας περάσει ρεύμα πάνω από  μια ορισμένη τιμή, η άνοδος της θερμοκρασίας του προκαλεί την τήξη (λιώσιμο) του μετάλλου. </a:t>
            </a:r>
          </a:p>
          <a:p>
            <a:r>
              <a:rPr lang="el-GR" dirty="0" smtClean="0"/>
              <a:t>Έτσι το ηλεκτρικό κύκλωμα δεν είναι πλέον κλειστό και δεν διέρχεται ρεύμα μέσα από αυτό.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714348" y="21429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Εφαρμογές του φαινομένου </a:t>
            </a:r>
            <a:r>
              <a:rPr lang="el-GR" dirty="0" err="1" smtClean="0"/>
              <a:t>Τζάουλ</a:t>
            </a:r>
            <a:r>
              <a:rPr lang="el-GR" dirty="0" smtClean="0"/>
              <a:t>          </a:t>
            </a:r>
            <a:r>
              <a:rPr lang="el-GR" b="1" dirty="0" smtClean="0"/>
              <a:t>3 . Τηκόμενη ασφάλεια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83932"/>
            <a:ext cx="1928794" cy="147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0" y="648866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Τηκόμενη ασφάλεια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57158" y="1006503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Το μέγιστο ρεύμα </a:t>
            </a:r>
            <a:r>
              <a:rPr lang="el-GR" dirty="0" smtClean="0"/>
              <a:t>που μπορεί να περάσει από αυτή την ασφάλεια , χωρίς να καεί είναι </a:t>
            </a:r>
            <a:r>
              <a:rPr lang="el-GR" b="1" dirty="0" smtClean="0">
                <a:solidFill>
                  <a:srgbClr val="FF0000"/>
                </a:solidFill>
              </a:rPr>
              <a:t>35Α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9511"/>
            <a:ext cx="2743212" cy="2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256558">
            <a:off x="385552" y="2566347"/>
            <a:ext cx="1745463" cy="237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Ελεύθερη σχεδίαση"/>
          <p:cNvSpPr/>
          <p:nvPr/>
        </p:nvSpPr>
        <p:spPr>
          <a:xfrm>
            <a:off x="1154463" y="3655656"/>
            <a:ext cx="694315" cy="531729"/>
          </a:xfrm>
          <a:custGeom>
            <a:avLst/>
            <a:gdLst>
              <a:gd name="connsiteX0" fmla="*/ 366474 w 694315"/>
              <a:gd name="connsiteY0" fmla="*/ 99273 h 531729"/>
              <a:gd name="connsiteX1" fmla="*/ 324910 w 694315"/>
              <a:gd name="connsiteY1" fmla="*/ 88883 h 531729"/>
              <a:gd name="connsiteX2" fmla="*/ 262565 w 694315"/>
              <a:gd name="connsiteY2" fmla="*/ 78492 h 531729"/>
              <a:gd name="connsiteX3" fmla="*/ 221001 w 694315"/>
              <a:gd name="connsiteY3" fmla="*/ 57710 h 531729"/>
              <a:gd name="connsiteX4" fmla="*/ 158656 w 694315"/>
              <a:gd name="connsiteY4" fmla="*/ 47319 h 531729"/>
              <a:gd name="connsiteX5" fmla="*/ 13183 w 694315"/>
              <a:gd name="connsiteY5" fmla="*/ 36928 h 531729"/>
              <a:gd name="connsiteX6" fmla="*/ 2792 w 694315"/>
              <a:gd name="connsiteY6" fmla="*/ 78492 h 531729"/>
              <a:gd name="connsiteX7" fmla="*/ 23574 w 694315"/>
              <a:gd name="connsiteY7" fmla="*/ 182401 h 531729"/>
              <a:gd name="connsiteX8" fmla="*/ 65137 w 694315"/>
              <a:gd name="connsiteY8" fmla="*/ 244746 h 531729"/>
              <a:gd name="connsiteX9" fmla="*/ 106701 w 694315"/>
              <a:gd name="connsiteY9" fmla="*/ 307092 h 531729"/>
              <a:gd name="connsiteX10" fmla="*/ 137874 w 694315"/>
              <a:gd name="connsiteY10" fmla="*/ 317483 h 531729"/>
              <a:gd name="connsiteX11" fmla="*/ 252174 w 694315"/>
              <a:gd name="connsiteY11" fmla="*/ 411001 h 531729"/>
              <a:gd name="connsiteX12" fmla="*/ 272956 w 694315"/>
              <a:gd name="connsiteY12" fmla="*/ 442173 h 531729"/>
              <a:gd name="connsiteX13" fmla="*/ 657419 w 694315"/>
              <a:gd name="connsiteY13" fmla="*/ 462955 h 531729"/>
              <a:gd name="connsiteX14" fmla="*/ 688592 w 694315"/>
              <a:gd name="connsiteY14" fmla="*/ 442173 h 531729"/>
              <a:gd name="connsiteX15" fmla="*/ 678201 w 694315"/>
              <a:gd name="connsiteY15" fmla="*/ 338264 h 531729"/>
              <a:gd name="connsiteX16" fmla="*/ 647028 w 694315"/>
              <a:gd name="connsiteY16" fmla="*/ 307092 h 531729"/>
              <a:gd name="connsiteX17" fmla="*/ 553510 w 694315"/>
              <a:gd name="connsiteY17" fmla="*/ 275919 h 531729"/>
              <a:gd name="connsiteX18" fmla="*/ 470383 w 694315"/>
              <a:gd name="connsiteY18" fmla="*/ 223964 h 531729"/>
              <a:gd name="connsiteX19" fmla="*/ 449601 w 694315"/>
              <a:gd name="connsiteY19" fmla="*/ 192792 h 531729"/>
              <a:gd name="connsiteX20" fmla="*/ 397647 w 694315"/>
              <a:gd name="connsiteY20" fmla="*/ 182401 h 531729"/>
              <a:gd name="connsiteX21" fmla="*/ 376865 w 694315"/>
              <a:gd name="connsiteY21" fmla="*/ 151228 h 531729"/>
              <a:gd name="connsiteX22" fmla="*/ 356083 w 694315"/>
              <a:gd name="connsiteY22" fmla="*/ 109664 h 531729"/>
              <a:gd name="connsiteX23" fmla="*/ 366474 w 694315"/>
              <a:gd name="connsiteY23" fmla="*/ 99273 h 53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94315" h="531729">
                <a:moveTo>
                  <a:pt x="366474" y="99273"/>
                </a:moveTo>
                <a:cubicBezTo>
                  <a:pt x="352619" y="95810"/>
                  <a:pt x="338914" y="91684"/>
                  <a:pt x="324910" y="88883"/>
                </a:cubicBezTo>
                <a:cubicBezTo>
                  <a:pt x="304251" y="84751"/>
                  <a:pt x="282745" y="84546"/>
                  <a:pt x="262565" y="78492"/>
                </a:cubicBezTo>
                <a:cubicBezTo>
                  <a:pt x="247728" y="74041"/>
                  <a:pt x="235838" y="62161"/>
                  <a:pt x="221001" y="57710"/>
                </a:cubicBezTo>
                <a:cubicBezTo>
                  <a:pt x="200821" y="51656"/>
                  <a:pt x="179438" y="50783"/>
                  <a:pt x="158656" y="47319"/>
                </a:cubicBezTo>
                <a:cubicBezTo>
                  <a:pt x="108092" y="13609"/>
                  <a:pt x="101810" y="0"/>
                  <a:pt x="13183" y="36928"/>
                </a:cubicBezTo>
                <a:cubicBezTo>
                  <a:pt x="0" y="42421"/>
                  <a:pt x="6256" y="64637"/>
                  <a:pt x="2792" y="78492"/>
                </a:cubicBezTo>
                <a:cubicBezTo>
                  <a:pt x="9719" y="113128"/>
                  <a:pt x="11172" y="149328"/>
                  <a:pt x="23574" y="182401"/>
                </a:cubicBezTo>
                <a:cubicBezTo>
                  <a:pt x="32344" y="205787"/>
                  <a:pt x="57239" y="221051"/>
                  <a:pt x="65137" y="244746"/>
                </a:cubicBezTo>
                <a:cubicBezTo>
                  <a:pt x="76031" y="277428"/>
                  <a:pt x="73343" y="284853"/>
                  <a:pt x="106701" y="307092"/>
                </a:cubicBezTo>
                <a:cubicBezTo>
                  <a:pt x="115815" y="313168"/>
                  <a:pt x="127483" y="314019"/>
                  <a:pt x="137874" y="317483"/>
                </a:cubicBezTo>
                <a:cubicBezTo>
                  <a:pt x="214500" y="394109"/>
                  <a:pt x="175018" y="364707"/>
                  <a:pt x="252174" y="411001"/>
                </a:cubicBezTo>
                <a:cubicBezTo>
                  <a:pt x="259101" y="421392"/>
                  <a:pt x="263474" y="434046"/>
                  <a:pt x="272956" y="442173"/>
                </a:cubicBezTo>
                <a:cubicBezTo>
                  <a:pt x="377439" y="531729"/>
                  <a:pt x="538398" y="466674"/>
                  <a:pt x="657419" y="462955"/>
                </a:cubicBezTo>
                <a:cubicBezTo>
                  <a:pt x="667810" y="456028"/>
                  <a:pt x="686539" y="454492"/>
                  <a:pt x="688592" y="442173"/>
                </a:cubicBezTo>
                <a:cubicBezTo>
                  <a:pt x="694315" y="407838"/>
                  <a:pt x="688438" y="371534"/>
                  <a:pt x="678201" y="338264"/>
                </a:cubicBezTo>
                <a:cubicBezTo>
                  <a:pt x="673879" y="324219"/>
                  <a:pt x="659489" y="314880"/>
                  <a:pt x="647028" y="307092"/>
                </a:cubicBezTo>
                <a:cubicBezTo>
                  <a:pt x="620941" y="290788"/>
                  <a:pt x="583212" y="283344"/>
                  <a:pt x="553510" y="275919"/>
                </a:cubicBezTo>
                <a:cubicBezTo>
                  <a:pt x="525801" y="258601"/>
                  <a:pt x="488509" y="251152"/>
                  <a:pt x="470383" y="223964"/>
                </a:cubicBezTo>
                <a:cubicBezTo>
                  <a:pt x="463456" y="213573"/>
                  <a:pt x="460444" y="198988"/>
                  <a:pt x="449601" y="192792"/>
                </a:cubicBezTo>
                <a:cubicBezTo>
                  <a:pt x="434267" y="184030"/>
                  <a:pt x="414965" y="185865"/>
                  <a:pt x="397647" y="182401"/>
                </a:cubicBezTo>
                <a:cubicBezTo>
                  <a:pt x="390720" y="172010"/>
                  <a:pt x="383061" y="162071"/>
                  <a:pt x="376865" y="151228"/>
                </a:cubicBezTo>
                <a:cubicBezTo>
                  <a:pt x="369180" y="137779"/>
                  <a:pt x="363010" y="123519"/>
                  <a:pt x="356083" y="109664"/>
                </a:cubicBezTo>
                <a:lnTo>
                  <a:pt x="366474" y="99273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5400000" flipH="1" flipV="1">
            <a:off x="678601" y="2756732"/>
            <a:ext cx="2286041" cy="3572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Ορθογώνιο"/>
          <p:cNvSpPr/>
          <p:nvPr/>
        </p:nvSpPr>
        <p:spPr>
          <a:xfrm>
            <a:off x="2285984" y="5572140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Σε κάθε ασφάλεια αναφέρεται η μέγιστη τιμή της έντασης του ηλεκτρικού ρεύματος που μπορεί να τη διαρρέει, χωρίς να προκληθεί τήξη (λιώσιμο) του αντιστάτη που περιέχει.</a:t>
            </a:r>
            <a:endParaRPr lang="el-GR" dirty="0"/>
          </a:p>
        </p:txBody>
      </p:sp>
      <p:sp>
        <p:nvSpPr>
          <p:cNvPr id="17" name="16 - Ελεύθερη σχεδίαση"/>
          <p:cNvSpPr/>
          <p:nvPr/>
        </p:nvSpPr>
        <p:spPr>
          <a:xfrm>
            <a:off x="6429388" y="2935329"/>
            <a:ext cx="928694" cy="603167"/>
          </a:xfrm>
          <a:custGeom>
            <a:avLst/>
            <a:gdLst>
              <a:gd name="connsiteX0" fmla="*/ 366474 w 694315"/>
              <a:gd name="connsiteY0" fmla="*/ 99273 h 531729"/>
              <a:gd name="connsiteX1" fmla="*/ 324910 w 694315"/>
              <a:gd name="connsiteY1" fmla="*/ 88883 h 531729"/>
              <a:gd name="connsiteX2" fmla="*/ 262565 w 694315"/>
              <a:gd name="connsiteY2" fmla="*/ 78492 h 531729"/>
              <a:gd name="connsiteX3" fmla="*/ 221001 w 694315"/>
              <a:gd name="connsiteY3" fmla="*/ 57710 h 531729"/>
              <a:gd name="connsiteX4" fmla="*/ 158656 w 694315"/>
              <a:gd name="connsiteY4" fmla="*/ 47319 h 531729"/>
              <a:gd name="connsiteX5" fmla="*/ 13183 w 694315"/>
              <a:gd name="connsiteY5" fmla="*/ 36928 h 531729"/>
              <a:gd name="connsiteX6" fmla="*/ 2792 w 694315"/>
              <a:gd name="connsiteY6" fmla="*/ 78492 h 531729"/>
              <a:gd name="connsiteX7" fmla="*/ 23574 w 694315"/>
              <a:gd name="connsiteY7" fmla="*/ 182401 h 531729"/>
              <a:gd name="connsiteX8" fmla="*/ 65137 w 694315"/>
              <a:gd name="connsiteY8" fmla="*/ 244746 h 531729"/>
              <a:gd name="connsiteX9" fmla="*/ 106701 w 694315"/>
              <a:gd name="connsiteY9" fmla="*/ 307092 h 531729"/>
              <a:gd name="connsiteX10" fmla="*/ 137874 w 694315"/>
              <a:gd name="connsiteY10" fmla="*/ 317483 h 531729"/>
              <a:gd name="connsiteX11" fmla="*/ 252174 w 694315"/>
              <a:gd name="connsiteY11" fmla="*/ 411001 h 531729"/>
              <a:gd name="connsiteX12" fmla="*/ 272956 w 694315"/>
              <a:gd name="connsiteY12" fmla="*/ 442173 h 531729"/>
              <a:gd name="connsiteX13" fmla="*/ 657419 w 694315"/>
              <a:gd name="connsiteY13" fmla="*/ 462955 h 531729"/>
              <a:gd name="connsiteX14" fmla="*/ 688592 w 694315"/>
              <a:gd name="connsiteY14" fmla="*/ 442173 h 531729"/>
              <a:gd name="connsiteX15" fmla="*/ 678201 w 694315"/>
              <a:gd name="connsiteY15" fmla="*/ 338264 h 531729"/>
              <a:gd name="connsiteX16" fmla="*/ 647028 w 694315"/>
              <a:gd name="connsiteY16" fmla="*/ 307092 h 531729"/>
              <a:gd name="connsiteX17" fmla="*/ 553510 w 694315"/>
              <a:gd name="connsiteY17" fmla="*/ 275919 h 531729"/>
              <a:gd name="connsiteX18" fmla="*/ 470383 w 694315"/>
              <a:gd name="connsiteY18" fmla="*/ 223964 h 531729"/>
              <a:gd name="connsiteX19" fmla="*/ 449601 w 694315"/>
              <a:gd name="connsiteY19" fmla="*/ 192792 h 531729"/>
              <a:gd name="connsiteX20" fmla="*/ 397647 w 694315"/>
              <a:gd name="connsiteY20" fmla="*/ 182401 h 531729"/>
              <a:gd name="connsiteX21" fmla="*/ 376865 w 694315"/>
              <a:gd name="connsiteY21" fmla="*/ 151228 h 531729"/>
              <a:gd name="connsiteX22" fmla="*/ 356083 w 694315"/>
              <a:gd name="connsiteY22" fmla="*/ 109664 h 531729"/>
              <a:gd name="connsiteX23" fmla="*/ 366474 w 694315"/>
              <a:gd name="connsiteY23" fmla="*/ 99273 h 53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94315" h="531729">
                <a:moveTo>
                  <a:pt x="366474" y="99273"/>
                </a:moveTo>
                <a:cubicBezTo>
                  <a:pt x="352619" y="95810"/>
                  <a:pt x="338914" y="91684"/>
                  <a:pt x="324910" y="88883"/>
                </a:cubicBezTo>
                <a:cubicBezTo>
                  <a:pt x="304251" y="84751"/>
                  <a:pt x="282745" y="84546"/>
                  <a:pt x="262565" y="78492"/>
                </a:cubicBezTo>
                <a:cubicBezTo>
                  <a:pt x="247728" y="74041"/>
                  <a:pt x="235838" y="62161"/>
                  <a:pt x="221001" y="57710"/>
                </a:cubicBezTo>
                <a:cubicBezTo>
                  <a:pt x="200821" y="51656"/>
                  <a:pt x="179438" y="50783"/>
                  <a:pt x="158656" y="47319"/>
                </a:cubicBezTo>
                <a:cubicBezTo>
                  <a:pt x="108092" y="13609"/>
                  <a:pt x="101810" y="0"/>
                  <a:pt x="13183" y="36928"/>
                </a:cubicBezTo>
                <a:cubicBezTo>
                  <a:pt x="0" y="42421"/>
                  <a:pt x="6256" y="64637"/>
                  <a:pt x="2792" y="78492"/>
                </a:cubicBezTo>
                <a:cubicBezTo>
                  <a:pt x="9719" y="113128"/>
                  <a:pt x="11172" y="149328"/>
                  <a:pt x="23574" y="182401"/>
                </a:cubicBezTo>
                <a:cubicBezTo>
                  <a:pt x="32344" y="205787"/>
                  <a:pt x="57239" y="221051"/>
                  <a:pt x="65137" y="244746"/>
                </a:cubicBezTo>
                <a:cubicBezTo>
                  <a:pt x="76031" y="277428"/>
                  <a:pt x="73343" y="284853"/>
                  <a:pt x="106701" y="307092"/>
                </a:cubicBezTo>
                <a:cubicBezTo>
                  <a:pt x="115815" y="313168"/>
                  <a:pt x="127483" y="314019"/>
                  <a:pt x="137874" y="317483"/>
                </a:cubicBezTo>
                <a:cubicBezTo>
                  <a:pt x="214500" y="394109"/>
                  <a:pt x="175018" y="364707"/>
                  <a:pt x="252174" y="411001"/>
                </a:cubicBezTo>
                <a:cubicBezTo>
                  <a:pt x="259101" y="421392"/>
                  <a:pt x="263474" y="434046"/>
                  <a:pt x="272956" y="442173"/>
                </a:cubicBezTo>
                <a:cubicBezTo>
                  <a:pt x="377439" y="531729"/>
                  <a:pt x="538398" y="466674"/>
                  <a:pt x="657419" y="462955"/>
                </a:cubicBezTo>
                <a:cubicBezTo>
                  <a:pt x="667810" y="456028"/>
                  <a:pt x="686539" y="454492"/>
                  <a:pt x="688592" y="442173"/>
                </a:cubicBezTo>
                <a:cubicBezTo>
                  <a:pt x="694315" y="407838"/>
                  <a:pt x="688438" y="371534"/>
                  <a:pt x="678201" y="338264"/>
                </a:cubicBezTo>
                <a:cubicBezTo>
                  <a:pt x="673879" y="324219"/>
                  <a:pt x="659489" y="314880"/>
                  <a:pt x="647028" y="307092"/>
                </a:cubicBezTo>
                <a:cubicBezTo>
                  <a:pt x="620941" y="290788"/>
                  <a:pt x="583212" y="283344"/>
                  <a:pt x="553510" y="275919"/>
                </a:cubicBezTo>
                <a:cubicBezTo>
                  <a:pt x="525801" y="258601"/>
                  <a:pt x="488509" y="251152"/>
                  <a:pt x="470383" y="223964"/>
                </a:cubicBezTo>
                <a:cubicBezTo>
                  <a:pt x="463456" y="213573"/>
                  <a:pt x="460444" y="198988"/>
                  <a:pt x="449601" y="192792"/>
                </a:cubicBezTo>
                <a:cubicBezTo>
                  <a:pt x="434267" y="184030"/>
                  <a:pt x="414965" y="185865"/>
                  <a:pt x="397647" y="182401"/>
                </a:cubicBezTo>
                <a:cubicBezTo>
                  <a:pt x="390720" y="172010"/>
                  <a:pt x="383061" y="162071"/>
                  <a:pt x="376865" y="151228"/>
                </a:cubicBezTo>
                <a:cubicBezTo>
                  <a:pt x="369180" y="137779"/>
                  <a:pt x="363010" y="123519"/>
                  <a:pt x="356083" y="109664"/>
                </a:cubicBezTo>
                <a:lnTo>
                  <a:pt x="366474" y="99273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5400000" flipH="1" flipV="1">
            <a:off x="6607970" y="2256681"/>
            <a:ext cx="1500224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5500694" y="935065"/>
            <a:ext cx="364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Το μέγιστο ρεύμα </a:t>
            </a:r>
            <a:r>
              <a:rPr lang="el-GR" dirty="0" smtClean="0"/>
              <a:t>που μπορεί να περάσει από αυτή την ασφάλεια , χωρίς να καεί είναι </a:t>
            </a:r>
            <a:r>
              <a:rPr lang="el-GR" b="1" dirty="0" smtClean="0">
                <a:solidFill>
                  <a:srgbClr val="FF0000"/>
                </a:solidFill>
              </a:rPr>
              <a:t>50Α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714348" y="21429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Εφαρμογές του φαινομένου </a:t>
            </a:r>
            <a:r>
              <a:rPr lang="el-GR" dirty="0" err="1" smtClean="0"/>
              <a:t>Τζάουλ</a:t>
            </a:r>
            <a:r>
              <a:rPr lang="el-GR" dirty="0" smtClean="0"/>
              <a:t>          </a:t>
            </a:r>
            <a:r>
              <a:rPr lang="el-GR" b="1" dirty="0" smtClean="0"/>
              <a:t>3 . Τηκόμενη ασφάλεια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/>
      <p:bldP spid="17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357562"/>
            <a:ext cx="4589486" cy="295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286380" y="500063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λάμπα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500063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μπαταρία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571736" y="18573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Η σύνδεση της ασφάλειας στο κύκλωμα γίνεται πάντοτε σε σειρά με τη συσκευή που θέλουμε να προστατέψουμε , όπως φαίνεται και το παρακάτω κύκλωμα.</a:t>
            </a:r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437320"/>
            <a:ext cx="1658836" cy="14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714348" y="21429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Εφαρμογές του φαινομένου </a:t>
            </a:r>
            <a:r>
              <a:rPr lang="el-GR" dirty="0" err="1" smtClean="0"/>
              <a:t>Τζάουλ</a:t>
            </a:r>
            <a:r>
              <a:rPr lang="el-GR" dirty="0" smtClean="0"/>
              <a:t>          </a:t>
            </a:r>
            <a:r>
              <a:rPr lang="el-GR" b="1" dirty="0" smtClean="0"/>
              <a:t>3 . Τηκόμενη ασφάλεια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ύννεφο"/>
          <p:cNvSpPr/>
          <p:nvPr/>
        </p:nvSpPr>
        <p:spPr>
          <a:xfrm>
            <a:off x="0" y="0"/>
            <a:ext cx="5929354" cy="3357562"/>
          </a:xfrm>
          <a:prstGeom prst="cloudCallout">
            <a:avLst>
              <a:gd name="adj1" fmla="val 41357"/>
              <a:gd name="adj2" fmla="val 496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- TextBox"/>
          <p:cNvSpPr txBox="1"/>
          <p:nvPr/>
        </p:nvSpPr>
        <p:spPr>
          <a:xfrm>
            <a:off x="714348" y="285728"/>
            <a:ext cx="4929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Όλα τα υλικά σώματα (ζώα, κύτταρα, μέταλλα, και άλλα….) αποτελούνται από άτομα. 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Άρα</a:t>
            </a:r>
            <a:r>
              <a:rPr lang="el-GR" sz="2400" dirty="0" smtClean="0">
                <a:solidFill>
                  <a:srgbClr val="FF0000"/>
                </a:solidFill>
              </a:rPr>
              <a:t>  τα υλικά σώματα  θα αποτελούνται και αυτά από ηλεκτρόνια,    πρωτόνια  και   νετρόνια.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928670"/>
            <a:ext cx="2786050" cy="169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4686294" cy="264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143636" y="5357826"/>
            <a:ext cx="278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Γενικά</a:t>
            </a:r>
            <a:r>
              <a:rPr lang="el-GR" dirty="0" smtClean="0"/>
              <a:t> τα υλικά σώματα, αποτελούνται από σωματίδια, όπως είναι τα άτομα, τα μόρια, τα ιόντα…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3102737" cy="256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24" y="776277"/>
            <a:ext cx="536577" cy="70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Ελεύθερη σχεδίαση"/>
          <p:cNvSpPr/>
          <p:nvPr/>
        </p:nvSpPr>
        <p:spPr>
          <a:xfrm>
            <a:off x="1820976" y="860261"/>
            <a:ext cx="141906" cy="167694"/>
          </a:xfrm>
          <a:custGeom>
            <a:avLst/>
            <a:gdLst>
              <a:gd name="connsiteX0" fmla="*/ 5195 w 141906"/>
              <a:gd name="connsiteY0" fmla="*/ 1732 h 167694"/>
              <a:gd name="connsiteX1" fmla="*/ 119495 w 141906"/>
              <a:gd name="connsiteY1" fmla="*/ 43296 h 167694"/>
              <a:gd name="connsiteX2" fmla="*/ 109104 w 141906"/>
              <a:gd name="connsiteY2" fmla="*/ 126423 h 167694"/>
              <a:gd name="connsiteX3" fmla="*/ 67541 w 141906"/>
              <a:gd name="connsiteY3" fmla="*/ 147205 h 167694"/>
              <a:gd name="connsiteX4" fmla="*/ 25977 w 141906"/>
              <a:gd name="connsiteY4" fmla="*/ 157596 h 167694"/>
              <a:gd name="connsiteX5" fmla="*/ 109104 w 141906"/>
              <a:gd name="connsiteY5" fmla="*/ 126423 h 167694"/>
              <a:gd name="connsiteX6" fmla="*/ 98713 w 141906"/>
              <a:gd name="connsiteY6" fmla="*/ 64077 h 167694"/>
              <a:gd name="connsiteX7" fmla="*/ 88323 w 141906"/>
              <a:gd name="connsiteY7" fmla="*/ 32905 h 167694"/>
              <a:gd name="connsiteX8" fmla="*/ 5195 w 141906"/>
              <a:gd name="connsiteY8" fmla="*/ 1732 h 16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906" h="167694">
                <a:moveTo>
                  <a:pt x="5195" y="1732"/>
                </a:moveTo>
                <a:cubicBezTo>
                  <a:pt x="10390" y="3464"/>
                  <a:pt x="64558" y="6670"/>
                  <a:pt x="119495" y="43296"/>
                </a:cubicBezTo>
                <a:cubicBezTo>
                  <a:pt x="131115" y="78155"/>
                  <a:pt x="141906" y="88154"/>
                  <a:pt x="109104" y="126423"/>
                </a:cubicBezTo>
                <a:cubicBezTo>
                  <a:pt x="99024" y="138184"/>
                  <a:pt x="82044" y="141766"/>
                  <a:pt x="67541" y="147205"/>
                </a:cubicBezTo>
                <a:cubicBezTo>
                  <a:pt x="54169" y="152219"/>
                  <a:pt x="15879" y="167694"/>
                  <a:pt x="25977" y="157596"/>
                </a:cubicBezTo>
                <a:cubicBezTo>
                  <a:pt x="32189" y="151384"/>
                  <a:pt x="93069" y="131768"/>
                  <a:pt x="109104" y="126423"/>
                </a:cubicBezTo>
                <a:cubicBezTo>
                  <a:pt x="125800" y="76335"/>
                  <a:pt x="122885" y="112421"/>
                  <a:pt x="98713" y="64077"/>
                </a:cubicBezTo>
                <a:cubicBezTo>
                  <a:pt x="93815" y="54281"/>
                  <a:pt x="98119" y="37803"/>
                  <a:pt x="88323" y="32905"/>
                </a:cubicBezTo>
                <a:cubicBezTo>
                  <a:pt x="66417" y="21952"/>
                  <a:pt x="0" y="0"/>
                  <a:pt x="5195" y="173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Ελεύθερη σχεδίαση"/>
          <p:cNvSpPr/>
          <p:nvPr/>
        </p:nvSpPr>
        <p:spPr>
          <a:xfrm>
            <a:off x="2210635" y="1675684"/>
            <a:ext cx="339779" cy="308527"/>
          </a:xfrm>
          <a:custGeom>
            <a:avLst/>
            <a:gdLst>
              <a:gd name="connsiteX0" fmla="*/ 124691 w 339779"/>
              <a:gd name="connsiteY0" fmla="*/ 48754 h 308527"/>
              <a:gd name="connsiteX1" fmla="*/ 114300 w 339779"/>
              <a:gd name="connsiteY1" fmla="*/ 79927 h 308527"/>
              <a:gd name="connsiteX2" fmla="*/ 103909 w 339779"/>
              <a:gd name="connsiteY2" fmla="*/ 163054 h 308527"/>
              <a:gd name="connsiteX3" fmla="*/ 72736 w 339779"/>
              <a:gd name="connsiteY3" fmla="*/ 142273 h 308527"/>
              <a:gd name="connsiteX4" fmla="*/ 41564 w 339779"/>
              <a:gd name="connsiteY4" fmla="*/ 111100 h 308527"/>
              <a:gd name="connsiteX5" fmla="*/ 51954 w 339779"/>
              <a:gd name="connsiteY5" fmla="*/ 183836 h 308527"/>
              <a:gd name="connsiteX6" fmla="*/ 83127 w 339779"/>
              <a:gd name="connsiteY6" fmla="*/ 204618 h 308527"/>
              <a:gd name="connsiteX7" fmla="*/ 51954 w 339779"/>
              <a:gd name="connsiteY7" fmla="*/ 163054 h 308527"/>
              <a:gd name="connsiteX8" fmla="*/ 83127 w 339779"/>
              <a:gd name="connsiteY8" fmla="*/ 183836 h 308527"/>
              <a:gd name="connsiteX9" fmla="*/ 103909 w 339779"/>
              <a:gd name="connsiteY9" fmla="*/ 131882 h 308527"/>
              <a:gd name="connsiteX10" fmla="*/ 103909 w 339779"/>
              <a:gd name="connsiteY10" fmla="*/ 59145 h 308527"/>
              <a:gd name="connsiteX11" fmla="*/ 135082 w 339779"/>
              <a:gd name="connsiteY11" fmla="*/ 79927 h 308527"/>
              <a:gd name="connsiteX12" fmla="*/ 166254 w 339779"/>
              <a:gd name="connsiteY12" fmla="*/ 131882 h 308527"/>
              <a:gd name="connsiteX13" fmla="*/ 197427 w 339779"/>
              <a:gd name="connsiteY13" fmla="*/ 163054 h 308527"/>
              <a:gd name="connsiteX14" fmla="*/ 207818 w 339779"/>
              <a:gd name="connsiteY14" fmla="*/ 194227 h 308527"/>
              <a:gd name="connsiteX15" fmla="*/ 155864 w 339779"/>
              <a:gd name="connsiteY15" fmla="*/ 183836 h 308527"/>
              <a:gd name="connsiteX16" fmla="*/ 124691 w 339779"/>
              <a:gd name="connsiteY16" fmla="*/ 131882 h 308527"/>
              <a:gd name="connsiteX17" fmla="*/ 114300 w 339779"/>
              <a:gd name="connsiteY17" fmla="*/ 90318 h 308527"/>
              <a:gd name="connsiteX18" fmla="*/ 187036 w 339779"/>
              <a:gd name="connsiteY18" fmla="*/ 215009 h 308527"/>
              <a:gd name="connsiteX19" fmla="*/ 176645 w 339779"/>
              <a:gd name="connsiteY19" fmla="*/ 173445 h 308527"/>
              <a:gd name="connsiteX20" fmla="*/ 166254 w 339779"/>
              <a:gd name="connsiteY20" fmla="*/ 142273 h 308527"/>
              <a:gd name="connsiteX21" fmla="*/ 218209 w 339779"/>
              <a:gd name="connsiteY21" fmla="*/ 173445 h 308527"/>
              <a:gd name="connsiteX22" fmla="*/ 259773 w 339779"/>
              <a:gd name="connsiteY22" fmla="*/ 266964 h 308527"/>
              <a:gd name="connsiteX23" fmla="*/ 238991 w 339779"/>
              <a:gd name="connsiteY23" fmla="*/ 308527 h 308527"/>
              <a:gd name="connsiteX24" fmla="*/ 166254 w 339779"/>
              <a:gd name="connsiteY24" fmla="*/ 246182 h 308527"/>
              <a:gd name="connsiteX25" fmla="*/ 145473 w 339779"/>
              <a:gd name="connsiteY25" fmla="*/ 194227 h 308527"/>
              <a:gd name="connsiteX26" fmla="*/ 135082 w 339779"/>
              <a:gd name="connsiteY26" fmla="*/ 163054 h 308527"/>
              <a:gd name="connsiteX27" fmla="*/ 166254 w 339779"/>
              <a:gd name="connsiteY27" fmla="*/ 287745 h 308527"/>
              <a:gd name="connsiteX28" fmla="*/ 124691 w 339779"/>
              <a:gd name="connsiteY28" fmla="*/ 298136 h 308527"/>
              <a:gd name="connsiteX29" fmla="*/ 114300 w 339779"/>
              <a:gd name="connsiteY29" fmla="*/ 266964 h 308527"/>
              <a:gd name="connsiteX30" fmla="*/ 93518 w 339779"/>
              <a:gd name="connsiteY30" fmla="*/ 235791 h 308527"/>
              <a:gd name="connsiteX31" fmla="*/ 83127 w 339779"/>
              <a:gd name="connsiteY31" fmla="*/ 173445 h 308527"/>
              <a:gd name="connsiteX32" fmla="*/ 114300 w 339779"/>
              <a:gd name="connsiteY32" fmla="*/ 163054 h 308527"/>
              <a:gd name="connsiteX33" fmla="*/ 155864 w 339779"/>
              <a:gd name="connsiteY33" fmla="*/ 225400 h 308527"/>
              <a:gd name="connsiteX34" fmla="*/ 166254 w 339779"/>
              <a:gd name="connsiteY34" fmla="*/ 163054 h 308527"/>
              <a:gd name="connsiteX35" fmla="*/ 155864 w 339779"/>
              <a:gd name="connsiteY35" fmla="*/ 100709 h 308527"/>
              <a:gd name="connsiteX36" fmla="*/ 218209 w 339779"/>
              <a:gd name="connsiteY36" fmla="*/ 163054 h 308527"/>
              <a:gd name="connsiteX37" fmla="*/ 238991 w 339779"/>
              <a:gd name="connsiteY37" fmla="*/ 194227 h 308527"/>
              <a:gd name="connsiteX38" fmla="*/ 228600 w 339779"/>
              <a:gd name="connsiteY38" fmla="*/ 163054 h 308527"/>
              <a:gd name="connsiteX39" fmla="*/ 218209 w 339779"/>
              <a:gd name="connsiteY39" fmla="*/ 111100 h 308527"/>
              <a:gd name="connsiteX40" fmla="*/ 249382 w 339779"/>
              <a:gd name="connsiteY40" fmla="*/ 90318 h 308527"/>
              <a:gd name="connsiteX41" fmla="*/ 311727 w 339779"/>
              <a:gd name="connsiteY41" fmla="*/ 142273 h 308527"/>
              <a:gd name="connsiteX42" fmla="*/ 322118 w 339779"/>
              <a:gd name="connsiteY42" fmla="*/ 194227 h 308527"/>
              <a:gd name="connsiteX43" fmla="*/ 301336 w 339779"/>
              <a:gd name="connsiteY43" fmla="*/ 142273 h 308527"/>
              <a:gd name="connsiteX44" fmla="*/ 270164 w 339779"/>
              <a:gd name="connsiteY44" fmla="*/ 111100 h 308527"/>
              <a:gd name="connsiteX45" fmla="*/ 301336 w 339779"/>
              <a:gd name="connsiteY45" fmla="*/ 131882 h 308527"/>
              <a:gd name="connsiteX46" fmla="*/ 228600 w 339779"/>
              <a:gd name="connsiteY46" fmla="*/ 121491 h 308527"/>
              <a:gd name="connsiteX47" fmla="*/ 166254 w 339779"/>
              <a:gd name="connsiteY47" fmla="*/ 59145 h 308527"/>
              <a:gd name="connsiteX48" fmla="*/ 155864 w 339779"/>
              <a:gd name="connsiteY48" fmla="*/ 90318 h 308527"/>
              <a:gd name="connsiteX49" fmla="*/ 166254 w 339779"/>
              <a:gd name="connsiteY49" fmla="*/ 121491 h 308527"/>
              <a:gd name="connsiteX50" fmla="*/ 145473 w 339779"/>
              <a:gd name="connsiteY50" fmla="*/ 163054 h 308527"/>
              <a:gd name="connsiteX51" fmla="*/ 62345 w 339779"/>
              <a:gd name="connsiteY51" fmla="*/ 142273 h 308527"/>
              <a:gd name="connsiteX52" fmla="*/ 31173 w 339779"/>
              <a:gd name="connsiteY52" fmla="*/ 111100 h 308527"/>
              <a:gd name="connsiteX53" fmla="*/ 0 w 339779"/>
              <a:gd name="connsiteY53" fmla="*/ 90318 h 308527"/>
              <a:gd name="connsiteX54" fmla="*/ 31173 w 339779"/>
              <a:gd name="connsiteY54" fmla="*/ 142273 h 308527"/>
              <a:gd name="connsiteX55" fmla="*/ 62345 w 339779"/>
              <a:gd name="connsiteY55" fmla="*/ 163054 h 308527"/>
              <a:gd name="connsiteX56" fmla="*/ 124691 w 339779"/>
              <a:gd name="connsiteY56" fmla="*/ 27973 h 308527"/>
              <a:gd name="connsiteX57" fmla="*/ 228600 w 339779"/>
              <a:gd name="connsiteY57" fmla="*/ 48754 h 308527"/>
              <a:gd name="connsiteX58" fmla="*/ 259773 w 339779"/>
              <a:gd name="connsiteY58" fmla="*/ 59145 h 308527"/>
              <a:gd name="connsiteX59" fmla="*/ 270164 w 339779"/>
              <a:gd name="connsiteY59" fmla="*/ 90318 h 308527"/>
              <a:gd name="connsiteX60" fmla="*/ 249382 w 339779"/>
              <a:gd name="connsiteY60" fmla="*/ 194227 h 30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9779" h="308527">
                <a:moveTo>
                  <a:pt x="124691" y="48754"/>
                </a:moveTo>
                <a:cubicBezTo>
                  <a:pt x="121227" y="59145"/>
                  <a:pt x="116259" y="69151"/>
                  <a:pt x="114300" y="79927"/>
                </a:cubicBezTo>
                <a:cubicBezTo>
                  <a:pt x="109305" y="107401"/>
                  <a:pt x="119399" y="139819"/>
                  <a:pt x="103909" y="163054"/>
                </a:cubicBezTo>
                <a:cubicBezTo>
                  <a:pt x="96982" y="173445"/>
                  <a:pt x="82330" y="150268"/>
                  <a:pt x="72736" y="142273"/>
                </a:cubicBezTo>
                <a:cubicBezTo>
                  <a:pt x="61447" y="132866"/>
                  <a:pt x="51955" y="121491"/>
                  <a:pt x="41564" y="111100"/>
                </a:cubicBezTo>
                <a:cubicBezTo>
                  <a:pt x="45027" y="135345"/>
                  <a:pt x="42007" y="161455"/>
                  <a:pt x="51954" y="183836"/>
                </a:cubicBezTo>
                <a:cubicBezTo>
                  <a:pt x="57026" y="195248"/>
                  <a:pt x="83127" y="217106"/>
                  <a:pt x="83127" y="204618"/>
                </a:cubicBezTo>
                <a:cubicBezTo>
                  <a:pt x="83127" y="187300"/>
                  <a:pt x="62345" y="176909"/>
                  <a:pt x="51954" y="163054"/>
                </a:cubicBezTo>
                <a:cubicBezTo>
                  <a:pt x="80404" y="77707"/>
                  <a:pt x="37569" y="183836"/>
                  <a:pt x="83127" y="183836"/>
                </a:cubicBezTo>
                <a:cubicBezTo>
                  <a:pt x="101779" y="183836"/>
                  <a:pt x="96982" y="149200"/>
                  <a:pt x="103909" y="131882"/>
                </a:cubicBezTo>
                <a:cubicBezTo>
                  <a:pt x="99009" y="117182"/>
                  <a:pt x="77814" y="72193"/>
                  <a:pt x="103909" y="59145"/>
                </a:cubicBezTo>
                <a:cubicBezTo>
                  <a:pt x="115079" y="53560"/>
                  <a:pt x="124691" y="73000"/>
                  <a:pt x="135082" y="79927"/>
                </a:cubicBezTo>
                <a:cubicBezTo>
                  <a:pt x="145473" y="97245"/>
                  <a:pt x="154136" y="115725"/>
                  <a:pt x="166254" y="131882"/>
                </a:cubicBezTo>
                <a:cubicBezTo>
                  <a:pt x="175071" y="143638"/>
                  <a:pt x="189276" y="150827"/>
                  <a:pt x="197427" y="163054"/>
                </a:cubicBezTo>
                <a:cubicBezTo>
                  <a:pt x="203503" y="172167"/>
                  <a:pt x="217615" y="189329"/>
                  <a:pt x="207818" y="194227"/>
                </a:cubicBezTo>
                <a:cubicBezTo>
                  <a:pt x="192022" y="202125"/>
                  <a:pt x="173182" y="187300"/>
                  <a:pt x="155864" y="183836"/>
                </a:cubicBezTo>
                <a:cubicBezTo>
                  <a:pt x="145473" y="166518"/>
                  <a:pt x="132894" y="150337"/>
                  <a:pt x="124691" y="131882"/>
                </a:cubicBezTo>
                <a:cubicBezTo>
                  <a:pt x="118891" y="118832"/>
                  <a:pt x="100019" y="90318"/>
                  <a:pt x="114300" y="90318"/>
                </a:cubicBezTo>
                <a:cubicBezTo>
                  <a:pt x="133692" y="90318"/>
                  <a:pt x="192053" y="235076"/>
                  <a:pt x="187036" y="215009"/>
                </a:cubicBezTo>
                <a:cubicBezTo>
                  <a:pt x="183572" y="201154"/>
                  <a:pt x="180568" y="187177"/>
                  <a:pt x="176645" y="173445"/>
                </a:cubicBezTo>
                <a:cubicBezTo>
                  <a:pt x="173636" y="162914"/>
                  <a:pt x="155301" y="142273"/>
                  <a:pt x="166254" y="142273"/>
                </a:cubicBezTo>
                <a:cubicBezTo>
                  <a:pt x="186450" y="142273"/>
                  <a:pt x="200891" y="163054"/>
                  <a:pt x="218209" y="173445"/>
                </a:cubicBezTo>
                <a:cubicBezTo>
                  <a:pt x="229888" y="192910"/>
                  <a:pt x="263464" y="237440"/>
                  <a:pt x="259773" y="266964"/>
                </a:cubicBezTo>
                <a:cubicBezTo>
                  <a:pt x="257852" y="282334"/>
                  <a:pt x="245918" y="294673"/>
                  <a:pt x="238991" y="308527"/>
                </a:cubicBezTo>
                <a:cubicBezTo>
                  <a:pt x="194932" y="286497"/>
                  <a:pt x="192193" y="292873"/>
                  <a:pt x="166254" y="246182"/>
                </a:cubicBezTo>
                <a:cubicBezTo>
                  <a:pt x="157196" y="229877"/>
                  <a:pt x="152022" y="211692"/>
                  <a:pt x="145473" y="194227"/>
                </a:cubicBezTo>
                <a:cubicBezTo>
                  <a:pt x="141627" y="183971"/>
                  <a:pt x="132706" y="152362"/>
                  <a:pt x="135082" y="163054"/>
                </a:cubicBezTo>
                <a:cubicBezTo>
                  <a:pt x="144376" y="204877"/>
                  <a:pt x="166254" y="287745"/>
                  <a:pt x="166254" y="287745"/>
                </a:cubicBezTo>
                <a:cubicBezTo>
                  <a:pt x="152400" y="291209"/>
                  <a:pt x="137950" y="303440"/>
                  <a:pt x="124691" y="298136"/>
                </a:cubicBezTo>
                <a:cubicBezTo>
                  <a:pt x="114522" y="294068"/>
                  <a:pt x="119198" y="276760"/>
                  <a:pt x="114300" y="266964"/>
                </a:cubicBezTo>
                <a:cubicBezTo>
                  <a:pt x="108715" y="255794"/>
                  <a:pt x="100445" y="246182"/>
                  <a:pt x="93518" y="235791"/>
                </a:cubicBezTo>
                <a:cubicBezTo>
                  <a:pt x="90054" y="215009"/>
                  <a:pt x="77339" y="193703"/>
                  <a:pt x="83127" y="173445"/>
                </a:cubicBezTo>
                <a:cubicBezTo>
                  <a:pt x="86136" y="162913"/>
                  <a:pt x="105387" y="156688"/>
                  <a:pt x="114300" y="163054"/>
                </a:cubicBezTo>
                <a:cubicBezTo>
                  <a:pt x="134625" y="177572"/>
                  <a:pt x="155864" y="225400"/>
                  <a:pt x="155864" y="225400"/>
                </a:cubicBezTo>
                <a:cubicBezTo>
                  <a:pt x="208987" y="207692"/>
                  <a:pt x="183856" y="227595"/>
                  <a:pt x="166254" y="163054"/>
                </a:cubicBezTo>
                <a:cubicBezTo>
                  <a:pt x="160711" y="142728"/>
                  <a:pt x="134796" y="100709"/>
                  <a:pt x="155864" y="100709"/>
                </a:cubicBezTo>
                <a:cubicBezTo>
                  <a:pt x="185254" y="100709"/>
                  <a:pt x="201907" y="138600"/>
                  <a:pt x="218209" y="163054"/>
                </a:cubicBezTo>
                <a:cubicBezTo>
                  <a:pt x="225136" y="173445"/>
                  <a:pt x="226503" y="194227"/>
                  <a:pt x="238991" y="194227"/>
                </a:cubicBezTo>
                <a:cubicBezTo>
                  <a:pt x="249944" y="194227"/>
                  <a:pt x="230748" y="173794"/>
                  <a:pt x="228600" y="163054"/>
                </a:cubicBezTo>
                <a:cubicBezTo>
                  <a:pt x="225136" y="145736"/>
                  <a:pt x="224410" y="127636"/>
                  <a:pt x="218209" y="111100"/>
                </a:cubicBezTo>
                <a:cubicBezTo>
                  <a:pt x="202093" y="68124"/>
                  <a:pt x="164728" y="73387"/>
                  <a:pt x="249382" y="90318"/>
                </a:cubicBezTo>
                <a:cubicBezTo>
                  <a:pt x="267284" y="102253"/>
                  <a:pt x="301726" y="122272"/>
                  <a:pt x="311727" y="142273"/>
                </a:cubicBezTo>
                <a:cubicBezTo>
                  <a:pt x="319625" y="158069"/>
                  <a:pt x="339779" y="194227"/>
                  <a:pt x="322118" y="194227"/>
                </a:cubicBezTo>
                <a:cubicBezTo>
                  <a:pt x="303466" y="194227"/>
                  <a:pt x="311222" y="158090"/>
                  <a:pt x="301336" y="142273"/>
                </a:cubicBezTo>
                <a:cubicBezTo>
                  <a:pt x="293548" y="129812"/>
                  <a:pt x="270164" y="125795"/>
                  <a:pt x="270164" y="111100"/>
                </a:cubicBezTo>
                <a:cubicBezTo>
                  <a:pt x="270164" y="98612"/>
                  <a:pt x="290945" y="124955"/>
                  <a:pt x="301336" y="131882"/>
                </a:cubicBezTo>
                <a:cubicBezTo>
                  <a:pt x="257264" y="142900"/>
                  <a:pt x="263254" y="152295"/>
                  <a:pt x="228600" y="121491"/>
                </a:cubicBezTo>
                <a:cubicBezTo>
                  <a:pt x="206634" y="101965"/>
                  <a:pt x="166254" y="59145"/>
                  <a:pt x="166254" y="59145"/>
                </a:cubicBezTo>
                <a:cubicBezTo>
                  <a:pt x="162791" y="69536"/>
                  <a:pt x="155864" y="79365"/>
                  <a:pt x="155864" y="90318"/>
                </a:cubicBezTo>
                <a:cubicBezTo>
                  <a:pt x="155864" y="101271"/>
                  <a:pt x="167803" y="110648"/>
                  <a:pt x="166254" y="121491"/>
                </a:cubicBezTo>
                <a:cubicBezTo>
                  <a:pt x="164063" y="136825"/>
                  <a:pt x="152400" y="149200"/>
                  <a:pt x="145473" y="163054"/>
                </a:cubicBezTo>
                <a:cubicBezTo>
                  <a:pt x="117764" y="156127"/>
                  <a:pt x="88347" y="154092"/>
                  <a:pt x="62345" y="142273"/>
                </a:cubicBezTo>
                <a:cubicBezTo>
                  <a:pt x="48967" y="136192"/>
                  <a:pt x="42462" y="120508"/>
                  <a:pt x="31173" y="111100"/>
                </a:cubicBezTo>
                <a:cubicBezTo>
                  <a:pt x="21579" y="103105"/>
                  <a:pt x="10391" y="97245"/>
                  <a:pt x="0" y="90318"/>
                </a:cubicBezTo>
                <a:cubicBezTo>
                  <a:pt x="10391" y="107636"/>
                  <a:pt x="18029" y="126939"/>
                  <a:pt x="31173" y="142273"/>
                </a:cubicBezTo>
                <a:cubicBezTo>
                  <a:pt x="39300" y="151755"/>
                  <a:pt x="56280" y="173970"/>
                  <a:pt x="62345" y="163054"/>
                </a:cubicBezTo>
                <a:cubicBezTo>
                  <a:pt x="152929" y="0"/>
                  <a:pt x="21678" y="79477"/>
                  <a:pt x="124691" y="27973"/>
                </a:cubicBezTo>
                <a:cubicBezTo>
                  <a:pt x="195118" y="51449"/>
                  <a:pt x="109201" y="24875"/>
                  <a:pt x="228600" y="48754"/>
                </a:cubicBezTo>
                <a:cubicBezTo>
                  <a:pt x="239340" y="50902"/>
                  <a:pt x="249382" y="55681"/>
                  <a:pt x="259773" y="59145"/>
                </a:cubicBezTo>
                <a:cubicBezTo>
                  <a:pt x="263237" y="69536"/>
                  <a:pt x="271004" y="79397"/>
                  <a:pt x="270164" y="90318"/>
                </a:cubicBezTo>
                <a:cubicBezTo>
                  <a:pt x="267455" y="125536"/>
                  <a:pt x="249382" y="194227"/>
                  <a:pt x="249382" y="194227"/>
                </a:cubicBezTo>
              </a:path>
            </a:pathLst>
          </a:custGeom>
          <a:ln w="381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3571868" y="1500174"/>
            <a:ext cx="5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Γενικά όταν το ηλεκτρικό ρεύμα (ηλεκτρόνια) περνάει μέσα από μια λάμπα ή άλλες ηλεκτρικές συσκευές , η ροή του ρεύματος γίνεται δυσκολότερη.</a:t>
            </a:r>
          </a:p>
          <a:p>
            <a:endParaRPr lang="el-GR" dirty="0" smtClean="0"/>
          </a:p>
        </p:txBody>
      </p:sp>
      <p:sp>
        <p:nvSpPr>
          <p:cNvPr id="9" name="8 - Ορθογώνιο"/>
          <p:cNvSpPr/>
          <p:nvPr/>
        </p:nvSpPr>
        <p:spPr>
          <a:xfrm>
            <a:off x="500034" y="36433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>Αντίθετα</a:t>
            </a:r>
            <a:r>
              <a:rPr lang="el-GR" dirty="0" smtClean="0"/>
              <a:t>  όταν το ηλεκτρικό ρεύμα (ηλεκτρόνια) δεν περνάει μέσα από συσκευές συναντά μικρότερη αντίσταση</a:t>
            </a:r>
            <a:r>
              <a:rPr lang="el-GR" dirty="0" smtClean="0"/>
              <a:t>. 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28956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28956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λεύθερη σχεδίαση"/>
          <p:cNvSpPr/>
          <p:nvPr/>
        </p:nvSpPr>
        <p:spPr>
          <a:xfrm>
            <a:off x="1928794" y="1214422"/>
            <a:ext cx="339779" cy="308527"/>
          </a:xfrm>
          <a:custGeom>
            <a:avLst/>
            <a:gdLst>
              <a:gd name="connsiteX0" fmla="*/ 124691 w 339779"/>
              <a:gd name="connsiteY0" fmla="*/ 48754 h 308527"/>
              <a:gd name="connsiteX1" fmla="*/ 114300 w 339779"/>
              <a:gd name="connsiteY1" fmla="*/ 79927 h 308527"/>
              <a:gd name="connsiteX2" fmla="*/ 103909 w 339779"/>
              <a:gd name="connsiteY2" fmla="*/ 163054 h 308527"/>
              <a:gd name="connsiteX3" fmla="*/ 72736 w 339779"/>
              <a:gd name="connsiteY3" fmla="*/ 142273 h 308527"/>
              <a:gd name="connsiteX4" fmla="*/ 41564 w 339779"/>
              <a:gd name="connsiteY4" fmla="*/ 111100 h 308527"/>
              <a:gd name="connsiteX5" fmla="*/ 51954 w 339779"/>
              <a:gd name="connsiteY5" fmla="*/ 183836 h 308527"/>
              <a:gd name="connsiteX6" fmla="*/ 83127 w 339779"/>
              <a:gd name="connsiteY6" fmla="*/ 204618 h 308527"/>
              <a:gd name="connsiteX7" fmla="*/ 51954 w 339779"/>
              <a:gd name="connsiteY7" fmla="*/ 163054 h 308527"/>
              <a:gd name="connsiteX8" fmla="*/ 83127 w 339779"/>
              <a:gd name="connsiteY8" fmla="*/ 183836 h 308527"/>
              <a:gd name="connsiteX9" fmla="*/ 103909 w 339779"/>
              <a:gd name="connsiteY9" fmla="*/ 131882 h 308527"/>
              <a:gd name="connsiteX10" fmla="*/ 103909 w 339779"/>
              <a:gd name="connsiteY10" fmla="*/ 59145 h 308527"/>
              <a:gd name="connsiteX11" fmla="*/ 135082 w 339779"/>
              <a:gd name="connsiteY11" fmla="*/ 79927 h 308527"/>
              <a:gd name="connsiteX12" fmla="*/ 166254 w 339779"/>
              <a:gd name="connsiteY12" fmla="*/ 131882 h 308527"/>
              <a:gd name="connsiteX13" fmla="*/ 197427 w 339779"/>
              <a:gd name="connsiteY13" fmla="*/ 163054 h 308527"/>
              <a:gd name="connsiteX14" fmla="*/ 207818 w 339779"/>
              <a:gd name="connsiteY14" fmla="*/ 194227 h 308527"/>
              <a:gd name="connsiteX15" fmla="*/ 155864 w 339779"/>
              <a:gd name="connsiteY15" fmla="*/ 183836 h 308527"/>
              <a:gd name="connsiteX16" fmla="*/ 124691 w 339779"/>
              <a:gd name="connsiteY16" fmla="*/ 131882 h 308527"/>
              <a:gd name="connsiteX17" fmla="*/ 114300 w 339779"/>
              <a:gd name="connsiteY17" fmla="*/ 90318 h 308527"/>
              <a:gd name="connsiteX18" fmla="*/ 187036 w 339779"/>
              <a:gd name="connsiteY18" fmla="*/ 215009 h 308527"/>
              <a:gd name="connsiteX19" fmla="*/ 176645 w 339779"/>
              <a:gd name="connsiteY19" fmla="*/ 173445 h 308527"/>
              <a:gd name="connsiteX20" fmla="*/ 166254 w 339779"/>
              <a:gd name="connsiteY20" fmla="*/ 142273 h 308527"/>
              <a:gd name="connsiteX21" fmla="*/ 218209 w 339779"/>
              <a:gd name="connsiteY21" fmla="*/ 173445 h 308527"/>
              <a:gd name="connsiteX22" fmla="*/ 259773 w 339779"/>
              <a:gd name="connsiteY22" fmla="*/ 266964 h 308527"/>
              <a:gd name="connsiteX23" fmla="*/ 238991 w 339779"/>
              <a:gd name="connsiteY23" fmla="*/ 308527 h 308527"/>
              <a:gd name="connsiteX24" fmla="*/ 166254 w 339779"/>
              <a:gd name="connsiteY24" fmla="*/ 246182 h 308527"/>
              <a:gd name="connsiteX25" fmla="*/ 145473 w 339779"/>
              <a:gd name="connsiteY25" fmla="*/ 194227 h 308527"/>
              <a:gd name="connsiteX26" fmla="*/ 135082 w 339779"/>
              <a:gd name="connsiteY26" fmla="*/ 163054 h 308527"/>
              <a:gd name="connsiteX27" fmla="*/ 166254 w 339779"/>
              <a:gd name="connsiteY27" fmla="*/ 287745 h 308527"/>
              <a:gd name="connsiteX28" fmla="*/ 124691 w 339779"/>
              <a:gd name="connsiteY28" fmla="*/ 298136 h 308527"/>
              <a:gd name="connsiteX29" fmla="*/ 114300 w 339779"/>
              <a:gd name="connsiteY29" fmla="*/ 266964 h 308527"/>
              <a:gd name="connsiteX30" fmla="*/ 93518 w 339779"/>
              <a:gd name="connsiteY30" fmla="*/ 235791 h 308527"/>
              <a:gd name="connsiteX31" fmla="*/ 83127 w 339779"/>
              <a:gd name="connsiteY31" fmla="*/ 173445 h 308527"/>
              <a:gd name="connsiteX32" fmla="*/ 114300 w 339779"/>
              <a:gd name="connsiteY32" fmla="*/ 163054 h 308527"/>
              <a:gd name="connsiteX33" fmla="*/ 155864 w 339779"/>
              <a:gd name="connsiteY33" fmla="*/ 225400 h 308527"/>
              <a:gd name="connsiteX34" fmla="*/ 166254 w 339779"/>
              <a:gd name="connsiteY34" fmla="*/ 163054 h 308527"/>
              <a:gd name="connsiteX35" fmla="*/ 155864 w 339779"/>
              <a:gd name="connsiteY35" fmla="*/ 100709 h 308527"/>
              <a:gd name="connsiteX36" fmla="*/ 218209 w 339779"/>
              <a:gd name="connsiteY36" fmla="*/ 163054 h 308527"/>
              <a:gd name="connsiteX37" fmla="*/ 238991 w 339779"/>
              <a:gd name="connsiteY37" fmla="*/ 194227 h 308527"/>
              <a:gd name="connsiteX38" fmla="*/ 228600 w 339779"/>
              <a:gd name="connsiteY38" fmla="*/ 163054 h 308527"/>
              <a:gd name="connsiteX39" fmla="*/ 218209 w 339779"/>
              <a:gd name="connsiteY39" fmla="*/ 111100 h 308527"/>
              <a:gd name="connsiteX40" fmla="*/ 249382 w 339779"/>
              <a:gd name="connsiteY40" fmla="*/ 90318 h 308527"/>
              <a:gd name="connsiteX41" fmla="*/ 311727 w 339779"/>
              <a:gd name="connsiteY41" fmla="*/ 142273 h 308527"/>
              <a:gd name="connsiteX42" fmla="*/ 322118 w 339779"/>
              <a:gd name="connsiteY42" fmla="*/ 194227 h 308527"/>
              <a:gd name="connsiteX43" fmla="*/ 301336 w 339779"/>
              <a:gd name="connsiteY43" fmla="*/ 142273 h 308527"/>
              <a:gd name="connsiteX44" fmla="*/ 270164 w 339779"/>
              <a:gd name="connsiteY44" fmla="*/ 111100 h 308527"/>
              <a:gd name="connsiteX45" fmla="*/ 301336 w 339779"/>
              <a:gd name="connsiteY45" fmla="*/ 131882 h 308527"/>
              <a:gd name="connsiteX46" fmla="*/ 228600 w 339779"/>
              <a:gd name="connsiteY46" fmla="*/ 121491 h 308527"/>
              <a:gd name="connsiteX47" fmla="*/ 166254 w 339779"/>
              <a:gd name="connsiteY47" fmla="*/ 59145 h 308527"/>
              <a:gd name="connsiteX48" fmla="*/ 155864 w 339779"/>
              <a:gd name="connsiteY48" fmla="*/ 90318 h 308527"/>
              <a:gd name="connsiteX49" fmla="*/ 166254 w 339779"/>
              <a:gd name="connsiteY49" fmla="*/ 121491 h 308527"/>
              <a:gd name="connsiteX50" fmla="*/ 145473 w 339779"/>
              <a:gd name="connsiteY50" fmla="*/ 163054 h 308527"/>
              <a:gd name="connsiteX51" fmla="*/ 62345 w 339779"/>
              <a:gd name="connsiteY51" fmla="*/ 142273 h 308527"/>
              <a:gd name="connsiteX52" fmla="*/ 31173 w 339779"/>
              <a:gd name="connsiteY52" fmla="*/ 111100 h 308527"/>
              <a:gd name="connsiteX53" fmla="*/ 0 w 339779"/>
              <a:gd name="connsiteY53" fmla="*/ 90318 h 308527"/>
              <a:gd name="connsiteX54" fmla="*/ 31173 w 339779"/>
              <a:gd name="connsiteY54" fmla="*/ 142273 h 308527"/>
              <a:gd name="connsiteX55" fmla="*/ 62345 w 339779"/>
              <a:gd name="connsiteY55" fmla="*/ 163054 h 308527"/>
              <a:gd name="connsiteX56" fmla="*/ 124691 w 339779"/>
              <a:gd name="connsiteY56" fmla="*/ 27973 h 308527"/>
              <a:gd name="connsiteX57" fmla="*/ 228600 w 339779"/>
              <a:gd name="connsiteY57" fmla="*/ 48754 h 308527"/>
              <a:gd name="connsiteX58" fmla="*/ 259773 w 339779"/>
              <a:gd name="connsiteY58" fmla="*/ 59145 h 308527"/>
              <a:gd name="connsiteX59" fmla="*/ 270164 w 339779"/>
              <a:gd name="connsiteY59" fmla="*/ 90318 h 308527"/>
              <a:gd name="connsiteX60" fmla="*/ 249382 w 339779"/>
              <a:gd name="connsiteY60" fmla="*/ 194227 h 30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9779" h="308527">
                <a:moveTo>
                  <a:pt x="124691" y="48754"/>
                </a:moveTo>
                <a:cubicBezTo>
                  <a:pt x="121227" y="59145"/>
                  <a:pt x="116259" y="69151"/>
                  <a:pt x="114300" y="79927"/>
                </a:cubicBezTo>
                <a:cubicBezTo>
                  <a:pt x="109305" y="107401"/>
                  <a:pt x="119399" y="139819"/>
                  <a:pt x="103909" y="163054"/>
                </a:cubicBezTo>
                <a:cubicBezTo>
                  <a:pt x="96982" y="173445"/>
                  <a:pt x="82330" y="150268"/>
                  <a:pt x="72736" y="142273"/>
                </a:cubicBezTo>
                <a:cubicBezTo>
                  <a:pt x="61447" y="132866"/>
                  <a:pt x="51955" y="121491"/>
                  <a:pt x="41564" y="111100"/>
                </a:cubicBezTo>
                <a:cubicBezTo>
                  <a:pt x="45027" y="135345"/>
                  <a:pt x="42007" y="161455"/>
                  <a:pt x="51954" y="183836"/>
                </a:cubicBezTo>
                <a:cubicBezTo>
                  <a:pt x="57026" y="195248"/>
                  <a:pt x="83127" y="217106"/>
                  <a:pt x="83127" y="204618"/>
                </a:cubicBezTo>
                <a:cubicBezTo>
                  <a:pt x="83127" y="187300"/>
                  <a:pt x="62345" y="176909"/>
                  <a:pt x="51954" y="163054"/>
                </a:cubicBezTo>
                <a:cubicBezTo>
                  <a:pt x="80404" y="77707"/>
                  <a:pt x="37569" y="183836"/>
                  <a:pt x="83127" y="183836"/>
                </a:cubicBezTo>
                <a:cubicBezTo>
                  <a:pt x="101779" y="183836"/>
                  <a:pt x="96982" y="149200"/>
                  <a:pt x="103909" y="131882"/>
                </a:cubicBezTo>
                <a:cubicBezTo>
                  <a:pt x="99009" y="117182"/>
                  <a:pt x="77814" y="72193"/>
                  <a:pt x="103909" y="59145"/>
                </a:cubicBezTo>
                <a:cubicBezTo>
                  <a:pt x="115079" y="53560"/>
                  <a:pt x="124691" y="73000"/>
                  <a:pt x="135082" y="79927"/>
                </a:cubicBezTo>
                <a:cubicBezTo>
                  <a:pt x="145473" y="97245"/>
                  <a:pt x="154136" y="115725"/>
                  <a:pt x="166254" y="131882"/>
                </a:cubicBezTo>
                <a:cubicBezTo>
                  <a:pt x="175071" y="143638"/>
                  <a:pt x="189276" y="150827"/>
                  <a:pt x="197427" y="163054"/>
                </a:cubicBezTo>
                <a:cubicBezTo>
                  <a:pt x="203503" y="172167"/>
                  <a:pt x="217615" y="189329"/>
                  <a:pt x="207818" y="194227"/>
                </a:cubicBezTo>
                <a:cubicBezTo>
                  <a:pt x="192022" y="202125"/>
                  <a:pt x="173182" y="187300"/>
                  <a:pt x="155864" y="183836"/>
                </a:cubicBezTo>
                <a:cubicBezTo>
                  <a:pt x="145473" y="166518"/>
                  <a:pt x="132894" y="150337"/>
                  <a:pt x="124691" y="131882"/>
                </a:cubicBezTo>
                <a:cubicBezTo>
                  <a:pt x="118891" y="118832"/>
                  <a:pt x="100019" y="90318"/>
                  <a:pt x="114300" y="90318"/>
                </a:cubicBezTo>
                <a:cubicBezTo>
                  <a:pt x="133692" y="90318"/>
                  <a:pt x="192053" y="235076"/>
                  <a:pt x="187036" y="215009"/>
                </a:cubicBezTo>
                <a:cubicBezTo>
                  <a:pt x="183572" y="201154"/>
                  <a:pt x="180568" y="187177"/>
                  <a:pt x="176645" y="173445"/>
                </a:cubicBezTo>
                <a:cubicBezTo>
                  <a:pt x="173636" y="162914"/>
                  <a:pt x="155301" y="142273"/>
                  <a:pt x="166254" y="142273"/>
                </a:cubicBezTo>
                <a:cubicBezTo>
                  <a:pt x="186450" y="142273"/>
                  <a:pt x="200891" y="163054"/>
                  <a:pt x="218209" y="173445"/>
                </a:cubicBezTo>
                <a:cubicBezTo>
                  <a:pt x="229888" y="192910"/>
                  <a:pt x="263464" y="237440"/>
                  <a:pt x="259773" y="266964"/>
                </a:cubicBezTo>
                <a:cubicBezTo>
                  <a:pt x="257852" y="282334"/>
                  <a:pt x="245918" y="294673"/>
                  <a:pt x="238991" y="308527"/>
                </a:cubicBezTo>
                <a:cubicBezTo>
                  <a:pt x="194932" y="286497"/>
                  <a:pt x="192193" y="292873"/>
                  <a:pt x="166254" y="246182"/>
                </a:cubicBezTo>
                <a:cubicBezTo>
                  <a:pt x="157196" y="229877"/>
                  <a:pt x="152022" y="211692"/>
                  <a:pt x="145473" y="194227"/>
                </a:cubicBezTo>
                <a:cubicBezTo>
                  <a:pt x="141627" y="183971"/>
                  <a:pt x="132706" y="152362"/>
                  <a:pt x="135082" y="163054"/>
                </a:cubicBezTo>
                <a:cubicBezTo>
                  <a:pt x="144376" y="204877"/>
                  <a:pt x="166254" y="287745"/>
                  <a:pt x="166254" y="287745"/>
                </a:cubicBezTo>
                <a:cubicBezTo>
                  <a:pt x="152400" y="291209"/>
                  <a:pt x="137950" y="303440"/>
                  <a:pt x="124691" y="298136"/>
                </a:cubicBezTo>
                <a:cubicBezTo>
                  <a:pt x="114522" y="294068"/>
                  <a:pt x="119198" y="276760"/>
                  <a:pt x="114300" y="266964"/>
                </a:cubicBezTo>
                <a:cubicBezTo>
                  <a:pt x="108715" y="255794"/>
                  <a:pt x="100445" y="246182"/>
                  <a:pt x="93518" y="235791"/>
                </a:cubicBezTo>
                <a:cubicBezTo>
                  <a:pt x="90054" y="215009"/>
                  <a:pt x="77339" y="193703"/>
                  <a:pt x="83127" y="173445"/>
                </a:cubicBezTo>
                <a:cubicBezTo>
                  <a:pt x="86136" y="162913"/>
                  <a:pt x="105387" y="156688"/>
                  <a:pt x="114300" y="163054"/>
                </a:cubicBezTo>
                <a:cubicBezTo>
                  <a:pt x="134625" y="177572"/>
                  <a:pt x="155864" y="225400"/>
                  <a:pt x="155864" y="225400"/>
                </a:cubicBezTo>
                <a:cubicBezTo>
                  <a:pt x="208987" y="207692"/>
                  <a:pt x="183856" y="227595"/>
                  <a:pt x="166254" y="163054"/>
                </a:cubicBezTo>
                <a:cubicBezTo>
                  <a:pt x="160711" y="142728"/>
                  <a:pt x="134796" y="100709"/>
                  <a:pt x="155864" y="100709"/>
                </a:cubicBezTo>
                <a:cubicBezTo>
                  <a:pt x="185254" y="100709"/>
                  <a:pt x="201907" y="138600"/>
                  <a:pt x="218209" y="163054"/>
                </a:cubicBezTo>
                <a:cubicBezTo>
                  <a:pt x="225136" y="173445"/>
                  <a:pt x="226503" y="194227"/>
                  <a:pt x="238991" y="194227"/>
                </a:cubicBezTo>
                <a:cubicBezTo>
                  <a:pt x="249944" y="194227"/>
                  <a:pt x="230748" y="173794"/>
                  <a:pt x="228600" y="163054"/>
                </a:cubicBezTo>
                <a:cubicBezTo>
                  <a:pt x="225136" y="145736"/>
                  <a:pt x="224410" y="127636"/>
                  <a:pt x="218209" y="111100"/>
                </a:cubicBezTo>
                <a:cubicBezTo>
                  <a:pt x="202093" y="68124"/>
                  <a:pt x="164728" y="73387"/>
                  <a:pt x="249382" y="90318"/>
                </a:cubicBezTo>
                <a:cubicBezTo>
                  <a:pt x="267284" y="102253"/>
                  <a:pt x="301726" y="122272"/>
                  <a:pt x="311727" y="142273"/>
                </a:cubicBezTo>
                <a:cubicBezTo>
                  <a:pt x="319625" y="158069"/>
                  <a:pt x="339779" y="194227"/>
                  <a:pt x="322118" y="194227"/>
                </a:cubicBezTo>
                <a:cubicBezTo>
                  <a:pt x="303466" y="194227"/>
                  <a:pt x="311222" y="158090"/>
                  <a:pt x="301336" y="142273"/>
                </a:cubicBezTo>
                <a:cubicBezTo>
                  <a:pt x="293548" y="129812"/>
                  <a:pt x="270164" y="125795"/>
                  <a:pt x="270164" y="111100"/>
                </a:cubicBezTo>
                <a:cubicBezTo>
                  <a:pt x="270164" y="98612"/>
                  <a:pt x="290945" y="124955"/>
                  <a:pt x="301336" y="131882"/>
                </a:cubicBezTo>
                <a:cubicBezTo>
                  <a:pt x="257264" y="142900"/>
                  <a:pt x="263254" y="152295"/>
                  <a:pt x="228600" y="121491"/>
                </a:cubicBezTo>
                <a:cubicBezTo>
                  <a:pt x="206634" y="101965"/>
                  <a:pt x="166254" y="59145"/>
                  <a:pt x="166254" y="59145"/>
                </a:cubicBezTo>
                <a:cubicBezTo>
                  <a:pt x="162791" y="69536"/>
                  <a:pt x="155864" y="79365"/>
                  <a:pt x="155864" y="90318"/>
                </a:cubicBezTo>
                <a:cubicBezTo>
                  <a:pt x="155864" y="101271"/>
                  <a:pt x="167803" y="110648"/>
                  <a:pt x="166254" y="121491"/>
                </a:cubicBezTo>
                <a:cubicBezTo>
                  <a:pt x="164063" y="136825"/>
                  <a:pt x="152400" y="149200"/>
                  <a:pt x="145473" y="163054"/>
                </a:cubicBezTo>
                <a:cubicBezTo>
                  <a:pt x="117764" y="156127"/>
                  <a:pt x="88347" y="154092"/>
                  <a:pt x="62345" y="142273"/>
                </a:cubicBezTo>
                <a:cubicBezTo>
                  <a:pt x="48967" y="136192"/>
                  <a:pt x="42462" y="120508"/>
                  <a:pt x="31173" y="111100"/>
                </a:cubicBezTo>
                <a:cubicBezTo>
                  <a:pt x="21579" y="103105"/>
                  <a:pt x="10391" y="97245"/>
                  <a:pt x="0" y="90318"/>
                </a:cubicBezTo>
                <a:cubicBezTo>
                  <a:pt x="10391" y="107636"/>
                  <a:pt x="18029" y="126939"/>
                  <a:pt x="31173" y="142273"/>
                </a:cubicBezTo>
                <a:cubicBezTo>
                  <a:pt x="39300" y="151755"/>
                  <a:pt x="56280" y="173970"/>
                  <a:pt x="62345" y="163054"/>
                </a:cubicBezTo>
                <a:cubicBezTo>
                  <a:pt x="152929" y="0"/>
                  <a:pt x="21678" y="79477"/>
                  <a:pt x="124691" y="27973"/>
                </a:cubicBezTo>
                <a:cubicBezTo>
                  <a:pt x="195118" y="51449"/>
                  <a:pt x="109201" y="24875"/>
                  <a:pt x="228600" y="48754"/>
                </a:cubicBezTo>
                <a:cubicBezTo>
                  <a:pt x="239340" y="50902"/>
                  <a:pt x="249382" y="55681"/>
                  <a:pt x="259773" y="59145"/>
                </a:cubicBezTo>
                <a:cubicBezTo>
                  <a:pt x="263237" y="69536"/>
                  <a:pt x="271004" y="79397"/>
                  <a:pt x="270164" y="90318"/>
                </a:cubicBezTo>
                <a:cubicBezTo>
                  <a:pt x="267455" y="125536"/>
                  <a:pt x="249382" y="194227"/>
                  <a:pt x="249382" y="194227"/>
                </a:cubicBezTo>
              </a:path>
            </a:pathLst>
          </a:custGeom>
          <a:ln w="381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11 - Ευθύγραμμο βέλος σύνδεσης"/>
          <p:cNvCxnSpPr>
            <a:stCxn id="8" idx="27"/>
            <a:endCxn id="13" idx="1"/>
          </p:cNvCxnSpPr>
          <p:nvPr/>
        </p:nvCxnSpPr>
        <p:spPr>
          <a:xfrm>
            <a:off x="2095048" y="1502167"/>
            <a:ext cx="1548258" cy="4640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3643306" y="164305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λάμπα ανάβει  το ηλεκτρικό ρεύμα διαρρέει τον κλειστό αγώγιμο δρόμο (κύκλωμα)</a:t>
            </a:r>
          </a:p>
        </p:txBody>
      </p:sp>
      <p:sp>
        <p:nvSpPr>
          <p:cNvPr id="15" name="14 - Ελεύθερη σχεδίαση"/>
          <p:cNvSpPr/>
          <p:nvPr/>
        </p:nvSpPr>
        <p:spPr>
          <a:xfrm>
            <a:off x="370293" y="4384964"/>
            <a:ext cx="1572807" cy="1226127"/>
          </a:xfrm>
          <a:custGeom>
            <a:avLst/>
            <a:gdLst>
              <a:gd name="connsiteX0" fmla="*/ 637625 w 1572807"/>
              <a:gd name="connsiteY0" fmla="*/ 176645 h 1226127"/>
              <a:gd name="connsiteX1" fmla="*/ 616843 w 1572807"/>
              <a:gd name="connsiteY1" fmla="*/ 207818 h 1226127"/>
              <a:gd name="connsiteX2" fmla="*/ 585671 w 1572807"/>
              <a:gd name="connsiteY2" fmla="*/ 238991 h 1226127"/>
              <a:gd name="connsiteX3" fmla="*/ 544107 w 1572807"/>
              <a:gd name="connsiteY3" fmla="*/ 332509 h 1226127"/>
              <a:gd name="connsiteX4" fmla="*/ 471371 w 1572807"/>
              <a:gd name="connsiteY4" fmla="*/ 342900 h 1226127"/>
              <a:gd name="connsiteX5" fmla="*/ 14171 w 1572807"/>
              <a:gd name="connsiteY5" fmla="*/ 374072 h 1226127"/>
              <a:gd name="connsiteX6" fmla="*/ 24562 w 1572807"/>
              <a:gd name="connsiteY6" fmla="*/ 415636 h 1226127"/>
              <a:gd name="connsiteX7" fmla="*/ 66125 w 1572807"/>
              <a:gd name="connsiteY7" fmla="*/ 477981 h 1226127"/>
              <a:gd name="connsiteX8" fmla="*/ 97298 w 1572807"/>
              <a:gd name="connsiteY8" fmla="*/ 613063 h 1226127"/>
              <a:gd name="connsiteX9" fmla="*/ 128471 w 1572807"/>
              <a:gd name="connsiteY9" fmla="*/ 716972 h 1226127"/>
              <a:gd name="connsiteX10" fmla="*/ 159643 w 1572807"/>
              <a:gd name="connsiteY10" fmla="*/ 748145 h 1226127"/>
              <a:gd name="connsiteX11" fmla="*/ 170034 w 1572807"/>
              <a:gd name="connsiteY11" fmla="*/ 852054 h 1226127"/>
              <a:gd name="connsiteX12" fmla="*/ 180425 w 1572807"/>
              <a:gd name="connsiteY12" fmla="*/ 883227 h 1226127"/>
              <a:gd name="connsiteX13" fmla="*/ 211598 w 1572807"/>
              <a:gd name="connsiteY13" fmla="*/ 893618 h 1226127"/>
              <a:gd name="connsiteX14" fmla="*/ 367462 w 1572807"/>
              <a:gd name="connsiteY14" fmla="*/ 924791 h 1226127"/>
              <a:gd name="connsiteX15" fmla="*/ 440198 w 1572807"/>
              <a:gd name="connsiteY15" fmla="*/ 955963 h 1226127"/>
              <a:gd name="connsiteX16" fmla="*/ 471371 w 1572807"/>
              <a:gd name="connsiteY16" fmla="*/ 987136 h 1226127"/>
              <a:gd name="connsiteX17" fmla="*/ 502543 w 1572807"/>
              <a:gd name="connsiteY17" fmla="*/ 1007918 h 1226127"/>
              <a:gd name="connsiteX18" fmla="*/ 575280 w 1572807"/>
              <a:gd name="connsiteY18" fmla="*/ 1059872 h 1226127"/>
              <a:gd name="connsiteX19" fmla="*/ 616843 w 1572807"/>
              <a:gd name="connsiteY19" fmla="*/ 1070263 h 1226127"/>
              <a:gd name="connsiteX20" fmla="*/ 679189 w 1572807"/>
              <a:gd name="connsiteY20" fmla="*/ 1091045 h 1226127"/>
              <a:gd name="connsiteX21" fmla="*/ 731143 w 1572807"/>
              <a:gd name="connsiteY21" fmla="*/ 1101436 h 1226127"/>
              <a:gd name="connsiteX22" fmla="*/ 783098 w 1572807"/>
              <a:gd name="connsiteY22" fmla="*/ 1122218 h 1226127"/>
              <a:gd name="connsiteX23" fmla="*/ 845443 w 1572807"/>
              <a:gd name="connsiteY23" fmla="*/ 1143000 h 1226127"/>
              <a:gd name="connsiteX24" fmla="*/ 887007 w 1572807"/>
              <a:gd name="connsiteY24" fmla="*/ 1174172 h 1226127"/>
              <a:gd name="connsiteX25" fmla="*/ 918180 w 1572807"/>
              <a:gd name="connsiteY25" fmla="*/ 1205345 h 1226127"/>
              <a:gd name="connsiteX26" fmla="*/ 959743 w 1572807"/>
              <a:gd name="connsiteY26" fmla="*/ 1226127 h 1226127"/>
              <a:gd name="connsiteX27" fmla="*/ 1001307 w 1572807"/>
              <a:gd name="connsiteY27" fmla="*/ 1215736 h 1226127"/>
              <a:gd name="connsiteX28" fmla="*/ 1063652 w 1572807"/>
              <a:gd name="connsiteY28" fmla="*/ 1174172 h 1226127"/>
              <a:gd name="connsiteX29" fmla="*/ 1146780 w 1572807"/>
              <a:gd name="connsiteY29" fmla="*/ 1111827 h 1226127"/>
              <a:gd name="connsiteX30" fmla="*/ 1188343 w 1572807"/>
              <a:gd name="connsiteY30" fmla="*/ 1080654 h 1226127"/>
              <a:gd name="connsiteX31" fmla="*/ 1250689 w 1572807"/>
              <a:gd name="connsiteY31" fmla="*/ 1049481 h 1226127"/>
              <a:gd name="connsiteX32" fmla="*/ 1313034 w 1572807"/>
              <a:gd name="connsiteY32" fmla="*/ 1007918 h 1226127"/>
              <a:gd name="connsiteX33" fmla="*/ 1375380 w 1572807"/>
              <a:gd name="connsiteY33" fmla="*/ 945572 h 1226127"/>
              <a:gd name="connsiteX34" fmla="*/ 1385771 w 1572807"/>
              <a:gd name="connsiteY34" fmla="*/ 914400 h 1226127"/>
              <a:gd name="connsiteX35" fmla="*/ 1437725 w 1572807"/>
              <a:gd name="connsiteY35" fmla="*/ 852054 h 1226127"/>
              <a:gd name="connsiteX36" fmla="*/ 1479289 w 1572807"/>
              <a:gd name="connsiteY36" fmla="*/ 789709 h 1226127"/>
              <a:gd name="connsiteX37" fmla="*/ 1489680 w 1572807"/>
              <a:gd name="connsiteY37" fmla="*/ 748145 h 1226127"/>
              <a:gd name="connsiteX38" fmla="*/ 1520852 w 1572807"/>
              <a:gd name="connsiteY38" fmla="*/ 467591 h 1226127"/>
              <a:gd name="connsiteX39" fmla="*/ 1541634 w 1572807"/>
              <a:gd name="connsiteY39" fmla="*/ 384463 h 1226127"/>
              <a:gd name="connsiteX40" fmla="*/ 1552025 w 1572807"/>
              <a:gd name="connsiteY40" fmla="*/ 353291 h 1226127"/>
              <a:gd name="connsiteX41" fmla="*/ 1572807 w 1572807"/>
              <a:gd name="connsiteY41" fmla="*/ 238991 h 1226127"/>
              <a:gd name="connsiteX42" fmla="*/ 1562416 w 1572807"/>
              <a:gd name="connsiteY42" fmla="*/ 197427 h 1226127"/>
              <a:gd name="connsiteX43" fmla="*/ 1500071 w 1572807"/>
              <a:gd name="connsiteY43" fmla="*/ 155863 h 1226127"/>
              <a:gd name="connsiteX44" fmla="*/ 1396162 w 1572807"/>
              <a:gd name="connsiteY44" fmla="*/ 114300 h 1226127"/>
              <a:gd name="connsiteX45" fmla="*/ 1364989 w 1572807"/>
              <a:gd name="connsiteY45" fmla="*/ 93518 h 1226127"/>
              <a:gd name="connsiteX46" fmla="*/ 1323425 w 1572807"/>
              <a:gd name="connsiteY46" fmla="*/ 62345 h 1226127"/>
              <a:gd name="connsiteX47" fmla="*/ 1292252 w 1572807"/>
              <a:gd name="connsiteY47" fmla="*/ 51954 h 1226127"/>
              <a:gd name="connsiteX48" fmla="*/ 1250689 w 1572807"/>
              <a:gd name="connsiteY48" fmla="*/ 31172 h 1226127"/>
              <a:gd name="connsiteX49" fmla="*/ 1188343 w 1572807"/>
              <a:gd name="connsiteY49" fmla="*/ 0 h 1226127"/>
              <a:gd name="connsiteX50" fmla="*/ 980525 w 1572807"/>
              <a:gd name="connsiteY50" fmla="*/ 20781 h 1226127"/>
              <a:gd name="connsiteX51" fmla="*/ 803880 w 1572807"/>
              <a:gd name="connsiteY51" fmla="*/ 51954 h 1226127"/>
              <a:gd name="connsiteX52" fmla="*/ 689580 w 1572807"/>
              <a:gd name="connsiteY52" fmla="*/ 103909 h 1226127"/>
              <a:gd name="connsiteX53" fmla="*/ 668798 w 1572807"/>
              <a:gd name="connsiteY53" fmla="*/ 135081 h 1226127"/>
              <a:gd name="connsiteX54" fmla="*/ 637625 w 1572807"/>
              <a:gd name="connsiteY54" fmla="*/ 155863 h 1226127"/>
              <a:gd name="connsiteX55" fmla="*/ 596062 w 1572807"/>
              <a:gd name="connsiteY55" fmla="*/ 207818 h 122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72807" h="1226127">
                <a:moveTo>
                  <a:pt x="637625" y="176645"/>
                </a:moveTo>
                <a:cubicBezTo>
                  <a:pt x="630698" y="187036"/>
                  <a:pt x="624838" y="198224"/>
                  <a:pt x="616843" y="207818"/>
                </a:cubicBezTo>
                <a:cubicBezTo>
                  <a:pt x="607436" y="219107"/>
                  <a:pt x="593459" y="226530"/>
                  <a:pt x="585671" y="238991"/>
                </a:cubicBezTo>
                <a:cubicBezTo>
                  <a:pt x="584771" y="240430"/>
                  <a:pt x="551941" y="328157"/>
                  <a:pt x="544107" y="332509"/>
                </a:cubicBezTo>
                <a:cubicBezTo>
                  <a:pt x="522698" y="344403"/>
                  <a:pt x="495616" y="339436"/>
                  <a:pt x="471371" y="342900"/>
                </a:cubicBezTo>
                <a:cubicBezTo>
                  <a:pt x="314841" y="447248"/>
                  <a:pt x="534138" y="309076"/>
                  <a:pt x="14171" y="374072"/>
                </a:cubicBezTo>
                <a:cubicBezTo>
                  <a:pt x="0" y="375843"/>
                  <a:pt x="20639" y="401904"/>
                  <a:pt x="24562" y="415636"/>
                </a:cubicBezTo>
                <a:cubicBezTo>
                  <a:pt x="36592" y="457744"/>
                  <a:pt x="31240" y="443097"/>
                  <a:pt x="66125" y="477981"/>
                </a:cubicBezTo>
                <a:cubicBezTo>
                  <a:pt x="86670" y="539616"/>
                  <a:pt x="77644" y="508241"/>
                  <a:pt x="97298" y="613063"/>
                </a:cubicBezTo>
                <a:cubicBezTo>
                  <a:pt x="106162" y="660337"/>
                  <a:pt x="101261" y="678878"/>
                  <a:pt x="128471" y="716972"/>
                </a:cubicBezTo>
                <a:cubicBezTo>
                  <a:pt x="137012" y="728930"/>
                  <a:pt x="149252" y="737754"/>
                  <a:pt x="159643" y="748145"/>
                </a:cubicBezTo>
                <a:cubicBezTo>
                  <a:pt x="163107" y="782781"/>
                  <a:pt x="164741" y="817650"/>
                  <a:pt x="170034" y="852054"/>
                </a:cubicBezTo>
                <a:cubicBezTo>
                  <a:pt x="171700" y="862880"/>
                  <a:pt x="172680" y="875482"/>
                  <a:pt x="180425" y="883227"/>
                </a:cubicBezTo>
                <a:cubicBezTo>
                  <a:pt x="188170" y="890972"/>
                  <a:pt x="200858" y="891470"/>
                  <a:pt x="211598" y="893618"/>
                </a:cubicBezTo>
                <a:cubicBezTo>
                  <a:pt x="363347" y="923968"/>
                  <a:pt x="201403" y="879503"/>
                  <a:pt x="367462" y="924791"/>
                </a:cubicBezTo>
                <a:cubicBezTo>
                  <a:pt x="389412" y="930777"/>
                  <a:pt x="422663" y="943438"/>
                  <a:pt x="440198" y="955963"/>
                </a:cubicBezTo>
                <a:cubicBezTo>
                  <a:pt x="452156" y="964504"/>
                  <a:pt x="460082" y="977728"/>
                  <a:pt x="471371" y="987136"/>
                </a:cubicBezTo>
                <a:cubicBezTo>
                  <a:pt x="480965" y="995131"/>
                  <a:pt x="492381" y="1000659"/>
                  <a:pt x="502543" y="1007918"/>
                </a:cubicBezTo>
                <a:cubicBezTo>
                  <a:pt x="507871" y="1011724"/>
                  <a:pt x="563031" y="1054623"/>
                  <a:pt x="575280" y="1059872"/>
                </a:cubicBezTo>
                <a:cubicBezTo>
                  <a:pt x="588406" y="1065497"/>
                  <a:pt x="603165" y="1066159"/>
                  <a:pt x="616843" y="1070263"/>
                </a:cubicBezTo>
                <a:cubicBezTo>
                  <a:pt x="637825" y="1076558"/>
                  <a:pt x="658055" y="1085281"/>
                  <a:pt x="679189" y="1091045"/>
                </a:cubicBezTo>
                <a:cubicBezTo>
                  <a:pt x="696228" y="1095692"/>
                  <a:pt x="714227" y="1096361"/>
                  <a:pt x="731143" y="1101436"/>
                </a:cubicBezTo>
                <a:cubicBezTo>
                  <a:pt x="749009" y="1106796"/>
                  <a:pt x="765569" y="1115844"/>
                  <a:pt x="783098" y="1122218"/>
                </a:cubicBezTo>
                <a:cubicBezTo>
                  <a:pt x="803685" y="1129704"/>
                  <a:pt x="845443" y="1143000"/>
                  <a:pt x="845443" y="1143000"/>
                </a:cubicBezTo>
                <a:cubicBezTo>
                  <a:pt x="859298" y="1153391"/>
                  <a:pt x="873858" y="1162902"/>
                  <a:pt x="887007" y="1174172"/>
                </a:cubicBezTo>
                <a:cubicBezTo>
                  <a:pt x="898164" y="1183735"/>
                  <a:pt x="906222" y="1196804"/>
                  <a:pt x="918180" y="1205345"/>
                </a:cubicBezTo>
                <a:cubicBezTo>
                  <a:pt x="930784" y="1214348"/>
                  <a:pt x="945889" y="1219200"/>
                  <a:pt x="959743" y="1226127"/>
                </a:cubicBezTo>
                <a:cubicBezTo>
                  <a:pt x="973598" y="1222663"/>
                  <a:pt x="988908" y="1222821"/>
                  <a:pt x="1001307" y="1215736"/>
                </a:cubicBezTo>
                <a:cubicBezTo>
                  <a:pt x="1110280" y="1153466"/>
                  <a:pt x="966325" y="1206616"/>
                  <a:pt x="1063652" y="1174172"/>
                </a:cubicBezTo>
                <a:cubicBezTo>
                  <a:pt x="1118502" y="1119323"/>
                  <a:pt x="1069310" y="1163474"/>
                  <a:pt x="1146780" y="1111827"/>
                </a:cubicBezTo>
                <a:cubicBezTo>
                  <a:pt x="1161189" y="1102221"/>
                  <a:pt x="1173493" y="1089564"/>
                  <a:pt x="1188343" y="1080654"/>
                </a:cubicBezTo>
                <a:cubicBezTo>
                  <a:pt x="1208267" y="1068700"/>
                  <a:pt x="1231356" y="1062369"/>
                  <a:pt x="1250689" y="1049481"/>
                </a:cubicBezTo>
                <a:cubicBezTo>
                  <a:pt x="1328525" y="997591"/>
                  <a:pt x="1238914" y="1032625"/>
                  <a:pt x="1313034" y="1007918"/>
                </a:cubicBezTo>
                <a:cubicBezTo>
                  <a:pt x="1333816" y="987136"/>
                  <a:pt x="1366086" y="973454"/>
                  <a:pt x="1375380" y="945572"/>
                </a:cubicBezTo>
                <a:cubicBezTo>
                  <a:pt x="1378844" y="935181"/>
                  <a:pt x="1380873" y="924196"/>
                  <a:pt x="1385771" y="914400"/>
                </a:cubicBezTo>
                <a:cubicBezTo>
                  <a:pt x="1400239" y="885464"/>
                  <a:pt x="1414742" y="875037"/>
                  <a:pt x="1437725" y="852054"/>
                </a:cubicBezTo>
                <a:cubicBezTo>
                  <a:pt x="1470168" y="754726"/>
                  <a:pt x="1417020" y="898678"/>
                  <a:pt x="1479289" y="789709"/>
                </a:cubicBezTo>
                <a:cubicBezTo>
                  <a:pt x="1486374" y="777310"/>
                  <a:pt x="1486216" y="762000"/>
                  <a:pt x="1489680" y="748145"/>
                </a:cubicBezTo>
                <a:cubicBezTo>
                  <a:pt x="1494697" y="695468"/>
                  <a:pt x="1503573" y="548229"/>
                  <a:pt x="1520852" y="467591"/>
                </a:cubicBezTo>
                <a:cubicBezTo>
                  <a:pt x="1526836" y="439663"/>
                  <a:pt x="1534119" y="412019"/>
                  <a:pt x="1541634" y="384463"/>
                </a:cubicBezTo>
                <a:cubicBezTo>
                  <a:pt x="1544516" y="373896"/>
                  <a:pt x="1549730" y="364001"/>
                  <a:pt x="1552025" y="353291"/>
                </a:cubicBezTo>
                <a:cubicBezTo>
                  <a:pt x="1560139" y="315426"/>
                  <a:pt x="1565880" y="277091"/>
                  <a:pt x="1572807" y="238991"/>
                </a:cubicBezTo>
                <a:cubicBezTo>
                  <a:pt x="1569343" y="225136"/>
                  <a:pt x="1569501" y="209826"/>
                  <a:pt x="1562416" y="197427"/>
                </a:cubicBezTo>
                <a:cubicBezTo>
                  <a:pt x="1540705" y="159432"/>
                  <a:pt x="1532359" y="170213"/>
                  <a:pt x="1500071" y="155863"/>
                </a:cubicBezTo>
                <a:cubicBezTo>
                  <a:pt x="1403492" y="112939"/>
                  <a:pt x="1473456" y="133624"/>
                  <a:pt x="1396162" y="114300"/>
                </a:cubicBezTo>
                <a:cubicBezTo>
                  <a:pt x="1385771" y="107373"/>
                  <a:pt x="1375151" y="100777"/>
                  <a:pt x="1364989" y="93518"/>
                </a:cubicBezTo>
                <a:cubicBezTo>
                  <a:pt x="1350896" y="83452"/>
                  <a:pt x="1338462" y="70937"/>
                  <a:pt x="1323425" y="62345"/>
                </a:cubicBezTo>
                <a:cubicBezTo>
                  <a:pt x="1313915" y="56911"/>
                  <a:pt x="1302319" y="56269"/>
                  <a:pt x="1292252" y="51954"/>
                </a:cubicBezTo>
                <a:cubicBezTo>
                  <a:pt x="1278015" y="45852"/>
                  <a:pt x="1264926" y="37274"/>
                  <a:pt x="1250689" y="31172"/>
                </a:cubicBezTo>
                <a:cubicBezTo>
                  <a:pt x="1190457" y="5358"/>
                  <a:pt x="1248254" y="39939"/>
                  <a:pt x="1188343" y="0"/>
                </a:cubicBezTo>
                <a:cubicBezTo>
                  <a:pt x="1119070" y="6927"/>
                  <a:pt x="1048791" y="7128"/>
                  <a:pt x="980525" y="20781"/>
                </a:cubicBezTo>
                <a:cubicBezTo>
                  <a:pt x="852600" y="46366"/>
                  <a:pt x="911583" y="36568"/>
                  <a:pt x="803880" y="51954"/>
                </a:cubicBezTo>
                <a:cubicBezTo>
                  <a:pt x="775667" y="63239"/>
                  <a:pt x="712161" y="86973"/>
                  <a:pt x="689580" y="103909"/>
                </a:cubicBezTo>
                <a:cubicBezTo>
                  <a:pt x="679589" y="111402"/>
                  <a:pt x="677629" y="126251"/>
                  <a:pt x="668798" y="135081"/>
                </a:cubicBezTo>
                <a:cubicBezTo>
                  <a:pt x="659967" y="143912"/>
                  <a:pt x="647219" y="147868"/>
                  <a:pt x="637625" y="155863"/>
                </a:cubicBezTo>
                <a:cubicBezTo>
                  <a:pt x="606210" y="182042"/>
                  <a:pt x="610264" y="179410"/>
                  <a:pt x="596062" y="207818"/>
                </a:cubicBezTo>
              </a:path>
            </a:pathLst>
          </a:custGeom>
          <a:ln w="381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3500430" y="3357562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λάμπα δεν ανάβει γιατί  το ηλεκτρικό ρεύμα (ηλεκτρόνια) θα προτιμήσει το κίτρινο κύκλωμα, όπου δεν υπάρχει κάποια συσκευή και η αντίσταση είναι πολύ μικρότερη.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4357686" y="57148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ΒΡΑΧΥΚΥΚΛΩΜΑ</a:t>
            </a:r>
            <a:endParaRPr lang="el-GR" b="1" spc="600" dirty="0">
              <a:solidFill>
                <a:srgbClr val="FF0000"/>
              </a:solidFill>
            </a:endParaRPr>
          </a:p>
        </p:txBody>
      </p:sp>
      <p:sp>
        <p:nvSpPr>
          <p:cNvPr id="33" name="32 - Έλλειψη"/>
          <p:cNvSpPr/>
          <p:nvPr/>
        </p:nvSpPr>
        <p:spPr>
          <a:xfrm>
            <a:off x="928662" y="5143512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Ορθογώνιο"/>
          <p:cNvSpPr/>
          <p:nvPr/>
        </p:nvSpPr>
        <p:spPr>
          <a:xfrm>
            <a:off x="428596" y="5143512"/>
            <a:ext cx="1155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διακόπτης</a:t>
            </a:r>
            <a:endParaRPr lang="en-US" dirty="0"/>
          </a:p>
        </p:txBody>
      </p:sp>
      <p:cxnSp>
        <p:nvCxnSpPr>
          <p:cNvPr id="39" name="38 - Ευθύγραμμο βέλος σύνδεσης"/>
          <p:cNvCxnSpPr/>
          <p:nvPr/>
        </p:nvCxnSpPr>
        <p:spPr>
          <a:xfrm flipV="1">
            <a:off x="1857356" y="3929066"/>
            <a:ext cx="50720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- TextBox"/>
          <p:cNvSpPr txBox="1"/>
          <p:nvPr/>
        </p:nvSpPr>
        <p:spPr>
          <a:xfrm>
            <a:off x="3929058" y="5214950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Βραχυκύκλωμα</a:t>
            </a:r>
            <a:r>
              <a:rPr lang="el-GR" dirty="0" smtClean="0"/>
              <a:t> έχω όταν το ηλεκτρικό ρεύμα (δηλαδή τα ηλεκτρόνια ή άλλα φορτισμένα σωματίδια) προτιμάνε τον δρόμο με την μικρότερη αντίσταση (δηλαδή το δρόμο που θα συναντήσουν  τα …λιγότερα εμπόδια)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7" grpId="0"/>
      <p:bldP spid="33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TextBox"/>
          <p:cNvSpPr txBox="1"/>
          <p:nvPr/>
        </p:nvSpPr>
        <p:spPr>
          <a:xfrm>
            <a:off x="4214810" y="21429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ΒΡΑΧΥΚΥΚΛΩΜΑ</a:t>
            </a:r>
            <a:endParaRPr lang="el-GR" b="1" spc="600" dirty="0">
              <a:solidFill>
                <a:srgbClr val="FF0000"/>
              </a:solidFill>
            </a:endParaRPr>
          </a:p>
        </p:txBody>
      </p:sp>
      <p:cxnSp>
        <p:nvCxnSpPr>
          <p:cNvPr id="38" name="15 - Γωνιακή σύνδεση"/>
          <p:cNvCxnSpPr/>
          <p:nvPr/>
        </p:nvCxnSpPr>
        <p:spPr>
          <a:xfrm>
            <a:off x="3428992" y="918328"/>
            <a:ext cx="714380" cy="2571768"/>
          </a:xfrm>
          <a:prstGeom prst="bentConnector2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Γωνιακή σύνδεση"/>
          <p:cNvCxnSpPr/>
          <p:nvPr/>
        </p:nvCxnSpPr>
        <p:spPr>
          <a:xfrm>
            <a:off x="642910" y="2204212"/>
            <a:ext cx="2071702" cy="1285884"/>
          </a:xfrm>
          <a:prstGeom prst="bentConnector3">
            <a:avLst>
              <a:gd name="adj1" fmla="val 1449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- Ευθεία γραμμή σύνδεσης"/>
          <p:cNvCxnSpPr/>
          <p:nvPr/>
        </p:nvCxnSpPr>
        <p:spPr>
          <a:xfrm rot="5400000">
            <a:off x="2500298" y="3490096"/>
            <a:ext cx="428628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- Ευθεία γραμμή σύνδεσης"/>
          <p:cNvCxnSpPr/>
          <p:nvPr/>
        </p:nvCxnSpPr>
        <p:spPr>
          <a:xfrm rot="16200000" flipH="1">
            <a:off x="2463785" y="3455171"/>
            <a:ext cx="796136" cy="873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- Ευθεία γραμμή σύνδεσης"/>
          <p:cNvCxnSpPr/>
          <p:nvPr/>
        </p:nvCxnSpPr>
        <p:spPr>
          <a:xfrm>
            <a:off x="2857488" y="3490096"/>
            <a:ext cx="1285884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- Ευθεία γραμμή σύνδεσης"/>
          <p:cNvCxnSpPr/>
          <p:nvPr/>
        </p:nvCxnSpPr>
        <p:spPr>
          <a:xfrm rot="5400000" flipH="1" flipV="1">
            <a:off x="433767" y="1995069"/>
            <a:ext cx="418286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- Ευθεία γραμμή σύνδεσης"/>
          <p:cNvCxnSpPr/>
          <p:nvPr/>
        </p:nvCxnSpPr>
        <p:spPr>
          <a:xfrm rot="10800000">
            <a:off x="1714480" y="928670"/>
            <a:ext cx="1713718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- Ευθεία γραμμή σύνδεσης"/>
          <p:cNvCxnSpPr/>
          <p:nvPr/>
        </p:nvCxnSpPr>
        <p:spPr>
          <a:xfrm flipH="1">
            <a:off x="642910" y="907711"/>
            <a:ext cx="571504" cy="10617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- Ευθεία γραμμή σύνδεσης"/>
          <p:cNvCxnSpPr/>
          <p:nvPr/>
        </p:nvCxnSpPr>
        <p:spPr>
          <a:xfrm rot="5400000">
            <a:off x="142844" y="141839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23 - Ομάδα"/>
          <p:cNvGrpSpPr/>
          <p:nvPr/>
        </p:nvGrpSpPr>
        <p:grpSpPr>
          <a:xfrm>
            <a:off x="1214414" y="714356"/>
            <a:ext cx="500066" cy="428628"/>
            <a:chOff x="5715008" y="2000240"/>
            <a:chExt cx="500066" cy="428628"/>
          </a:xfrm>
        </p:grpSpPr>
        <p:sp>
          <p:nvSpPr>
            <p:cNvPr id="48" name="47 - Έλλειψη"/>
            <p:cNvSpPr/>
            <p:nvPr/>
          </p:nvSpPr>
          <p:spPr>
            <a:xfrm>
              <a:off x="5715008" y="2000240"/>
              <a:ext cx="500066" cy="4286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48 - Ευθεία γραμμή σύνδεσης"/>
            <p:cNvCxnSpPr>
              <a:stCxn id="48" idx="1"/>
              <a:endCxn id="48" idx="5"/>
            </p:cNvCxnSpPr>
            <p:nvPr/>
          </p:nvCxnSpPr>
          <p:spPr>
            <a:xfrm rot="16200000" flipH="1">
              <a:off x="5813498" y="2037754"/>
              <a:ext cx="303086" cy="35360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- Ευθεία γραμμή σύνδεσης"/>
            <p:cNvCxnSpPr>
              <a:stCxn id="48" idx="3"/>
              <a:endCxn id="48" idx="7"/>
            </p:cNvCxnSpPr>
            <p:nvPr/>
          </p:nvCxnSpPr>
          <p:spPr>
            <a:xfrm rot="5400000" flipH="1" flipV="1">
              <a:off x="5813498" y="2037754"/>
              <a:ext cx="303086" cy="35360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50 - Ορθογώνιο"/>
          <p:cNvSpPr/>
          <p:nvPr/>
        </p:nvSpPr>
        <p:spPr>
          <a:xfrm>
            <a:off x="1000100" y="1142984"/>
            <a:ext cx="804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λάμπα</a:t>
            </a:r>
            <a:endParaRPr lang="en-US" dirty="0"/>
          </a:p>
        </p:txBody>
      </p:sp>
      <p:sp>
        <p:nvSpPr>
          <p:cNvPr id="53" name="52 - Έλλειψη"/>
          <p:cNvSpPr/>
          <p:nvPr/>
        </p:nvSpPr>
        <p:spPr>
          <a:xfrm>
            <a:off x="570678" y="2143116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53 - Έλλειψη"/>
          <p:cNvSpPr/>
          <p:nvPr/>
        </p:nvSpPr>
        <p:spPr>
          <a:xfrm>
            <a:off x="642116" y="2428868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55 - TextBox"/>
          <p:cNvSpPr txBox="1"/>
          <p:nvPr/>
        </p:nvSpPr>
        <p:spPr>
          <a:xfrm>
            <a:off x="2785256" y="311021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+</a:t>
            </a:r>
          </a:p>
        </p:txBody>
      </p:sp>
      <p:sp>
        <p:nvSpPr>
          <p:cNvPr id="57" name="56 - TextBox"/>
          <p:cNvSpPr txBox="1"/>
          <p:nvPr/>
        </p:nvSpPr>
        <p:spPr>
          <a:xfrm>
            <a:off x="2428066" y="3181649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-</a:t>
            </a:r>
          </a:p>
        </p:txBody>
      </p:sp>
      <p:sp>
        <p:nvSpPr>
          <p:cNvPr id="58" name="57 - TextBox"/>
          <p:cNvSpPr txBox="1"/>
          <p:nvPr/>
        </p:nvSpPr>
        <p:spPr>
          <a:xfrm>
            <a:off x="285720" y="593467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Βραχυκύκλωμα</a:t>
            </a:r>
            <a:r>
              <a:rPr lang="el-GR" dirty="0" smtClean="0"/>
              <a:t> έχω όταν το ηλεκτρικό ρεύμα (δηλαδή τα ηλεκτρόνια ή άλλα φορτισμένα σωματίδια) προτιμάνε τον δρόμο με την μικρότερη αντίσταση (δηλαδή το δρόμο που θα συναντήσουν  τα …λιγότερα εμπόδια)</a:t>
            </a:r>
            <a:endParaRPr lang="el-GR" dirty="0"/>
          </a:p>
        </p:txBody>
      </p:sp>
      <p:cxnSp>
        <p:nvCxnSpPr>
          <p:cNvPr id="63" name="62 - Ευθεία γραμμή σύνδεσης"/>
          <p:cNvCxnSpPr/>
          <p:nvPr/>
        </p:nvCxnSpPr>
        <p:spPr>
          <a:xfrm rot="10800000" flipV="1">
            <a:off x="714348" y="2000240"/>
            <a:ext cx="3429024" cy="7143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- Ελεύθερη σχεδίαση"/>
          <p:cNvSpPr/>
          <p:nvPr/>
        </p:nvSpPr>
        <p:spPr>
          <a:xfrm>
            <a:off x="593065" y="2015836"/>
            <a:ext cx="3636035" cy="1533670"/>
          </a:xfrm>
          <a:custGeom>
            <a:avLst/>
            <a:gdLst>
              <a:gd name="connsiteX0" fmla="*/ 788926 w 3636035"/>
              <a:gd name="connsiteY0" fmla="*/ 51955 h 1533670"/>
              <a:gd name="connsiteX1" fmla="*/ 757753 w 3636035"/>
              <a:gd name="connsiteY1" fmla="*/ 62346 h 1533670"/>
              <a:gd name="connsiteX2" fmla="*/ 705799 w 3636035"/>
              <a:gd name="connsiteY2" fmla="*/ 83128 h 1533670"/>
              <a:gd name="connsiteX3" fmla="*/ 643453 w 3636035"/>
              <a:gd name="connsiteY3" fmla="*/ 93519 h 1533670"/>
              <a:gd name="connsiteX4" fmla="*/ 258990 w 3636035"/>
              <a:gd name="connsiteY4" fmla="*/ 124691 h 1533670"/>
              <a:gd name="connsiteX5" fmla="*/ 196644 w 3636035"/>
              <a:gd name="connsiteY5" fmla="*/ 145473 h 1533670"/>
              <a:gd name="connsiteX6" fmla="*/ 155080 w 3636035"/>
              <a:gd name="connsiteY6" fmla="*/ 155864 h 1533670"/>
              <a:gd name="connsiteX7" fmla="*/ 123908 w 3636035"/>
              <a:gd name="connsiteY7" fmla="*/ 207819 h 1533670"/>
              <a:gd name="connsiteX8" fmla="*/ 92735 w 3636035"/>
              <a:gd name="connsiteY8" fmla="*/ 238991 h 1533670"/>
              <a:gd name="connsiteX9" fmla="*/ 82344 w 3636035"/>
              <a:gd name="connsiteY9" fmla="*/ 280555 h 1533670"/>
              <a:gd name="connsiteX10" fmla="*/ 61562 w 3636035"/>
              <a:gd name="connsiteY10" fmla="*/ 332509 h 1533670"/>
              <a:gd name="connsiteX11" fmla="*/ 71953 w 3636035"/>
              <a:gd name="connsiteY11" fmla="*/ 1267691 h 1533670"/>
              <a:gd name="connsiteX12" fmla="*/ 103126 w 3636035"/>
              <a:gd name="connsiteY12" fmla="*/ 1298864 h 1533670"/>
              <a:gd name="connsiteX13" fmla="*/ 134299 w 3636035"/>
              <a:gd name="connsiteY13" fmla="*/ 1371600 h 1533670"/>
              <a:gd name="connsiteX14" fmla="*/ 352508 w 3636035"/>
              <a:gd name="connsiteY14" fmla="*/ 1392382 h 1533670"/>
              <a:gd name="connsiteX15" fmla="*/ 446026 w 3636035"/>
              <a:gd name="connsiteY15" fmla="*/ 1381991 h 1533670"/>
              <a:gd name="connsiteX16" fmla="*/ 518762 w 3636035"/>
              <a:gd name="connsiteY16" fmla="*/ 1361209 h 1533670"/>
              <a:gd name="connsiteX17" fmla="*/ 549935 w 3636035"/>
              <a:gd name="connsiteY17" fmla="*/ 1350819 h 1533670"/>
              <a:gd name="connsiteX18" fmla="*/ 685017 w 3636035"/>
              <a:gd name="connsiteY18" fmla="*/ 1371600 h 1533670"/>
              <a:gd name="connsiteX19" fmla="*/ 768144 w 3636035"/>
              <a:gd name="connsiteY19" fmla="*/ 1381991 h 1533670"/>
              <a:gd name="connsiteX20" fmla="*/ 799317 w 3636035"/>
              <a:gd name="connsiteY20" fmla="*/ 1402773 h 1533670"/>
              <a:gd name="connsiteX21" fmla="*/ 872053 w 3636035"/>
              <a:gd name="connsiteY21" fmla="*/ 1433946 h 1533670"/>
              <a:gd name="connsiteX22" fmla="*/ 2752808 w 3636035"/>
              <a:gd name="connsiteY22" fmla="*/ 1423555 h 1533670"/>
              <a:gd name="connsiteX23" fmla="*/ 3137271 w 3636035"/>
              <a:gd name="connsiteY23" fmla="*/ 1413164 h 1533670"/>
              <a:gd name="connsiteX24" fmla="*/ 3448999 w 3636035"/>
              <a:gd name="connsiteY24" fmla="*/ 1402773 h 1533670"/>
              <a:gd name="connsiteX25" fmla="*/ 3532126 w 3636035"/>
              <a:gd name="connsiteY25" fmla="*/ 1392382 h 1533670"/>
              <a:gd name="connsiteX26" fmla="*/ 3542517 w 3636035"/>
              <a:gd name="connsiteY26" fmla="*/ 1298864 h 1533670"/>
              <a:gd name="connsiteX27" fmla="*/ 3563299 w 3636035"/>
              <a:gd name="connsiteY27" fmla="*/ 1132609 h 1533670"/>
              <a:gd name="connsiteX28" fmla="*/ 3594471 w 3636035"/>
              <a:gd name="connsiteY28" fmla="*/ 1028700 h 1533670"/>
              <a:gd name="connsiteX29" fmla="*/ 3604862 w 3636035"/>
              <a:gd name="connsiteY29" fmla="*/ 935182 h 1533670"/>
              <a:gd name="connsiteX30" fmla="*/ 3625644 w 3636035"/>
              <a:gd name="connsiteY30" fmla="*/ 862446 h 1533670"/>
              <a:gd name="connsiteX31" fmla="*/ 3636035 w 3636035"/>
              <a:gd name="connsiteY31" fmla="*/ 405246 h 1533670"/>
              <a:gd name="connsiteX32" fmla="*/ 3615253 w 3636035"/>
              <a:gd name="connsiteY32" fmla="*/ 176646 h 1533670"/>
              <a:gd name="connsiteX33" fmla="*/ 3584080 w 3636035"/>
              <a:gd name="connsiteY33" fmla="*/ 135082 h 1533670"/>
              <a:gd name="connsiteX34" fmla="*/ 3511344 w 3636035"/>
              <a:gd name="connsiteY34" fmla="*/ 83128 h 1533670"/>
              <a:gd name="connsiteX35" fmla="*/ 3480171 w 3636035"/>
              <a:gd name="connsiteY35" fmla="*/ 62346 h 1533670"/>
              <a:gd name="connsiteX36" fmla="*/ 3438608 w 3636035"/>
              <a:gd name="connsiteY36" fmla="*/ 31173 h 1533670"/>
              <a:gd name="connsiteX37" fmla="*/ 3355480 w 3636035"/>
              <a:gd name="connsiteY37" fmla="*/ 0 h 1533670"/>
              <a:gd name="connsiteX38" fmla="*/ 1869580 w 3636035"/>
              <a:gd name="connsiteY38" fmla="*/ 20782 h 1533670"/>
              <a:gd name="connsiteX39" fmla="*/ 1682544 w 3636035"/>
              <a:gd name="connsiteY39" fmla="*/ 31173 h 1533670"/>
              <a:gd name="connsiteX40" fmla="*/ 1568244 w 3636035"/>
              <a:gd name="connsiteY40" fmla="*/ 72737 h 1533670"/>
              <a:gd name="connsiteX41" fmla="*/ 643453 w 3636035"/>
              <a:gd name="connsiteY41" fmla="*/ 72737 h 153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636035" h="1533670">
                <a:moveTo>
                  <a:pt x="788926" y="51955"/>
                </a:moveTo>
                <a:cubicBezTo>
                  <a:pt x="778535" y="55419"/>
                  <a:pt x="768009" y="58500"/>
                  <a:pt x="757753" y="62346"/>
                </a:cubicBezTo>
                <a:cubicBezTo>
                  <a:pt x="740289" y="68895"/>
                  <a:pt x="723794" y="78220"/>
                  <a:pt x="705799" y="83128"/>
                </a:cubicBezTo>
                <a:cubicBezTo>
                  <a:pt x="685473" y="88672"/>
                  <a:pt x="664235" y="90055"/>
                  <a:pt x="643453" y="93519"/>
                </a:cubicBezTo>
                <a:cubicBezTo>
                  <a:pt x="511264" y="181641"/>
                  <a:pt x="652948" y="95144"/>
                  <a:pt x="258990" y="124691"/>
                </a:cubicBezTo>
                <a:cubicBezTo>
                  <a:pt x="237145" y="126329"/>
                  <a:pt x="217626" y="139178"/>
                  <a:pt x="196644" y="145473"/>
                </a:cubicBezTo>
                <a:cubicBezTo>
                  <a:pt x="182965" y="149577"/>
                  <a:pt x="168935" y="152400"/>
                  <a:pt x="155080" y="155864"/>
                </a:cubicBezTo>
                <a:cubicBezTo>
                  <a:pt x="144689" y="173182"/>
                  <a:pt x="136026" y="191662"/>
                  <a:pt x="123908" y="207819"/>
                </a:cubicBezTo>
                <a:cubicBezTo>
                  <a:pt x="115091" y="219575"/>
                  <a:pt x="100026" y="226232"/>
                  <a:pt x="92735" y="238991"/>
                </a:cubicBezTo>
                <a:cubicBezTo>
                  <a:pt x="85650" y="251390"/>
                  <a:pt x="86860" y="267007"/>
                  <a:pt x="82344" y="280555"/>
                </a:cubicBezTo>
                <a:cubicBezTo>
                  <a:pt x="76446" y="298250"/>
                  <a:pt x="68489" y="315191"/>
                  <a:pt x="61562" y="332509"/>
                </a:cubicBezTo>
                <a:cubicBezTo>
                  <a:pt x="65026" y="644236"/>
                  <a:pt x="58557" y="956232"/>
                  <a:pt x="71953" y="1267691"/>
                </a:cubicBezTo>
                <a:cubicBezTo>
                  <a:pt x="72584" y="1282373"/>
                  <a:pt x="95835" y="1286105"/>
                  <a:pt x="103126" y="1298864"/>
                </a:cubicBezTo>
                <a:cubicBezTo>
                  <a:pt x="237301" y="1533670"/>
                  <a:pt x="0" y="1170158"/>
                  <a:pt x="134299" y="1371600"/>
                </a:cubicBezTo>
                <a:cubicBezTo>
                  <a:pt x="166410" y="1467932"/>
                  <a:pt x="135102" y="1407376"/>
                  <a:pt x="352508" y="1392382"/>
                </a:cubicBezTo>
                <a:cubicBezTo>
                  <a:pt x="383798" y="1390224"/>
                  <a:pt x="414853" y="1385455"/>
                  <a:pt x="446026" y="1381991"/>
                </a:cubicBezTo>
                <a:lnTo>
                  <a:pt x="518762" y="1361209"/>
                </a:lnTo>
                <a:cubicBezTo>
                  <a:pt x="529253" y="1358062"/>
                  <a:pt x="539003" y="1350136"/>
                  <a:pt x="549935" y="1350819"/>
                </a:cubicBezTo>
                <a:cubicBezTo>
                  <a:pt x="595403" y="1353661"/>
                  <a:pt x="639918" y="1365157"/>
                  <a:pt x="685017" y="1371600"/>
                </a:cubicBezTo>
                <a:cubicBezTo>
                  <a:pt x="712661" y="1375549"/>
                  <a:pt x="740435" y="1378527"/>
                  <a:pt x="768144" y="1381991"/>
                </a:cubicBezTo>
                <a:cubicBezTo>
                  <a:pt x="778535" y="1388918"/>
                  <a:pt x="787838" y="1397854"/>
                  <a:pt x="799317" y="1402773"/>
                </a:cubicBezTo>
                <a:cubicBezTo>
                  <a:pt x="893255" y="1443033"/>
                  <a:pt x="793791" y="1381771"/>
                  <a:pt x="872053" y="1433946"/>
                </a:cubicBezTo>
                <a:lnTo>
                  <a:pt x="2752808" y="1423555"/>
                </a:lnTo>
                <a:cubicBezTo>
                  <a:pt x="3384601" y="1413982"/>
                  <a:pt x="2418359" y="1377218"/>
                  <a:pt x="3137271" y="1413164"/>
                </a:cubicBezTo>
                <a:lnTo>
                  <a:pt x="3448999" y="1402773"/>
                </a:lnTo>
                <a:cubicBezTo>
                  <a:pt x="3476885" y="1401305"/>
                  <a:pt x="3513445" y="1413138"/>
                  <a:pt x="3532126" y="1392382"/>
                </a:cubicBezTo>
                <a:cubicBezTo>
                  <a:pt x="3553108" y="1369069"/>
                  <a:pt x="3538780" y="1330005"/>
                  <a:pt x="3542517" y="1298864"/>
                </a:cubicBezTo>
                <a:cubicBezTo>
                  <a:pt x="3549171" y="1243412"/>
                  <a:pt x="3555014" y="1187841"/>
                  <a:pt x="3563299" y="1132609"/>
                </a:cubicBezTo>
                <a:cubicBezTo>
                  <a:pt x="3567581" y="1104062"/>
                  <a:pt x="3586695" y="1052029"/>
                  <a:pt x="3594471" y="1028700"/>
                </a:cubicBezTo>
                <a:cubicBezTo>
                  <a:pt x="3597935" y="997527"/>
                  <a:pt x="3599082" y="966009"/>
                  <a:pt x="3604862" y="935182"/>
                </a:cubicBezTo>
                <a:cubicBezTo>
                  <a:pt x="3609509" y="910398"/>
                  <a:pt x="3624163" y="887618"/>
                  <a:pt x="3625644" y="862446"/>
                </a:cubicBezTo>
                <a:cubicBezTo>
                  <a:pt x="3634596" y="710270"/>
                  <a:pt x="3632571" y="557646"/>
                  <a:pt x="3636035" y="405246"/>
                </a:cubicBezTo>
                <a:cubicBezTo>
                  <a:pt x="3629108" y="329046"/>
                  <a:pt x="3629703" y="251783"/>
                  <a:pt x="3615253" y="176646"/>
                </a:cubicBezTo>
                <a:cubicBezTo>
                  <a:pt x="3611982" y="159639"/>
                  <a:pt x="3595351" y="148231"/>
                  <a:pt x="3584080" y="135082"/>
                </a:cubicBezTo>
                <a:cubicBezTo>
                  <a:pt x="3547520" y="92428"/>
                  <a:pt x="3560186" y="111037"/>
                  <a:pt x="3511344" y="83128"/>
                </a:cubicBezTo>
                <a:cubicBezTo>
                  <a:pt x="3500501" y="76932"/>
                  <a:pt x="3490333" y="69605"/>
                  <a:pt x="3480171" y="62346"/>
                </a:cubicBezTo>
                <a:cubicBezTo>
                  <a:pt x="3466079" y="52280"/>
                  <a:pt x="3453747" y="39583"/>
                  <a:pt x="3438608" y="31173"/>
                </a:cubicBezTo>
                <a:cubicBezTo>
                  <a:pt x="3419971" y="20819"/>
                  <a:pt x="3378811" y="7777"/>
                  <a:pt x="3355480" y="0"/>
                </a:cubicBezTo>
                <a:lnTo>
                  <a:pt x="1869580" y="20782"/>
                </a:lnTo>
                <a:cubicBezTo>
                  <a:pt x="1807149" y="21945"/>
                  <a:pt x="1744461" y="23097"/>
                  <a:pt x="1682544" y="31173"/>
                </a:cubicBezTo>
                <a:cubicBezTo>
                  <a:pt x="1626653" y="38463"/>
                  <a:pt x="1629021" y="71457"/>
                  <a:pt x="1568244" y="72737"/>
                </a:cubicBezTo>
                <a:cubicBezTo>
                  <a:pt x="1260049" y="79225"/>
                  <a:pt x="951717" y="72737"/>
                  <a:pt x="643453" y="72737"/>
                </a:cubicBezTo>
              </a:path>
            </a:pathLst>
          </a:custGeom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6" name="65 - TextBox"/>
          <p:cNvSpPr txBox="1"/>
          <p:nvPr/>
        </p:nvSpPr>
        <p:spPr>
          <a:xfrm>
            <a:off x="4929190" y="785794"/>
            <a:ext cx="385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 διπλανό κύκλωμα φαίνονται δυο κυκλώματα:</a:t>
            </a:r>
            <a:endParaRPr lang="el-GR" dirty="0"/>
          </a:p>
        </p:txBody>
      </p:sp>
      <p:sp>
        <p:nvSpPr>
          <p:cNvPr id="67" name="66 - TextBox"/>
          <p:cNvSpPr txBox="1"/>
          <p:nvPr/>
        </p:nvSpPr>
        <p:spPr>
          <a:xfrm>
            <a:off x="4857752" y="1500174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ένα κύκλωμα περιέχει τη μπαταρία, καλώδιο και μια λάμπα. Αυτό το κύκλωμα ..περιέχει την λάμπα και  τα ηλεκτρόνια συναντάνε  αντίσταση … καθώς κινούνται.</a:t>
            </a:r>
            <a:endParaRPr lang="el-GR" dirty="0"/>
          </a:p>
        </p:txBody>
      </p:sp>
      <p:sp>
        <p:nvSpPr>
          <p:cNvPr id="68" name="67 - TextBox"/>
          <p:cNvSpPr txBox="1"/>
          <p:nvPr/>
        </p:nvSpPr>
        <p:spPr>
          <a:xfrm>
            <a:off x="285720" y="4214818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άλλο κύκλωμα περιέχει μόνο τη μπαταρία και καλώδιο. Σε αυτό το κύκλωμα (μπλε γραμμή) η αντίσταση είναι πολύ μικρότερη από το κύκλωμα που έχει και τη λάμπα, άρα το ηλεκτρικό ρεύμα θα περάσει από αυτό το κύκλωμα, και η λάμπα δεν θα ανάψει </a:t>
            </a:r>
            <a:endParaRPr lang="el-GR" dirty="0"/>
          </a:p>
        </p:txBody>
      </p:sp>
      <p:sp>
        <p:nvSpPr>
          <p:cNvPr id="69" name="68 - Ορθογώνιο"/>
          <p:cNvSpPr/>
          <p:nvPr/>
        </p:nvSpPr>
        <p:spPr>
          <a:xfrm>
            <a:off x="2357422" y="3786190"/>
            <a:ext cx="110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μπαταρία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2071670" y="14285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ΒΡΑΧΥΚΥΚΛΩΜΑ</a:t>
            </a:r>
            <a:endParaRPr lang="el-GR" b="1" dirty="0">
              <a:solidFill>
                <a:srgbClr val="FF0000"/>
              </a:solidFill>
            </a:endParaRPr>
          </a:p>
        </p:txBody>
      </p:sp>
      <p:grpSp>
        <p:nvGrpSpPr>
          <p:cNvPr id="10" name="60 - Ομάδα"/>
          <p:cNvGrpSpPr/>
          <p:nvPr/>
        </p:nvGrpSpPr>
        <p:grpSpPr>
          <a:xfrm>
            <a:off x="784992" y="2857496"/>
            <a:ext cx="3501256" cy="3367904"/>
            <a:chOff x="570678" y="2857496"/>
            <a:chExt cx="3501256" cy="3367904"/>
          </a:xfrm>
        </p:grpSpPr>
        <p:cxnSp>
          <p:nvCxnSpPr>
            <p:cNvPr id="11" name="10 - Γωνιακή σύνδεση"/>
            <p:cNvCxnSpPr/>
            <p:nvPr/>
          </p:nvCxnSpPr>
          <p:spPr>
            <a:xfrm rot="16200000" flipH="1">
              <a:off x="2428860" y="4214818"/>
              <a:ext cx="2643206" cy="642942"/>
            </a:xfrm>
            <a:prstGeom prst="bentConnector3">
              <a:avLst>
                <a:gd name="adj1" fmla="val 1074"/>
              </a:avLst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Γωνιακή σύνδεση"/>
            <p:cNvCxnSpPr/>
            <p:nvPr/>
          </p:nvCxnSpPr>
          <p:spPr>
            <a:xfrm>
              <a:off x="571472" y="4572008"/>
              <a:ext cx="2071702" cy="1285884"/>
            </a:xfrm>
            <a:prstGeom prst="bentConnector3">
              <a:avLst>
                <a:gd name="adj1" fmla="val 1449"/>
              </a:avLst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>
              <a:off x="2428860" y="5857892"/>
              <a:ext cx="428628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- Ευθεία γραμμή σύνδεσης"/>
            <p:cNvCxnSpPr/>
            <p:nvPr/>
          </p:nvCxnSpPr>
          <p:spPr>
            <a:xfrm rot="16200000" flipH="1">
              <a:off x="2392347" y="5822967"/>
              <a:ext cx="796136" cy="873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- Ευθεία γραμμή σύνδεσης"/>
            <p:cNvCxnSpPr/>
            <p:nvPr/>
          </p:nvCxnSpPr>
          <p:spPr>
            <a:xfrm>
              <a:off x="2786050" y="5857892"/>
              <a:ext cx="1285884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5400000" flipH="1" flipV="1">
              <a:off x="433767" y="4434303"/>
              <a:ext cx="275410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- Ελεύθερη σχεδίαση"/>
            <p:cNvSpPr/>
            <p:nvPr/>
          </p:nvSpPr>
          <p:spPr>
            <a:xfrm>
              <a:off x="2714612" y="2857496"/>
              <a:ext cx="718457" cy="424542"/>
            </a:xfrm>
            <a:custGeom>
              <a:avLst/>
              <a:gdLst>
                <a:gd name="connsiteX0" fmla="*/ 0 w 718457"/>
                <a:gd name="connsiteY0" fmla="*/ 418011 h 424542"/>
                <a:gd name="connsiteX1" fmla="*/ 104503 w 718457"/>
                <a:gd name="connsiteY1" fmla="*/ 0 h 424542"/>
                <a:gd name="connsiteX2" fmla="*/ 169817 w 718457"/>
                <a:gd name="connsiteY2" fmla="*/ 418011 h 424542"/>
                <a:gd name="connsiteX3" fmla="*/ 274320 w 718457"/>
                <a:gd name="connsiteY3" fmla="*/ 13063 h 424542"/>
                <a:gd name="connsiteX4" fmla="*/ 365760 w 718457"/>
                <a:gd name="connsiteY4" fmla="*/ 418011 h 424542"/>
                <a:gd name="connsiteX5" fmla="*/ 470263 w 718457"/>
                <a:gd name="connsiteY5" fmla="*/ 13063 h 424542"/>
                <a:gd name="connsiteX6" fmla="*/ 535577 w 718457"/>
                <a:gd name="connsiteY6" fmla="*/ 418011 h 424542"/>
                <a:gd name="connsiteX7" fmla="*/ 640080 w 718457"/>
                <a:gd name="connsiteY7" fmla="*/ 52251 h 424542"/>
                <a:gd name="connsiteX8" fmla="*/ 718457 w 718457"/>
                <a:gd name="connsiteY8" fmla="*/ 418011 h 424542"/>
                <a:gd name="connsiteX9" fmla="*/ 718457 w 718457"/>
                <a:gd name="connsiteY9" fmla="*/ 418011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8457" h="424542">
                  <a:moveTo>
                    <a:pt x="0" y="418011"/>
                  </a:moveTo>
                  <a:cubicBezTo>
                    <a:pt x="38100" y="209005"/>
                    <a:pt x="76200" y="0"/>
                    <a:pt x="104503" y="0"/>
                  </a:cubicBezTo>
                  <a:cubicBezTo>
                    <a:pt x="132806" y="0"/>
                    <a:pt x="141514" y="415834"/>
                    <a:pt x="169817" y="418011"/>
                  </a:cubicBezTo>
                  <a:cubicBezTo>
                    <a:pt x="198120" y="420188"/>
                    <a:pt x="241663" y="13063"/>
                    <a:pt x="274320" y="13063"/>
                  </a:cubicBezTo>
                  <a:cubicBezTo>
                    <a:pt x="306977" y="13063"/>
                    <a:pt x="333103" y="418011"/>
                    <a:pt x="365760" y="418011"/>
                  </a:cubicBezTo>
                  <a:cubicBezTo>
                    <a:pt x="398417" y="418011"/>
                    <a:pt x="441960" y="13063"/>
                    <a:pt x="470263" y="13063"/>
                  </a:cubicBezTo>
                  <a:cubicBezTo>
                    <a:pt x="498566" y="13063"/>
                    <a:pt x="507274" y="411480"/>
                    <a:pt x="535577" y="418011"/>
                  </a:cubicBezTo>
                  <a:cubicBezTo>
                    <a:pt x="563880" y="424542"/>
                    <a:pt x="609600" y="52251"/>
                    <a:pt x="640080" y="52251"/>
                  </a:cubicBezTo>
                  <a:cubicBezTo>
                    <a:pt x="670560" y="52251"/>
                    <a:pt x="718457" y="418011"/>
                    <a:pt x="718457" y="418011"/>
                  </a:cubicBezTo>
                  <a:lnTo>
                    <a:pt x="718457" y="418011"/>
                  </a:lnTo>
                </a:path>
              </a:pathLst>
            </a:cu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- Ελεύθερη σχεδίαση"/>
            <p:cNvSpPr/>
            <p:nvPr/>
          </p:nvSpPr>
          <p:spPr>
            <a:xfrm>
              <a:off x="1142976" y="2857496"/>
              <a:ext cx="718457" cy="424542"/>
            </a:xfrm>
            <a:custGeom>
              <a:avLst/>
              <a:gdLst>
                <a:gd name="connsiteX0" fmla="*/ 0 w 718457"/>
                <a:gd name="connsiteY0" fmla="*/ 418011 h 424542"/>
                <a:gd name="connsiteX1" fmla="*/ 104503 w 718457"/>
                <a:gd name="connsiteY1" fmla="*/ 0 h 424542"/>
                <a:gd name="connsiteX2" fmla="*/ 169817 w 718457"/>
                <a:gd name="connsiteY2" fmla="*/ 418011 h 424542"/>
                <a:gd name="connsiteX3" fmla="*/ 274320 w 718457"/>
                <a:gd name="connsiteY3" fmla="*/ 13063 h 424542"/>
                <a:gd name="connsiteX4" fmla="*/ 365760 w 718457"/>
                <a:gd name="connsiteY4" fmla="*/ 418011 h 424542"/>
                <a:gd name="connsiteX5" fmla="*/ 470263 w 718457"/>
                <a:gd name="connsiteY5" fmla="*/ 13063 h 424542"/>
                <a:gd name="connsiteX6" fmla="*/ 535577 w 718457"/>
                <a:gd name="connsiteY6" fmla="*/ 418011 h 424542"/>
                <a:gd name="connsiteX7" fmla="*/ 640080 w 718457"/>
                <a:gd name="connsiteY7" fmla="*/ 52251 h 424542"/>
                <a:gd name="connsiteX8" fmla="*/ 718457 w 718457"/>
                <a:gd name="connsiteY8" fmla="*/ 418011 h 424542"/>
                <a:gd name="connsiteX9" fmla="*/ 718457 w 718457"/>
                <a:gd name="connsiteY9" fmla="*/ 418011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8457" h="424542">
                  <a:moveTo>
                    <a:pt x="0" y="418011"/>
                  </a:moveTo>
                  <a:cubicBezTo>
                    <a:pt x="38100" y="209005"/>
                    <a:pt x="76200" y="0"/>
                    <a:pt x="104503" y="0"/>
                  </a:cubicBezTo>
                  <a:cubicBezTo>
                    <a:pt x="132806" y="0"/>
                    <a:pt x="141514" y="415834"/>
                    <a:pt x="169817" y="418011"/>
                  </a:cubicBezTo>
                  <a:cubicBezTo>
                    <a:pt x="198120" y="420188"/>
                    <a:pt x="241663" y="13063"/>
                    <a:pt x="274320" y="13063"/>
                  </a:cubicBezTo>
                  <a:cubicBezTo>
                    <a:pt x="306977" y="13063"/>
                    <a:pt x="333103" y="418011"/>
                    <a:pt x="365760" y="418011"/>
                  </a:cubicBezTo>
                  <a:cubicBezTo>
                    <a:pt x="398417" y="418011"/>
                    <a:pt x="441960" y="13063"/>
                    <a:pt x="470263" y="13063"/>
                  </a:cubicBezTo>
                  <a:cubicBezTo>
                    <a:pt x="498566" y="13063"/>
                    <a:pt x="507274" y="411480"/>
                    <a:pt x="535577" y="418011"/>
                  </a:cubicBezTo>
                  <a:cubicBezTo>
                    <a:pt x="563880" y="424542"/>
                    <a:pt x="609600" y="52251"/>
                    <a:pt x="640080" y="52251"/>
                  </a:cubicBezTo>
                  <a:cubicBezTo>
                    <a:pt x="670560" y="52251"/>
                    <a:pt x="718457" y="418011"/>
                    <a:pt x="718457" y="418011"/>
                  </a:cubicBezTo>
                  <a:lnTo>
                    <a:pt x="718457" y="418011"/>
                  </a:lnTo>
                </a:path>
              </a:pathLst>
            </a:cu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18 - Ευθεία γραμμή σύνδεσης"/>
            <p:cNvCxnSpPr>
              <a:stCxn id="17" idx="0"/>
            </p:cNvCxnSpPr>
            <p:nvPr/>
          </p:nvCxnSpPr>
          <p:spPr>
            <a:xfrm flipH="1">
              <a:off x="1857356" y="3275507"/>
              <a:ext cx="857256" cy="10617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>
              <a:stCxn id="18" idx="0"/>
            </p:cNvCxnSpPr>
            <p:nvPr/>
          </p:nvCxnSpPr>
          <p:spPr>
            <a:xfrm flipH="1">
              <a:off x="571472" y="3275507"/>
              <a:ext cx="571504" cy="10617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>
              <a:off x="71406" y="3786190"/>
              <a:ext cx="1000132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21 - TextBox"/>
          <p:cNvSpPr txBox="1"/>
          <p:nvPr/>
        </p:nvSpPr>
        <p:spPr>
          <a:xfrm>
            <a:off x="1357290" y="314324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1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3000364" y="314324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2</a:t>
            </a:r>
          </a:p>
        </p:txBody>
      </p:sp>
      <p:cxnSp>
        <p:nvCxnSpPr>
          <p:cNvPr id="27" name="26 - Ευθύγραμμο βέλος σύνδεσης"/>
          <p:cNvCxnSpPr/>
          <p:nvPr/>
        </p:nvCxnSpPr>
        <p:spPr>
          <a:xfrm rot="5400000" flipH="1" flipV="1">
            <a:off x="4108447" y="4760151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>
            <a:off x="785786" y="4572008"/>
            <a:ext cx="350046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- TextBox"/>
          <p:cNvSpPr txBox="1"/>
          <p:nvPr/>
        </p:nvSpPr>
        <p:spPr>
          <a:xfrm>
            <a:off x="500034" y="107154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 αυτό το ηλεκτρικό κύκλωμα, θα έχω βραχυκύκλωμα, γιατί το ηλεκτρικό ρεύμα (ηλεκτρόνια) θα διέλθει από το κλειστό αγώγιμο δρόμο , με το μπλε σύρμα γιατί εκεί η αντίσταση είναι πολύ μικρότερη , σε σχέση με τον αγώγιμο δόμο με τους 2 αντιστάτες.</a:t>
            </a:r>
            <a:endParaRPr lang="el-GR" dirty="0"/>
          </a:p>
        </p:txBody>
      </p:sp>
      <p:sp>
        <p:nvSpPr>
          <p:cNvPr id="49" name="48 - TextBox"/>
          <p:cNvSpPr txBox="1"/>
          <p:nvPr/>
        </p:nvSpPr>
        <p:spPr>
          <a:xfrm>
            <a:off x="5572132" y="3857628"/>
            <a:ext cx="2571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Βέβαια η αντίσταση είναι πολύ μικρή,  και έτσι θα αυξηθεί αρκετά η ένταση του ρεύματος άρα και η θερμοκρασία του σύρματος, με κίνδυνο αυτό να λιώσει.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500034" y="285729"/>
            <a:ext cx="3071834" cy="714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Τι είναι ενέργεια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000100" y="150017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b="1" dirty="0" smtClean="0">
                <a:solidFill>
                  <a:srgbClr val="0000FF"/>
                </a:solidFill>
              </a:rPr>
              <a:t>ενέργεια</a:t>
            </a:r>
            <a:r>
              <a:rPr lang="el-GR" sz="2400" dirty="0" smtClean="0"/>
              <a:t> είναι κάτι  που δεν μπορούμε  να  το δούμε,  η ενέργεια  …δεν  αποτελείται  από   ύλη……</a:t>
            </a:r>
            <a:endParaRPr lang="en-US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357158" y="5214950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…..αν και κάτω από ορισμένες  συνθήκες… ενέργεια …μπορεί  να μετατραπεί  σε …ύλη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786" y="2857496"/>
            <a:ext cx="3786214" cy="211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14282" y="2428868"/>
            <a:ext cx="6429420" cy="1398587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00FF"/>
                </a:solidFill>
              </a:rPr>
              <a:t>Όλα τα  υλικά σώματα, το φως, η ακτινοβολία,  περιέχουν …. μέσα τους ενέργεια…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76027"/>
            <a:ext cx="5000660" cy="258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10125"/>
            <a:ext cx="25717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"/>
            <a:ext cx="814393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54" y="4214818"/>
            <a:ext cx="1214446" cy="170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214282" y="1071547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FF0000"/>
                </a:solidFill>
              </a:rPr>
              <a:t>Κινητική ενέργεια </a:t>
            </a:r>
            <a:r>
              <a:rPr lang="el-GR" sz="2400" dirty="0" smtClean="0"/>
              <a:t>:   η </a:t>
            </a:r>
            <a:r>
              <a:rPr lang="el-GR" sz="2400" dirty="0" smtClean="0">
                <a:solidFill>
                  <a:srgbClr val="FF0000"/>
                </a:solidFill>
              </a:rPr>
              <a:t>ενέργεια</a:t>
            </a:r>
            <a:r>
              <a:rPr lang="el-GR" sz="2400" dirty="0" smtClean="0"/>
              <a:t> που έχουν τα   σώματα   όταν…. κινούνται..</a:t>
            </a:r>
          </a:p>
          <a:p>
            <a:pPr lvl="1"/>
            <a:endParaRPr lang="el-GR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86285" flipH="1">
            <a:off x="4827036" y="222430"/>
            <a:ext cx="1305022" cy="83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"/>
            <a:ext cx="1214414" cy="243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50709"/>
            <a:ext cx="3071834" cy="360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143108" y="428625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υγρό</a:t>
            </a:r>
            <a:endParaRPr lang="en-US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2214546" y="507207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υγρό που υπάρχει μέσα στο δοχείο, αποτελείται από </a:t>
            </a:r>
            <a:r>
              <a:rPr lang="el-GR" u="sng" dirty="0" smtClean="0">
                <a:solidFill>
                  <a:srgbClr val="FF0000"/>
                </a:solidFill>
              </a:rPr>
              <a:t>άτομα , ιόντα και μόρια </a:t>
            </a:r>
            <a:r>
              <a:rPr lang="el-GR" dirty="0" smtClean="0"/>
              <a:t>τα οποία κινούνται , άρα και αυτά  </a:t>
            </a:r>
            <a:r>
              <a:rPr lang="el-GR" u="sng" dirty="0" smtClean="0">
                <a:solidFill>
                  <a:srgbClr val="FF0000"/>
                </a:solidFill>
              </a:rPr>
              <a:t>έχουν κινητική ενέργεια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4441844" cy="294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357786" y="3071810"/>
            <a:ext cx="3000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ελεύθερα ηλεκτρόνια και ιόντα,  από τα οποία αποτελείται το κομμάτι χαλκού,  κινούνται άρα  έχουν κινητική ενέργεια.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2500298" y="135729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Κομμάτι χαλκού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 txBox="1">
            <a:spLocks/>
          </p:cNvSpPr>
          <p:nvPr/>
        </p:nvSpPr>
        <p:spPr>
          <a:xfrm>
            <a:off x="0" y="1"/>
            <a:ext cx="3286116" cy="78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Μορφές ενέργειας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14348" y="928670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FF0000"/>
                </a:solidFill>
              </a:rPr>
              <a:t>Θερμική ενέργεια </a:t>
            </a:r>
            <a:r>
              <a:rPr lang="el-GR" sz="2400" dirty="0" smtClean="0"/>
              <a:t>:   είναι η κινητική  </a:t>
            </a:r>
            <a:r>
              <a:rPr lang="el-GR" sz="2400" dirty="0" smtClean="0">
                <a:solidFill>
                  <a:srgbClr val="FF0000"/>
                </a:solidFill>
              </a:rPr>
              <a:t>ενέργεια</a:t>
            </a:r>
            <a:r>
              <a:rPr lang="el-GR" sz="2400" dirty="0" smtClean="0"/>
              <a:t> των ατόμων , μορίων, ιόντων από τα οποία αποτελείται ένα σώμα.</a:t>
            </a:r>
          </a:p>
          <a:p>
            <a:pPr lvl="1"/>
            <a:endParaRPr lang="el-GR" sz="2400" dirty="0" smtClean="0"/>
          </a:p>
          <a:p>
            <a:pPr lvl="1"/>
            <a:endParaRPr lang="el-GR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827001"/>
            <a:ext cx="3214696" cy="303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50709"/>
            <a:ext cx="3071834" cy="360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TextBox"/>
          <p:cNvSpPr txBox="1"/>
          <p:nvPr/>
        </p:nvSpPr>
        <p:spPr>
          <a:xfrm>
            <a:off x="2143108" y="428625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υγρό</a:t>
            </a:r>
            <a:endParaRPr lang="en-US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1928794" y="5934670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Μόρια, άτομα  υγρού που κινούνται, άρα έχουν κινητική ενέργεια</a:t>
            </a:r>
            <a:endParaRPr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2071670" y="22145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>Θερμική ενέργεια</a:t>
            </a:r>
            <a:r>
              <a:rPr lang="el-GR" dirty="0" smtClean="0"/>
              <a:t> ενός σώματος , είναι </a:t>
            </a:r>
            <a:r>
              <a:rPr lang="el-GR" smtClean="0"/>
              <a:t>η κινητική ενέργεια </a:t>
            </a:r>
            <a:r>
              <a:rPr lang="el-GR" dirty="0" smtClean="0"/>
              <a:t>που έχουν όλα τα σωματίδια που αποτελούν ένα σώμα.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4578" cy="271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857232"/>
            <a:ext cx="2207556" cy="264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5103674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νερό στο ποτήρι Β έχει </a:t>
            </a:r>
            <a:r>
              <a:rPr lang="el-GR" u="sng" dirty="0" smtClean="0"/>
              <a:t>υψηλότερη θερμοκρασία </a:t>
            </a:r>
            <a:r>
              <a:rPr lang="el-GR" dirty="0" smtClean="0"/>
              <a:t>από το νερό στο ποτήρι Α.</a:t>
            </a:r>
          </a:p>
          <a:p>
            <a:endParaRPr lang="el-GR" dirty="0" smtClean="0"/>
          </a:p>
          <a:p>
            <a:r>
              <a:rPr lang="el-GR" dirty="0" smtClean="0"/>
              <a:t>Άρα τα μόρια του νερού στο ποτήρι Β θα κινούνται με μεγαλύτερη ταχύτητα(πιο γρήγορα) , από τα μόρια του νερού στο ποτήρι Α ,  που έχει χαμηλότερη θερμοκρασία.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929066"/>
            <a:ext cx="196993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214422"/>
            <a:ext cx="196993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- Ευθύγραμμο βέλος σύνδεσης"/>
          <p:cNvCxnSpPr/>
          <p:nvPr/>
        </p:nvCxnSpPr>
        <p:spPr>
          <a:xfrm>
            <a:off x="1643042" y="1500174"/>
            <a:ext cx="1285884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5400000">
            <a:off x="7072330" y="3571876"/>
            <a:ext cx="114300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2928926" y="2857496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Μόρια νερού, κινούνται πιο αργά…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7286644" y="5572140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Μόρια νερού, κινούνται πιο γρήγορα….</a:t>
            </a:r>
            <a:endParaRPr lang="el-GR" dirty="0"/>
          </a:p>
        </p:txBody>
      </p:sp>
      <p:sp>
        <p:nvSpPr>
          <p:cNvPr id="17" name="16 - Έλλειψη"/>
          <p:cNvSpPr/>
          <p:nvPr/>
        </p:nvSpPr>
        <p:spPr>
          <a:xfrm>
            <a:off x="1500166" y="1428736"/>
            <a:ext cx="21431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7500958" y="2928934"/>
            <a:ext cx="21431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85728"/>
            <a:ext cx="4441844" cy="294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214414" y="4357694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ελεύθερα ηλεκτρόνια και ιόντα του κομματιού χαλκού με θερμοκρασία 50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 smtClean="0"/>
              <a:t>C </a:t>
            </a:r>
            <a:r>
              <a:rPr lang="el-GR" dirty="0" smtClean="0"/>
              <a:t>θα κινούνται πιο γρήγορα (μεγαλύτερη κινητική ενέργεια)</a:t>
            </a:r>
            <a:r>
              <a:rPr lang="en-US" dirty="0" smtClean="0"/>
              <a:t> , </a:t>
            </a:r>
            <a:r>
              <a:rPr lang="el-GR" dirty="0" smtClean="0"/>
              <a:t> από τα ιόντα και ηλεκτρόνια του χαλκού που έχουν χαμηλότερη θερμοκρασία 20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 smtClean="0"/>
              <a:t>C.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714480" y="28572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Κομμάτι χαλκού 20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3646" y="785794"/>
            <a:ext cx="3920354" cy="259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6858016" y="78579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Κομμάτι χαλκού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l-GR" b="1" dirty="0" smtClean="0">
                <a:solidFill>
                  <a:srgbClr val="FF0000"/>
                </a:solidFill>
              </a:rPr>
              <a:t>0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786050" y="300037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l-GR" dirty="0" smtClean="0"/>
              <a:t>ή κατιόντα ή θετικά ιόντα)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5062</TotalTime>
  <Words>1306</Words>
  <PresentationFormat>Προβολή στην οθόνη (4:3)</PresentationFormat>
  <Paragraphs>121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Διαφάνεια 1</vt:lpstr>
      <vt:lpstr>Διαφάνεια 2</vt:lpstr>
      <vt:lpstr>Διαφάνεια 3</vt:lpstr>
      <vt:lpstr>Όλα τα  υλικά σώματα, το φως, η ακτινοβολία,  περιέχουν …. μέσα τους ενέργεια…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503</cp:revision>
  <dcterms:created xsi:type="dcterms:W3CDTF">2020-03-28T09:35:19Z</dcterms:created>
  <dcterms:modified xsi:type="dcterms:W3CDTF">2024-02-18T18:20:24Z</dcterms:modified>
</cp:coreProperties>
</file>