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95" r:id="rId3"/>
    <p:sldId id="299" r:id="rId4"/>
    <p:sldId id="327" r:id="rId5"/>
    <p:sldId id="272" r:id="rId6"/>
    <p:sldId id="328" r:id="rId7"/>
    <p:sldId id="330" r:id="rId8"/>
    <p:sldId id="329" r:id="rId9"/>
    <p:sldId id="333" r:id="rId10"/>
    <p:sldId id="332" r:id="rId11"/>
    <p:sldId id="336" r:id="rId12"/>
    <p:sldId id="33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0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13" autoAdjust="0"/>
  </p:normalViewPr>
  <p:slideViewPr>
    <p:cSldViewPr>
      <p:cViewPr>
        <p:scale>
          <a:sx n="77" d="100"/>
          <a:sy n="77" d="100"/>
        </p:scale>
        <p:origin x="-1618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207033" cy="598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1571604" y="3357562"/>
            <a:ext cx="221457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786182" y="3143248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Ο </a:t>
            </a:r>
            <a:r>
              <a:rPr lang="el-GR" sz="1400" dirty="0" smtClean="0">
                <a:solidFill>
                  <a:srgbClr val="FF0000"/>
                </a:solidFill>
              </a:rPr>
              <a:t>Βόρειος </a:t>
            </a:r>
            <a:r>
              <a:rPr lang="el-GR" sz="1400" dirty="0" smtClean="0">
                <a:solidFill>
                  <a:srgbClr val="FF0000"/>
                </a:solidFill>
              </a:rPr>
              <a:t>μαγνητικός </a:t>
            </a:r>
            <a:r>
              <a:rPr lang="el-GR" sz="1400" dirty="0" smtClean="0">
                <a:solidFill>
                  <a:srgbClr val="FF0000"/>
                </a:solidFill>
              </a:rPr>
              <a:t>πόλος, βρίσκεται στο νότιο πόλο της γης</a:t>
            </a:r>
            <a:endParaRPr lang="el-G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68100">
            <a:off x="6030317" y="1017627"/>
            <a:ext cx="2587007" cy="38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>
            <a:endCxn id="10" idx="1"/>
          </p:cNvCxnSpPr>
          <p:nvPr/>
        </p:nvCxnSpPr>
        <p:spPr>
          <a:xfrm flipV="1">
            <a:off x="2357422" y="869374"/>
            <a:ext cx="2071702" cy="7736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429124" y="500042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</a:rPr>
              <a:t>Ο </a:t>
            </a:r>
            <a:r>
              <a:rPr lang="el-GR" sz="1400" dirty="0" smtClean="0">
                <a:solidFill>
                  <a:srgbClr val="0070C0"/>
                </a:solidFill>
              </a:rPr>
              <a:t>Νότιος μαγνητικός πόλος, βρίσκεται στο βόρειο πόλο της γης</a:t>
            </a:r>
            <a:endParaRPr lang="el-G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5167336" cy="449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5400000" flipH="1" flipV="1">
            <a:off x="892943" y="4179099"/>
            <a:ext cx="1500198" cy="42862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1357290" y="35716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/>
              <a:t>ΆΡΑ</a:t>
            </a:r>
            <a:r>
              <a:rPr lang="el-GR" b="1" dirty="0" smtClean="0"/>
              <a:t>  το μαγνητικό πεδίο ασκεί δυνάμεις στους ρευματοφόρους αγωγούς (=αγωγούς που διαρρέονται από ρεύμα) και σε κινούμενα φορτισμένα σωματίδια…..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500726" cy="37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928662" y="1857364"/>
            <a:ext cx="1500198" cy="142876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0" y="207167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Μπαταρία έχει αρχικά χημική ενέργεια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2321703" y="3321843"/>
            <a:ext cx="1643074" cy="857256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857356" y="450057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χημική ενέργεια μπαταρίας μετατρέπεται σε ηλεκτρική ενέργεια στο κύκλωμα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5857884" y="3643314"/>
            <a:ext cx="1285884" cy="10715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6286480" y="4714884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πηνίο η ηλεκτρική ενέργεια   που διαρρέει το σύρμα του πηνίου μετατρέπεται σε μαγνητική ενέργεια…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4214810" y="20716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Διακόπτης κλειστός</a:t>
            </a:r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1643042" y="14285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Ενέργεια    μαγνητικού    πεδίου</a:t>
            </a:r>
            <a:endParaRPr lang="el-GR" b="1" i="1" dirty="0">
              <a:solidFill>
                <a:srgbClr val="FF000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V="1">
            <a:off x="3929058" y="928670"/>
            <a:ext cx="2428892" cy="185738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5500694" y="0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λάμπα η ηλεκτρική ενέργεια μετατρέπεται σε θερμική και φωτεινή ενέργεια…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 rot="19108899">
            <a:off x="5620635" y="2851799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Πηνίο -ηλεκτρομαγνήτης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4262892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6748"/>
            <a:ext cx="5357850" cy="350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643042" y="14285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Ενέργεια    μαγνητικού    πεδίου</a:t>
            </a:r>
            <a:endParaRPr lang="el-GR" b="1" i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92867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Μόλις ανοίξω το διακόπτη το κύκλωμα δεν έχει ρεύμα ….ΟΜΩΣ  η λάμπα ανάβει ακόμη για λίγο!!!....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V="1">
            <a:off x="928662" y="2285992"/>
            <a:ext cx="2714644" cy="1714512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3000364" y="200024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/>
              <a:t>Γιατί</a:t>
            </a:r>
            <a:r>
              <a:rPr lang="el-GR" dirty="0" smtClean="0"/>
              <a:t> ανάβει η λάμπα έστω για λίγο …αν και το κύκλωμα δεν έχει ρεύμα;;;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429256" y="3357562"/>
            <a:ext cx="3714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πηνίο όσο διαρρέονταν από ρεύμα, γύρω από αυτό είχε δημιουργηθεί  μαγνητικό πεδίο και εκεί αποθηκεύονταν ενέργεια…. </a:t>
            </a:r>
          </a:p>
          <a:p>
            <a:endParaRPr lang="el-GR" dirty="0" smtClean="0"/>
          </a:p>
          <a:p>
            <a:r>
              <a:rPr lang="el-GR" dirty="0" smtClean="0"/>
              <a:t>Μετά την αποσύνδεση της μπαταρίας η ενέργεια του μαγνητικού πεδίου του πηνίου, μετατράπηκε σε ηλεκτρική και προκάλεσε τη σύντομη φωτοβολία του λαμπτήρα  .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 rot="19108899">
            <a:off x="3451927" y="570741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Πηνίο -ηλεκτρομαγνήτης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8575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6936" y="4929198"/>
            <a:ext cx="297706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63" y="2165515"/>
            <a:ext cx="35245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429124" y="3143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Το διπλανό  ηλεκτρικό κύκλωμα </a:t>
            </a:r>
            <a:r>
              <a:rPr lang="el-GR" u="sng" dirty="0" smtClean="0"/>
              <a:t>δεν διαρρέεται από ρεύμα</a:t>
            </a:r>
            <a:r>
              <a:rPr lang="el-GR" dirty="0" smtClean="0"/>
              <a:t> γιατί είναι ανοιχτό. </a:t>
            </a:r>
          </a:p>
          <a:p>
            <a:endParaRPr lang="el-GR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2179560" y="1249408"/>
            <a:ext cx="142729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3000364" y="78579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Μαγνητική </a:t>
            </a:r>
            <a:r>
              <a:rPr lang="el-GR" b="1" dirty="0" smtClean="0"/>
              <a:t>βελόνα</a:t>
            </a:r>
            <a:r>
              <a:rPr lang="el-GR" dirty="0" smtClean="0"/>
              <a:t>: Η μαγνητική βελόνα είναι προσανατολισμένη στο βορρά  - νότο των μαγνητικών  πόλων της γης. </a:t>
            </a:r>
          </a:p>
          <a:p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7429520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7643834" y="51435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643306" y="3286124"/>
            <a:ext cx="895934" cy="38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2071670" y="2857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πείραμα του </a:t>
            </a:r>
            <a:r>
              <a:rPr lang="el-GR" b="1" dirty="0" err="1" smtClean="0">
                <a:solidFill>
                  <a:srgbClr val="FF0000"/>
                </a:solidFill>
              </a:rPr>
              <a:t>Έρστεντ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000660" cy="31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42844" y="4826675"/>
            <a:ext cx="9001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Συμπεραίνουμε ότι η μαγνητική βελόνα έχει δεχτεί δύναμη</a:t>
            </a:r>
            <a:r>
              <a:rPr lang="en-US" dirty="0" smtClean="0"/>
              <a:t>,</a:t>
            </a:r>
            <a:r>
              <a:rPr lang="el-GR" dirty="0" smtClean="0"/>
              <a:t> από το συρμάτινο αγωγό του κυκλώματος που διαρρέεται από ρεύμα. </a:t>
            </a:r>
          </a:p>
          <a:p>
            <a:endParaRPr lang="el-GR" dirty="0" smtClean="0"/>
          </a:p>
          <a:p>
            <a:r>
              <a:rPr lang="el-GR" b="1" dirty="0" smtClean="0">
                <a:solidFill>
                  <a:srgbClr val="FF0000"/>
                </a:solidFill>
              </a:rPr>
              <a:t>Άρα αν ένας αγωγός διαρρέεται από ρεύμα, μπορεί να ασκεί δύναμη σε μαγνήτες, δηλαδή να ασκεί μαγνητικές δυνάμεις. 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Άρα γύρω από τον ρευματοφόρο αγωγό δημιουργείται μαγνητικό πεδίο.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4643438" y="857232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071670" y="7141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πείραμα του </a:t>
            </a:r>
            <a:r>
              <a:rPr lang="el-GR" b="1" dirty="0" err="1" smtClean="0">
                <a:solidFill>
                  <a:srgbClr val="FF0000"/>
                </a:solidFill>
              </a:rPr>
              <a:t>Έρστεντ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357950" y="214290"/>
            <a:ext cx="2571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κύκλωμα </a:t>
            </a:r>
            <a:r>
              <a:rPr lang="el-GR" b="1" dirty="0" smtClean="0"/>
              <a:t>διαρρέεται από ρεύμα </a:t>
            </a:r>
            <a:r>
              <a:rPr lang="el-GR" dirty="0" smtClean="0"/>
              <a:t>είναι κλειστό. Παρατηρούμε ότι η μαγνητική βελόνα έχει μετακινηθεί.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000660" cy="31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4643438" y="264318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071670" y="7141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πείραμα του </a:t>
            </a:r>
            <a:r>
              <a:rPr lang="el-GR" b="1" dirty="0" err="1" smtClean="0">
                <a:solidFill>
                  <a:srgbClr val="FF0000"/>
                </a:solidFill>
              </a:rPr>
              <a:t>Έρστεντ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4348" y="4143380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ηλεκτρικό ρεύμα, δηλαδή τα κινούμενα ηλεκτρικά φορτία (πιο σωστά σωματίδια που έχουν ηλεκτρικό φορτίο), δημιουργούν γύρω  μαγνητικό πεδίο. </a:t>
            </a:r>
          </a:p>
          <a:p>
            <a:endParaRPr lang="el-GR" dirty="0" smtClean="0"/>
          </a:p>
          <a:p>
            <a:r>
              <a:rPr lang="el-GR" b="1" u="sng" dirty="0" smtClean="0"/>
              <a:t>Τελικά ένα φορτίο (φορτισμένο σωματίδιο όπως ηλεκτρόνιο) που κινείται δημιουργεί τόσο ηλεκτρικό όσο και μαγνητικό πεδίο</a:t>
            </a:r>
            <a:endParaRPr lang="el-G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1928794" y="121442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Έστω ένας ευθύγραμμος ρευματοφόρος  αγωγός (δηλαδή σύρμα που διαρρέεται από ηλεκτρικό ρεύμα), με πολύ μεγάλο μήκος.</a:t>
            </a:r>
          </a:p>
          <a:p>
            <a:endParaRPr lang="el-GR" dirty="0" smtClean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-1000164" y="4000504"/>
            <a:ext cx="4286280" cy="1588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571472" y="3714752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350043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  = 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1428728" y="157161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357818" y="3214686"/>
            <a:ext cx="3286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Γύρω από τον ευθύγραμμο ρευματοφόρο αγωγό, θα υπάρχει μαγνητικό  πεδίο </a:t>
            </a:r>
            <a:endParaRPr lang="en-US" sz="2400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4929190" y="2428868"/>
            <a:ext cx="3714744" cy="3643338"/>
          </a:xfrm>
          <a:prstGeom prst="cloudCallout">
            <a:avLst>
              <a:gd name="adj1" fmla="val -112492"/>
              <a:gd name="adj2" fmla="val -72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65080"/>
            <a:ext cx="4500562" cy="28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49862"/>
            <a:ext cx="27051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71472" y="1214422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θέλουμε να αυξήσουμε τη μαγνητική δύναμη που ασκεί ένας ρευματοφόρος αγωγός, χρησιμοποιούμε πολλούς αγωγούς μαζί, για παράδειγμα κυκλικούς. Αυτό μπορούμε εύκολα να το επιτύχουμε τυλίγοντας σύρμα σ’ ένα μονωμένο κύλινδρο .</a:t>
            </a:r>
          </a:p>
          <a:p>
            <a:r>
              <a:rPr lang="el-GR" dirty="0" smtClean="0"/>
              <a:t>  </a:t>
            </a:r>
          </a:p>
          <a:p>
            <a:r>
              <a:rPr lang="el-GR" dirty="0" smtClean="0"/>
              <a:t>Κάθε παρόμοια διάταξη ονομάζεται </a:t>
            </a:r>
            <a:r>
              <a:rPr lang="el-GR" b="1" dirty="0" smtClean="0"/>
              <a:t>σωληνοειδές ή πηνίο</a:t>
            </a:r>
            <a:r>
              <a:rPr lang="el-GR" dirty="0" smtClean="0"/>
              <a:t>. 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5179223" y="3393281"/>
            <a:ext cx="1000132" cy="35719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1285852" y="3000372"/>
            <a:ext cx="3071834" cy="2428892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7" y="3049118"/>
            <a:ext cx="2714613" cy="3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500562" cy="28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786314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Ηλεκτρομαγνήτης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2643174" y="1071546"/>
            <a:ext cx="1928826" cy="114300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714348" y="357166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από το μονωμένο σύρμα του πηνίου, διέρχεται ηλεκτρικό ρεύμα, τότε  μέσα και έξω από το πηνίο δημιουργείται ισχυρό μαγνητικό πεδίο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0" y="4286256"/>
            <a:ext cx="450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Έτσι τα πηνία ονομάζονται και ηλεκτρομαγνήτες, αφού συμπεριφέρονται σαν μαγνήτες για όσο διαρρέονται από ρεύμα…..</a:t>
            </a:r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0"/>
            <a:ext cx="1857388" cy="145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18748" y="2167938"/>
            <a:ext cx="2733899" cy="382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4452958" cy="349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4500562" y="3500438"/>
            <a:ext cx="1143008" cy="571504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572132" y="521495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Ισοδύναμος μαγνήτης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214810" y="22859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1472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214414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Ηλεκτρομαγνήτης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428596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  Στο </a:t>
            </a:r>
            <a:r>
              <a:rPr lang="el-GR" b="1" u="sng" dirty="0" smtClean="0"/>
              <a:t>εσωτερικό ενός πηνίου </a:t>
            </a:r>
            <a:r>
              <a:rPr lang="el-GR" dirty="0" smtClean="0"/>
              <a:t>ασκούνται μαγνητικές δυνάμεις πολύ πιο ισχυρές απ' </a:t>
            </a:r>
            <a:r>
              <a:rPr lang="el-GR" dirty="0" err="1" smtClean="0"/>
              <a:t>ό,τι</a:t>
            </a:r>
            <a:r>
              <a:rPr lang="el-GR" dirty="0" smtClean="0"/>
              <a:t> στο εξωτερικό του. </a:t>
            </a:r>
            <a:endParaRPr lang="el-GR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678629" y="1678769"/>
            <a:ext cx="221457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567153" y="-465019"/>
            <a:ext cx="4468910" cy="62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643570" y="371475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Μαγνητικό πεδίο</a:t>
            </a:r>
            <a:endParaRPr lang="en-US" b="1" dirty="0"/>
          </a:p>
        </p:txBody>
      </p:sp>
      <p:cxnSp>
        <p:nvCxnSpPr>
          <p:cNvPr id="12" name="11 - Γωνιακή σύνδεση"/>
          <p:cNvCxnSpPr/>
          <p:nvPr/>
        </p:nvCxnSpPr>
        <p:spPr>
          <a:xfrm rot="16200000" flipH="1">
            <a:off x="2571736" y="2643182"/>
            <a:ext cx="2571768" cy="571504"/>
          </a:xfrm>
          <a:prstGeom prst="bentConnector3">
            <a:avLst>
              <a:gd name="adj1" fmla="val 223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Γωνιακή σύνδεση"/>
          <p:cNvCxnSpPr/>
          <p:nvPr/>
        </p:nvCxnSpPr>
        <p:spPr>
          <a:xfrm>
            <a:off x="642910" y="2928934"/>
            <a:ext cx="2071702" cy="1285884"/>
          </a:xfrm>
          <a:prstGeom prst="bentConnector3">
            <a:avLst>
              <a:gd name="adj1" fmla="val 1449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5400000">
            <a:off x="2500298" y="4214818"/>
            <a:ext cx="428628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 rot="16200000" flipH="1">
            <a:off x="2463785" y="4179893"/>
            <a:ext cx="796136" cy="873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2857488" y="4214818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rot="5400000" flipH="1" flipV="1">
            <a:off x="499240" y="2786058"/>
            <a:ext cx="286546" cy="79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1214414" y="1214422"/>
            <a:ext cx="718457" cy="424542"/>
          </a:xfrm>
          <a:custGeom>
            <a:avLst/>
            <a:gdLst>
              <a:gd name="connsiteX0" fmla="*/ 0 w 718457"/>
              <a:gd name="connsiteY0" fmla="*/ 418011 h 424542"/>
              <a:gd name="connsiteX1" fmla="*/ 104503 w 718457"/>
              <a:gd name="connsiteY1" fmla="*/ 0 h 424542"/>
              <a:gd name="connsiteX2" fmla="*/ 169817 w 718457"/>
              <a:gd name="connsiteY2" fmla="*/ 418011 h 424542"/>
              <a:gd name="connsiteX3" fmla="*/ 274320 w 718457"/>
              <a:gd name="connsiteY3" fmla="*/ 13063 h 424542"/>
              <a:gd name="connsiteX4" fmla="*/ 365760 w 718457"/>
              <a:gd name="connsiteY4" fmla="*/ 418011 h 424542"/>
              <a:gd name="connsiteX5" fmla="*/ 470263 w 718457"/>
              <a:gd name="connsiteY5" fmla="*/ 13063 h 424542"/>
              <a:gd name="connsiteX6" fmla="*/ 535577 w 718457"/>
              <a:gd name="connsiteY6" fmla="*/ 418011 h 424542"/>
              <a:gd name="connsiteX7" fmla="*/ 640080 w 718457"/>
              <a:gd name="connsiteY7" fmla="*/ 52251 h 424542"/>
              <a:gd name="connsiteX8" fmla="*/ 718457 w 718457"/>
              <a:gd name="connsiteY8" fmla="*/ 418011 h 424542"/>
              <a:gd name="connsiteX9" fmla="*/ 718457 w 718457"/>
              <a:gd name="connsiteY9" fmla="*/ 418011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457" h="424542">
                <a:moveTo>
                  <a:pt x="0" y="418011"/>
                </a:moveTo>
                <a:cubicBezTo>
                  <a:pt x="38100" y="209005"/>
                  <a:pt x="76200" y="0"/>
                  <a:pt x="104503" y="0"/>
                </a:cubicBezTo>
                <a:cubicBezTo>
                  <a:pt x="132806" y="0"/>
                  <a:pt x="141514" y="415834"/>
                  <a:pt x="169817" y="418011"/>
                </a:cubicBezTo>
                <a:cubicBezTo>
                  <a:pt x="198120" y="420188"/>
                  <a:pt x="241663" y="13063"/>
                  <a:pt x="274320" y="13063"/>
                </a:cubicBezTo>
                <a:cubicBezTo>
                  <a:pt x="306977" y="13063"/>
                  <a:pt x="333103" y="418011"/>
                  <a:pt x="365760" y="418011"/>
                </a:cubicBezTo>
                <a:cubicBezTo>
                  <a:pt x="398417" y="418011"/>
                  <a:pt x="441960" y="13063"/>
                  <a:pt x="470263" y="13063"/>
                </a:cubicBezTo>
                <a:cubicBezTo>
                  <a:pt x="498566" y="13063"/>
                  <a:pt x="507274" y="411480"/>
                  <a:pt x="535577" y="418011"/>
                </a:cubicBezTo>
                <a:cubicBezTo>
                  <a:pt x="563880" y="424542"/>
                  <a:pt x="609600" y="52251"/>
                  <a:pt x="640080" y="52251"/>
                </a:cubicBezTo>
                <a:cubicBezTo>
                  <a:pt x="670560" y="52251"/>
                  <a:pt x="718457" y="418011"/>
                  <a:pt x="718457" y="418011"/>
                </a:cubicBezTo>
                <a:lnTo>
                  <a:pt x="718457" y="418011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21 - Ευθεία γραμμή σύνδεσης"/>
          <p:cNvCxnSpPr/>
          <p:nvPr/>
        </p:nvCxnSpPr>
        <p:spPr>
          <a:xfrm rot="10800000">
            <a:off x="1928794" y="1643050"/>
            <a:ext cx="164307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>
            <a:stCxn id="21" idx="0"/>
          </p:cNvCxnSpPr>
          <p:nvPr/>
        </p:nvCxnSpPr>
        <p:spPr>
          <a:xfrm flipH="1">
            <a:off x="642910" y="1632433"/>
            <a:ext cx="571504" cy="106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rot="5400000">
            <a:off x="142844" y="214311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1214414" y="78579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baseline="-25000" dirty="0" smtClean="0"/>
          </a:p>
        </p:txBody>
      </p:sp>
      <p:sp>
        <p:nvSpPr>
          <p:cNvPr id="26" name="25 - TextBox"/>
          <p:cNvSpPr txBox="1"/>
          <p:nvPr/>
        </p:nvSpPr>
        <p:spPr>
          <a:xfrm>
            <a:off x="2071670" y="44291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Ηλεκτρική πηγή</a:t>
            </a:r>
            <a:endParaRPr lang="en-US" b="1" dirty="0" smtClean="0"/>
          </a:p>
        </p:txBody>
      </p:sp>
      <p:sp>
        <p:nvSpPr>
          <p:cNvPr id="28" name="27 - Ορθογώνιο"/>
          <p:cNvSpPr/>
          <p:nvPr/>
        </p:nvSpPr>
        <p:spPr>
          <a:xfrm>
            <a:off x="928662" y="1643050"/>
            <a:ext cx="122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αντιστάτης</a:t>
            </a:r>
            <a:endParaRPr lang="en-US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16200000" flipH="1">
            <a:off x="500034" y="4643446"/>
            <a:ext cx="928694" cy="500066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214282" y="5214950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Όλο  το ηλεκτρικό κύκλωμα (σύρμα , αντιστάτης , ηλεκτρική πηγή) όταν διαρρέεται από ρεύμα,  θα δέχεται την μαγνητική δύναμη από τον διπλανό μαγνήτη.</a:t>
            </a:r>
          </a:p>
          <a:p>
            <a:r>
              <a:rPr lang="el-GR" dirty="0" smtClean="0"/>
              <a:t>Διαφορετικά μπορούμε να </a:t>
            </a:r>
            <a:r>
              <a:rPr lang="el-GR" dirty="0" err="1" smtClean="0"/>
              <a:t>πουμε</a:t>
            </a:r>
            <a:r>
              <a:rPr lang="el-GR" dirty="0" smtClean="0"/>
              <a:t> ότι το ηλεκτρικό κύκλωμα δέχεται μαγνητική δύναμη από το μαγνητικό πεδίο του μαγνήτη…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>
              <a:lumMod val="65000"/>
              <a:lumOff val="3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524</Words>
  <PresentationFormat>Προβολή στην οθόνη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463</cp:revision>
  <dcterms:created xsi:type="dcterms:W3CDTF">2020-03-28T09:35:19Z</dcterms:created>
  <dcterms:modified xsi:type="dcterms:W3CDTF">2024-02-18T19:53:47Z</dcterms:modified>
</cp:coreProperties>
</file>