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63" r:id="rId2"/>
    <p:sldId id="321" r:id="rId3"/>
    <p:sldId id="327" r:id="rId4"/>
    <p:sldId id="329" r:id="rId5"/>
    <p:sldId id="331" r:id="rId6"/>
    <p:sldId id="346" r:id="rId7"/>
    <p:sldId id="345" r:id="rId8"/>
    <p:sldId id="347" r:id="rId9"/>
    <p:sldId id="348" r:id="rId10"/>
    <p:sldId id="356" r:id="rId11"/>
    <p:sldId id="349" r:id="rId12"/>
    <p:sldId id="364" r:id="rId13"/>
    <p:sldId id="344" r:id="rId14"/>
    <p:sldId id="361" r:id="rId1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E12BB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70" autoAdjust="0"/>
    <p:restoredTop sz="94697" autoAdjust="0"/>
  </p:normalViewPr>
  <p:slideViewPr>
    <p:cSldViewPr>
      <p:cViewPr>
        <p:scale>
          <a:sx n="73" d="100"/>
          <a:sy n="73" d="100"/>
        </p:scale>
        <p:origin x="-171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99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25/2/2024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25/2/2024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25/2/2024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25/2/2024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25/2/2024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25/2/2024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25/2/2024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0"/>
            <a:ext cx="38576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Σωματίδια</a:t>
            </a:r>
            <a:r>
              <a:rPr lang="el-GR" dirty="0" smtClean="0"/>
              <a:t> είναι τα :</a:t>
            </a:r>
          </a:p>
          <a:p>
            <a:endParaRPr lang="el-GR" dirty="0" smtClean="0"/>
          </a:p>
          <a:p>
            <a:pPr>
              <a:buClr>
                <a:srgbClr val="7030A0"/>
              </a:buClr>
              <a:buFont typeface="Wingdings" pitchFamily="2" charset="2"/>
              <a:buChar char="ü"/>
            </a:pPr>
            <a:r>
              <a:rPr lang="el-GR" dirty="0" smtClean="0"/>
              <a:t>Ηλεκτρόνια</a:t>
            </a:r>
          </a:p>
          <a:p>
            <a:pPr>
              <a:buClr>
                <a:srgbClr val="7030A0"/>
              </a:buClr>
              <a:buFont typeface="Wingdings" pitchFamily="2" charset="2"/>
              <a:buChar char="ü"/>
            </a:pPr>
            <a:endParaRPr lang="el-GR" dirty="0" smtClean="0"/>
          </a:p>
          <a:p>
            <a:pPr>
              <a:buClr>
                <a:srgbClr val="7030A0"/>
              </a:buClr>
              <a:buFont typeface="Wingdings" pitchFamily="2" charset="2"/>
              <a:buChar char="ü"/>
            </a:pPr>
            <a:r>
              <a:rPr lang="el-GR" dirty="0" smtClean="0"/>
              <a:t>Πρωτόνια</a:t>
            </a:r>
          </a:p>
          <a:p>
            <a:pPr>
              <a:buClr>
                <a:srgbClr val="7030A0"/>
              </a:buClr>
              <a:buFont typeface="Wingdings" pitchFamily="2" charset="2"/>
              <a:buChar char="ü"/>
            </a:pPr>
            <a:endParaRPr lang="el-GR" dirty="0" smtClean="0"/>
          </a:p>
          <a:p>
            <a:pPr>
              <a:buClr>
                <a:srgbClr val="7030A0"/>
              </a:buClr>
              <a:buFont typeface="Wingdings" pitchFamily="2" charset="2"/>
              <a:buChar char="ü"/>
            </a:pPr>
            <a:r>
              <a:rPr lang="el-GR" dirty="0" smtClean="0"/>
              <a:t>Νετρόνια</a:t>
            </a:r>
          </a:p>
          <a:p>
            <a:pPr>
              <a:buClr>
                <a:srgbClr val="7030A0"/>
              </a:buClr>
              <a:buFont typeface="Wingdings" pitchFamily="2" charset="2"/>
              <a:buChar char="ü"/>
            </a:pPr>
            <a:endParaRPr lang="el-GR" dirty="0" smtClean="0"/>
          </a:p>
          <a:p>
            <a:pPr>
              <a:buClr>
                <a:srgbClr val="7030A0"/>
              </a:buClr>
              <a:buFont typeface="Wingdings" pitchFamily="2" charset="2"/>
              <a:buChar char="ü"/>
            </a:pPr>
            <a:r>
              <a:rPr lang="el-GR" dirty="0" smtClean="0"/>
              <a:t>Άτομα</a:t>
            </a:r>
          </a:p>
          <a:p>
            <a:pPr>
              <a:buClr>
                <a:srgbClr val="7030A0"/>
              </a:buClr>
              <a:buFont typeface="Wingdings" pitchFamily="2" charset="2"/>
              <a:buChar char="ü"/>
            </a:pPr>
            <a:endParaRPr lang="el-GR" dirty="0" smtClean="0"/>
          </a:p>
          <a:p>
            <a:pPr>
              <a:buClr>
                <a:srgbClr val="7030A0"/>
              </a:buClr>
              <a:buFont typeface="Wingdings" pitchFamily="2" charset="2"/>
              <a:buChar char="ü"/>
            </a:pPr>
            <a:r>
              <a:rPr lang="el-GR" dirty="0" smtClean="0"/>
              <a:t>Ιόντα (κατιόντα ανιόντα)</a:t>
            </a:r>
          </a:p>
          <a:p>
            <a:pPr>
              <a:buClr>
                <a:srgbClr val="7030A0"/>
              </a:buClr>
              <a:buFont typeface="Wingdings" pitchFamily="2" charset="2"/>
              <a:buChar char="ü"/>
            </a:pPr>
            <a:endParaRPr lang="el-GR" dirty="0" smtClean="0"/>
          </a:p>
          <a:p>
            <a:pPr>
              <a:buClr>
                <a:srgbClr val="7030A0"/>
              </a:buClr>
              <a:buFont typeface="Wingdings" pitchFamily="2" charset="2"/>
              <a:buChar char="ü"/>
            </a:pPr>
            <a:r>
              <a:rPr lang="el-GR" dirty="0" smtClean="0"/>
              <a:t>Μόρια</a:t>
            </a:r>
          </a:p>
          <a:p>
            <a:pPr>
              <a:buClr>
                <a:srgbClr val="7030A0"/>
              </a:buClr>
              <a:buFont typeface="Wingdings" pitchFamily="2" charset="2"/>
              <a:buChar char="ü"/>
            </a:pPr>
            <a:endParaRPr lang="en-US" dirty="0"/>
          </a:p>
        </p:txBody>
      </p:sp>
      <p:sp>
        <p:nvSpPr>
          <p:cNvPr id="5" name="4 - TextBox"/>
          <p:cNvSpPr txBox="1"/>
          <p:nvPr/>
        </p:nvSpPr>
        <p:spPr>
          <a:xfrm>
            <a:off x="5000628" y="642918"/>
            <a:ext cx="385765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Φορτισμένα Σωματίδια</a:t>
            </a:r>
            <a:r>
              <a:rPr lang="el-GR" dirty="0" smtClean="0"/>
              <a:t> είναι τα σωματίδια που έχουν ηλεκτρικό φορτίο:</a:t>
            </a:r>
          </a:p>
          <a:p>
            <a:endParaRPr lang="el-GR" dirty="0" smtClean="0"/>
          </a:p>
          <a:p>
            <a:pPr>
              <a:buClr>
                <a:srgbClr val="7030A0"/>
              </a:buClr>
              <a:buFont typeface="Wingdings" pitchFamily="2" charset="2"/>
              <a:buChar char="ü"/>
            </a:pPr>
            <a:r>
              <a:rPr lang="el-GR" dirty="0" smtClean="0"/>
              <a:t>Ηλεκτρόνια</a:t>
            </a:r>
          </a:p>
          <a:p>
            <a:pPr>
              <a:buClr>
                <a:srgbClr val="7030A0"/>
              </a:buClr>
              <a:buFont typeface="Wingdings" pitchFamily="2" charset="2"/>
              <a:buChar char="ü"/>
            </a:pPr>
            <a:endParaRPr lang="el-GR" dirty="0" smtClean="0"/>
          </a:p>
          <a:p>
            <a:pPr>
              <a:buClr>
                <a:srgbClr val="7030A0"/>
              </a:buClr>
              <a:buFont typeface="Wingdings" pitchFamily="2" charset="2"/>
              <a:buChar char="ü"/>
            </a:pPr>
            <a:r>
              <a:rPr lang="el-GR" dirty="0" smtClean="0"/>
              <a:t>Πρωτόνια</a:t>
            </a:r>
          </a:p>
          <a:p>
            <a:pPr>
              <a:buClr>
                <a:srgbClr val="7030A0"/>
              </a:buClr>
              <a:buFont typeface="Wingdings" pitchFamily="2" charset="2"/>
              <a:buChar char="ü"/>
            </a:pPr>
            <a:endParaRPr lang="el-GR" dirty="0" smtClean="0"/>
          </a:p>
          <a:p>
            <a:pPr>
              <a:buClr>
                <a:srgbClr val="7030A0"/>
              </a:buClr>
              <a:buFont typeface="Wingdings" pitchFamily="2" charset="2"/>
              <a:buChar char="ü"/>
            </a:pPr>
            <a:endParaRPr lang="el-GR" dirty="0" smtClean="0"/>
          </a:p>
          <a:p>
            <a:pPr>
              <a:buClr>
                <a:srgbClr val="7030A0"/>
              </a:buClr>
              <a:buFont typeface="Wingdings" pitchFamily="2" charset="2"/>
              <a:buChar char="ü"/>
            </a:pPr>
            <a:r>
              <a:rPr lang="el-GR" dirty="0" smtClean="0"/>
              <a:t>Ιόντα (κατιόντα ανιόντα)</a:t>
            </a:r>
          </a:p>
          <a:p>
            <a:pPr>
              <a:buClr>
                <a:srgbClr val="7030A0"/>
              </a:buClr>
              <a:buFont typeface="Wingdings" pitchFamily="2" charset="2"/>
              <a:buChar char="ü"/>
            </a:pPr>
            <a:endParaRPr lang="el-GR" dirty="0" smtClean="0"/>
          </a:p>
          <a:p>
            <a:pPr>
              <a:buClr>
                <a:srgbClr val="7030A0"/>
              </a:buClr>
              <a:buFont typeface="Wingdings" pitchFamily="2" charset="2"/>
              <a:buChar char="ü"/>
            </a:pPr>
            <a:endParaRPr lang="el-GR" dirty="0" smtClean="0"/>
          </a:p>
          <a:p>
            <a:pPr>
              <a:buClr>
                <a:srgbClr val="7030A0"/>
              </a:buClr>
              <a:buFont typeface="Wingdings" pitchFamily="2" charset="2"/>
              <a:buChar char="ü"/>
            </a:pPr>
            <a:endParaRPr lang="en-US" dirty="0"/>
          </a:p>
        </p:txBody>
      </p:sp>
      <p:sp>
        <p:nvSpPr>
          <p:cNvPr id="6" name="5 - TextBox"/>
          <p:cNvSpPr txBox="1"/>
          <p:nvPr/>
        </p:nvSpPr>
        <p:spPr>
          <a:xfrm>
            <a:off x="0" y="5643578"/>
            <a:ext cx="5500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Ηλεκτρικό ρεύμα </a:t>
            </a:r>
            <a:r>
              <a:rPr lang="el-GR" dirty="0" smtClean="0"/>
              <a:t>δημιουργείται όταν φορτισμένα σωματίδια κινούνται προς μια κατεύθυνση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5857892"/>
            <a:ext cx="3938701" cy="804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TextBox"/>
          <p:cNvSpPr txBox="1"/>
          <p:nvPr/>
        </p:nvSpPr>
        <p:spPr>
          <a:xfrm>
            <a:off x="571472" y="357166"/>
            <a:ext cx="2428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	</a:t>
            </a:r>
            <a:endParaRPr lang="en-US" sz="2000" b="1" dirty="0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16 - TextBox"/>
          <p:cNvSpPr txBox="1"/>
          <p:nvPr/>
        </p:nvSpPr>
        <p:spPr>
          <a:xfrm>
            <a:off x="214282" y="1142984"/>
            <a:ext cx="2857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Ηλεκτρική ενέργεια </a:t>
            </a:r>
            <a:r>
              <a:rPr lang="el-GR" b="1" dirty="0" err="1" smtClean="0">
                <a:solidFill>
                  <a:srgbClr val="FF0000"/>
                </a:solidFill>
              </a:rPr>
              <a:t>Ε</a:t>
            </a:r>
            <a:r>
              <a:rPr lang="el-GR" b="1" baseline="-25000" dirty="0" err="1" smtClean="0">
                <a:solidFill>
                  <a:srgbClr val="FF0000"/>
                </a:solidFill>
              </a:rPr>
              <a:t>ηλ</a:t>
            </a:r>
            <a:endParaRPr lang="en-US" b="1" baseline="-25000" dirty="0" smtClean="0">
              <a:solidFill>
                <a:srgbClr val="FF0000"/>
              </a:solidFill>
            </a:endParaRPr>
          </a:p>
          <a:p>
            <a:r>
              <a:rPr lang="el-GR" b="1" dirty="0" smtClean="0">
                <a:solidFill>
                  <a:srgbClr val="FF0000"/>
                </a:solidFill>
              </a:rPr>
              <a:t>που μεταφέρεται σε μια συσκευή 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l-GR" b="1" dirty="0" smtClean="0">
                <a:solidFill>
                  <a:srgbClr val="FF0000"/>
                </a:solidFill>
              </a:rPr>
              <a:t>(</a:t>
            </a:r>
            <a:r>
              <a:rPr lang="el-GR" b="1" dirty="0" err="1" smtClean="0">
                <a:solidFill>
                  <a:srgbClr val="FF0000"/>
                </a:solidFill>
              </a:rPr>
              <a:t>π.χ</a:t>
            </a:r>
            <a:r>
              <a:rPr lang="el-GR" b="1" dirty="0" smtClean="0">
                <a:solidFill>
                  <a:srgbClr val="FF0000"/>
                </a:solidFill>
              </a:rPr>
              <a:t>  100</a:t>
            </a:r>
            <a:r>
              <a:rPr lang="en-US" b="1" dirty="0" smtClean="0">
                <a:solidFill>
                  <a:srgbClr val="FF0000"/>
                </a:solidFill>
              </a:rPr>
              <a:t>J</a:t>
            </a:r>
            <a:r>
              <a:rPr lang="el-GR" b="1" dirty="0" smtClean="0">
                <a:solidFill>
                  <a:srgbClr val="FF0000"/>
                </a:solidFill>
              </a:rPr>
              <a:t>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17 - Ορθογώνιο"/>
          <p:cNvSpPr/>
          <p:nvPr/>
        </p:nvSpPr>
        <p:spPr>
          <a:xfrm>
            <a:off x="357158" y="5572140"/>
            <a:ext cx="22145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>
                <a:solidFill>
                  <a:srgbClr val="00B050"/>
                </a:solidFill>
              </a:rPr>
              <a:t>Η τάση </a:t>
            </a:r>
            <a:r>
              <a:rPr lang="en-US" b="1" dirty="0" smtClean="0">
                <a:solidFill>
                  <a:srgbClr val="00B050"/>
                </a:solidFill>
              </a:rPr>
              <a:t>V </a:t>
            </a:r>
            <a:r>
              <a:rPr lang="el-GR" b="1" dirty="0" smtClean="0">
                <a:solidFill>
                  <a:srgbClr val="00B050"/>
                </a:solidFill>
              </a:rPr>
              <a:t> που της συσκευής (</a:t>
            </a:r>
            <a:r>
              <a:rPr lang="el-GR" b="1" dirty="0" err="1" smtClean="0">
                <a:solidFill>
                  <a:srgbClr val="00B050"/>
                </a:solidFill>
              </a:rPr>
              <a:t>π.χ</a:t>
            </a:r>
            <a:r>
              <a:rPr lang="el-GR" b="1" dirty="0" smtClean="0">
                <a:solidFill>
                  <a:srgbClr val="00B050"/>
                </a:solidFill>
              </a:rPr>
              <a:t> 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l-GR" b="1" dirty="0" smtClean="0">
                <a:solidFill>
                  <a:srgbClr val="00B050"/>
                </a:solidFill>
              </a:rPr>
              <a:t>2</a:t>
            </a:r>
            <a:r>
              <a:rPr lang="en-US" b="1" dirty="0" smtClean="0">
                <a:solidFill>
                  <a:srgbClr val="00B050"/>
                </a:solidFill>
              </a:rPr>
              <a:t> V )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0" name="19 - Ορθογώνιο"/>
          <p:cNvSpPr/>
          <p:nvPr/>
        </p:nvSpPr>
        <p:spPr>
          <a:xfrm>
            <a:off x="5500694" y="5429264"/>
            <a:ext cx="33576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>
                <a:solidFill>
                  <a:srgbClr val="002060"/>
                </a:solidFill>
              </a:rPr>
              <a:t>χρονικό διάστημα  </a:t>
            </a:r>
            <a:r>
              <a:rPr lang="en-US" b="1" dirty="0" smtClean="0">
                <a:solidFill>
                  <a:srgbClr val="002060"/>
                </a:solidFill>
              </a:rPr>
              <a:t>t  </a:t>
            </a:r>
            <a:r>
              <a:rPr lang="el-GR" b="1" dirty="0" smtClean="0">
                <a:solidFill>
                  <a:srgbClr val="002060"/>
                </a:solidFill>
              </a:rPr>
              <a:t>που λειτουργεί η συσκευή (</a:t>
            </a:r>
            <a:r>
              <a:rPr lang="el-GR" b="1" dirty="0" err="1" smtClean="0">
                <a:solidFill>
                  <a:srgbClr val="002060"/>
                </a:solidFill>
              </a:rPr>
              <a:t>π.χ</a:t>
            </a:r>
            <a:r>
              <a:rPr lang="el-GR" b="1" dirty="0" smtClean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l-GR" b="1" dirty="0" smtClean="0">
                <a:solidFill>
                  <a:srgbClr val="002060"/>
                </a:solidFill>
              </a:rPr>
              <a:t>5</a:t>
            </a:r>
            <a:r>
              <a:rPr lang="en-US" b="1" dirty="0" smtClean="0">
                <a:solidFill>
                  <a:srgbClr val="002060"/>
                </a:solidFill>
              </a:rPr>
              <a:t>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3" name="22 - Επεξήγηση με σύννεφο"/>
          <p:cNvSpPr/>
          <p:nvPr/>
        </p:nvSpPr>
        <p:spPr>
          <a:xfrm>
            <a:off x="0" y="4929198"/>
            <a:ext cx="2928926" cy="1928802"/>
          </a:xfrm>
          <a:prstGeom prst="cloudCallout">
            <a:avLst>
              <a:gd name="adj1" fmla="val 68328"/>
              <a:gd name="adj2" fmla="val -1204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23 - Επεξήγηση με σύννεφο"/>
          <p:cNvSpPr/>
          <p:nvPr/>
        </p:nvSpPr>
        <p:spPr>
          <a:xfrm>
            <a:off x="5143472" y="5072074"/>
            <a:ext cx="4000528" cy="1643074"/>
          </a:xfrm>
          <a:prstGeom prst="cloudCallout">
            <a:avLst>
              <a:gd name="adj1" fmla="val -72210"/>
              <a:gd name="adj2" fmla="val -14469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24 - Επεξήγηση με σύννεφο"/>
          <p:cNvSpPr/>
          <p:nvPr/>
        </p:nvSpPr>
        <p:spPr>
          <a:xfrm>
            <a:off x="0" y="1000108"/>
            <a:ext cx="3143240" cy="1500198"/>
          </a:xfrm>
          <a:prstGeom prst="cloudCallout">
            <a:avLst>
              <a:gd name="adj1" fmla="val 31930"/>
              <a:gd name="adj2" fmla="val 8891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25 - Ορθογώνιο"/>
          <p:cNvSpPr/>
          <p:nvPr/>
        </p:nvSpPr>
        <p:spPr>
          <a:xfrm>
            <a:off x="3000364" y="2857496"/>
            <a:ext cx="4651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400" b="1" dirty="0" smtClean="0"/>
              <a:t>=</a:t>
            </a:r>
            <a:endParaRPr lang="en-US" sz="4400" b="1" dirty="0"/>
          </a:p>
        </p:txBody>
      </p:sp>
      <p:sp>
        <p:nvSpPr>
          <p:cNvPr id="27" name="26 - Ορθογώνιο"/>
          <p:cNvSpPr/>
          <p:nvPr/>
        </p:nvSpPr>
        <p:spPr>
          <a:xfrm>
            <a:off x="2143108" y="2786058"/>
            <a:ext cx="11430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4400" b="1" dirty="0" err="1" smtClean="0">
                <a:solidFill>
                  <a:srgbClr val="FF0000"/>
                </a:solidFill>
              </a:rPr>
              <a:t>Ε</a:t>
            </a:r>
            <a:r>
              <a:rPr lang="el-GR" sz="4400" b="1" baseline="-25000" dirty="0" err="1" smtClean="0">
                <a:solidFill>
                  <a:srgbClr val="FF0000"/>
                </a:solidFill>
              </a:rPr>
              <a:t>ηλ</a:t>
            </a:r>
            <a:endParaRPr lang="en-US" sz="4400" b="1" baseline="-25000" dirty="0">
              <a:solidFill>
                <a:srgbClr val="FF0000"/>
              </a:solidFill>
            </a:endParaRPr>
          </a:p>
        </p:txBody>
      </p:sp>
      <p:sp>
        <p:nvSpPr>
          <p:cNvPr id="28" name="27 - Ορθογώνιο"/>
          <p:cNvSpPr/>
          <p:nvPr/>
        </p:nvSpPr>
        <p:spPr>
          <a:xfrm>
            <a:off x="3929058" y="2857496"/>
            <a:ext cx="10001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</a:rPr>
              <a:t>t</a:t>
            </a:r>
            <a:r>
              <a:rPr lang="el-GR" sz="4400" b="1" dirty="0" smtClean="0">
                <a:solidFill>
                  <a:srgbClr val="0000FF"/>
                </a:solidFill>
              </a:rPr>
              <a:t> </a:t>
            </a:r>
            <a:r>
              <a:rPr lang="el-GR" sz="4400" b="1" baseline="30000" dirty="0" smtClean="0">
                <a:solidFill>
                  <a:srgbClr val="0000FF"/>
                </a:solidFill>
              </a:rPr>
              <a:t>.</a:t>
            </a:r>
            <a:r>
              <a:rPr lang="en-US" sz="4400" b="1" dirty="0" smtClean="0">
                <a:solidFill>
                  <a:srgbClr val="0000FF"/>
                </a:solidFill>
              </a:rPr>
              <a:t>I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l-GR" sz="4400" baseline="30000" dirty="0" smtClean="0">
                <a:solidFill>
                  <a:srgbClr val="0070C0"/>
                </a:solidFill>
              </a:rPr>
              <a:t> </a:t>
            </a:r>
            <a:r>
              <a:rPr lang="el-GR" sz="4400" dirty="0" smtClean="0">
                <a:solidFill>
                  <a:srgbClr val="0070C0"/>
                </a:solidFill>
              </a:rPr>
              <a:t> </a:t>
            </a:r>
            <a:endParaRPr lang="en-US" sz="4400" baseline="30000" dirty="0">
              <a:solidFill>
                <a:srgbClr val="0070C0"/>
              </a:solidFill>
            </a:endParaRPr>
          </a:p>
        </p:txBody>
      </p:sp>
      <p:sp>
        <p:nvSpPr>
          <p:cNvPr id="29" name="28 - Ορθογώνιο"/>
          <p:cNvSpPr/>
          <p:nvPr/>
        </p:nvSpPr>
        <p:spPr>
          <a:xfrm>
            <a:off x="3286116" y="2857496"/>
            <a:ext cx="7409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00B050"/>
                </a:solidFill>
              </a:rPr>
              <a:t>V</a:t>
            </a:r>
            <a:r>
              <a:rPr lang="el-GR" sz="4400" b="1" dirty="0" smtClean="0">
                <a:solidFill>
                  <a:srgbClr val="00B050"/>
                </a:solidFill>
              </a:rPr>
              <a:t> </a:t>
            </a:r>
            <a:r>
              <a:rPr lang="el-GR" sz="4400" baseline="30000" dirty="0" smtClean="0">
                <a:solidFill>
                  <a:srgbClr val="0070C0"/>
                </a:solidFill>
              </a:rPr>
              <a:t>.</a:t>
            </a:r>
            <a:endParaRPr lang="en-US" sz="4400" b="1" baseline="-25000" dirty="0">
              <a:solidFill>
                <a:srgbClr val="00B050"/>
              </a:solidFill>
            </a:endParaRPr>
          </a:p>
        </p:txBody>
      </p:sp>
      <p:sp>
        <p:nvSpPr>
          <p:cNvPr id="30" name="29 - TextBox"/>
          <p:cNvSpPr txBox="1"/>
          <p:nvPr/>
        </p:nvSpPr>
        <p:spPr>
          <a:xfrm>
            <a:off x="2143108" y="142852"/>
            <a:ext cx="4000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ΗΛΕΚΤΡΙΚΗ ΕΝΕΡΓΕΙΑ</a:t>
            </a:r>
          </a:p>
        </p:txBody>
      </p:sp>
      <p:sp>
        <p:nvSpPr>
          <p:cNvPr id="31" name="30 - Επεξήγηση με σύννεφο"/>
          <p:cNvSpPr/>
          <p:nvPr/>
        </p:nvSpPr>
        <p:spPr>
          <a:xfrm>
            <a:off x="5143472" y="285728"/>
            <a:ext cx="4000528" cy="1643074"/>
          </a:xfrm>
          <a:prstGeom prst="cloudCallout">
            <a:avLst>
              <a:gd name="adj1" fmla="val -60781"/>
              <a:gd name="adj2" fmla="val 11901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31 - Ορθογώνιο"/>
          <p:cNvSpPr/>
          <p:nvPr/>
        </p:nvSpPr>
        <p:spPr>
          <a:xfrm>
            <a:off x="5715008" y="571480"/>
            <a:ext cx="29289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b="1" dirty="0" smtClean="0">
                <a:solidFill>
                  <a:srgbClr val="002060"/>
                </a:solidFill>
              </a:rPr>
              <a:t>Ένταση ρεύματος ή ρεύμα που διαρρέει την συσκευή (</a:t>
            </a:r>
            <a:r>
              <a:rPr lang="el-GR" b="1" dirty="0" err="1" smtClean="0">
                <a:solidFill>
                  <a:srgbClr val="002060"/>
                </a:solidFill>
              </a:rPr>
              <a:t>π.χ</a:t>
            </a:r>
            <a:r>
              <a:rPr lang="el-GR" b="1" dirty="0" smtClean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l-GR" b="1" dirty="0" smtClean="0">
                <a:solidFill>
                  <a:srgbClr val="002060"/>
                </a:solidFill>
              </a:rPr>
              <a:t>1</a:t>
            </a:r>
            <a:r>
              <a:rPr lang="en-US" b="1" dirty="0" smtClean="0">
                <a:solidFill>
                  <a:srgbClr val="002060"/>
                </a:solidFill>
              </a:rPr>
              <a:t>0</a:t>
            </a:r>
            <a:r>
              <a:rPr lang="el-GR" b="1" dirty="0" smtClean="0">
                <a:solidFill>
                  <a:srgbClr val="002060"/>
                </a:solidFill>
              </a:rPr>
              <a:t>Α</a:t>
            </a:r>
            <a:r>
              <a:rPr lang="en-US" b="1" dirty="0" smtClean="0">
                <a:solidFill>
                  <a:srgbClr val="002060"/>
                </a:solidFill>
              </a:rPr>
              <a:t> )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23" grpId="0" animBg="1"/>
      <p:bldP spid="24" grpId="0" animBg="1"/>
      <p:bldP spid="25" grpId="0" animBg="1"/>
      <p:bldP spid="31" grpId="0" animBg="1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59" y="5515869"/>
            <a:ext cx="3143241" cy="1342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TextBox"/>
          <p:cNvSpPr txBox="1"/>
          <p:nvPr/>
        </p:nvSpPr>
        <p:spPr>
          <a:xfrm>
            <a:off x="4429092" y="6519446"/>
            <a:ext cx="47149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>
                <a:solidFill>
                  <a:srgbClr val="FF0000"/>
                </a:solidFill>
              </a:rPr>
              <a:t>Ηλεκτρικές συσκευές – καταναλωτές - Δίπολα</a:t>
            </a:r>
          </a:p>
        </p:txBody>
      </p:sp>
      <p:sp>
        <p:nvSpPr>
          <p:cNvPr id="54" name="53 - Ορθογώνιο"/>
          <p:cNvSpPr/>
          <p:nvPr/>
        </p:nvSpPr>
        <p:spPr>
          <a:xfrm>
            <a:off x="2857488" y="1230799"/>
            <a:ext cx="4651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400" b="1" dirty="0" smtClean="0"/>
              <a:t>=</a:t>
            </a:r>
            <a:endParaRPr lang="en-US" sz="4400" b="1" dirty="0"/>
          </a:p>
        </p:txBody>
      </p:sp>
      <p:sp>
        <p:nvSpPr>
          <p:cNvPr id="55" name="54 - Ορθογώνιο"/>
          <p:cNvSpPr/>
          <p:nvPr/>
        </p:nvSpPr>
        <p:spPr>
          <a:xfrm>
            <a:off x="2000232" y="1159361"/>
            <a:ext cx="11430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4400" b="1" dirty="0" err="1" smtClean="0">
                <a:solidFill>
                  <a:srgbClr val="FF0000"/>
                </a:solidFill>
              </a:rPr>
              <a:t>Ε</a:t>
            </a:r>
            <a:r>
              <a:rPr lang="el-GR" sz="4400" b="1" baseline="-25000" dirty="0" err="1" smtClean="0">
                <a:solidFill>
                  <a:srgbClr val="FF0000"/>
                </a:solidFill>
              </a:rPr>
              <a:t>ηλ</a:t>
            </a:r>
            <a:endParaRPr lang="en-US" sz="4400" b="1" baseline="-25000" dirty="0">
              <a:solidFill>
                <a:srgbClr val="FF0000"/>
              </a:solidFill>
            </a:endParaRPr>
          </a:p>
        </p:txBody>
      </p:sp>
      <p:sp>
        <p:nvSpPr>
          <p:cNvPr id="56" name="55 - Ορθογώνιο"/>
          <p:cNvSpPr/>
          <p:nvPr/>
        </p:nvSpPr>
        <p:spPr>
          <a:xfrm>
            <a:off x="3786182" y="1230799"/>
            <a:ext cx="10001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</a:rPr>
              <a:t>t</a:t>
            </a:r>
            <a:r>
              <a:rPr lang="el-GR" sz="4400" b="1" dirty="0" smtClean="0">
                <a:solidFill>
                  <a:srgbClr val="0000FF"/>
                </a:solidFill>
              </a:rPr>
              <a:t> </a:t>
            </a:r>
            <a:r>
              <a:rPr lang="el-GR" sz="4400" b="1" baseline="30000" dirty="0" smtClean="0">
                <a:solidFill>
                  <a:srgbClr val="0000FF"/>
                </a:solidFill>
              </a:rPr>
              <a:t>.</a:t>
            </a:r>
            <a:r>
              <a:rPr lang="en-US" sz="4400" b="1" dirty="0" smtClean="0">
                <a:solidFill>
                  <a:srgbClr val="0000FF"/>
                </a:solidFill>
              </a:rPr>
              <a:t>I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l-GR" sz="4400" baseline="30000" dirty="0" smtClean="0">
                <a:solidFill>
                  <a:srgbClr val="0070C0"/>
                </a:solidFill>
              </a:rPr>
              <a:t> </a:t>
            </a:r>
            <a:r>
              <a:rPr lang="el-GR" sz="4400" dirty="0" smtClean="0">
                <a:solidFill>
                  <a:srgbClr val="0070C0"/>
                </a:solidFill>
              </a:rPr>
              <a:t> </a:t>
            </a:r>
            <a:endParaRPr lang="en-US" sz="4400" baseline="30000" dirty="0">
              <a:solidFill>
                <a:srgbClr val="0070C0"/>
              </a:solidFill>
            </a:endParaRPr>
          </a:p>
        </p:txBody>
      </p:sp>
      <p:sp>
        <p:nvSpPr>
          <p:cNvPr id="57" name="56 - Ορθογώνιο"/>
          <p:cNvSpPr/>
          <p:nvPr/>
        </p:nvSpPr>
        <p:spPr>
          <a:xfrm>
            <a:off x="3143240" y="1230799"/>
            <a:ext cx="7409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00B050"/>
                </a:solidFill>
              </a:rPr>
              <a:t>V</a:t>
            </a:r>
            <a:r>
              <a:rPr lang="el-GR" sz="4400" b="1" dirty="0" smtClean="0">
                <a:solidFill>
                  <a:srgbClr val="00B050"/>
                </a:solidFill>
              </a:rPr>
              <a:t> </a:t>
            </a:r>
            <a:r>
              <a:rPr lang="el-GR" sz="4400" baseline="30000" dirty="0" smtClean="0">
                <a:solidFill>
                  <a:srgbClr val="0070C0"/>
                </a:solidFill>
              </a:rPr>
              <a:t>.</a:t>
            </a:r>
            <a:endParaRPr lang="en-US" sz="4400" b="1" baseline="-25000" dirty="0">
              <a:solidFill>
                <a:srgbClr val="00B050"/>
              </a:solidFill>
            </a:endParaRPr>
          </a:p>
        </p:txBody>
      </p:sp>
      <p:sp>
        <p:nvSpPr>
          <p:cNvPr id="58" name="57 - Ορθογώνιο"/>
          <p:cNvSpPr/>
          <p:nvPr/>
        </p:nvSpPr>
        <p:spPr>
          <a:xfrm>
            <a:off x="357158" y="2214554"/>
            <a:ext cx="8643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Σύμφωνα με την παραπάνω σχέση η </a:t>
            </a:r>
            <a:r>
              <a:rPr lang="el-GR" dirty="0" smtClean="0">
                <a:solidFill>
                  <a:srgbClr val="FF0000"/>
                </a:solidFill>
              </a:rPr>
              <a:t>ενέργεια</a:t>
            </a:r>
            <a:r>
              <a:rPr lang="el-GR" dirty="0" smtClean="0"/>
              <a:t> που μεταφέρει το ηλεκτρικό ρεύμα σε μια συσκευή </a:t>
            </a:r>
            <a:r>
              <a:rPr lang="el-GR" b="1" u="sng" dirty="0" smtClean="0"/>
              <a:t>είναι ανάλογη</a:t>
            </a:r>
            <a:r>
              <a:rPr lang="el-GR" dirty="0" smtClean="0"/>
              <a:t>: </a:t>
            </a:r>
          </a:p>
        </p:txBody>
      </p:sp>
      <p:sp>
        <p:nvSpPr>
          <p:cNvPr id="59" name="58 - TextBox"/>
          <p:cNvSpPr txBox="1"/>
          <p:nvPr/>
        </p:nvSpPr>
        <p:spPr>
          <a:xfrm>
            <a:off x="2143108" y="142852"/>
            <a:ext cx="4000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ΗΛΕΚΤΡΙΚΗ ΕΝΕΡΓΕΙΑ</a:t>
            </a:r>
          </a:p>
        </p:txBody>
      </p:sp>
      <p:sp>
        <p:nvSpPr>
          <p:cNvPr id="11" name="10 - Ορθογώνιο"/>
          <p:cNvSpPr/>
          <p:nvPr/>
        </p:nvSpPr>
        <p:spPr>
          <a:xfrm>
            <a:off x="500034" y="3143248"/>
            <a:ext cx="80724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l-GR" dirty="0" smtClean="0"/>
              <a:t> της </a:t>
            </a:r>
            <a:r>
              <a:rPr lang="el-GR" dirty="0" smtClean="0">
                <a:solidFill>
                  <a:srgbClr val="00B050"/>
                </a:solidFill>
              </a:rPr>
              <a:t>διαφοράς δυναμικού (V</a:t>
            </a:r>
            <a:r>
              <a:rPr lang="el-GR" dirty="0" smtClean="0"/>
              <a:t>) που εφαρμόζεται στα άκρα (πόλους) της συσκευής,</a:t>
            </a:r>
            <a:endParaRPr lang="el-GR" dirty="0"/>
          </a:p>
        </p:txBody>
      </p:sp>
      <p:sp>
        <p:nvSpPr>
          <p:cNvPr id="12" name="11 - Ορθογώνιο"/>
          <p:cNvSpPr/>
          <p:nvPr/>
        </p:nvSpPr>
        <p:spPr>
          <a:xfrm>
            <a:off x="642910" y="4214818"/>
            <a:ext cx="67866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l-GR" dirty="0" smtClean="0">
                <a:solidFill>
                  <a:srgbClr val="002060"/>
                </a:solidFill>
              </a:rPr>
              <a:t> της έντασης (I) </a:t>
            </a:r>
            <a:r>
              <a:rPr lang="el-GR" dirty="0" smtClean="0"/>
              <a:t>του ηλεκτρικού ρεύματος που τη διαρρέει</a:t>
            </a:r>
          </a:p>
        </p:txBody>
      </p:sp>
      <p:sp>
        <p:nvSpPr>
          <p:cNvPr id="13" name="12 - Ορθογώνιο"/>
          <p:cNvSpPr/>
          <p:nvPr/>
        </p:nvSpPr>
        <p:spPr>
          <a:xfrm>
            <a:off x="1071538" y="5000636"/>
            <a:ext cx="3645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l-GR" dirty="0" smtClean="0"/>
              <a:t>και </a:t>
            </a:r>
            <a:r>
              <a:rPr lang="el-GR" dirty="0" smtClean="0">
                <a:solidFill>
                  <a:srgbClr val="002060"/>
                </a:solidFill>
              </a:rPr>
              <a:t>του χρόνου λειτουργίας της (t).</a:t>
            </a:r>
            <a:endParaRPr lang="el-GR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  <p:bldP spid="57" grpId="0"/>
      <p:bldP spid="58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59" y="5515869"/>
            <a:ext cx="3143241" cy="1342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TextBox"/>
          <p:cNvSpPr txBox="1"/>
          <p:nvPr/>
        </p:nvSpPr>
        <p:spPr>
          <a:xfrm>
            <a:off x="4429092" y="6519446"/>
            <a:ext cx="47149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>
                <a:solidFill>
                  <a:srgbClr val="FF0000"/>
                </a:solidFill>
              </a:rPr>
              <a:t>Ηλεκτρικές συσκευές – καταναλωτές - Δίπολα</a:t>
            </a:r>
          </a:p>
        </p:txBody>
      </p:sp>
      <p:sp>
        <p:nvSpPr>
          <p:cNvPr id="54" name="53 - Ορθογώνιο"/>
          <p:cNvSpPr/>
          <p:nvPr/>
        </p:nvSpPr>
        <p:spPr>
          <a:xfrm>
            <a:off x="2857488" y="1230799"/>
            <a:ext cx="4651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400" b="1" dirty="0" smtClean="0"/>
              <a:t>=</a:t>
            </a:r>
            <a:endParaRPr lang="en-US" sz="4400" b="1" dirty="0"/>
          </a:p>
        </p:txBody>
      </p:sp>
      <p:sp>
        <p:nvSpPr>
          <p:cNvPr id="55" name="54 - Ορθογώνιο"/>
          <p:cNvSpPr/>
          <p:nvPr/>
        </p:nvSpPr>
        <p:spPr>
          <a:xfrm>
            <a:off x="2000232" y="1159361"/>
            <a:ext cx="11430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4400" b="1" dirty="0" err="1" smtClean="0">
                <a:solidFill>
                  <a:srgbClr val="FF0000"/>
                </a:solidFill>
              </a:rPr>
              <a:t>Ε</a:t>
            </a:r>
            <a:r>
              <a:rPr lang="el-GR" sz="4400" b="1" baseline="-25000" dirty="0" err="1" smtClean="0">
                <a:solidFill>
                  <a:srgbClr val="FF0000"/>
                </a:solidFill>
              </a:rPr>
              <a:t>ηλ</a:t>
            </a:r>
            <a:endParaRPr lang="en-US" sz="4400" b="1" baseline="-25000" dirty="0">
              <a:solidFill>
                <a:srgbClr val="FF0000"/>
              </a:solidFill>
            </a:endParaRPr>
          </a:p>
        </p:txBody>
      </p:sp>
      <p:sp>
        <p:nvSpPr>
          <p:cNvPr id="56" name="55 - Ορθογώνιο"/>
          <p:cNvSpPr/>
          <p:nvPr/>
        </p:nvSpPr>
        <p:spPr>
          <a:xfrm>
            <a:off x="3786182" y="1230799"/>
            <a:ext cx="10001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</a:rPr>
              <a:t>t</a:t>
            </a:r>
            <a:r>
              <a:rPr lang="el-GR" sz="4400" b="1" dirty="0" smtClean="0">
                <a:solidFill>
                  <a:srgbClr val="0000FF"/>
                </a:solidFill>
              </a:rPr>
              <a:t> </a:t>
            </a:r>
            <a:r>
              <a:rPr lang="el-GR" sz="4400" b="1" baseline="30000" dirty="0" smtClean="0">
                <a:solidFill>
                  <a:srgbClr val="0000FF"/>
                </a:solidFill>
              </a:rPr>
              <a:t>.</a:t>
            </a:r>
            <a:r>
              <a:rPr lang="en-US" sz="4400" b="1" dirty="0" smtClean="0">
                <a:solidFill>
                  <a:srgbClr val="0000FF"/>
                </a:solidFill>
              </a:rPr>
              <a:t>I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l-GR" sz="4400" baseline="30000" dirty="0" smtClean="0">
                <a:solidFill>
                  <a:srgbClr val="0070C0"/>
                </a:solidFill>
              </a:rPr>
              <a:t> </a:t>
            </a:r>
            <a:r>
              <a:rPr lang="el-GR" sz="4400" dirty="0" smtClean="0">
                <a:solidFill>
                  <a:srgbClr val="0070C0"/>
                </a:solidFill>
              </a:rPr>
              <a:t> </a:t>
            </a:r>
            <a:endParaRPr lang="en-US" sz="4400" baseline="30000" dirty="0">
              <a:solidFill>
                <a:srgbClr val="0070C0"/>
              </a:solidFill>
            </a:endParaRPr>
          </a:p>
        </p:txBody>
      </p:sp>
      <p:sp>
        <p:nvSpPr>
          <p:cNvPr id="57" name="56 - Ορθογώνιο"/>
          <p:cNvSpPr/>
          <p:nvPr/>
        </p:nvSpPr>
        <p:spPr>
          <a:xfrm>
            <a:off x="3143240" y="1230799"/>
            <a:ext cx="7409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00B050"/>
                </a:solidFill>
              </a:rPr>
              <a:t>V</a:t>
            </a:r>
            <a:r>
              <a:rPr lang="el-GR" sz="4400" b="1" dirty="0" smtClean="0">
                <a:solidFill>
                  <a:srgbClr val="00B050"/>
                </a:solidFill>
              </a:rPr>
              <a:t> </a:t>
            </a:r>
            <a:r>
              <a:rPr lang="el-GR" sz="4400" baseline="30000" dirty="0" smtClean="0">
                <a:solidFill>
                  <a:srgbClr val="0070C0"/>
                </a:solidFill>
              </a:rPr>
              <a:t>.</a:t>
            </a:r>
            <a:endParaRPr lang="en-US" sz="4400" b="1" baseline="-25000" dirty="0">
              <a:solidFill>
                <a:srgbClr val="00B050"/>
              </a:solidFill>
            </a:endParaRPr>
          </a:p>
        </p:txBody>
      </p:sp>
      <p:sp>
        <p:nvSpPr>
          <p:cNvPr id="58" name="57 - Ορθογώνιο"/>
          <p:cNvSpPr/>
          <p:nvPr/>
        </p:nvSpPr>
        <p:spPr>
          <a:xfrm>
            <a:off x="214282" y="2500306"/>
            <a:ext cx="8643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Η </a:t>
            </a:r>
            <a:r>
              <a:rPr lang="el-GR" dirty="0" err="1" smtClean="0">
                <a:solidFill>
                  <a:srgbClr val="FF0000"/>
                </a:solidFill>
              </a:rPr>
              <a:t>Ε</a:t>
            </a:r>
            <a:r>
              <a:rPr lang="el-GR" baseline="-25000" dirty="0" err="1" smtClean="0">
                <a:solidFill>
                  <a:srgbClr val="FF0000"/>
                </a:solidFill>
              </a:rPr>
              <a:t>ηλ</a:t>
            </a:r>
            <a:r>
              <a:rPr lang="el-GR" dirty="0" smtClean="0"/>
              <a:t>,   μιας ηλεκτρικής  πηγής (π.χ. μπαταρίας)  αντιστοιχεί στην ενέργεια που </a:t>
            </a:r>
            <a:r>
              <a:rPr lang="el-GR" dirty="0" smtClean="0"/>
              <a:t>μετατρέπει</a:t>
            </a:r>
            <a:r>
              <a:rPr lang="el-GR" dirty="0" smtClean="0"/>
              <a:t> η ηλεκτρική πηγή σε ηλεκτρική ενέργεια</a:t>
            </a:r>
          </a:p>
        </p:txBody>
      </p:sp>
      <p:sp>
        <p:nvSpPr>
          <p:cNvPr id="59" name="58 - TextBox"/>
          <p:cNvSpPr txBox="1"/>
          <p:nvPr/>
        </p:nvSpPr>
        <p:spPr>
          <a:xfrm>
            <a:off x="2143108" y="142852"/>
            <a:ext cx="4000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ΗΛΕΚΤΡΙΚΗ ΕΝΕΡΓΕΙΑ</a:t>
            </a:r>
          </a:p>
        </p:txBody>
      </p:sp>
      <p:sp>
        <p:nvSpPr>
          <p:cNvPr id="14" name="13 - Ορθογώνιο"/>
          <p:cNvSpPr/>
          <p:nvPr/>
        </p:nvSpPr>
        <p:spPr>
          <a:xfrm>
            <a:off x="285720" y="4786322"/>
            <a:ext cx="8643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Η </a:t>
            </a:r>
            <a:r>
              <a:rPr lang="el-GR" dirty="0" err="1" smtClean="0">
                <a:solidFill>
                  <a:srgbClr val="FF0000"/>
                </a:solidFill>
              </a:rPr>
              <a:t>Ε</a:t>
            </a:r>
            <a:r>
              <a:rPr lang="el-GR" baseline="-25000" dirty="0" err="1" smtClean="0">
                <a:solidFill>
                  <a:srgbClr val="FF0000"/>
                </a:solidFill>
              </a:rPr>
              <a:t>ηλ</a:t>
            </a:r>
            <a:r>
              <a:rPr lang="el-GR" dirty="0" smtClean="0"/>
              <a:t>,   ενός καταναλωτή (π.χ. ψυγείο κ.α.)  αντιστοιχεί στην ηλεκτρική ενέργεια που </a:t>
            </a:r>
            <a:r>
              <a:rPr lang="el-GR" dirty="0" smtClean="0"/>
              <a:t>μετατρέπει</a:t>
            </a:r>
            <a:r>
              <a:rPr lang="el-GR" dirty="0" smtClean="0"/>
              <a:t> ο καταναλωτής,  σε μια ή παραπάνω μορφές ενέργειας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  <p:bldP spid="57" grpId="0"/>
      <p:bldP spid="58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24077"/>
            <a:ext cx="3571868" cy="4633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5 - Ευθύγραμμο βέλος σύνδεσης"/>
          <p:cNvCxnSpPr/>
          <p:nvPr/>
        </p:nvCxnSpPr>
        <p:spPr>
          <a:xfrm rot="16200000" flipV="1">
            <a:off x="-35751" y="2607463"/>
            <a:ext cx="2714644" cy="121444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- Ευθύγραμμο βέλος σύνδεσης"/>
          <p:cNvCxnSpPr>
            <a:endCxn id="9" idx="1"/>
          </p:cNvCxnSpPr>
          <p:nvPr/>
        </p:nvCxnSpPr>
        <p:spPr>
          <a:xfrm>
            <a:off x="2428860" y="6429396"/>
            <a:ext cx="1928826" cy="12082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- TextBox"/>
          <p:cNvSpPr txBox="1"/>
          <p:nvPr/>
        </p:nvSpPr>
        <p:spPr>
          <a:xfrm>
            <a:off x="4357686" y="6396335"/>
            <a:ext cx="40382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 smtClean="0"/>
              <a:t>Βαρίδι που ανυψώνεται με τη βοήθεια του κινητήρα</a:t>
            </a:r>
          </a:p>
        </p:txBody>
      </p:sp>
      <p:sp>
        <p:nvSpPr>
          <p:cNvPr id="15" name="14 - TextBox"/>
          <p:cNvSpPr txBox="1"/>
          <p:nvPr/>
        </p:nvSpPr>
        <p:spPr>
          <a:xfrm>
            <a:off x="571472" y="1500174"/>
            <a:ext cx="17709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 smtClean="0"/>
              <a:t>Ηλεκτρικός κινητήρας</a:t>
            </a:r>
          </a:p>
        </p:txBody>
      </p:sp>
      <p:sp>
        <p:nvSpPr>
          <p:cNvPr id="17" name="16 - TextBox"/>
          <p:cNvSpPr txBox="1"/>
          <p:nvPr/>
        </p:nvSpPr>
        <p:spPr>
          <a:xfrm>
            <a:off x="2143108" y="142852"/>
            <a:ext cx="4000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ΗΛΕΚΤΡΙΚΗ ΕΝΕΡΓΕΙΑ</a:t>
            </a:r>
          </a:p>
        </p:txBody>
      </p:sp>
      <p:sp>
        <p:nvSpPr>
          <p:cNvPr id="18" name="17 - TextBox"/>
          <p:cNvSpPr txBox="1"/>
          <p:nvPr/>
        </p:nvSpPr>
        <p:spPr>
          <a:xfrm>
            <a:off x="3857620" y="1428736"/>
            <a:ext cx="50720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u="sng" dirty="0" smtClean="0"/>
              <a:t>Παράδειγμα</a:t>
            </a:r>
            <a:r>
              <a:rPr lang="el-GR" sz="2400" dirty="0" smtClean="0"/>
              <a:t> στον ηλεκτρικό κινητήρα που φαίνεται στην εικόνα προσφέρεται </a:t>
            </a:r>
            <a:r>
              <a:rPr lang="el-GR" sz="2400" dirty="0" err="1" smtClean="0"/>
              <a:t>Ε</a:t>
            </a:r>
            <a:r>
              <a:rPr lang="el-GR" sz="2400" baseline="-25000" dirty="0" err="1" smtClean="0"/>
              <a:t>ηλ</a:t>
            </a:r>
            <a:r>
              <a:rPr lang="el-GR" sz="2400" dirty="0" smtClean="0"/>
              <a:t>= 200</a:t>
            </a:r>
            <a:r>
              <a:rPr lang="en-US" sz="2400" dirty="0" smtClean="0"/>
              <a:t>J, </a:t>
            </a:r>
            <a:r>
              <a:rPr lang="el-GR" sz="2400" dirty="0" smtClean="0"/>
              <a:t>ένα μέρος από αυτή  160</a:t>
            </a:r>
            <a:r>
              <a:rPr lang="en-US" sz="2400" dirty="0" smtClean="0"/>
              <a:t>J</a:t>
            </a:r>
            <a:r>
              <a:rPr lang="el-GR" sz="2400" dirty="0" smtClean="0"/>
              <a:t> μετατρέπεται σε κινητική ενέργεια</a:t>
            </a:r>
            <a:r>
              <a:rPr lang="en-US" sz="2400" dirty="0" smtClean="0"/>
              <a:t>,</a:t>
            </a:r>
            <a:r>
              <a:rPr lang="el-GR" sz="2400" dirty="0" smtClean="0"/>
              <a:t> και η υπόλοιπη ενέργεια </a:t>
            </a:r>
            <a:r>
              <a:rPr lang="en-US" sz="2400" dirty="0" smtClean="0"/>
              <a:t>4</a:t>
            </a:r>
            <a:r>
              <a:rPr lang="el-GR" sz="2400" dirty="0" smtClean="0"/>
              <a:t>0</a:t>
            </a:r>
            <a:r>
              <a:rPr lang="en-US" sz="2400" dirty="0" smtClean="0"/>
              <a:t>J </a:t>
            </a:r>
            <a:r>
              <a:rPr lang="el-GR" sz="2400" dirty="0" smtClean="0"/>
              <a:t>μετατρέπεται σε θερμική ενέργεια</a:t>
            </a:r>
            <a:r>
              <a:rPr lang="en-US" sz="2400" dirty="0" smtClean="0"/>
              <a:t>.</a:t>
            </a:r>
            <a:r>
              <a:rPr lang="el-GR" sz="2400" dirty="0" smtClean="0"/>
              <a:t> </a:t>
            </a:r>
          </a:p>
        </p:txBody>
      </p:sp>
      <p:sp>
        <p:nvSpPr>
          <p:cNvPr id="10" name="9 - TextBox"/>
          <p:cNvSpPr txBox="1"/>
          <p:nvPr/>
        </p:nvSpPr>
        <p:spPr>
          <a:xfrm>
            <a:off x="5857852" y="5214950"/>
            <a:ext cx="32861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u="sng" dirty="0" smtClean="0">
                <a:solidFill>
                  <a:srgbClr val="002060"/>
                </a:solidFill>
              </a:rPr>
              <a:t>ΠΡΟΣΟΧΗ </a:t>
            </a:r>
            <a:r>
              <a:rPr lang="el-GR" sz="1400" dirty="0" smtClean="0"/>
              <a:t>Αν μεταφέρεται η θερμική ενέργεια από τον κινητήρα στο περιβάλλον, τότε τα 40</a:t>
            </a:r>
            <a:r>
              <a:rPr lang="en-US" sz="1400" dirty="0" smtClean="0"/>
              <a:t>J</a:t>
            </a:r>
            <a:r>
              <a:rPr lang="el-GR" sz="1400" dirty="0" smtClean="0"/>
              <a:t>, μπορούμε να τα πούμε θερμότητα</a:t>
            </a:r>
            <a:r>
              <a:rPr lang="en-US" sz="1400" dirty="0" smtClean="0"/>
              <a:t> (Q)</a:t>
            </a:r>
            <a:r>
              <a:rPr lang="el-GR" sz="1400" dirty="0" smtClean="0"/>
              <a:t>  40</a:t>
            </a:r>
            <a:r>
              <a:rPr lang="en-US" sz="1400" dirty="0" smtClean="0"/>
              <a:t>J</a:t>
            </a:r>
            <a:endParaRPr lang="el-GR" sz="1400" dirty="0" smtClean="0"/>
          </a:p>
        </p:txBody>
      </p:sp>
      <p:cxnSp>
        <p:nvCxnSpPr>
          <p:cNvPr id="12" name="11 - Ευθεία γραμμή σύνδεσης"/>
          <p:cNvCxnSpPr/>
          <p:nvPr/>
        </p:nvCxnSpPr>
        <p:spPr>
          <a:xfrm rot="5400000">
            <a:off x="1429522" y="5571346"/>
            <a:ext cx="1571636" cy="1588"/>
          </a:xfrm>
          <a:prstGeom prst="line">
            <a:avLst/>
          </a:prstGeom>
          <a:ln w="222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8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46 - Ορθογώνιο"/>
          <p:cNvSpPr/>
          <p:nvPr/>
        </p:nvSpPr>
        <p:spPr>
          <a:xfrm>
            <a:off x="357158" y="1071546"/>
            <a:ext cx="82153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>
                <a:solidFill>
                  <a:srgbClr val="002060"/>
                </a:solidFill>
              </a:rPr>
              <a:t>α </a:t>
            </a:r>
            <a:r>
              <a:rPr lang="el-GR" b="1" dirty="0" smtClean="0">
                <a:solidFill>
                  <a:srgbClr val="002060"/>
                </a:solidFill>
              </a:rPr>
              <a:t>= απόδοση μηχανής </a:t>
            </a:r>
            <a:r>
              <a:rPr lang="el-GR" dirty="0" smtClean="0">
                <a:solidFill>
                  <a:srgbClr val="002060"/>
                </a:solidFill>
              </a:rPr>
              <a:t>είναι το πηλίκο (= κλάσμα) της </a:t>
            </a:r>
            <a:r>
              <a:rPr lang="el-GR" dirty="0" smtClean="0">
                <a:solidFill>
                  <a:srgbClr val="FF0000"/>
                </a:solidFill>
              </a:rPr>
              <a:t>χρήσιμης ενέργειας</a:t>
            </a:r>
            <a:r>
              <a:rPr lang="el-GR" b="1" dirty="0" smtClean="0">
                <a:solidFill>
                  <a:srgbClr val="FF0000"/>
                </a:solidFill>
              </a:rPr>
              <a:t> </a:t>
            </a:r>
            <a:r>
              <a:rPr lang="el-GR" b="1" dirty="0" err="1" smtClean="0">
                <a:solidFill>
                  <a:srgbClr val="FF0000"/>
                </a:solidFill>
              </a:rPr>
              <a:t>Ε</a:t>
            </a:r>
            <a:r>
              <a:rPr lang="el-GR" b="1" baseline="-25000" dirty="0" err="1" smtClean="0">
                <a:solidFill>
                  <a:srgbClr val="FF0000"/>
                </a:solidFill>
              </a:rPr>
              <a:t>χρησ</a:t>
            </a:r>
            <a:r>
              <a:rPr lang="el-GR" dirty="0" smtClean="0">
                <a:solidFill>
                  <a:srgbClr val="002060"/>
                </a:solidFill>
              </a:rPr>
              <a:t>(</a:t>
            </a:r>
            <a:r>
              <a:rPr lang="el-GR" dirty="0" err="1" smtClean="0">
                <a:solidFill>
                  <a:srgbClr val="002060"/>
                </a:solidFill>
              </a:rPr>
              <a:t>π.χ.μηχανική</a:t>
            </a:r>
            <a:r>
              <a:rPr lang="el-GR" dirty="0" smtClean="0">
                <a:solidFill>
                  <a:srgbClr val="002060"/>
                </a:solidFill>
              </a:rPr>
              <a:t> ενέργεια) που αποδίδει (δίνει) μια μηχανή προς (διά) την </a:t>
            </a:r>
            <a:r>
              <a:rPr lang="el-GR" dirty="0" smtClean="0">
                <a:solidFill>
                  <a:srgbClr val="0000FF"/>
                </a:solidFill>
              </a:rPr>
              <a:t>προσφερόμενη</a:t>
            </a:r>
            <a:r>
              <a:rPr lang="el-GR" dirty="0" smtClean="0">
                <a:solidFill>
                  <a:srgbClr val="002060"/>
                </a:solidFill>
              </a:rPr>
              <a:t> </a:t>
            </a:r>
            <a:r>
              <a:rPr lang="el-GR" dirty="0" smtClean="0">
                <a:solidFill>
                  <a:srgbClr val="0000FF"/>
                </a:solidFill>
              </a:rPr>
              <a:t>ενέργεια</a:t>
            </a:r>
            <a:r>
              <a:rPr lang="el-GR" b="1" dirty="0" smtClean="0">
                <a:solidFill>
                  <a:srgbClr val="0000FF"/>
                </a:solidFill>
              </a:rPr>
              <a:t> </a:t>
            </a:r>
            <a:r>
              <a:rPr lang="el-GR" b="1" dirty="0" err="1" smtClean="0">
                <a:solidFill>
                  <a:srgbClr val="0000FF"/>
                </a:solidFill>
              </a:rPr>
              <a:t>Ε</a:t>
            </a:r>
            <a:r>
              <a:rPr lang="el-GR" b="1" baseline="-25000" dirty="0" err="1" smtClean="0">
                <a:solidFill>
                  <a:srgbClr val="0000FF"/>
                </a:solidFill>
              </a:rPr>
              <a:t>προσφ</a:t>
            </a:r>
            <a:r>
              <a:rPr lang="el-GR" dirty="0" smtClean="0">
                <a:solidFill>
                  <a:srgbClr val="002060"/>
                </a:solidFill>
              </a:rPr>
              <a:t> (=</a:t>
            </a:r>
            <a:r>
              <a:rPr lang="el-GR" b="1" dirty="0" err="1" smtClean="0">
                <a:solidFill>
                  <a:srgbClr val="0000FF"/>
                </a:solidFill>
              </a:rPr>
              <a:t>Ε</a:t>
            </a:r>
            <a:r>
              <a:rPr lang="el-GR" b="1" baseline="-25000" dirty="0" err="1" smtClean="0">
                <a:solidFill>
                  <a:srgbClr val="0000FF"/>
                </a:solidFill>
              </a:rPr>
              <a:t>ηλεκ</a:t>
            </a:r>
            <a:r>
              <a:rPr lang="el-GR" dirty="0" smtClean="0">
                <a:solidFill>
                  <a:srgbClr val="002060"/>
                </a:solidFill>
              </a:rPr>
              <a:t>)στη μηχανή.</a:t>
            </a:r>
            <a:endParaRPr lang="el-GR" dirty="0">
              <a:solidFill>
                <a:srgbClr val="002060"/>
              </a:solidFill>
            </a:endParaRPr>
          </a:p>
        </p:txBody>
      </p:sp>
      <p:sp>
        <p:nvSpPr>
          <p:cNvPr id="41" name="40 - TextBox"/>
          <p:cNvSpPr txBox="1"/>
          <p:nvPr/>
        </p:nvSpPr>
        <p:spPr>
          <a:xfrm>
            <a:off x="4000496" y="3286124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err="1" smtClean="0">
                <a:solidFill>
                  <a:srgbClr val="0000FF"/>
                </a:solidFill>
              </a:rPr>
              <a:t>Ε</a:t>
            </a:r>
            <a:r>
              <a:rPr lang="el-GR" sz="2400" b="1" baseline="-25000" dirty="0" err="1" smtClean="0">
                <a:solidFill>
                  <a:srgbClr val="0000FF"/>
                </a:solidFill>
              </a:rPr>
              <a:t>προσφ</a:t>
            </a:r>
            <a:r>
              <a:rPr lang="el-GR" sz="2400" b="1" baseline="-25000" dirty="0" smtClean="0">
                <a:solidFill>
                  <a:srgbClr val="0000FF"/>
                </a:solidFill>
              </a:rPr>
              <a:t>.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49" name="48 - Ορθογώνιο"/>
          <p:cNvSpPr/>
          <p:nvPr/>
        </p:nvSpPr>
        <p:spPr>
          <a:xfrm>
            <a:off x="3500430" y="3071810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=</a:t>
            </a:r>
            <a:endParaRPr lang="el-GR" sz="2400" dirty="0"/>
          </a:p>
        </p:txBody>
      </p:sp>
      <p:sp>
        <p:nvSpPr>
          <p:cNvPr id="50" name="49 - Ορθογώνιο"/>
          <p:cNvSpPr/>
          <p:nvPr/>
        </p:nvSpPr>
        <p:spPr>
          <a:xfrm>
            <a:off x="3143240" y="3071810"/>
            <a:ext cx="5000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 smtClean="0">
                <a:solidFill>
                  <a:srgbClr val="002060"/>
                </a:solidFill>
              </a:rPr>
              <a:t>α</a:t>
            </a:r>
            <a:r>
              <a:rPr lang="el-GR" sz="2400" baseline="30000" dirty="0" smtClean="0">
                <a:solidFill>
                  <a:srgbClr val="002060"/>
                </a:solidFill>
              </a:rPr>
              <a:t> </a:t>
            </a:r>
            <a:r>
              <a:rPr lang="el-GR" sz="2400" dirty="0" smtClean="0">
                <a:solidFill>
                  <a:srgbClr val="002060"/>
                </a:solidFill>
              </a:rPr>
              <a:t> </a:t>
            </a:r>
            <a:endParaRPr lang="en-US" sz="2400" baseline="30000" dirty="0">
              <a:solidFill>
                <a:srgbClr val="002060"/>
              </a:solidFill>
            </a:endParaRPr>
          </a:p>
        </p:txBody>
      </p:sp>
      <p:sp>
        <p:nvSpPr>
          <p:cNvPr id="51" name="50 - TextBox"/>
          <p:cNvSpPr txBox="1"/>
          <p:nvPr/>
        </p:nvSpPr>
        <p:spPr>
          <a:xfrm>
            <a:off x="4000496" y="2857496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err="1" smtClean="0">
                <a:solidFill>
                  <a:srgbClr val="FF0000"/>
                </a:solidFill>
              </a:rPr>
              <a:t>Ε</a:t>
            </a:r>
            <a:r>
              <a:rPr lang="el-GR" sz="2400" b="1" baseline="-25000" dirty="0" err="1" smtClean="0">
                <a:solidFill>
                  <a:srgbClr val="FF0000"/>
                </a:solidFill>
              </a:rPr>
              <a:t>χρησ</a:t>
            </a:r>
            <a:r>
              <a:rPr lang="el-GR" sz="2400" b="1" baseline="-25000" dirty="0" smtClean="0">
                <a:solidFill>
                  <a:srgbClr val="FF0000"/>
                </a:solidFill>
              </a:rPr>
              <a:t>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74" name="73 - Ευθεία γραμμή σύνδεσης"/>
          <p:cNvCxnSpPr/>
          <p:nvPr/>
        </p:nvCxnSpPr>
        <p:spPr>
          <a:xfrm>
            <a:off x="3857620" y="3286124"/>
            <a:ext cx="142876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1" grpId="0"/>
      <p:bldP spid="49" grpId="0"/>
      <p:bldP spid="50" grpId="0"/>
      <p:bldP spid="5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TextBox"/>
          <p:cNvSpPr txBox="1"/>
          <p:nvPr/>
        </p:nvSpPr>
        <p:spPr>
          <a:xfrm>
            <a:off x="571472" y="357166"/>
            <a:ext cx="2428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	</a:t>
            </a:r>
            <a:endParaRPr lang="en-US" sz="2000" b="1" dirty="0"/>
          </a:p>
        </p:txBody>
      </p:sp>
      <p:sp>
        <p:nvSpPr>
          <p:cNvPr id="40" name="39 - TextBox"/>
          <p:cNvSpPr txBox="1"/>
          <p:nvPr/>
        </p:nvSpPr>
        <p:spPr>
          <a:xfrm>
            <a:off x="1142976" y="214290"/>
            <a:ext cx="5357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Ένταση     Ηλεκτρικού  ρεύματος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5" name="14 - TextBox"/>
          <p:cNvSpPr txBox="1"/>
          <p:nvPr/>
        </p:nvSpPr>
        <p:spPr>
          <a:xfrm>
            <a:off x="0" y="714356"/>
            <a:ext cx="6357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/>
              <a:t>Τύπος -  για την ένταση του ηλεκτρικού ρεύματος</a:t>
            </a:r>
          </a:p>
          <a:p>
            <a:r>
              <a:rPr lang="el-GR" sz="2000" b="1" dirty="0" smtClean="0"/>
              <a:t> </a:t>
            </a:r>
            <a:endParaRPr lang="en-US" sz="2000" b="1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3286116" y="3214686"/>
            <a:ext cx="10715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I = </a:t>
            </a:r>
            <a:endParaRPr lang="en-US" sz="6000" dirty="0"/>
          </a:p>
        </p:txBody>
      </p:sp>
      <p:cxnSp>
        <p:nvCxnSpPr>
          <p:cNvPr id="19" name="18 - Ευθεία γραμμή σύνδεσης"/>
          <p:cNvCxnSpPr/>
          <p:nvPr/>
        </p:nvCxnSpPr>
        <p:spPr>
          <a:xfrm>
            <a:off x="4357686" y="3714752"/>
            <a:ext cx="928694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- TextBox"/>
          <p:cNvSpPr txBox="1"/>
          <p:nvPr/>
        </p:nvSpPr>
        <p:spPr>
          <a:xfrm>
            <a:off x="4357686" y="2714620"/>
            <a:ext cx="571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q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22" name="21 - TextBox"/>
          <p:cNvSpPr txBox="1"/>
          <p:nvPr/>
        </p:nvSpPr>
        <p:spPr>
          <a:xfrm>
            <a:off x="4500562" y="3500438"/>
            <a:ext cx="571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00FF"/>
                </a:solidFill>
              </a:rPr>
              <a:t>t</a:t>
            </a:r>
            <a:endParaRPr lang="en-US" sz="6000" dirty="0">
              <a:solidFill>
                <a:srgbClr val="0000FF"/>
              </a:solidFill>
            </a:endParaRPr>
          </a:p>
        </p:txBody>
      </p:sp>
      <p:sp>
        <p:nvSpPr>
          <p:cNvPr id="17" name="16 - TextBox"/>
          <p:cNvSpPr txBox="1"/>
          <p:nvPr/>
        </p:nvSpPr>
        <p:spPr>
          <a:xfrm>
            <a:off x="214282" y="4357694"/>
            <a:ext cx="21431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Ένταση ηλεκτρικού </a:t>
            </a:r>
            <a:r>
              <a:rPr lang="el-GR" b="1" u="sng" dirty="0" smtClean="0"/>
              <a:t>ρεύματος</a:t>
            </a:r>
            <a:r>
              <a:rPr lang="en-US" b="1" u="sng" dirty="0" smtClean="0"/>
              <a:t> </a:t>
            </a:r>
            <a:r>
              <a:rPr lang="el-GR" b="1" u="sng" dirty="0" smtClean="0"/>
              <a:t>ή ρεύμα</a:t>
            </a:r>
            <a:r>
              <a:rPr lang="el-GR" b="1" dirty="0" smtClean="0"/>
              <a:t>  (</a:t>
            </a:r>
            <a:r>
              <a:rPr lang="el-GR" b="1" dirty="0" err="1" smtClean="0"/>
              <a:t>π.χ</a:t>
            </a:r>
            <a:r>
              <a:rPr lang="el-GR" b="1" dirty="0" smtClean="0"/>
              <a:t>  5 Α)</a:t>
            </a:r>
            <a:endParaRPr lang="en-US" b="1" dirty="0"/>
          </a:p>
        </p:txBody>
      </p:sp>
      <p:sp>
        <p:nvSpPr>
          <p:cNvPr id="18" name="17 - Ορθογώνιο"/>
          <p:cNvSpPr/>
          <p:nvPr/>
        </p:nvSpPr>
        <p:spPr>
          <a:xfrm>
            <a:off x="6143620" y="1285860"/>
            <a:ext cx="30003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Το συνολικό </a:t>
            </a:r>
            <a:r>
              <a:rPr lang="el-GR" b="1" u="sng" dirty="0" smtClean="0">
                <a:solidFill>
                  <a:srgbClr val="FF0000"/>
                </a:solidFill>
              </a:rPr>
              <a:t>φορτίο</a:t>
            </a:r>
            <a:r>
              <a:rPr lang="el-GR" b="1" dirty="0" smtClean="0">
                <a:solidFill>
                  <a:srgbClr val="FF0000"/>
                </a:solidFill>
              </a:rPr>
              <a:t> των φορτισμένων σωματιδίων  που περνάνε  από την κάθετη  διατομή του αγωγού (</a:t>
            </a:r>
            <a:r>
              <a:rPr lang="el-GR" b="1" dirty="0" err="1" smtClean="0">
                <a:solidFill>
                  <a:srgbClr val="FF0000"/>
                </a:solidFill>
              </a:rPr>
              <a:t>π.χ</a:t>
            </a:r>
            <a:r>
              <a:rPr lang="el-GR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l-GR" b="1" dirty="0" smtClean="0">
                <a:solidFill>
                  <a:srgbClr val="FF0000"/>
                </a:solidFill>
              </a:rPr>
              <a:t>20</a:t>
            </a:r>
            <a:r>
              <a:rPr lang="en-US" b="1" dirty="0" smtClean="0">
                <a:solidFill>
                  <a:srgbClr val="FF0000"/>
                </a:solidFill>
              </a:rPr>
              <a:t>C ) </a:t>
            </a:r>
            <a:r>
              <a:rPr lang="el-GR" b="1" dirty="0" smtClean="0">
                <a:solidFill>
                  <a:srgbClr val="FF0000"/>
                </a:solidFill>
              </a:rPr>
              <a:t>σε χρόνο </a:t>
            </a:r>
            <a:r>
              <a:rPr lang="en-US" b="1" dirty="0" smtClean="0">
                <a:solidFill>
                  <a:srgbClr val="FF0000"/>
                </a:solidFill>
              </a:rPr>
              <a:t>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19 - Ορθογώνιο"/>
          <p:cNvSpPr/>
          <p:nvPr/>
        </p:nvSpPr>
        <p:spPr>
          <a:xfrm>
            <a:off x="5500694" y="5429264"/>
            <a:ext cx="33576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u="sng" dirty="0" smtClean="0">
                <a:solidFill>
                  <a:srgbClr val="0000FF"/>
                </a:solidFill>
              </a:rPr>
              <a:t>χρονικό διάστημα  </a:t>
            </a:r>
            <a:r>
              <a:rPr lang="el-GR" b="1" dirty="0" smtClean="0">
                <a:solidFill>
                  <a:srgbClr val="0000FF"/>
                </a:solidFill>
              </a:rPr>
              <a:t>που πέρασαν τα φορτισμένα 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l-GR" b="1" dirty="0" smtClean="0">
                <a:solidFill>
                  <a:srgbClr val="0000FF"/>
                </a:solidFill>
              </a:rPr>
              <a:t>σωματίδια από την  κάθετη διατομή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l-GR" b="1" dirty="0" smtClean="0">
                <a:solidFill>
                  <a:srgbClr val="0000FF"/>
                </a:solidFill>
              </a:rPr>
              <a:t>(</a:t>
            </a:r>
            <a:r>
              <a:rPr lang="el-GR" b="1" dirty="0" err="1" smtClean="0">
                <a:solidFill>
                  <a:srgbClr val="0000FF"/>
                </a:solidFill>
              </a:rPr>
              <a:t>π.χ</a:t>
            </a:r>
            <a:r>
              <a:rPr lang="el-GR" b="1" dirty="0" smtClean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l-GR" b="1" dirty="0" smtClean="0">
                <a:solidFill>
                  <a:srgbClr val="0000FF"/>
                </a:solidFill>
              </a:rPr>
              <a:t>4</a:t>
            </a:r>
            <a:r>
              <a:rPr lang="en-US" b="1" dirty="0" smtClean="0">
                <a:solidFill>
                  <a:srgbClr val="0000FF"/>
                </a:solidFill>
              </a:rPr>
              <a:t>s </a:t>
            </a:r>
            <a:r>
              <a:rPr lang="en-US" b="1" dirty="0" smtClean="0"/>
              <a:t>)</a:t>
            </a:r>
            <a:endParaRPr lang="en-US" dirty="0"/>
          </a:p>
        </p:txBody>
      </p:sp>
      <p:sp>
        <p:nvSpPr>
          <p:cNvPr id="23" name="22 - Επεξήγηση με σύννεφο"/>
          <p:cNvSpPr/>
          <p:nvPr/>
        </p:nvSpPr>
        <p:spPr>
          <a:xfrm>
            <a:off x="5715008" y="928670"/>
            <a:ext cx="3428992" cy="2214578"/>
          </a:xfrm>
          <a:prstGeom prst="cloudCallout">
            <a:avLst>
              <a:gd name="adj1" fmla="val -70172"/>
              <a:gd name="adj2" fmla="val 4290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23 - Επεξήγηση με σύννεφο"/>
          <p:cNvSpPr/>
          <p:nvPr/>
        </p:nvSpPr>
        <p:spPr>
          <a:xfrm>
            <a:off x="5143472" y="5214926"/>
            <a:ext cx="4000528" cy="1643074"/>
          </a:xfrm>
          <a:prstGeom prst="cloudCallout">
            <a:avLst>
              <a:gd name="adj1" fmla="val -55587"/>
              <a:gd name="adj2" fmla="val -10042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24 - Επεξήγηση με σύννεφο"/>
          <p:cNvSpPr/>
          <p:nvPr/>
        </p:nvSpPr>
        <p:spPr>
          <a:xfrm>
            <a:off x="0" y="4143380"/>
            <a:ext cx="2571736" cy="1357322"/>
          </a:xfrm>
          <a:prstGeom prst="cloudCallout">
            <a:avLst>
              <a:gd name="adj1" fmla="val 84282"/>
              <a:gd name="adj2" fmla="val -7683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23" grpId="0" animBg="1"/>
      <p:bldP spid="24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986546"/>
            <a:ext cx="4000528" cy="3728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TextBox"/>
          <p:cNvSpPr txBox="1"/>
          <p:nvPr/>
        </p:nvSpPr>
        <p:spPr>
          <a:xfrm>
            <a:off x="571472" y="357166"/>
            <a:ext cx="2428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	</a:t>
            </a:r>
            <a:endParaRPr lang="en-US" sz="2000" b="1" dirty="0"/>
          </a:p>
        </p:txBody>
      </p:sp>
      <p:sp>
        <p:nvSpPr>
          <p:cNvPr id="40" name="39 - TextBox"/>
          <p:cNvSpPr txBox="1"/>
          <p:nvPr/>
        </p:nvSpPr>
        <p:spPr>
          <a:xfrm>
            <a:off x="714348" y="285728"/>
            <a:ext cx="8286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Τάση – Διαφορά δυναμικού ηλεκτρικής  πηγής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5143504" y="2571744"/>
            <a:ext cx="4000496" cy="255454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</a:rPr>
              <a:t>Τάση ή Διαφορά δυναμικού (</a:t>
            </a:r>
            <a:r>
              <a:rPr lang="en-US" sz="2000" b="1" dirty="0" smtClean="0">
                <a:solidFill>
                  <a:srgbClr val="FF0000"/>
                </a:solidFill>
              </a:rPr>
              <a:t>V)</a:t>
            </a:r>
            <a:r>
              <a:rPr lang="el-GR" sz="2000" b="1" dirty="0" smtClean="0">
                <a:solidFill>
                  <a:srgbClr val="FF0000"/>
                </a:solidFill>
              </a:rPr>
              <a:t> πηγής είναι ένας αριθμός  </a:t>
            </a:r>
            <a:r>
              <a:rPr lang="el-GR" sz="2000" dirty="0" smtClean="0"/>
              <a:t>που  δείχνει </a:t>
            </a:r>
            <a:r>
              <a:rPr lang="el-GR" sz="2000" b="1" u="sng" dirty="0" smtClean="0"/>
              <a:t>πόση ενέργεια παίρνουν, ηλεκτρόνια</a:t>
            </a:r>
            <a:r>
              <a:rPr lang="el-GR" sz="2000" u="sng" dirty="0" smtClean="0"/>
              <a:t>  </a:t>
            </a:r>
            <a:r>
              <a:rPr lang="el-GR" sz="2000" dirty="0" smtClean="0"/>
              <a:t>(η φορτισμένα σωματίδια) που έχουν συνολικό ηλεκτρικό φορτίο </a:t>
            </a:r>
            <a:r>
              <a:rPr lang="en-US" sz="2000" dirty="0" smtClean="0"/>
              <a:t>1C</a:t>
            </a:r>
            <a:r>
              <a:rPr lang="el-GR" sz="2000" dirty="0" smtClean="0"/>
              <a:t>, </a:t>
            </a:r>
            <a:r>
              <a:rPr lang="el-GR" sz="2000" b="1" dirty="0" smtClean="0"/>
              <a:t> </a:t>
            </a:r>
            <a:r>
              <a:rPr lang="el-GR" sz="2000" dirty="0" smtClean="0"/>
              <a:t>από την  ηλεκτρική  πηγή </a:t>
            </a:r>
          </a:p>
          <a:p>
            <a:endParaRPr lang="el-GR" sz="2000" b="1" dirty="0" smtClean="0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9 - Ευθύγραμμο βέλος σύνδεσης"/>
          <p:cNvCxnSpPr/>
          <p:nvPr/>
        </p:nvCxnSpPr>
        <p:spPr>
          <a:xfrm flipV="1">
            <a:off x="2857488" y="3286124"/>
            <a:ext cx="2500330" cy="9286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- TextBox"/>
          <p:cNvSpPr txBox="1"/>
          <p:nvPr/>
        </p:nvSpPr>
        <p:spPr>
          <a:xfrm>
            <a:off x="1857356" y="3643314"/>
            <a:ext cx="13573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Μπαταρία – ηλεκτρική πηγή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TextBox"/>
          <p:cNvSpPr txBox="1"/>
          <p:nvPr/>
        </p:nvSpPr>
        <p:spPr>
          <a:xfrm>
            <a:off x="571472" y="357166"/>
            <a:ext cx="2428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	</a:t>
            </a:r>
            <a:endParaRPr lang="en-US" sz="2000" b="1" dirty="0"/>
          </a:p>
        </p:txBody>
      </p:sp>
      <p:sp>
        <p:nvSpPr>
          <p:cNvPr id="40" name="39 - TextBox"/>
          <p:cNvSpPr txBox="1"/>
          <p:nvPr/>
        </p:nvSpPr>
        <p:spPr>
          <a:xfrm>
            <a:off x="1142976" y="214290"/>
            <a:ext cx="6215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Τάση – Διαφορά δυναμικού καταναλωτή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285720" y="5534561"/>
            <a:ext cx="8215370" cy="1323439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l-GR" sz="2000" dirty="0" smtClean="0">
                <a:solidFill>
                  <a:srgbClr val="FF0000"/>
                </a:solidFill>
              </a:rPr>
              <a:t>Τάση ή Διαφορά δυναμικού καταναλωτή είναι ένας αριθμός  </a:t>
            </a:r>
            <a:r>
              <a:rPr lang="el-GR" sz="2000" dirty="0" smtClean="0"/>
              <a:t>που  δείχνει </a:t>
            </a:r>
            <a:r>
              <a:rPr lang="el-GR" sz="2000" b="1" u="sng" dirty="0" smtClean="0"/>
              <a:t>πόση ενέργεια  δίνουν </a:t>
            </a:r>
            <a:r>
              <a:rPr lang="el-GR" sz="2000" dirty="0" smtClean="0"/>
              <a:t>τα ηλεκτρόνια, που έχουν συνολικό ηλεκτρικό φορτίο </a:t>
            </a:r>
            <a:r>
              <a:rPr lang="en-US" sz="2000" dirty="0" smtClean="0"/>
              <a:t>1C</a:t>
            </a:r>
            <a:r>
              <a:rPr lang="el-GR" sz="2000" dirty="0" smtClean="0"/>
              <a:t>, στον καταναλωτή.</a:t>
            </a:r>
          </a:p>
          <a:p>
            <a:endParaRPr lang="el-GR" sz="2000" b="1" dirty="0" smtClean="0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857232"/>
            <a:ext cx="4200062" cy="4429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8 - Ευθύγραμμο βέλος σύνδεσης"/>
          <p:cNvCxnSpPr/>
          <p:nvPr/>
        </p:nvCxnSpPr>
        <p:spPr>
          <a:xfrm>
            <a:off x="3571868" y="4929198"/>
            <a:ext cx="928694" cy="78581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- Ευθύγραμμο βέλος σύνδεσης"/>
          <p:cNvCxnSpPr/>
          <p:nvPr/>
        </p:nvCxnSpPr>
        <p:spPr>
          <a:xfrm>
            <a:off x="1142976" y="4214818"/>
            <a:ext cx="2357454" cy="142876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- Ορθογώνιο"/>
          <p:cNvSpPr/>
          <p:nvPr/>
        </p:nvSpPr>
        <p:spPr>
          <a:xfrm>
            <a:off x="2714612" y="4643446"/>
            <a:ext cx="1482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καταναλωτής</a:t>
            </a:r>
            <a:endParaRPr lang="el-GR" dirty="0"/>
          </a:p>
        </p:txBody>
      </p:sp>
      <p:sp>
        <p:nvSpPr>
          <p:cNvPr id="14" name="13 - Ορθογώνιο"/>
          <p:cNvSpPr/>
          <p:nvPr/>
        </p:nvSpPr>
        <p:spPr>
          <a:xfrm>
            <a:off x="357158" y="4000504"/>
            <a:ext cx="1482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καταναλωτής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  <p:bldP spid="12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TextBox"/>
          <p:cNvSpPr txBox="1"/>
          <p:nvPr/>
        </p:nvSpPr>
        <p:spPr>
          <a:xfrm>
            <a:off x="571472" y="357166"/>
            <a:ext cx="2428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	</a:t>
            </a:r>
            <a:endParaRPr lang="en-US" sz="2000" b="1" dirty="0"/>
          </a:p>
        </p:txBody>
      </p:sp>
      <p:sp>
        <p:nvSpPr>
          <p:cNvPr id="40" name="39 - TextBox"/>
          <p:cNvSpPr txBox="1"/>
          <p:nvPr/>
        </p:nvSpPr>
        <p:spPr>
          <a:xfrm>
            <a:off x="1142976" y="214290"/>
            <a:ext cx="5357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Τάση – Διαφορά δυναμικού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4813596"/>
            <a:ext cx="1938670" cy="2044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Ορθογώνιο"/>
          <p:cNvSpPr/>
          <p:nvPr/>
        </p:nvSpPr>
        <p:spPr>
          <a:xfrm>
            <a:off x="357158" y="1214422"/>
            <a:ext cx="81439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Ερώτηση</a:t>
            </a:r>
          </a:p>
          <a:p>
            <a:r>
              <a:rPr lang="el-GR" dirty="0" smtClean="0"/>
              <a:t>Τι σημαίνει ότι μπαταρία έχει τάση 12 </a:t>
            </a:r>
            <a:r>
              <a:rPr lang="en-US" dirty="0" smtClean="0"/>
              <a:t>V</a:t>
            </a:r>
            <a:r>
              <a:rPr lang="el-GR" dirty="0" smtClean="0"/>
              <a:t> (=12 βολτ);</a:t>
            </a:r>
          </a:p>
        </p:txBody>
      </p:sp>
      <p:sp>
        <p:nvSpPr>
          <p:cNvPr id="8" name="7 - Ορθογώνιο"/>
          <p:cNvSpPr/>
          <p:nvPr/>
        </p:nvSpPr>
        <p:spPr>
          <a:xfrm>
            <a:off x="1500166" y="3000372"/>
            <a:ext cx="62150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Απάντηση </a:t>
            </a:r>
          </a:p>
          <a:p>
            <a:r>
              <a:rPr lang="el-GR" dirty="0" smtClean="0"/>
              <a:t>Σημαίνει ότι η μπαταρία, θα δώσει ενέργεια 12</a:t>
            </a:r>
            <a:r>
              <a:rPr lang="en-US" dirty="0" smtClean="0"/>
              <a:t>J</a:t>
            </a:r>
            <a:r>
              <a:rPr lang="el-GR" dirty="0" smtClean="0"/>
              <a:t> (=12 </a:t>
            </a:r>
            <a:r>
              <a:rPr lang="el-GR" dirty="0" err="1" smtClean="0"/>
              <a:t>τζάουλ</a:t>
            </a:r>
            <a:r>
              <a:rPr lang="el-GR" dirty="0" smtClean="0"/>
              <a:t>)</a:t>
            </a:r>
            <a:r>
              <a:rPr lang="en-US" dirty="0" smtClean="0"/>
              <a:t> </a:t>
            </a:r>
            <a:r>
              <a:rPr lang="el-GR" dirty="0" smtClean="0"/>
              <a:t>σε ηλεκτρόνια (ή άλλα φορτισμένα σωματίδια) που έχουν συνολικό φορτίο 1</a:t>
            </a:r>
            <a:r>
              <a:rPr lang="en-US" dirty="0" smtClean="0"/>
              <a:t>C</a:t>
            </a:r>
            <a:r>
              <a:rPr lang="el-GR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822825"/>
            <a:ext cx="4367213" cy="203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4 - Ευθύγραμμο βέλος σύνδεσης"/>
          <p:cNvCxnSpPr/>
          <p:nvPr/>
        </p:nvCxnSpPr>
        <p:spPr>
          <a:xfrm rot="16200000" flipV="1">
            <a:off x="357158" y="5572140"/>
            <a:ext cx="1285884" cy="28575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- TextBox"/>
          <p:cNvSpPr txBox="1"/>
          <p:nvPr/>
        </p:nvSpPr>
        <p:spPr>
          <a:xfrm>
            <a:off x="214282" y="4643446"/>
            <a:ext cx="18944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 smtClean="0"/>
              <a:t>Κινητήρας αυτοκινήτου</a:t>
            </a:r>
          </a:p>
        </p:txBody>
      </p:sp>
      <p:sp>
        <p:nvSpPr>
          <p:cNvPr id="8" name="7 - Ορθογώνιο"/>
          <p:cNvSpPr/>
          <p:nvPr/>
        </p:nvSpPr>
        <p:spPr>
          <a:xfrm>
            <a:off x="0" y="928670"/>
            <a:ext cx="92155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Ο </a:t>
            </a:r>
            <a:r>
              <a:rPr lang="el-GR" b="1" dirty="0" smtClean="0"/>
              <a:t>κινητήρας</a:t>
            </a:r>
            <a:r>
              <a:rPr lang="el-GR" dirty="0" smtClean="0"/>
              <a:t> είναι σύστημα μηχανημάτων,  που έχει την ικανότητα να </a:t>
            </a:r>
            <a:r>
              <a:rPr lang="el-GR" b="1" dirty="0" smtClean="0"/>
              <a:t>μετατρέπει</a:t>
            </a:r>
            <a:r>
              <a:rPr lang="el-GR" dirty="0" smtClean="0"/>
              <a:t> την </a:t>
            </a:r>
            <a:r>
              <a:rPr lang="el-GR" u="sng" dirty="0" smtClean="0"/>
              <a:t>κάθε μορφή ενέργειας που του προσφέρεται σε κινητική ενέργεια</a:t>
            </a:r>
            <a:r>
              <a:rPr lang="el-GR" dirty="0" smtClean="0"/>
              <a:t>. </a:t>
            </a:r>
          </a:p>
          <a:p>
            <a:endParaRPr lang="el-GR" dirty="0" smtClean="0"/>
          </a:p>
          <a:p>
            <a:r>
              <a:rPr lang="el-GR" dirty="0" smtClean="0"/>
              <a:t>Είναι δηλαδή  μηχάνημα,  που χρησιμοποιείται για να βάλει σε κίνηση κάτι άλλο. </a:t>
            </a:r>
            <a:endParaRPr lang="el-G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5610" y="4041813"/>
            <a:ext cx="2338390" cy="281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- TextBox"/>
          <p:cNvSpPr txBox="1"/>
          <p:nvPr/>
        </p:nvSpPr>
        <p:spPr>
          <a:xfrm>
            <a:off x="5072066" y="2857496"/>
            <a:ext cx="432332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Ηλεκτρικός κινητήρας </a:t>
            </a:r>
          </a:p>
          <a:p>
            <a:r>
              <a:rPr lang="el-GR" dirty="0" smtClean="0"/>
              <a:t>(μετατρέπει  την ηλεκτρική ενέργεια σε κινητική ενέργεια</a:t>
            </a:r>
            <a:r>
              <a:rPr lang="el-GR" sz="1400" dirty="0" smtClean="0"/>
              <a:t>(ότι κινείται έχει κινητική ενέργεια) </a:t>
            </a:r>
            <a:r>
              <a:rPr lang="el-GR" sz="2000" dirty="0" smtClean="0"/>
              <a:t>)</a:t>
            </a:r>
          </a:p>
        </p:txBody>
      </p:sp>
      <p:sp>
        <p:nvSpPr>
          <p:cNvPr id="11" name="10 - TextBox"/>
          <p:cNvSpPr txBox="1"/>
          <p:nvPr/>
        </p:nvSpPr>
        <p:spPr>
          <a:xfrm>
            <a:off x="2143108" y="142852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ΚΙΝΗΤΗΡΕΣ</a:t>
            </a:r>
          </a:p>
        </p:txBody>
      </p:sp>
      <p:cxnSp>
        <p:nvCxnSpPr>
          <p:cNvPr id="9" name="8 - Ευθύγραμμο βέλος σύνδεσης"/>
          <p:cNvCxnSpPr/>
          <p:nvPr/>
        </p:nvCxnSpPr>
        <p:spPr>
          <a:xfrm rot="16200000" flipV="1">
            <a:off x="7250131" y="3822703"/>
            <a:ext cx="1143802" cy="9279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571480"/>
            <a:ext cx="87868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Μία ηλεκτρική συσκευή όταν διαρρέεται από ηλεκτρικό ρεύμα ( Ι) τότε μεταφέρεται σε   αυτή   ηλεκτρική ενέργεια </a:t>
            </a:r>
            <a:r>
              <a:rPr lang="el-GR" b="1" dirty="0" smtClean="0">
                <a:solidFill>
                  <a:srgbClr val="FF0000"/>
                </a:solidFill>
              </a:rPr>
              <a:t>(</a:t>
            </a:r>
            <a:r>
              <a:rPr lang="el-GR" b="1" dirty="0" err="1" smtClean="0">
                <a:solidFill>
                  <a:srgbClr val="FF0000"/>
                </a:solidFill>
              </a:rPr>
              <a:t>Ε</a:t>
            </a:r>
            <a:r>
              <a:rPr lang="el-GR" b="1" baseline="-25000" dirty="0" err="1" smtClean="0">
                <a:solidFill>
                  <a:srgbClr val="FF0000"/>
                </a:solidFill>
              </a:rPr>
              <a:t>ηλ</a:t>
            </a:r>
            <a:r>
              <a:rPr lang="el-GR" b="1" dirty="0" smtClean="0">
                <a:solidFill>
                  <a:srgbClr val="FF0000"/>
                </a:solidFill>
              </a:rPr>
              <a:t>).</a:t>
            </a:r>
            <a:r>
              <a:rPr lang="el-GR" dirty="0" smtClean="0"/>
              <a:t>  </a:t>
            </a:r>
          </a:p>
          <a:p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1" y="4143221"/>
            <a:ext cx="6357950" cy="2714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TextBox"/>
          <p:cNvSpPr txBox="1"/>
          <p:nvPr/>
        </p:nvSpPr>
        <p:spPr>
          <a:xfrm>
            <a:off x="2786050" y="3857628"/>
            <a:ext cx="7358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Ηλεκτρικές συσκευές – καταναλωτές - Δίπολα</a:t>
            </a:r>
          </a:p>
        </p:txBody>
      </p:sp>
      <p:sp>
        <p:nvSpPr>
          <p:cNvPr id="7" name="6 - Ορθογώνιο"/>
          <p:cNvSpPr/>
          <p:nvPr/>
        </p:nvSpPr>
        <p:spPr>
          <a:xfrm>
            <a:off x="285720" y="1285860"/>
            <a:ext cx="8429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l-GR" dirty="0" smtClean="0"/>
              <a:t> Ένα </a:t>
            </a:r>
            <a:r>
              <a:rPr lang="el-GR" u="sng" dirty="0" smtClean="0"/>
              <a:t>μέρος</a:t>
            </a:r>
            <a:r>
              <a:rPr lang="el-GR" dirty="0" smtClean="0"/>
              <a:t> της ηλεκτρικής ενέργειας,  που μεταφέρεται στην συσκευή  μετατρέπεται, </a:t>
            </a:r>
            <a:r>
              <a:rPr lang="el-GR" i="1" u="sng" dirty="0" smtClean="0"/>
              <a:t>σε μία χρήσιμη ενέργεια </a:t>
            </a:r>
            <a:r>
              <a:rPr lang="el-GR" dirty="0" smtClean="0"/>
              <a:t>( π.χ. μηχανική ενέργεια  σε κινητήρα)  ενώ  το υπόλοιπο </a:t>
            </a:r>
            <a:r>
              <a:rPr lang="el-GR" u="sng" dirty="0" smtClean="0"/>
              <a:t>μέρος</a:t>
            </a:r>
            <a:r>
              <a:rPr lang="el-GR" dirty="0" smtClean="0"/>
              <a:t>,   μετατρέπεται </a:t>
            </a:r>
            <a:r>
              <a:rPr lang="el-GR" u="sng" dirty="0" smtClean="0"/>
              <a:t>σε θερμική ενέργεια </a:t>
            </a:r>
            <a:r>
              <a:rPr lang="el-GR" dirty="0" smtClean="0"/>
              <a:t>λόγω του φαινομένου </a:t>
            </a:r>
            <a:r>
              <a:rPr lang="el-GR" dirty="0" err="1" smtClean="0"/>
              <a:t>τζάουλ</a:t>
            </a:r>
            <a:r>
              <a:rPr lang="el-GR" dirty="0" smtClean="0"/>
              <a:t>. </a:t>
            </a:r>
          </a:p>
          <a:p>
            <a:r>
              <a:rPr lang="el-GR" dirty="0" smtClean="0"/>
              <a:t>Η </a:t>
            </a:r>
            <a:r>
              <a:rPr lang="el-GR" dirty="0" err="1" smtClean="0"/>
              <a:t>θερμικη</a:t>
            </a:r>
            <a:r>
              <a:rPr lang="el-GR" dirty="0" smtClean="0"/>
              <a:t> ενέργεια απελευθερώνεται στο περιβάλλον με τη μορφή θερμότητας </a:t>
            </a:r>
            <a:r>
              <a:rPr lang="en-US" dirty="0" smtClean="0"/>
              <a:t>Q</a:t>
            </a:r>
            <a:endParaRPr lang="el-GR" dirty="0"/>
          </a:p>
        </p:txBody>
      </p:sp>
      <p:sp>
        <p:nvSpPr>
          <p:cNvPr id="8" name="7 - Ορθογώνιο"/>
          <p:cNvSpPr/>
          <p:nvPr/>
        </p:nvSpPr>
        <p:spPr>
          <a:xfrm>
            <a:off x="142844" y="2857496"/>
            <a:ext cx="72866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l-GR" dirty="0" smtClean="0"/>
              <a:t> Βέβαια αν η ηλεκτρική συσκευή είναι </a:t>
            </a:r>
            <a:r>
              <a:rPr lang="el-GR" u="sng" dirty="0" smtClean="0"/>
              <a:t>αντιστάτης</a:t>
            </a:r>
            <a:r>
              <a:rPr lang="el-GR" dirty="0" smtClean="0"/>
              <a:t> , και υπακούει στο νόμο του Ωμ,  τότε όλη η ηλεκτρική ενέργεια που προσφέρεται στη συσκευή </a:t>
            </a:r>
            <a:r>
              <a:rPr lang="el-GR" u="sng" dirty="0" smtClean="0"/>
              <a:t>μετατρέπεται σε θερμική ενέργεια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9" name="8 - TextBox"/>
          <p:cNvSpPr txBox="1"/>
          <p:nvPr/>
        </p:nvSpPr>
        <p:spPr>
          <a:xfrm>
            <a:off x="2143108" y="142852"/>
            <a:ext cx="4000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ΗΛΕΚΤΡΙΚΗ ΕΝΕΡΓΕΙΑ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285720" y="928670"/>
            <a:ext cx="80724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Μία ηλεκτρική </a:t>
            </a:r>
            <a:r>
              <a:rPr lang="el-GR" u="sng" dirty="0" smtClean="0"/>
              <a:t>συσκευή</a:t>
            </a:r>
            <a:r>
              <a:rPr lang="el-GR" dirty="0" smtClean="0"/>
              <a:t> </a:t>
            </a:r>
            <a:r>
              <a:rPr lang="en-US" dirty="0" smtClean="0"/>
              <a:t> </a:t>
            </a:r>
            <a:r>
              <a:rPr lang="el-GR" dirty="0" smtClean="0"/>
              <a:t>η οποία έχει μια ορισμένη </a:t>
            </a:r>
            <a:r>
              <a:rPr lang="el-GR" b="1" u="sng" dirty="0" smtClean="0">
                <a:solidFill>
                  <a:srgbClr val="00B050"/>
                </a:solidFill>
              </a:rPr>
              <a:t>τάση </a:t>
            </a:r>
            <a:r>
              <a:rPr lang="en-US" b="1" u="sng" dirty="0" smtClean="0">
                <a:solidFill>
                  <a:srgbClr val="00B050"/>
                </a:solidFill>
              </a:rPr>
              <a:t>V</a:t>
            </a:r>
            <a:r>
              <a:rPr lang="en-US" dirty="0" smtClean="0"/>
              <a:t>,  </a:t>
            </a:r>
            <a:r>
              <a:rPr lang="el-GR" dirty="0" smtClean="0"/>
              <a:t>και  διαρρέεται από ηλεκτρικό ρεύμα , δηλαδή από φορτισμένα σωματίδια (π.χ.  ελεύθερα ηλεκτρόνια ) </a:t>
            </a:r>
            <a:r>
              <a:rPr lang="el-GR" u="sng" dirty="0" smtClean="0">
                <a:solidFill>
                  <a:srgbClr val="0000FF"/>
                </a:solidFill>
              </a:rPr>
              <a:t>συνολικού φορτίου </a:t>
            </a:r>
            <a:r>
              <a:rPr lang="en-US" u="sng" dirty="0" smtClean="0">
                <a:solidFill>
                  <a:srgbClr val="0000FF"/>
                </a:solidFill>
              </a:rPr>
              <a:t>q </a:t>
            </a:r>
            <a:r>
              <a:rPr lang="en-US" dirty="0" smtClean="0"/>
              <a:t>,</a:t>
            </a:r>
            <a:r>
              <a:rPr lang="el-GR" dirty="0" smtClean="0"/>
              <a:t>τότε </a:t>
            </a:r>
            <a:r>
              <a:rPr lang="el-GR" u="sng" dirty="0" smtClean="0">
                <a:solidFill>
                  <a:srgbClr val="FF0000"/>
                </a:solidFill>
              </a:rPr>
              <a:t>μεταφέρεται σε   αυτή   ηλεκτρική ενέργεια (</a:t>
            </a:r>
            <a:r>
              <a:rPr lang="el-GR" u="sng" dirty="0" err="1" smtClean="0">
                <a:solidFill>
                  <a:srgbClr val="FF0000"/>
                </a:solidFill>
              </a:rPr>
              <a:t>Ε</a:t>
            </a:r>
            <a:r>
              <a:rPr lang="el-GR" u="sng" baseline="-25000" dirty="0" err="1" smtClean="0">
                <a:solidFill>
                  <a:srgbClr val="FF0000"/>
                </a:solidFill>
              </a:rPr>
              <a:t>ηλ</a:t>
            </a:r>
            <a:r>
              <a:rPr lang="el-GR" u="sng" dirty="0" smtClean="0">
                <a:solidFill>
                  <a:srgbClr val="FF0000"/>
                </a:solidFill>
              </a:rPr>
              <a:t>):</a:t>
            </a:r>
            <a:endParaRPr lang="el-GR" dirty="0" smtClean="0">
              <a:solidFill>
                <a:srgbClr val="FF0000"/>
              </a:solidFill>
            </a:endParaRPr>
          </a:p>
          <a:p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1" y="4143221"/>
            <a:ext cx="6357950" cy="2714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TextBox"/>
          <p:cNvSpPr txBox="1"/>
          <p:nvPr/>
        </p:nvSpPr>
        <p:spPr>
          <a:xfrm>
            <a:off x="2786050" y="3857628"/>
            <a:ext cx="7358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Ηλεκτρικές συσκευές – καταναλωτές - Δίπολα</a:t>
            </a:r>
          </a:p>
        </p:txBody>
      </p:sp>
      <p:sp>
        <p:nvSpPr>
          <p:cNvPr id="9" name="8 - Ορθογώνιο"/>
          <p:cNvSpPr/>
          <p:nvPr/>
        </p:nvSpPr>
        <p:spPr>
          <a:xfrm>
            <a:off x="2071670" y="2143116"/>
            <a:ext cx="4651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400" b="1" dirty="0" smtClean="0"/>
              <a:t>=</a:t>
            </a:r>
            <a:endParaRPr lang="en-US" sz="4400" b="1" dirty="0"/>
          </a:p>
        </p:txBody>
      </p:sp>
      <p:sp>
        <p:nvSpPr>
          <p:cNvPr id="10" name="9 - Ορθογώνιο"/>
          <p:cNvSpPr/>
          <p:nvPr/>
        </p:nvSpPr>
        <p:spPr>
          <a:xfrm>
            <a:off x="1214414" y="2071678"/>
            <a:ext cx="11430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4400" b="1" dirty="0" err="1" smtClean="0">
                <a:solidFill>
                  <a:srgbClr val="FF0000"/>
                </a:solidFill>
              </a:rPr>
              <a:t>Ε</a:t>
            </a:r>
            <a:r>
              <a:rPr lang="el-GR" sz="4400" b="1" baseline="-25000" dirty="0" err="1" smtClean="0">
                <a:solidFill>
                  <a:srgbClr val="FF0000"/>
                </a:solidFill>
              </a:rPr>
              <a:t>ηλ</a:t>
            </a:r>
            <a:endParaRPr lang="en-US" sz="4400" b="1" baseline="-25000" dirty="0">
              <a:solidFill>
                <a:srgbClr val="FF0000"/>
              </a:solidFill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2714612" y="2143116"/>
            <a:ext cx="10001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</a:rPr>
              <a:t>q </a:t>
            </a:r>
            <a:r>
              <a:rPr lang="el-GR" sz="4400" baseline="30000" dirty="0" smtClean="0">
                <a:solidFill>
                  <a:srgbClr val="0070C0"/>
                </a:solidFill>
              </a:rPr>
              <a:t>.</a:t>
            </a:r>
            <a:r>
              <a:rPr lang="el-GR" sz="4400" dirty="0" smtClean="0">
                <a:solidFill>
                  <a:srgbClr val="0070C0"/>
                </a:solidFill>
              </a:rPr>
              <a:t> </a:t>
            </a:r>
            <a:endParaRPr lang="en-US" sz="4400" baseline="30000" dirty="0">
              <a:solidFill>
                <a:srgbClr val="0070C0"/>
              </a:solidFill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3571868" y="2143116"/>
            <a:ext cx="5180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00B050"/>
                </a:solidFill>
              </a:rPr>
              <a:t>V</a:t>
            </a:r>
            <a:endParaRPr lang="en-US" sz="4400" b="1" baseline="-25000" dirty="0">
              <a:solidFill>
                <a:srgbClr val="00B050"/>
              </a:solidFill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357158" y="4786322"/>
            <a:ext cx="2571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Παράδειγμα</a:t>
            </a:r>
            <a:r>
              <a:rPr lang="el-GR" dirty="0" smtClean="0"/>
              <a:t>:</a:t>
            </a:r>
          </a:p>
          <a:p>
            <a:r>
              <a:rPr lang="el-GR" dirty="0" smtClean="0"/>
              <a:t> Μια ηλεκτρική συσκευή καταναλώνει</a:t>
            </a:r>
          </a:p>
          <a:p>
            <a:r>
              <a:rPr lang="el-GR" dirty="0" smtClean="0"/>
              <a:t>  </a:t>
            </a:r>
            <a:r>
              <a:rPr lang="el-GR" u="sng" dirty="0" err="1" smtClean="0">
                <a:solidFill>
                  <a:srgbClr val="FF0000"/>
                </a:solidFill>
              </a:rPr>
              <a:t>Ε</a:t>
            </a:r>
            <a:r>
              <a:rPr lang="el-GR" u="sng" baseline="-25000" dirty="0" err="1" smtClean="0">
                <a:solidFill>
                  <a:srgbClr val="FF0000"/>
                </a:solidFill>
              </a:rPr>
              <a:t>ηλ</a:t>
            </a:r>
            <a:r>
              <a:rPr lang="el-GR" dirty="0" smtClean="0">
                <a:solidFill>
                  <a:srgbClr val="FF0000"/>
                </a:solidFill>
              </a:rPr>
              <a:t> = 5</a:t>
            </a:r>
            <a:r>
              <a:rPr lang="en-US" dirty="0" smtClean="0">
                <a:solidFill>
                  <a:srgbClr val="FF0000"/>
                </a:solidFill>
              </a:rPr>
              <a:t>J</a:t>
            </a:r>
            <a:r>
              <a:rPr lang="el-GR" dirty="0" smtClean="0">
                <a:solidFill>
                  <a:srgbClr val="FF0000"/>
                </a:solidFill>
              </a:rPr>
              <a:t>     (</a:t>
            </a:r>
            <a:r>
              <a:rPr lang="en-US" dirty="0" smtClean="0">
                <a:solidFill>
                  <a:srgbClr val="FF0000"/>
                </a:solidFill>
              </a:rPr>
              <a:t> 5 </a:t>
            </a:r>
            <a:r>
              <a:rPr lang="el-GR" dirty="0" err="1" smtClean="0">
                <a:solidFill>
                  <a:srgbClr val="FF0000"/>
                </a:solidFill>
              </a:rPr>
              <a:t>τζάουλ</a:t>
            </a:r>
            <a:r>
              <a:rPr lang="el-GR" dirty="0" smtClean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4" name="13 - TextBox"/>
          <p:cNvSpPr txBox="1"/>
          <p:nvPr/>
        </p:nvSpPr>
        <p:spPr>
          <a:xfrm>
            <a:off x="2143108" y="142852"/>
            <a:ext cx="4000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ΗΛΕΚΤΡΙΚΗ ΕΝΕΡΓΕΙΑ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59" y="5515869"/>
            <a:ext cx="3143241" cy="1342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TextBox"/>
          <p:cNvSpPr txBox="1"/>
          <p:nvPr/>
        </p:nvSpPr>
        <p:spPr>
          <a:xfrm>
            <a:off x="4429092" y="6519446"/>
            <a:ext cx="47149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>
                <a:solidFill>
                  <a:srgbClr val="FF0000"/>
                </a:solidFill>
              </a:rPr>
              <a:t>Ηλεκτρικές συσκευές – καταναλωτές - Δίπολα</a:t>
            </a:r>
          </a:p>
        </p:txBody>
      </p:sp>
      <p:sp>
        <p:nvSpPr>
          <p:cNvPr id="9" name="8 - Ορθογώνιο"/>
          <p:cNvSpPr/>
          <p:nvPr/>
        </p:nvSpPr>
        <p:spPr>
          <a:xfrm>
            <a:off x="1357290" y="428604"/>
            <a:ext cx="4651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400" b="1" dirty="0" smtClean="0"/>
              <a:t>=</a:t>
            </a:r>
            <a:endParaRPr lang="en-US" sz="4400" b="1" dirty="0"/>
          </a:p>
        </p:txBody>
      </p:sp>
      <p:sp>
        <p:nvSpPr>
          <p:cNvPr id="10" name="9 - Ορθογώνιο"/>
          <p:cNvSpPr/>
          <p:nvPr/>
        </p:nvSpPr>
        <p:spPr>
          <a:xfrm>
            <a:off x="500034" y="357166"/>
            <a:ext cx="11430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4400" b="1" dirty="0" err="1" smtClean="0">
                <a:solidFill>
                  <a:srgbClr val="FF0000"/>
                </a:solidFill>
              </a:rPr>
              <a:t>Ε</a:t>
            </a:r>
            <a:r>
              <a:rPr lang="el-GR" sz="4400" b="1" baseline="-25000" dirty="0" err="1" smtClean="0">
                <a:solidFill>
                  <a:srgbClr val="FF0000"/>
                </a:solidFill>
              </a:rPr>
              <a:t>ηλ</a:t>
            </a:r>
            <a:endParaRPr lang="en-US" sz="4400" b="1" baseline="-25000" dirty="0">
              <a:solidFill>
                <a:srgbClr val="FF0000"/>
              </a:solidFill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2000232" y="428604"/>
            <a:ext cx="10001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</a:rPr>
              <a:t>q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l-GR" sz="4400" baseline="30000" dirty="0" smtClean="0">
                <a:solidFill>
                  <a:srgbClr val="0070C0"/>
                </a:solidFill>
              </a:rPr>
              <a:t>.</a:t>
            </a:r>
            <a:r>
              <a:rPr lang="el-GR" sz="4400" dirty="0" smtClean="0">
                <a:solidFill>
                  <a:srgbClr val="0070C0"/>
                </a:solidFill>
              </a:rPr>
              <a:t> </a:t>
            </a:r>
            <a:endParaRPr lang="en-US" sz="4400" baseline="30000" dirty="0">
              <a:solidFill>
                <a:srgbClr val="0070C0"/>
              </a:solidFill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2857488" y="428604"/>
            <a:ext cx="5180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00B050"/>
                </a:solidFill>
              </a:rPr>
              <a:t>V</a:t>
            </a:r>
            <a:endParaRPr lang="en-US" sz="4400" b="1" baseline="-25000" dirty="0">
              <a:solidFill>
                <a:srgbClr val="00B050"/>
              </a:solidFill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4214810" y="500042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(σχέση 1)</a:t>
            </a:r>
          </a:p>
        </p:txBody>
      </p:sp>
      <p:sp>
        <p:nvSpPr>
          <p:cNvPr id="14" name="13 - TextBox"/>
          <p:cNvSpPr txBox="1"/>
          <p:nvPr/>
        </p:nvSpPr>
        <p:spPr>
          <a:xfrm>
            <a:off x="0" y="1428736"/>
            <a:ext cx="8286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Για το ηλεκτρικό ρεύμα έχουμε την σχέση:</a:t>
            </a:r>
          </a:p>
        </p:txBody>
      </p:sp>
      <p:sp>
        <p:nvSpPr>
          <p:cNvPr id="15" name="14 - TextBox"/>
          <p:cNvSpPr txBox="1"/>
          <p:nvPr/>
        </p:nvSpPr>
        <p:spPr>
          <a:xfrm>
            <a:off x="214282" y="2000240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I = </a:t>
            </a:r>
            <a:endParaRPr lang="en-US" sz="2800" b="1" dirty="0">
              <a:solidFill>
                <a:srgbClr val="0000FF"/>
              </a:solidFill>
            </a:endParaRPr>
          </a:p>
        </p:txBody>
      </p:sp>
      <p:cxnSp>
        <p:nvCxnSpPr>
          <p:cNvPr id="16" name="15 - Ευθεία γραμμή σύνδεσης"/>
          <p:cNvCxnSpPr/>
          <p:nvPr/>
        </p:nvCxnSpPr>
        <p:spPr>
          <a:xfrm>
            <a:off x="714348" y="2285992"/>
            <a:ext cx="571504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- TextBox"/>
          <p:cNvSpPr txBox="1"/>
          <p:nvPr/>
        </p:nvSpPr>
        <p:spPr>
          <a:xfrm>
            <a:off x="714348" y="1785926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q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18" name="17 - TextBox"/>
          <p:cNvSpPr txBox="1"/>
          <p:nvPr/>
        </p:nvSpPr>
        <p:spPr>
          <a:xfrm>
            <a:off x="785786" y="2214554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t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20" name="19 - Ορθογώνιο"/>
          <p:cNvSpPr/>
          <p:nvPr/>
        </p:nvSpPr>
        <p:spPr>
          <a:xfrm>
            <a:off x="2143108" y="1857364"/>
            <a:ext cx="5715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I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21" name="20 - Ορθογώνιο"/>
          <p:cNvSpPr/>
          <p:nvPr/>
        </p:nvSpPr>
        <p:spPr>
          <a:xfrm>
            <a:off x="2571736" y="2000240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 smtClean="0">
                <a:solidFill>
                  <a:srgbClr val="0000FF"/>
                </a:solidFill>
              </a:rPr>
              <a:t>=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22" name="21 - Ορθογώνιο"/>
          <p:cNvSpPr/>
          <p:nvPr/>
        </p:nvSpPr>
        <p:spPr>
          <a:xfrm>
            <a:off x="3000364" y="1857364"/>
            <a:ext cx="6429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q</a:t>
            </a:r>
            <a:endParaRPr lang="en-US" sz="2800" b="1" dirty="0">
              <a:solidFill>
                <a:srgbClr val="0000FF"/>
              </a:solidFill>
            </a:endParaRPr>
          </a:p>
        </p:txBody>
      </p:sp>
      <p:cxnSp>
        <p:nvCxnSpPr>
          <p:cNvPr id="23" name="22 - Ευθεία γραμμή σύνδεσης"/>
          <p:cNvCxnSpPr/>
          <p:nvPr/>
        </p:nvCxnSpPr>
        <p:spPr>
          <a:xfrm>
            <a:off x="3000364" y="2357430"/>
            <a:ext cx="500066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- Ορθογώνιο"/>
          <p:cNvSpPr/>
          <p:nvPr/>
        </p:nvSpPr>
        <p:spPr>
          <a:xfrm>
            <a:off x="3000364" y="2285992"/>
            <a:ext cx="3097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t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25" name="24 - Ορθογώνιο"/>
          <p:cNvSpPr/>
          <p:nvPr/>
        </p:nvSpPr>
        <p:spPr>
          <a:xfrm>
            <a:off x="2143108" y="2285992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 smtClean="0">
                <a:solidFill>
                  <a:srgbClr val="0000FF"/>
                </a:solidFill>
              </a:rPr>
              <a:t>1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26" name="25 - Ορθογώνιο"/>
          <p:cNvSpPr/>
          <p:nvPr/>
        </p:nvSpPr>
        <p:spPr>
          <a:xfrm>
            <a:off x="4214810" y="2000240"/>
            <a:ext cx="15001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dirty="0" smtClean="0">
                <a:solidFill>
                  <a:srgbClr val="0000FF"/>
                </a:solidFill>
              </a:rPr>
              <a:t>1</a:t>
            </a:r>
            <a:r>
              <a:rPr lang="el-GR" sz="2800" b="1" baseline="30000" dirty="0" smtClean="0">
                <a:solidFill>
                  <a:srgbClr val="0000FF"/>
                </a:solidFill>
              </a:rPr>
              <a:t>. </a:t>
            </a:r>
            <a:r>
              <a:rPr lang="en-US" sz="2800" b="1" dirty="0" smtClean="0">
                <a:solidFill>
                  <a:srgbClr val="0000FF"/>
                </a:solidFill>
              </a:rPr>
              <a:t>q</a:t>
            </a:r>
            <a:r>
              <a:rPr lang="el-GR" sz="2800" b="1" dirty="0" smtClean="0">
                <a:solidFill>
                  <a:srgbClr val="0000FF"/>
                </a:solidFill>
              </a:rPr>
              <a:t>  </a:t>
            </a:r>
            <a:r>
              <a:rPr lang="en-US" sz="2800" b="1" dirty="0" smtClean="0">
                <a:solidFill>
                  <a:srgbClr val="0000FF"/>
                </a:solidFill>
              </a:rPr>
              <a:t>=t</a:t>
            </a:r>
            <a:r>
              <a:rPr lang="el-GR" sz="2800" b="1" baseline="30000" dirty="0" smtClean="0">
                <a:solidFill>
                  <a:srgbClr val="0000FF"/>
                </a:solidFill>
              </a:rPr>
              <a:t>.</a:t>
            </a:r>
            <a:r>
              <a:rPr lang="en-US" sz="2800" b="1" dirty="0" smtClean="0">
                <a:solidFill>
                  <a:srgbClr val="0000FF"/>
                </a:solidFill>
              </a:rPr>
              <a:t>I </a:t>
            </a:r>
            <a:endParaRPr lang="en-US" sz="2800" b="1" dirty="0">
              <a:solidFill>
                <a:srgbClr val="0000FF"/>
              </a:solidFill>
            </a:endParaRPr>
          </a:p>
        </p:txBody>
      </p:sp>
      <p:cxnSp>
        <p:nvCxnSpPr>
          <p:cNvPr id="27" name="26 - Ευθεία γραμμή σύνδεσης"/>
          <p:cNvCxnSpPr/>
          <p:nvPr/>
        </p:nvCxnSpPr>
        <p:spPr>
          <a:xfrm>
            <a:off x="2071670" y="2285992"/>
            <a:ext cx="500066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- Ευθεία γραμμή σύνδεσης"/>
          <p:cNvCxnSpPr/>
          <p:nvPr/>
        </p:nvCxnSpPr>
        <p:spPr>
          <a:xfrm>
            <a:off x="2428860" y="2214554"/>
            <a:ext cx="571504" cy="285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- Ευθεία γραμμή σύνδεσης"/>
          <p:cNvCxnSpPr/>
          <p:nvPr/>
        </p:nvCxnSpPr>
        <p:spPr>
          <a:xfrm flipV="1">
            <a:off x="2500298" y="2143116"/>
            <a:ext cx="445660" cy="3737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37 - TextBox"/>
          <p:cNvSpPr txBox="1"/>
          <p:nvPr/>
        </p:nvSpPr>
        <p:spPr>
          <a:xfrm>
            <a:off x="1500166" y="2000240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=&gt;</a:t>
            </a:r>
            <a:endParaRPr lang="el-GR" sz="2800" b="1" dirty="0">
              <a:solidFill>
                <a:srgbClr val="0000FF"/>
              </a:solidFill>
            </a:endParaRPr>
          </a:p>
        </p:txBody>
      </p:sp>
      <p:sp>
        <p:nvSpPr>
          <p:cNvPr id="39" name="38 - TextBox"/>
          <p:cNvSpPr txBox="1"/>
          <p:nvPr/>
        </p:nvSpPr>
        <p:spPr>
          <a:xfrm>
            <a:off x="3714744" y="2000240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=&gt;</a:t>
            </a:r>
            <a:endParaRPr lang="el-GR" sz="2800" b="1" dirty="0">
              <a:solidFill>
                <a:srgbClr val="0000FF"/>
              </a:solidFill>
            </a:endParaRPr>
          </a:p>
        </p:txBody>
      </p:sp>
      <p:sp>
        <p:nvSpPr>
          <p:cNvPr id="40" name="39 - TextBox"/>
          <p:cNvSpPr txBox="1"/>
          <p:nvPr/>
        </p:nvSpPr>
        <p:spPr>
          <a:xfrm>
            <a:off x="5572132" y="2000240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=&gt;</a:t>
            </a:r>
            <a:endParaRPr lang="el-GR" sz="2800" b="1" dirty="0">
              <a:solidFill>
                <a:srgbClr val="0000FF"/>
              </a:solidFill>
            </a:endParaRPr>
          </a:p>
        </p:txBody>
      </p:sp>
      <p:sp>
        <p:nvSpPr>
          <p:cNvPr id="41" name="40 - Ορθογώνιο"/>
          <p:cNvSpPr/>
          <p:nvPr/>
        </p:nvSpPr>
        <p:spPr>
          <a:xfrm>
            <a:off x="6143636" y="2000240"/>
            <a:ext cx="1500198" cy="52322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 q</a:t>
            </a:r>
            <a:r>
              <a:rPr lang="el-GR" sz="2800" b="1" dirty="0" smtClean="0">
                <a:solidFill>
                  <a:srgbClr val="0000FF"/>
                </a:solidFill>
              </a:rPr>
              <a:t>  </a:t>
            </a:r>
            <a:r>
              <a:rPr lang="en-US" sz="2800" b="1" dirty="0" smtClean="0">
                <a:solidFill>
                  <a:srgbClr val="0000FF"/>
                </a:solidFill>
              </a:rPr>
              <a:t>=t</a:t>
            </a:r>
            <a:r>
              <a:rPr lang="el-GR" sz="2800" b="1" baseline="30000" dirty="0" smtClean="0">
                <a:solidFill>
                  <a:srgbClr val="0000FF"/>
                </a:solidFill>
              </a:rPr>
              <a:t>.</a:t>
            </a:r>
            <a:r>
              <a:rPr lang="en-US" sz="2800" b="1" dirty="0" smtClean="0">
                <a:solidFill>
                  <a:srgbClr val="0000FF"/>
                </a:solidFill>
              </a:rPr>
              <a:t>I 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42" name="41 - TextBox"/>
          <p:cNvSpPr txBox="1"/>
          <p:nvPr/>
        </p:nvSpPr>
        <p:spPr>
          <a:xfrm>
            <a:off x="7786710" y="2000240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(σχέση </a:t>
            </a:r>
            <a:r>
              <a:rPr lang="en-US" sz="2400" dirty="0" smtClean="0"/>
              <a:t>2</a:t>
            </a:r>
            <a:r>
              <a:rPr lang="el-GR" sz="2400" dirty="0" smtClean="0"/>
              <a:t>)</a:t>
            </a:r>
          </a:p>
        </p:txBody>
      </p:sp>
      <p:sp>
        <p:nvSpPr>
          <p:cNvPr id="43" name="42 - TextBox"/>
          <p:cNvSpPr txBox="1"/>
          <p:nvPr/>
        </p:nvSpPr>
        <p:spPr>
          <a:xfrm>
            <a:off x="142844" y="3286124"/>
            <a:ext cx="8286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Αν στη σχέση 1 (</a:t>
            </a:r>
            <a:r>
              <a:rPr lang="el-GR" dirty="0" err="1" smtClean="0">
                <a:solidFill>
                  <a:srgbClr val="FF0000"/>
                </a:solidFill>
              </a:rPr>
              <a:t>Ε</a:t>
            </a:r>
            <a:r>
              <a:rPr lang="el-GR" baseline="-25000" dirty="0" err="1" smtClean="0">
                <a:solidFill>
                  <a:srgbClr val="FF0000"/>
                </a:solidFill>
              </a:rPr>
              <a:t>ηλ</a:t>
            </a:r>
            <a:r>
              <a:rPr lang="el-GR" baseline="-25000" dirty="0" smtClean="0">
                <a:solidFill>
                  <a:srgbClr val="FF0000"/>
                </a:solidFill>
              </a:rPr>
              <a:t>  </a:t>
            </a:r>
            <a:r>
              <a:rPr lang="el-GR" dirty="0" smtClean="0">
                <a:solidFill>
                  <a:srgbClr val="FF0000"/>
                </a:solidFill>
              </a:rPr>
              <a:t> </a:t>
            </a:r>
            <a:r>
              <a:rPr lang="el-GR" dirty="0" smtClean="0"/>
              <a:t>= </a:t>
            </a:r>
            <a:r>
              <a:rPr lang="en-US" dirty="0" smtClean="0">
                <a:solidFill>
                  <a:srgbClr val="0070C0"/>
                </a:solidFill>
              </a:rPr>
              <a:t>q</a:t>
            </a:r>
            <a:r>
              <a:rPr lang="el-GR" b="1" baseline="30000" dirty="0" smtClean="0">
                <a:solidFill>
                  <a:srgbClr val="0000FF"/>
                </a:solidFill>
              </a:rPr>
              <a:t> .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50"/>
                </a:solidFill>
              </a:rPr>
              <a:t>V ) </a:t>
            </a:r>
            <a:r>
              <a:rPr lang="el-GR" dirty="0" smtClean="0">
                <a:solidFill>
                  <a:srgbClr val="00B050"/>
                </a:solidFill>
              </a:rPr>
              <a:t> </a:t>
            </a:r>
            <a:r>
              <a:rPr lang="el-GR" dirty="0" smtClean="0"/>
              <a:t>αντικαταστήσω το φορτίο </a:t>
            </a:r>
            <a:r>
              <a:rPr lang="en-US" dirty="0" smtClean="0">
                <a:solidFill>
                  <a:srgbClr val="0000FF"/>
                </a:solidFill>
              </a:rPr>
              <a:t>q</a:t>
            </a:r>
            <a:r>
              <a:rPr lang="el-GR" dirty="0" smtClean="0"/>
              <a:t> από την σχέση 2 , θα έχω</a:t>
            </a:r>
            <a:r>
              <a:rPr lang="el-GR" dirty="0" smtClean="0">
                <a:solidFill>
                  <a:srgbClr val="00B050"/>
                </a:solidFill>
              </a:rPr>
              <a:t>:</a:t>
            </a:r>
            <a:r>
              <a:rPr lang="el-GR" dirty="0" smtClean="0">
                <a:solidFill>
                  <a:srgbClr val="FF0000"/>
                </a:solidFill>
              </a:rPr>
              <a:t> </a:t>
            </a:r>
            <a:r>
              <a:rPr lang="el-GR" dirty="0" smtClean="0"/>
              <a:t>:</a:t>
            </a:r>
          </a:p>
        </p:txBody>
      </p:sp>
      <p:sp>
        <p:nvSpPr>
          <p:cNvPr id="44" name="43 - Ορθογώνιο"/>
          <p:cNvSpPr/>
          <p:nvPr/>
        </p:nvSpPr>
        <p:spPr>
          <a:xfrm>
            <a:off x="1071538" y="4071942"/>
            <a:ext cx="4651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400" b="1" dirty="0" smtClean="0"/>
              <a:t>=</a:t>
            </a:r>
            <a:endParaRPr lang="en-US" sz="4400" b="1" dirty="0"/>
          </a:p>
        </p:txBody>
      </p:sp>
      <p:sp>
        <p:nvSpPr>
          <p:cNvPr id="45" name="44 - Ορθογώνιο"/>
          <p:cNvSpPr/>
          <p:nvPr/>
        </p:nvSpPr>
        <p:spPr>
          <a:xfrm>
            <a:off x="214282" y="4000504"/>
            <a:ext cx="11430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4400" b="1" dirty="0" err="1" smtClean="0">
                <a:solidFill>
                  <a:srgbClr val="FF0000"/>
                </a:solidFill>
              </a:rPr>
              <a:t>Ε</a:t>
            </a:r>
            <a:r>
              <a:rPr lang="el-GR" sz="4400" b="1" baseline="-25000" dirty="0" err="1" smtClean="0">
                <a:solidFill>
                  <a:srgbClr val="FF0000"/>
                </a:solidFill>
              </a:rPr>
              <a:t>ηλ</a:t>
            </a:r>
            <a:endParaRPr lang="en-US" sz="4400" b="1" baseline="-25000" dirty="0">
              <a:solidFill>
                <a:srgbClr val="FF0000"/>
              </a:solidFill>
            </a:endParaRPr>
          </a:p>
        </p:txBody>
      </p:sp>
      <p:sp>
        <p:nvSpPr>
          <p:cNvPr id="46" name="45 - Ορθογώνιο"/>
          <p:cNvSpPr/>
          <p:nvPr/>
        </p:nvSpPr>
        <p:spPr>
          <a:xfrm>
            <a:off x="1714480" y="4071942"/>
            <a:ext cx="10001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</a:rPr>
              <a:t>q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l-GR" sz="4400" baseline="30000" dirty="0" smtClean="0">
                <a:solidFill>
                  <a:srgbClr val="0070C0"/>
                </a:solidFill>
              </a:rPr>
              <a:t>.</a:t>
            </a:r>
            <a:r>
              <a:rPr lang="el-GR" sz="4400" dirty="0" smtClean="0">
                <a:solidFill>
                  <a:srgbClr val="0070C0"/>
                </a:solidFill>
              </a:rPr>
              <a:t> </a:t>
            </a:r>
            <a:endParaRPr lang="en-US" sz="4400" baseline="30000" dirty="0">
              <a:solidFill>
                <a:srgbClr val="0070C0"/>
              </a:solidFill>
            </a:endParaRPr>
          </a:p>
        </p:txBody>
      </p:sp>
      <p:sp>
        <p:nvSpPr>
          <p:cNvPr id="47" name="46 - Ορθογώνιο"/>
          <p:cNvSpPr/>
          <p:nvPr/>
        </p:nvSpPr>
        <p:spPr>
          <a:xfrm>
            <a:off x="2571736" y="4071942"/>
            <a:ext cx="5180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00B050"/>
                </a:solidFill>
              </a:rPr>
              <a:t>V</a:t>
            </a:r>
            <a:endParaRPr lang="en-US" sz="4400" b="1" baseline="-25000" dirty="0">
              <a:solidFill>
                <a:srgbClr val="00B050"/>
              </a:solidFill>
            </a:endParaRPr>
          </a:p>
        </p:txBody>
      </p:sp>
      <p:sp>
        <p:nvSpPr>
          <p:cNvPr id="48" name="47 - TextBox"/>
          <p:cNvSpPr txBox="1"/>
          <p:nvPr/>
        </p:nvSpPr>
        <p:spPr>
          <a:xfrm>
            <a:off x="3286116" y="4000504"/>
            <a:ext cx="1143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</a:rPr>
              <a:t>=&gt;</a:t>
            </a:r>
            <a:endParaRPr lang="el-GR" sz="4000" b="1" dirty="0">
              <a:solidFill>
                <a:srgbClr val="0000FF"/>
              </a:solidFill>
            </a:endParaRPr>
          </a:p>
        </p:txBody>
      </p:sp>
      <p:sp>
        <p:nvSpPr>
          <p:cNvPr id="49" name="48 - Ορθογώνιο"/>
          <p:cNvSpPr/>
          <p:nvPr/>
        </p:nvSpPr>
        <p:spPr>
          <a:xfrm>
            <a:off x="5268355" y="4071942"/>
            <a:ext cx="4651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400" b="1" dirty="0" smtClean="0"/>
              <a:t>=</a:t>
            </a:r>
            <a:endParaRPr lang="en-US" sz="4400" b="1" dirty="0"/>
          </a:p>
        </p:txBody>
      </p:sp>
      <p:sp>
        <p:nvSpPr>
          <p:cNvPr id="50" name="49 - Ορθογώνιο"/>
          <p:cNvSpPr/>
          <p:nvPr/>
        </p:nvSpPr>
        <p:spPr>
          <a:xfrm>
            <a:off x="4411099" y="4000504"/>
            <a:ext cx="11430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4400" b="1" dirty="0" err="1" smtClean="0">
                <a:solidFill>
                  <a:srgbClr val="FF0000"/>
                </a:solidFill>
              </a:rPr>
              <a:t>Ε</a:t>
            </a:r>
            <a:r>
              <a:rPr lang="el-GR" sz="4400" b="1" baseline="-25000" dirty="0" err="1" smtClean="0">
                <a:solidFill>
                  <a:srgbClr val="FF0000"/>
                </a:solidFill>
              </a:rPr>
              <a:t>ηλ</a:t>
            </a:r>
            <a:endParaRPr lang="en-US" sz="4400" b="1" baseline="-25000" dirty="0">
              <a:solidFill>
                <a:srgbClr val="FF0000"/>
              </a:solidFill>
            </a:endParaRPr>
          </a:p>
        </p:txBody>
      </p:sp>
      <p:sp>
        <p:nvSpPr>
          <p:cNvPr id="51" name="50 - Ορθογώνιο"/>
          <p:cNvSpPr/>
          <p:nvPr/>
        </p:nvSpPr>
        <p:spPr>
          <a:xfrm>
            <a:off x="5911297" y="4071942"/>
            <a:ext cx="10001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</a:rPr>
              <a:t>t</a:t>
            </a:r>
            <a:r>
              <a:rPr lang="el-GR" sz="4400" b="1" dirty="0" smtClean="0">
                <a:solidFill>
                  <a:srgbClr val="0000FF"/>
                </a:solidFill>
              </a:rPr>
              <a:t> </a:t>
            </a:r>
            <a:r>
              <a:rPr lang="el-GR" sz="4400" b="1" baseline="30000" dirty="0" smtClean="0">
                <a:solidFill>
                  <a:srgbClr val="0000FF"/>
                </a:solidFill>
              </a:rPr>
              <a:t>.</a:t>
            </a:r>
            <a:r>
              <a:rPr lang="en-US" sz="4400" b="1" dirty="0" smtClean="0">
                <a:solidFill>
                  <a:srgbClr val="0000FF"/>
                </a:solidFill>
              </a:rPr>
              <a:t>I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l-GR" sz="4400" baseline="30000" dirty="0" smtClean="0">
                <a:solidFill>
                  <a:srgbClr val="0070C0"/>
                </a:solidFill>
              </a:rPr>
              <a:t>.</a:t>
            </a:r>
            <a:r>
              <a:rPr lang="el-GR" sz="4400" dirty="0" smtClean="0">
                <a:solidFill>
                  <a:srgbClr val="0070C0"/>
                </a:solidFill>
              </a:rPr>
              <a:t> </a:t>
            </a:r>
            <a:endParaRPr lang="en-US" sz="4400" baseline="30000" dirty="0">
              <a:solidFill>
                <a:srgbClr val="0070C0"/>
              </a:solidFill>
            </a:endParaRPr>
          </a:p>
        </p:txBody>
      </p:sp>
      <p:sp>
        <p:nvSpPr>
          <p:cNvPr id="52" name="51 - Ορθογώνιο"/>
          <p:cNvSpPr/>
          <p:nvPr/>
        </p:nvSpPr>
        <p:spPr>
          <a:xfrm>
            <a:off x="6768553" y="4071942"/>
            <a:ext cx="5180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00B050"/>
                </a:solidFill>
              </a:rPr>
              <a:t>V</a:t>
            </a:r>
            <a:endParaRPr lang="en-US" sz="4400" b="1" baseline="-25000" dirty="0">
              <a:solidFill>
                <a:srgbClr val="00B050"/>
              </a:solidFill>
            </a:endParaRPr>
          </a:p>
        </p:txBody>
      </p:sp>
      <p:sp>
        <p:nvSpPr>
          <p:cNvPr id="53" name="52 - TextBox"/>
          <p:cNvSpPr txBox="1"/>
          <p:nvPr/>
        </p:nvSpPr>
        <p:spPr>
          <a:xfrm>
            <a:off x="428596" y="5214950"/>
            <a:ext cx="1143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dirty="0" smtClean="0">
                <a:solidFill>
                  <a:srgbClr val="0000FF"/>
                </a:solidFill>
              </a:rPr>
              <a:t>ή</a:t>
            </a:r>
            <a:endParaRPr lang="el-GR" sz="4000" b="1" dirty="0">
              <a:solidFill>
                <a:srgbClr val="0000FF"/>
              </a:solidFill>
            </a:endParaRPr>
          </a:p>
        </p:txBody>
      </p:sp>
      <p:sp>
        <p:nvSpPr>
          <p:cNvPr id="54" name="53 - Ορθογώνιο"/>
          <p:cNvSpPr/>
          <p:nvPr/>
        </p:nvSpPr>
        <p:spPr>
          <a:xfrm>
            <a:off x="2428860" y="5643578"/>
            <a:ext cx="4651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400" b="1" dirty="0" smtClean="0"/>
              <a:t>=</a:t>
            </a:r>
            <a:endParaRPr lang="en-US" sz="4400" b="1" dirty="0"/>
          </a:p>
        </p:txBody>
      </p:sp>
      <p:sp>
        <p:nvSpPr>
          <p:cNvPr id="55" name="54 - Ορθογώνιο"/>
          <p:cNvSpPr/>
          <p:nvPr/>
        </p:nvSpPr>
        <p:spPr>
          <a:xfrm>
            <a:off x="1571604" y="5572140"/>
            <a:ext cx="11430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4400" b="1" dirty="0" err="1" smtClean="0">
                <a:solidFill>
                  <a:srgbClr val="FF0000"/>
                </a:solidFill>
              </a:rPr>
              <a:t>Ε</a:t>
            </a:r>
            <a:r>
              <a:rPr lang="el-GR" sz="4400" b="1" baseline="-25000" dirty="0" err="1" smtClean="0">
                <a:solidFill>
                  <a:srgbClr val="FF0000"/>
                </a:solidFill>
              </a:rPr>
              <a:t>ηλ</a:t>
            </a:r>
            <a:endParaRPr lang="en-US" sz="4400" b="1" baseline="-25000" dirty="0">
              <a:solidFill>
                <a:srgbClr val="FF0000"/>
              </a:solidFill>
            </a:endParaRPr>
          </a:p>
        </p:txBody>
      </p:sp>
      <p:sp>
        <p:nvSpPr>
          <p:cNvPr id="56" name="55 - Ορθογώνιο"/>
          <p:cNvSpPr/>
          <p:nvPr/>
        </p:nvSpPr>
        <p:spPr>
          <a:xfrm>
            <a:off x="3357554" y="5643578"/>
            <a:ext cx="10001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</a:rPr>
              <a:t>t</a:t>
            </a:r>
            <a:r>
              <a:rPr lang="el-GR" sz="4400" b="1" dirty="0" smtClean="0">
                <a:solidFill>
                  <a:srgbClr val="0000FF"/>
                </a:solidFill>
              </a:rPr>
              <a:t> </a:t>
            </a:r>
            <a:r>
              <a:rPr lang="el-GR" sz="4400" b="1" baseline="30000" dirty="0" smtClean="0">
                <a:solidFill>
                  <a:srgbClr val="0000FF"/>
                </a:solidFill>
              </a:rPr>
              <a:t>.</a:t>
            </a:r>
            <a:r>
              <a:rPr lang="en-US" sz="4400" b="1" dirty="0" smtClean="0">
                <a:solidFill>
                  <a:srgbClr val="0000FF"/>
                </a:solidFill>
              </a:rPr>
              <a:t>I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l-GR" sz="4400" baseline="30000" dirty="0" smtClean="0">
                <a:solidFill>
                  <a:srgbClr val="0070C0"/>
                </a:solidFill>
              </a:rPr>
              <a:t> </a:t>
            </a:r>
            <a:r>
              <a:rPr lang="el-GR" sz="4400" dirty="0" smtClean="0">
                <a:solidFill>
                  <a:srgbClr val="0070C0"/>
                </a:solidFill>
              </a:rPr>
              <a:t> </a:t>
            </a:r>
            <a:endParaRPr lang="en-US" sz="4400" baseline="30000" dirty="0">
              <a:solidFill>
                <a:srgbClr val="0070C0"/>
              </a:solidFill>
            </a:endParaRPr>
          </a:p>
        </p:txBody>
      </p:sp>
      <p:sp>
        <p:nvSpPr>
          <p:cNvPr id="57" name="56 - Ορθογώνιο"/>
          <p:cNvSpPr/>
          <p:nvPr/>
        </p:nvSpPr>
        <p:spPr>
          <a:xfrm>
            <a:off x="2714612" y="5643578"/>
            <a:ext cx="7409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00B050"/>
                </a:solidFill>
              </a:rPr>
              <a:t>V</a:t>
            </a:r>
            <a:r>
              <a:rPr lang="el-GR" sz="4400" b="1" dirty="0" smtClean="0">
                <a:solidFill>
                  <a:srgbClr val="00B050"/>
                </a:solidFill>
              </a:rPr>
              <a:t> </a:t>
            </a:r>
            <a:r>
              <a:rPr lang="el-GR" sz="4400" baseline="30000" dirty="0" smtClean="0">
                <a:solidFill>
                  <a:srgbClr val="0070C0"/>
                </a:solidFill>
              </a:rPr>
              <a:t>.</a:t>
            </a:r>
            <a:endParaRPr lang="en-US" sz="4400" b="1" baseline="-25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7" grpId="0"/>
      <p:bldP spid="18" grpId="0"/>
      <p:bldP spid="20" grpId="0"/>
      <p:bldP spid="21" grpId="0"/>
      <p:bldP spid="22" grpId="0"/>
      <p:bldP spid="24" grpId="0"/>
      <p:bldP spid="25" grpId="0"/>
      <p:bldP spid="26" grpId="0"/>
      <p:bldP spid="38" grpId="0"/>
      <p:bldP spid="39" grpId="0"/>
      <p:bldP spid="40" grpId="0"/>
      <p:bldP spid="41" grpId="0" animBg="1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8100">
          <a:solidFill>
            <a:srgbClr val="FF0000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6123</TotalTime>
  <Words>842</Words>
  <PresentationFormat>Προβολή στην οθόνη (4:3)</PresentationFormat>
  <Paragraphs>146</Paragraphs>
  <Slides>14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5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ΘΕΩΡΙΑ ΦΥΣΙΚΗ Γ ΛΥΚΕΙΟΥ</dc:title>
  <dc:creator>Panorea</dc:creator>
  <cp:lastModifiedBy>hp pc</cp:lastModifiedBy>
  <cp:revision>785</cp:revision>
  <dcterms:created xsi:type="dcterms:W3CDTF">2020-03-28T09:35:19Z</dcterms:created>
  <dcterms:modified xsi:type="dcterms:W3CDTF">2024-02-25T18:56:30Z</dcterms:modified>
</cp:coreProperties>
</file>