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4" r:id="rId2"/>
    <p:sldId id="363" r:id="rId3"/>
    <p:sldId id="350" r:id="rId4"/>
    <p:sldId id="365" r:id="rId5"/>
    <p:sldId id="357" r:id="rId6"/>
    <p:sldId id="353" r:id="rId7"/>
    <p:sldId id="352" r:id="rId8"/>
    <p:sldId id="358" r:id="rId9"/>
    <p:sldId id="360" r:id="rId10"/>
    <p:sldId id="362" r:id="rId11"/>
    <p:sldId id="361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12B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70" autoAdjust="0"/>
    <p:restoredTop sz="94697" autoAdjust="0"/>
  </p:normalViewPr>
  <p:slideViewPr>
    <p:cSldViewPr>
      <p:cViewPr>
        <p:scale>
          <a:sx n="73" d="100"/>
          <a:sy n="73" d="100"/>
        </p:scale>
        <p:origin x="-171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5515869"/>
            <a:ext cx="3143241" cy="1342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- TextBox"/>
          <p:cNvSpPr txBox="1"/>
          <p:nvPr/>
        </p:nvSpPr>
        <p:spPr>
          <a:xfrm>
            <a:off x="4143341" y="6519446"/>
            <a:ext cx="4714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Ηλεκτρικές συσκευές – καταναλωτές - Δίπολα</a:t>
            </a:r>
          </a:p>
        </p:txBody>
      </p:sp>
      <p:sp>
        <p:nvSpPr>
          <p:cNvPr id="16" name="15 - TextBox"/>
          <p:cNvSpPr txBox="1"/>
          <p:nvPr/>
        </p:nvSpPr>
        <p:spPr>
          <a:xfrm>
            <a:off x="500034" y="1142984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Λέγοντας </a:t>
            </a:r>
            <a:r>
              <a:rPr lang="el-GR" b="1" dirty="0" smtClean="0"/>
              <a:t>μηχανή</a:t>
            </a:r>
            <a:r>
              <a:rPr lang="el-GR" dirty="0" smtClean="0"/>
              <a:t> εννοούμε οτιδήποτε (μια συσκευή, ένα κινητήρα, μια μπαταρία κ.α.) που μετατρέπει μια μορφή ενέργειας Ε σε μια άλλη μορφή ενέργειας…. </a:t>
            </a:r>
          </a:p>
        </p:txBody>
      </p:sp>
      <p:sp>
        <p:nvSpPr>
          <p:cNvPr id="18" name="17 - TextBox"/>
          <p:cNvSpPr txBox="1"/>
          <p:nvPr/>
        </p:nvSpPr>
        <p:spPr>
          <a:xfrm>
            <a:off x="1000100" y="3143248"/>
            <a:ext cx="4214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Παράδειγμα</a:t>
            </a:r>
            <a:r>
              <a:rPr lang="el-GR" dirty="0" smtClean="0"/>
              <a:t>: Μια μηχανή είναι ο θερμοσίφωνας που  μετατρέπει την ηλεκτρική ενέργεια σε θερμική ενέργεια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1357290" y="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ΗΛΕΚΤΡΙΚΗ  ΙΣΧΥΣ</a:t>
            </a:r>
            <a:r>
              <a:rPr lang="en-US" sz="2400" b="1" dirty="0" smtClean="0">
                <a:solidFill>
                  <a:srgbClr val="FF0000"/>
                </a:solidFill>
              </a:rPr>
              <a:t>  P</a:t>
            </a:r>
            <a:r>
              <a:rPr lang="el-GR" sz="2400" b="1" baseline="-25000" dirty="0" err="1" smtClean="0">
                <a:solidFill>
                  <a:srgbClr val="FF0000"/>
                </a:solidFill>
              </a:rPr>
              <a:t>ηλ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l-GR" sz="2400" b="1" dirty="0" smtClean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3925" y="0"/>
            <a:ext cx="3140075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19 - Ορθογώνιο"/>
          <p:cNvSpPr/>
          <p:nvPr/>
        </p:nvSpPr>
        <p:spPr>
          <a:xfrm>
            <a:off x="0" y="2857496"/>
            <a:ext cx="56435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ΠΡΟΣΟΧΗ!! </a:t>
            </a:r>
          </a:p>
          <a:p>
            <a:r>
              <a:rPr lang="el-GR" dirty="0" smtClean="0"/>
              <a:t>Αν η ισχύς μετράται σε </a:t>
            </a:r>
            <a:r>
              <a:rPr lang="el-GR" dirty="0" err="1" smtClean="0"/>
              <a:t>κW</a:t>
            </a:r>
            <a:r>
              <a:rPr lang="el-GR" dirty="0" smtClean="0"/>
              <a:t> και ο χρόνος σε ώρες </a:t>
            </a:r>
            <a:r>
              <a:rPr lang="en-US" dirty="0" smtClean="0"/>
              <a:t>h</a:t>
            </a:r>
            <a:r>
              <a:rPr lang="el-GR" dirty="0" smtClean="0"/>
              <a:t>, τότε η ενέργεια υπολογίζεται σε </a:t>
            </a:r>
            <a:r>
              <a:rPr lang="el-GR" dirty="0" err="1" smtClean="0"/>
              <a:t>κW</a:t>
            </a:r>
            <a:r>
              <a:rPr lang="en-US" dirty="0" smtClean="0"/>
              <a:t>h   (=</a:t>
            </a:r>
            <a:r>
              <a:rPr lang="el-GR" dirty="0" smtClean="0"/>
              <a:t>κιλοβατώρες). </a:t>
            </a:r>
          </a:p>
          <a:p>
            <a:endParaRPr lang="el-GR" dirty="0" smtClean="0"/>
          </a:p>
          <a:p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21" name="20 - TextBox"/>
          <p:cNvSpPr txBox="1"/>
          <p:nvPr/>
        </p:nvSpPr>
        <p:spPr>
          <a:xfrm>
            <a:off x="928662" y="71435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=</a:t>
            </a:r>
            <a:r>
              <a:rPr lang="el-GR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P</a:t>
            </a:r>
            <a:r>
              <a:rPr lang="el-GR" sz="2800" b="1" baseline="-25000" dirty="0" err="1" smtClean="0">
                <a:solidFill>
                  <a:srgbClr val="002060"/>
                </a:solidFill>
              </a:rPr>
              <a:t>ηλ</a:t>
            </a:r>
            <a:r>
              <a:rPr lang="el-GR" sz="2800" b="1" dirty="0" smtClean="0">
                <a:solidFill>
                  <a:srgbClr val="002060"/>
                </a:solidFill>
              </a:rPr>
              <a:t> 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1928794" y="71435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t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428596" y="714356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E</a:t>
            </a:r>
            <a:r>
              <a:rPr lang="el-GR" sz="2800" b="1" baseline="-25000" dirty="0" err="1" smtClean="0">
                <a:solidFill>
                  <a:srgbClr val="002060"/>
                </a:solidFill>
              </a:rPr>
              <a:t>ηλ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0" name="29 - Ορθογώνιο"/>
          <p:cNvSpPr/>
          <p:nvPr/>
        </p:nvSpPr>
        <p:spPr>
          <a:xfrm>
            <a:off x="1785918" y="785794"/>
            <a:ext cx="223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aseline="30000" dirty="0" smtClean="0">
                <a:solidFill>
                  <a:srgbClr val="002060"/>
                </a:solidFill>
              </a:rPr>
              <a:t>.</a:t>
            </a:r>
            <a:endParaRPr lang="el-G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46 - Ορθογώνιο"/>
          <p:cNvSpPr/>
          <p:nvPr/>
        </p:nvSpPr>
        <p:spPr>
          <a:xfrm>
            <a:off x="357158" y="1071546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rgbClr val="002060"/>
                </a:solidFill>
              </a:rPr>
              <a:t>α </a:t>
            </a:r>
            <a:r>
              <a:rPr lang="el-GR" b="1" dirty="0" smtClean="0">
                <a:solidFill>
                  <a:srgbClr val="002060"/>
                </a:solidFill>
              </a:rPr>
              <a:t>= απόδοση μηχανής </a:t>
            </a:r>
            <a:r>
              <a:rPr lang="el-GR" dirty="0" smtClean="0">
                <a:solidFill>
                  <a:srgbClr val="002060"/>
                </a:solidFill>
              </a:rPr>
              <a:t>είναι το πηλίκο (= κλάσμα) της </a:t>
            </a:r>
            <a:r>
              <a:rPr lang="el-GR" dirty="0" smtClean="0">
                <a:solidFill>
                  <a:srgbClr val="FF0000"/>
                </a:solidFill>
              </a:rPr>
              <a:t>χρήσιμης ενέργειας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err="1" smtClean="0">
                <a:solidFill>
                  <a:srgbClr val="FF0000"/>
                </a:solidFill>
              </a:rPr>
              <a:t>Ε</a:t>
            </a:r>
            <a:r>
              <a:rPr lang="el-GR" b="1" baseline="-25000" dirty="0" err="1" smtClean="0">
                <a:solidFill>
                  <a:srgbClr val="FF0000"/>
                </a:solidFill>
              </a:rPr>
              <a:t>χρησ</a:t>
            </a:r>
            <a:r>
              <a:rPr lang="el-GR" dirty="0" smtClean="0">
                <a:solidFill>
                  <a:srgbClr val="002060"/>
                </a:solidFill>
              </a:rPr>
              <a:t>(</a:t>
            </a:r>
            <a:r>
              <a:rPr lang="el-GR" dirty="0" err="1" smtClean="0">
                <a:solidFill>
                  <a:srgbClr val="002060"/>
                </a:solidFill>
              </a:rPr>
              <a:t>π.χ.μηχανική</a:t>
            </a:r>
            <a:r>
              <a:rPr lang="el-GR" dirty="0" smtClean="0">
                <a:solidFill>
                  <a:srgbClr val="002060"/>
                </a:solidFill>
              </a:rPr>
              <a:t> ενέργεια) που αποδίδει (δίνει) μια μηχανή προς (διά) την </a:t>
            </a:r>
            <a:r>
              <a:rPr lang="el-GR" dirty="0" smtClean="0">
                <a:solidFill>
                  <a:srgbClr val="0000FF"/>
                </a:solidFill>
              </a:rPr>
              <a:t>προσφερόμενη</a:t>
            </a:r>
            <a:r>
              <a:rPr lang="el-GR" dirty="0" smtClean="0">
                <a:solidFill>
                  <a:srgbClr val="002060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ενέργεια</a:t>
            </a:r>
            <a:r>
              <a:rPr lang="el-GR" b="1" dirty="0" smtClean="0">
                <a:solidFill>
                  <a:srgbClr val="0000FF"/>
                </a:solidFill>
              </a:rPr>
              <a:t> </a:t>
            </a:r>
            <a:r>
              <a:rPr lang="el-GR" b="1" dirty="0" err="1" smtClean="0">
                <a:solidFill>
                  <a:srgbClr val="0000FF"/>
                </a:solidFill>
              </a:rPr>
              <a:t>Ε</a:t>
            </a:r>
            <a:r>
              <a:rPr lang="el-GR" b="1" baseline="-25000" dirty="0" err="1" smtClean="0">
                <a:solidFill>
                  <a:srgbClr val="0000FF"/>
                </a:solidFill>
              </a:rPr>
              <a:t>προσφ</a:t>
            </a:r>
            <a:r>
              <a:rPr lang="el-GR" dirty="0" smtClean="0">
                <a:solidFill>
                  <a:srgbClr val="002060"/>
                </a:solidFill>
              </a:rPr>
              <a:t> στη μηχανή.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4000496" y="3286124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rgbClr val="0000FF"/>
                </a:solidFill>
              </a:rPr>
              <a:t>Ε</a:t>
            </a:r>
            <a:r>
              <a:rPr lang="el-GR" sz="2400" b="1" baseline="-25000" dirty="0" err="1" smtClean="0">
                <a:solidFill>
                  <a:srgbClr val="0000FF"/>
                </a:solidFill>
              </a:rPr>
              <a:t>προσφ</a:t>
            </a:r>
            <a:r>
              <a:rPr lang="el-GR" sz="2400" b="1" baseline="-25000" dirty="0" smtClean="0">
                <a:solidFill>
                  <a:srgbClr val="0000FF"/>
                </a:solidFill>
              </a:rPr>
              <a:t>.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49" name="48 - Ορθογώνιο"/>
          <p:cNvSpPr/>
          <p:nvPr/>
        </p:nvSpPr>
        <p:spPr>
          <a:xfrm>
            <a:off x="3500430" y="307181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</a:t>
            </a:r>
            <a:endParaRPr lang="el-GR" sz="24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3143240" y="3071810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α</a:t>
            </a:r>
            <a:r>
              <a:rPr lang="el-GR" sz="2400" baseline="30000" dirty="0" smtClean="0">
                <a:solidFill>
                  <a:srgbClr val="002060"/>
                </a:solidFill>
              </a:rPr>
              <a:t> </a:t>
            </a:r>
            <a:r>
              <a:rPr lang="el-GR" sz="2400" dirty="0" smtClean="0">
                <a:solidFill>
                  <a:srgbClr val="002060"/>
                </a:solidFill>
              </a:rPr>
              <a:t> </a:t>
            </a:r>
            <a:endParaRPr lang="en-US" sz="2400" baseline="30000" dirty="0">
              <a:solidFill>
                <a:srgbClr val="002060"/>
              </a:solidFill>
            </a:endParaRPr>
          </a:p>
        </p:txBody>
      </p:sp>
      <p:sp>
        <p:nvSpPr>
          <p:cNvPr id="51" name="50 - TextBox"/>
          <p:cNvSpPr txBox="1"/>
          <p:nvPr/>
        </p:nvSpPr>
        <p:spPr>
          <a:xfrm>
            <a:off x="4000496" y="2857496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rgbClr val="FF0000"/>
                </a:solidFill>
              </a:rPr>
              <a:t>Ε</a:t>
            </a:r>
            <a:r>
              <a:rPr lang="el-GR" sz="2400" b="1" baseline="-25000" dirty="0" err="1" smtClean="0">
                <a:solidFill>
                  <a:srgbClr val="FF0000"/>
                </a:solidFill>
              </a:rPr>
              <a:t>χρησ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.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3857620" y="3286124"/>
            <a:ext cx="142876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785786" y="4929198"/>
            <a:ext cx="75009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Παράδειγμα</a:t>
            </a:r>
            <a:r>
              <a:rPr lang="el-GR" sz="2000" dirty="0" smtClean="0"/>
              <a:t> σε ένα αυτοκίνητο η προσφερόμενη ενέργεια </a:t>
            </a:r>
            <a:r>
              <a:rPr lang="el-GR" sz="2000" b="1" dirty="0" err="1" smtClean="0">
                <a:solidFill>
                  <a:srgbClr val="0000FF"/>
                </a:solidFill>
              </a:rPr>
              <a:t>Ε</a:t>
            </a:r>
            <a:r>
              <a:rPr lang="el-GR" sz="2000" b="1" baseline="-25000" dirty="0" err="1" smtClean="0">
                <a:solidFill>
                  <a:srgbClr val="0000FF"/>
                </a:solidFill>
              </a:rPr>
              <a:t>προσφ</a:t>
            </a:r>
            <a:r>
              <a:rPr lang="el-GR" sz="2000" b="1" baseline="-25000" dirty="0" smtClean="0">
                <a:solidFill>
                  <a:srgbClr val="0000FF"/>
                </a:solidFill>
              </a:rPr>
              <a:t> </a:t>
            </a:r>
            <a:r>
              <a:rPr lang="el-GR" sz="2000" b="1" baseline="-25000" dirty="0" smtClean="0">
                <a:solidFill>
                  <a:srgbClr val="0000FF"/>
                </a:solidFill>
              </a:rPr>
              <a:t> </a:t>
            </a:r>
            <a:r>
              <a:rPr lang="el-GR" sz="2000" dirty="0" smtClean="0"/>
              <a:t>είναι η χημική ενέργεια της βενζίνης,  η οποία στο αυτοκίνητο μετατρέπεται σε κινητική ενέργεια που είναι η χρήσιμη ενέργεια </a:t>
            </a:r>
            <a:r>
              <a:rPr lang="el-GR" sz="2000" b="1" dirty="0" err="1" smtClean="0">
                <a:solidFill>
                  <a:srgbClr val="FF0000"/>
                </a:solidFill>
              </a:rPr>
              <a:t>Ε</a:t>
            </a:r>
            <a:r>
              <a:rPr lang="el-GR" sz="2000" b="1" baseline="-25000" dirty="0" err="1" smtClean="0">
                <a:solidFill>
                  <a:srgbClr val="FF0000"/>
                </a:solidFill>
              </a:rPr>
              <a:t>χρησ</a:t>
            </a:r>
            <a:r>
              <a:rPr lang="el-GR" sz="2000" dirty="0" smtClean="0"/>
              <a:t> , αλλά και σε θερμική εν</a:t>
            </a:r>
            <a:r>
              <a:rPr lang="el-GR" sz="2000" dirty="0" smtClean="0"/>
              <a:t>έ</a:t>
            </a:r>
            <a:r>
              <a:rPr lang="el-GR" sz="2000" dirty="0" smtClean="0"/>
              <a:t>ργεια που δεν είναι χρήσιμ</a:t>
            </a:r>
            <a:r>
              <a:rPr lang="el-GR" sz="2000" dirty="0" smtClean="0"/>
              <a:t>η …</a:t>
            </a:r>
            <a:endParaRPr lang="el-GR" sz="2000" dirty="0" smtClean="0"/>
          </a:p>
        </p:txBody>
      </p:sp>
      <p:sp>
        <p:nvSpPr>
          <p:cNvPr id="9" name="8 - Ορθογώνιο"/>
          <p:cNvSpPr/>
          <p:nvPr/>
        </p:nvSpPr>
        <p:spPr>
          <a:xfrm>
            <a:off x="2786050" y="357166"/>
            <a:ext cx="2351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002060"/>
                </a:solidFill>
              </a:rPr>
              <a:t>α </a:t>
            </a:r>
            <a:r>
              <a:rPr lang="el-GR" b="1" dirty="0" smtClean="0">
                <a:solidFill>
                  <a:srgbClr val="002060"/>
                </a:solidFill>
              </a:rPr>
              <a:t>= απόδοση μηχανής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1" grpId="0"/>
      <p:bldP spid="49" grpId="0"/>
      <p:bldP spid="50" grpId="0"/>
      <p:bldP spid="51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2143108" y="142852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ΙΣΧΥΣ   Ρ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500034" y="4214818"/>
            <a:ext cx="2786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Η ισχύς</a:t>
            </a:r>
            <a:r>
              <a:rPr lang="en-US" b="1" dirty="0" smtClean="0">
                <a:solidFill>
                  <a:srgbClr val="FF0000"/>
                </a:solidFill>
              </a:rPr>
              <a:t> P</a:t>
            </a:r>
            <a:r>
              <a:rPr lang="el-GR" b="1" dirty="0" smtClean="0">
                <a:solidFill>
                  <a:srgbClr val="FF0000"/>
                </a:solidFill>
              </a:rPr>
              <a:t> της συσκευής (</a:t>
            </a:r>
            <a:r>
              <a:rPr lang="el-GR" b="1" dirty="0" err="1" smtClean="0">
                <a:solidFill>
                  <a:srgbClr val="FF0000"/>
                </a:solidFill>
              </a:rPr>
              <a:t>π.χ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5</a:t>
            </a:r>
            <a:r>
              <a:rPr lang="en-US" b="1" dirty="0" smtClean="0">
                <a:solidFill>
                  <a:srgbClr val="FF0000"/>
                </a:solidFill>
              </a:rPr>
              <a:t>W </a:t>
            </a:r>
            <a:r>
              <a:rPr lang="el-GR" b="1" dirty="0" smtClean="0">
                <a:solidFill>
                  <a:srgbClr val="FF0000"/>
                </a:solidFill>
              </a:rPr>
              <a:t>=5βατ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002060"/>
              </a:solidFill>
            </a:endParaRPr>
          </a:p>
          <a:p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5857884" y="785794"/>
            <a:ext cx="26432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Ενέργεια Ε</a:t>
            </a:r>
            <a:r>
              <a:rPr lang="el-GR" b="1" baseline="-25000" dirty="0" smtClean="0">
                <a:solidFill>
                  <a:srgbClr val="002060"/>
                </a:solidFill>
              </a:rPr>
              <a:t> </a:t>
            </a:r>
            <a:endParaRPr lang="en-US" b="1" baseline="-25000" dirty="0" smtClean="0">
              <a:solidFill>
                <a:srgbClr val="002060"/>
              </a:solidFill>
            </a:endParaRPr>
          </a:p>
          <a:p>
            <a:r>
              <a:rPr lang="el-GR" b="1" dirty="0" smtClean="0">
                <a:solidFill>
                  <a:srgbClr val="002060"/>
                </a:solidFill>
              </a:rPr>
              <a:t>που μετατρέπει μια συσκευή – μηχανή</a:t>
            </a:r>
          </a:p>
          <a:p>
            <a:r>
              <a:rPr lang="el-GR" b="1" dirty="0" smtClean="0">
                <a:solidFill>
                  <a:srgbClr val="002060"/>
                </a:solidFill>
              </a:rPr>
              <a:t> (</a:t>
            </a:r>
            <a:r>
              <a:rPr lang="el-GR" b="1" dirty="0" err="1" smtClean="0">
                <a:solidFill>
                  <a:srgbClr val="002060"/>
                </a:solidFill>
              </a:rPr>
              <a:t>π.χ</a:t>
            </a:r>
            <a:r>
              <a:rPr lang="el-GR" b="1" dirty="0" smtClean="0">
                <a:solidFill>
                  <a:srgbClr val="002060"/>
                </a:solidFill>
              </a:rPr>
              <a:t>  100</a:t>
            </a:r>
            <a:r>
              <a:rPr lang="en-US" b="1" dirty="0" smtClean="0">
                <a:solidFill>
                  <a:srgbClr val="002060"/>
                </a:solidFill>
              </a:rPr>
              <a:t>J</a:t>
            </a:r>
            <a:r>
              <a:rPr lang="el-GR" b="1" dirty="0" smtClean="0">
                <a:solidFill>
                  <a:srgbClr val="00206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5643570" y="4786322"/>
            <a:ext cx="3357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rgbClr val="00B050"/>
                </a:solidFill>
              </a:rPr>
              <a:t>χρονικό διάστημα</a:t>
            </a:r>
            <a:r>
              <a:rPr lang="en-US" dirty="0" smtClean="0">
                <a:solidFill>
                  <a:srgbClr val="00B050"/>
                </a:solidFill>
              </a:rPr>
              <a:t> t</a:t>
            </a:r>
            <a:r>
              <a:rPr lang="el-GR" dirty="0" smtClean="0">
                <a:solidFill>
                  <a:srgbClr val="00B050"/>
                </a:solidFill>
              </a:rPr>
              <a:t>  που η συσκευή (μηχανή)   λειτουργεί (</a:t>
            </a:r>
            <a:r>
              <a:rPr lang="el-GR" dirty="0" err="1" smtClean="0">
                <a:solidFill>
                  <a:srgbClr val="00B050"/>
                </a:solidFill>
              </a:rPr>
              <a:t>π.χ</a:t>
            </a:r>
            <a:r>
              <a:rPr lang="el-GR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l-GR" dirty="0" smtClean="0">
                <a:solidFill>
                  <a:srgbClr val="00B050"/>
                </a:solidFill>
              </a:rPr>
              <a:t>2</a:t>
            </a:r>
            <a:r>
              <a:rPr lang="en-US" dirty="0" smtClean="0">
                <a:solidFill>
                  <a:srgbClr val="00B050"/>
                </a:solidFill>
              </a:rPr>
              <a:t>0s 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5" name="24 - Επεξήγηση με σύννεφο"/>
          <p:cNvSpPr/>
          <p:nvPr/>
        </p:nvSpPr>
        <p:spPr>
          <a:xfrm>
            <a:off x="5429256" y="428604"/>
            <a:ext cx="3429024" cy="1857388"/>
          </a:xfrm>
          <a:prstGeom prst="cloudCallout">
            <a:avLst>
              <a:gd name="adj1" fmla="val -101616"/>
              <a:gd name="adj2" fmla="val 544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Επεξήγηση με σύννεφο"/>
          <p:cNvSpPr/>
          <p:nvPr/>
        </p:nvSpPr>
        <p:spPr>
          <a:xfrm>
            <a:off x="5143472" y="4429132"/>
            <a:ext cx="4000528" cy="1643074"/>
          </a:xfrm>
          <a:prstGeom prst="cloudCallout">
            <a:avLst>
              <a:gd name="adj1" fmla="val -88573"/>
              <a:gd name="adj2" fmla="val -1187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Επεξήγηση με σύννεφο"/>
          <p:cNvSpPr/>
          <p:nvPr/>
        </p:nvSpPr>
        <p:spPr>
          <a:xfrm>
            <a:off x="214282" y="3857628"/>
            <a:ext cx="3143272" cy="1357322"/>
          </a:xfrm>
          <a:prstGeom prst="cloudCallout">
            <a:avLst>
              <a:gd name="adj1" fmla="val 12783"/>
              <a:gd name="adj2" fmla="val -9530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2143108" y="2373807"/>
            <a:ext cx="12144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P</a:t>
            </a:r>
            <a:r>
              <a:rPr lang="en-US" sz="4400" b="1" dirty="0" smtClean="0">
                <a:solidFill>
                  <a:srgbClr val="0000FF"/>
                </a:solidFill>
              </a:rPr>
              <a:t> = </a:t>
            </a:r>
            <a:endParaRPr lang="en-US" sz="4400" b="1" dirty="0">
              <a:solidFill>
                <a:srgbClr val="0000FF"/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3071802" y="2786058"/>
            <a:ext cx="8572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3214678" y="2000240"/>
            <a:ext cx="571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</a:rPr>
              <a:t>E</a:t>
            </a:r>
            <a:endParaRPr lang="en-US" sz="4400" b="1" dirty="0">
              <a:solidFill>
                <a:srgbClr val="0000FF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3286116" y="2714620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t</a:t>
            </a:r>
            <a:endParaRPr lang="en-US" sz="4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 animBg="1"/>
      <p:bldP spid="26" grpId="0" animBg="1"/>
      <p:bldP spid="27" grpId="0" animBg="1"/>
      <p:bldP spid="15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2143108" y="142852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ΙΣΧΥΣ  Ρ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3071802" y="3000372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</a:t>
            </a:r>
            <a:r>
              <a:rPr lang="en-US" sz="2800" b="1" dirty="0" smtClean="0">
                <a:solidFill>
                  <a:srgbClr val="0000FF"/>
                </a:solidFill>
              </a:rPr>
              <a:t> = </a:t>
            </a:r>
            <a:endParaRPr lang="en-US" sz="2800" b="1" dirty="0">
              <a:solidFill>
                <a:srgbClr val="0000FF"/>
              </a:solidFill>
            </a:endParaRPr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3714744" y="3286124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3714744" y="278605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E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786182" y="321468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t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428596" y="642918"/>
            <a:ext cx="87154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Γενικά   ισχύς</a:t>
            </a:r>
            <a:r>
              <a:rPr lang="el-GR" sz="2000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(P) </a:t>
            </a:r>
            <a:r>
              <a:rPr lang="el-GR" sz="2000" dirty="0" smtClean="0"/>
              <a:t>είναι η ποσότητα της ενέργειας</a:t>
            </a:r>
            <a:r>
              <a:rPr lang="el-GR" sz="2000" b="1" dirty="0" smtClean="0">
                <a:solidFill>
                  <a:schemeClr val="tx2"/>
                </a:solidFill>
              </a:rPr>
              <a:t> (Ε) </a:t>
            </a:r>
            <a:r>
              <a:rPr lang="el-GR" sz="2000" dirty="0" smtClean="0"/>
              <a:t>που μετατρέπει («παράγει», «καταναλώνει»)  μια μηχανή (συσκευή)  προς (διά) το αντίστοιχο </a:t>
            </a:r>
            <a:r>
              <a:rPr lang="en-US" sz="2000" dirty="0" smtClean="0"/>
              <a:t> </a:t>
            </a:r>
            <a:r>
              <a:rPr lang="el-GR" sz="2000" dirty="0" smtClean="0"/>
              <a:t>χρονικό διάστημα </a:t>
            </a:r>
            <a:r>
              <a:rPr lang="el-GR" sz="2000" dirty="0" smtClean="0">
                <a:solidFill>
                  <a:srgbClr val="00B050"/>
                </a:solidFill>
              </a:rPr>
              <a:t> </a:t>
            </a:r>
            <a:r>
              <a:rPr lang="el-GR" sz="2000" b="1" dirty="0" smtClean="0">
                <a:solidFill>
                  <a:srgbClr val="00B050"/>
                </a:solidFill>
              </a:rPr>
              <a:t>(t) </a:t>
            </a:r>
            <a:r>
              <a:rPr lang="el-GR" sz="2000" dirty="0" smtClean="0"/>
              <a:t>, που λειτουργεί η μηχανή.</a:t>
            </a:r>
            <a:endParaRPr lang="el-GR" sz="20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5515869"/>
            <a:ext cx="3143241" cy="1342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- TextBox"/>
          <p:cNvSpPr txBox="1"/>
          <p:nvPr/>
        </p:nvSpPr>
        <p:spPr>
          <a:xfrm>
            <a:off x="4143341" y="6519446"/>
            <a:ext cx="4714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Ηλεκτρικές συσκευές – καταναλωτές - Δίπολα</a:t>
            </a:r>
          </a:p>
        </p:txBody>
      </p:sp>
      <p:sp>
        <p:nvSpPr>
          <p:cNvPr id="16" name="15 - TextBox"/>
          <p:cNvSpPr txBox="1"/>
          <p:nvPr/>
        </p:nvSpPr>
        <p:spPr>
          <a:xfrm>
            <a:off x="571472" y="4572008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Λέγοντας μηχανή εννοούμε οτιδήποτε (μια συσκευή, ένα κινητήρα κ.α.) που μετατρέπει μια μορφή ενέργειας σε μια άλλη μορφή ενέργειας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500034" y="4214818"/>
            <a:ext cx="2786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Η ηλεκτρική ισχύς</a:t>
            </a:r>
            <a:r>
              <a:rPr lang="en-US" b="1" dirty="0" smtClean="0">
                <a:solidFill>
                  <a:srgbClr val="FF0000"/>
                </a:solidFill>
              </a:rPr>
              <a:t> P</a:t>
            </a:r>
            <a:r>
              <a:rPr lang="el-GR" b="1" baseline="-25000" dirty="0" err="1" smtClean="0">
                <a:solidFill>
                  <a:srgbClr val="FF0000"/>
                </a:solidFill>
              </a:rPr>
              <a:t>ηλ</a:t>
            </a:r>
            <a:r>
              <a:rPr lang="el-GR" b="1" dirty="0" smtClean="0">
                <a:solidFill>
                  <a:srgbClr val="FF0000"/>
                </a:solidFill>
              </a:rPr>
              <a:t> της συσκευής (</a:t>
            </a:r>
            <a:r>
              <a:rPr lang="el-GR" b="1" dirty="0" err="1" smtClean="0">
                <a:solidFill>
                  <a:srgbClr val="FF0000"/>
                </a:solidFill>
              </a:rPr>
              <a:t>π.χ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5</a:t>
            </a:r>
            <a:r>
              <a:rPr lang="en-US" b="1" dirty="0" smtClean="0">
                <a:solidFill>
                  <a:srgbClr val="FF0000"/>
                </a:solidFill>
              </a:rPr>
              <a:t>W </a:t>
            </a:r>
            <a:r>
              <a:rPr lang="el-GR" b="1" dirty="0" smtClean="0">
                <a:solidFill>
                  <a:srgbClr val="FF0000"/>
                </a:solidFill>
              </a:rPr>
              <a:t>=5βατ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002060"/>
              </a:solidFill>
            </a:endParaRPr>
          </a:p>
          <a:p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5857884" y="785794"/>
            <a:ext cx="26432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Ηλεκτρική Ενέργεια Ε</a:t>
            </a:r>
            <a:r>
              <a:rPr lang="el-GR" b="1" baseline="-25000" dirty="0" smtClean="0">
                <a:solidFill>
                  <a:srgbClr val="002060"/>
                </a:solidFill>
              </a:rPr>
              <a:t> </a:t>
            </a:r>
            <a:r>
              <a:rPr lang="el-GR" b="1" baseline="-25000" dirty="0" err="1" smtClean="0">
                <a:solidFill>
                  <a:srgbClr val="002060"/>
                </a:solidFill>
              </a:rPr>
              <a:t>ηλ</a:t>
            </a:r>
            <a:endParaRPr lang="en-US" b="1" baseline="-25000" dirty="0" smtClean="0">
              <a:solidFill>
                <a:srgbClr val="002060"/>
              </a:solidFill>
            </a:endParaRPr>
          </a:p>
          <a:p>
            <a:r>
              <a:rPr lang="el-GR" b="1" dirty="0" smtClean="0">
                <a:solidFill>
                  <a:srgbClr val="002060"/>
                </a:solidFill>
              </a:rPr>
              <a:t>που μετατρέπει μια συσκευή – μηχανή</a:t>
            </a:r>
          </a:p>
          <a:p>
            <a:r>
              <a:rPr lang="el-GR" b="1" dirty="0" smtClean="0">
                <a:solidFill>
                  <a:srgbClr val="002060"/>
                </a:solidFill>
              </a:rPr>
              <a:t> (</a:t>
            </a:r>
            <a:r>
              <a:rPr lang="el-GR" b="1" dirty="0" err="1" smtClean="0">
                <a:solidFill>
                  <a:srgbClr val="002060"/>
                </a:solidFill>
              </a:rPr>
              <a:t>π.χ</a:t>
            </a:r>
            <a:r>
              <a:rPr lang="el-GR" b="1" dirty="0" smtClean="0">
                <a:solidFill>
                  <a:srgbClr val="002060"/>
                </a:solidFill>
              </a:rPr>
              <a:t>  100</a:t>
            </a:r>
            <a:r>
              <a:rPr lang="en-US" b="1" dirty="0" smtClean="0">
                <a:solidFill>
                  <a:srgbClr val="002060"/>
                </a:solidFill>
              </a:rPr>
              <a:t>J</a:t>
            </a:r>
            <a:r>
              <a:rPr lang="el-GR" b="1" dirty="0" smtClean="0">
                <a:solidFill>
                  <a:srgbClr val="00206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5643570" y="4786322"/>
            <a:ext cx="3357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rgbClr val="00B050"/>
                </a:solidFill>
              </a:rPr>
              <a:t>χρονικό διάστημα</a:t>
            </a:r>
            <a:r>
              <a:rPr lang="en-US" dirty="0" smtClean="0">
                <a:solidFill>
                  <a:srgbClr val="00B050"/>
                </a:solidFill>
              </a:rPr>
              <a:t> t</a:t>
            </a:r>
            <a:r>
              <a:rPr lang="el-GR" dirty="0" smtClean="0">
                <a:solidFill>
                  <a:srgbClr val="00B050"/>
                </a:solidFill>
              </a:rPr>
              <a:t>  που η συσκευή (μηχανή)   λειτουργεί (</a:t>
            </a:r>
            <a:r>
              <a:rPr lang="el-GR" dirty="0" err="1" smtClean="0">
                <a:solidFill>
                  <a:srgbClr val="00B050"/>
                </a:solidFill>
              </a:rPr>
              <a:t>π.χ</a:t>
            </a:r>
            <a:r>
              <a:rPr lang="el-GR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l-GR" dirty="0" smtClean="0">
                <a:solidFill>
                  <a:srgbClr val="00B050"/>
                </a:solidFill>
              </a:rPr>
              <a:t>2</a:t>
            </a:r>
            <a:r>
              <a:rPr lang="en-US" dirty="0" smtClean="0">
                <a:solidFill>
                  <a:srgbClr val="00B050"/>
                </a:solidFill>
              </a:rPr>
              <a:t>0s 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5" name="24 - Επεξήγηση με σύννεφο"/>
          <p:cNvSpPr/>
          <p:nvPr/>
        </p:nvSpPr>
        <p:spPr>
          <a:xfrm>
            <a:off x="5429256" y="428604"/>
            <a:ext cx="3429024" cy="1857388"/>
          </a:xfrm>
          <a:prstGeom prst="cloudCallout">
            <a:avLst>
              <a:gd name="adj1" fmla="val -101616"/>
              <a:gd name="adj2" fmla="val 544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Επεξήγηση με σύννεφο"/>
          <p:cNvSpPr/>
          <p:nvPr/>
        </p:nvSpPr>
        <p:spPr>
          <a:xfrm>
            <a:off x="5143472" y="4429132"/>
            <a:ext cx="4000528" cy="1643074"/>
          </a:xfrm>
          <a:prstGeom prst="cloudCallout">
            <a:avLst>
              <a:gd name="adj1" fmla="val -85196"/>
              <a:gd name="adj2" fmla="val -12066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Επεξήγηση με σύννεφο"/>
          <p:cNvSpPr/>
          <p:nvPr/>
        </p:nvSpPr>
        <p:spPr>
          <a:xfrm>
            <a:off x="214282" y="3857628"/>
            <a:ext cx="3143272" cy="1357322"/>
          </a:xfrm>
          <a:prstGeom prst="cloudCallout">
            <a:avLst>
              <a:gd name="adj1" fmla="val 12783"/>
              <a:gd name="adj2" fmla="val -9530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1785918" y="2373807"/>
            <a:ext cx="15716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P</a:t>
            </a:r>
            <a:r>
              <a:rPr lang="el-GR" sz="4400" b="1" baseline="-25000" dirty="0" err="1" smtClean="0">
                <a:solidFill>
                  <a:srgbClr val="FF0000"/>
                </a:solidFill>
              </a:rPr>
              <a:t>ηλ</a:t>
            </a:r>
            <a:r>
              <a:rPr lang="en-US" sz="4400" b="1" dirty="0" smtClean="0">
                <a:solidFill>
                  <a:srgbClr val="0000FF"/>
                </a:solidFill>
              </a:rPr>
              <a:t> = </a:t>
            </a:r>
            <a:endParaRPr lang="en-US" sz="4400" b="1" dirty="0">
              <a:solidFill>
                <a:srgbClr val="0000FF"/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3143240" y="2786058"/>
            <a:ext cx="128588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3071802" y="2000240"/>
            <a:ext cx="12144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</a:rPr>
              <a:t>E</a:t>
            </a:r>
            <a:r>
              <a:rPr lang="el-GR" sz="4400" b="1" baseline="-25000" dirty="0" err="1" smtClean="0">
                <a:solidFill>
                  <a:srgbClr val="0000FF"/>
                </a:solidFill>
              </a:rPr>
              <a:t>ηλ</a:t>
            </a:r>
            <a:endParaRPr lang="en-US" sz="4400" b="1" baseline="-25000" dirty="0">
              <a:solidFill>
                <a:srgbClr val="0000FF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3428992" y="2643182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t</a:t>
            </a:r>
            <a:endParaRPr lang="en-US" sz="4400" b="1" dirty="0">
              <a:solidFill>
                <a:srgbClr val="00B05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2143108" y="142852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ΗΛΕΚΤΡΙΚΗ  ΙΣΧΥΣ </a:t>
            </a:r>
            <a:r>
              <a:rPr lang="el-GR" sz="2400" b="1" dirty="0" smtClean="0">
                <a:solidFill>
                  <a:srgbClr val="0000FF"/>
                </a:solidFill>
              </a:rPr>
              <a:t>   </a:t>
            </a:r>
            <a:r>
              <a:rPr lang="el-GR" sz="2400" b="1" dirty="0" smtClean="0">
                <a:solidFill>
                  <a:srgbClr val="FF0000"/>
                </a:solidFill>
              </a:rPr>
              <a:t>P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</a:t>
            </a:r>
            <a:r>
              <a:rPr lang="el-GR" sz="2400" b="1" baseline="-25000" dirty="0" err="1" smtClean="0">
                <a:solidFill>
                  <a:srgbClr val="FF0000"/>
                </a:solidFill>
              </a:rPr>
              <a:t>ηλ</a:t>
            </a:r>
            <a:endParaRPr lang="el-GR" sz="2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 animBg="1"/>
      <p:bldP spid="26" grpId="0" animBg="1"/>
      <p:bldP spid="27" grpId="0" animBg="1"/>
      <p:bldP spid="15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2143108" y="142852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ΗΛΕΚΤΡΙΚΗ  ΙΣΧΥΣ </a:t>
            </a:r>
            <a:r>
              <a:rPr lang="el-GR" sz="2400" b="1" dirty="0" smtClean="0">
                <a:solidFill>
                  <a:srgbClr val="0000FF"/>
                </a:solidFill>
              </a:rPr>
              <a:t>   </a:t>
            </a:r>
            <a:r>
              <a:rPr lang="el-GR" sz="2400" b="1" dirty="0" smtClean="0">
                <a:solidFill>
                  <a:srgbClr val="FF0000"/>
                </a:solidFill>
              </a:rPr>
              <a:t>P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</a:t>
            </a:r>
            <a:r>
              <a:rPr lang="el-GR" sz="2400" b="1" baseline="-25000" dirty="0" err="1" smtClean="0">
                <a:solidFill>
                  <a:srgbClr val="FF0000"/>
                </a:solidFill>
              </a:rPr>
              <a:t>ηλ</a:t>
            </a:r>
            <a:endParaRPr lang="el-GR" sz="2400" b="1" dirty="0" smtClean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5214942" y="2967335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=</a:t>
            </a:r>
            <a:r>
              <a:rPr lang="el-GR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P</a:t>
            </a:r>
            <a:r>
              <a:rPr lang="el-GR" sz="2800" b="1" baseline="-25000" dirty="0" err="1" smtClean="0">
                <a:solidFill>
                  <a:srgbClr val="002060"/>
                </a:solidFill>
              </a:rPr>
              <a:t>ηλ</a:t>
            </a:r>
            <a:r>
              <a:rPr lang="el-GR" sz="2800" b="1" dirty="0" smtClean="0">
                <a:solidFill>
                  <a:srgbClr val="002060"/>
                </a:solidFill>
              </a:rPr>
              <a:t> 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6215074" y="2967335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t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4000496" y="3038773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</a:t>
            </a:r>
          </a:p>
        </p:txBody>
      </p:sp>
      <p:sp>
        <p:nvSpPr>
          <p:cNvPr id="35" name="34 - TextBox"/>
          <p:cNvSpPr txBox="1"/>
          <p:nvPr/>
        </p:nvSpPr>
        <p:spPr>
          <a:xfrm>
            <a:off x="4714876" y="2967335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E</a:t>
            </a:r>
            <a:r>
              <a:rPr lang="el-GR" sz="2800" b="1" baseline="-25000" dirty="0" err="1" smtClean="0">
                <a:solidFill>
                  <a:srgbClr val="002060"/>
                </a:solidFill>
              </a:rPr>
              <a:t>ηλ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6072198" y="3038773"/>
            <a:ext cx="223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aseline="30000" dirty="0" smtClean="0">
                <a:solidFill>
                  <a:srgbClr val="002060"/>
                </a:solidFill>
              </a:rPr>
              <a:t>.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1500166" y="2928934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P</a:t>
            </a:r>
            <a:r>
              <a:rPr lang="el-GR" sz="2800" b="1" baseline="-25000" dirty="0" err="1" smtClean="0">
                <a:solidFill>
                  <a:srgbClr val="002060"/>
                </a:solidFill>
              </a:rPr>
              <a:t>ηλ</a:t>
            </a:r>
            <a:r>
              <a:rPr lang="en-US" sz="2800" b="1" dirty="0" smtClean="0">
                <a:solidFill>
                  <a:srgbClr val="002060"/>
                </a:solidFill>
              </a:rPr>
              <a:t> = </a:t>
            </a:r>
            <a:endParaRPr lang="en-US" sz="2800" b="1" dirty="0">
              <a:solidFill>
                <a:srgbClr val="002060"/>
              </a:solidFill>
            </a:endParaRPr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2500298" y="3214686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2428860" y="2714620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E</a:t>
            </a:r>
            <a:r>
              <a:rPr lang="el-GR" sz="2800" b="1" baseline="-25000" dirty="0" err="1" smtClean="0">
                <a:solidFill>
                  <a:srgbClr val="002060"/>
                </a:solidFill>
              </a:rPr>
              <a:t>ηλ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44" name="43 - TextBox"/>
          <p:cNvSpPr txBox="1"/>
          <p:nvPr/>
        </p:nvSpPr>
        <p:spPr>
          <a:xfrm>
            <a:off x="2571736" y="314324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t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428596" y="642918"/>
            <a:ext cx="82153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Ηλεκτρική   ισχύς </a:t>
            </a:r>
            <a:r>
              <a:rPr lang="el-GR" sz="2000" b="1" dirty="0" smtClean="0">
                <a:solidFill>
                  <a:srgbClr val="0000FF"/>
                </a:solidFill>
              </a:rPr>
              <a:t>(P</a:t>
            </a:r>
            <a:r>
              <a:rPr lang="el-GR" sz="2000" b="1" baseline="-25000" dirty="0" smtClean="0">
                <a:solidFill>
                  <a:srgbClr val="002060"/>
                </a:solidFill>
              </a:rPr>
              <a:t> </a:t>
            </a:r>
            <a:r>
              <a:rPr lang="el-GR" sz="2000" b="1" baseline="-25000" dirty="0" err="1" smtClean="0">
                <a:solidFill>
                  <a:srgbClr val="002060"/>
                </a:solidFill>
              </a:rPr>
              <a:t>ηλ</a:t>
            </a:r>
            <a:r>
              <a:rPr lang="el-GR" sz="2000" b="1" dirty="0" smtClean="0">
                <a:solidFill>
                  <a:srgbClr val="0000FF"/>
                </a:solidFill>
              </a:rPr>
              <a:t>) </a:t>
            </a:r>
            <a:r>
              <a:rPr lang="el-GR" sz="2000" dirty="0" smtClean="0"/>
              <a:t>είναι η ποσότητα της ηλεκτρικής  ενέργειας</a:t>
            </a:r>
            <a:r>
              <a:rPr lang="el-GR" sz="2000" b="1" dirty="0" smtClean="0">
                <a:solidFill>
                  <a:srgbClr val="0000FF"/>
                </a:solidFill>
              </a:rPr>
              <a:t> (Ε</a:t>
            </a:r>
            <a:r>
              <a:rPr lang="el-GR" sz="2000" b="1" baseline="-25000" dirty="0" smtClean="0">
                <a:solidFill>
                  <a:srgbClr val="002060"/>
                </a:solidFill>
              </a:rPr>
              <a:t> </a:t>
            </a:r>
            <a:r>
              <a:rPr lang="el-GR" sz="2000" b="1" baseline="-25000" dirty="0" err="1" smtClean="0">
                <a:solidFill>
                  <a:srgbClr val="002060"/>
                </a:solidFill>
              </a:rPr>
              <a:t>ηλ</a:t>
            </a:r>
            <a:r>
              <a:rPr lang="el-GR" sz="2000" b="1" dirty="0" smtClean="0">
                <a:solidFill>
                  <a:srgbClr val="0000FF"/>
                </a:solidFill>
              </a:rPr>
              <a:t>) </a:t>
            </a:r>
            <a:r>
              <a:rPr lang="el-GR" sz="2000" dirty="0" smtClean="0"/>
              <a:t>που μετατρέπει («παράγει», «καταναλώνει»)  μια ηλεκτρική συσκευή  προς (διά) το αντίστοιχο </a:t>
            </a:r>
            <a:r>
              <a:rPr lang="en-US" sz="2000" dirty="0" smtClean="0"/>
              <a:t> </a:t>
            </a:r>
            <a:r>
              <a:rPr lang="el-GR" sz="2000" dirty="0" smtClean="0"/>
              <a:t>χρονικό διάστημα  </a:t>
            </a:r>
            <a:r>
              <a:rPr lang="el-GR" sz="2000" b="1" dirty="0" smtClean="0">
                <a:solidFill>
                  <a:srgbClr val="0000FF"/>
                </a:solidFill>
              </a:rPr>
              <a:t>(t) </a:t>
            </a:r>
            <a:r>
              <a:rPr lang="el-GR" sz="2000" dirty="0" smtClean="0"/>
              <a:t>, που λειτουργεί η συσκευή.</a:t>
            </a:r>
            <a:endParaRPr lang="el-GR" sz="2000" dirty="0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68714"/>
            <a:ext cx="2714612" cy="3089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20 - TextBox"/>
          <p:cNvSpPr txBox="1"/>
          <p:nvPr/>
        </p:nvSpPr>
        <p:spPr>
          <a:xfrm>
            <a:off x="1785918" y="5500702"/>
            <a:ext cx="70723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Παράδειγμα</a:t>
            </a:r>
            <a:r>
              <a:rPr lang="el-GR" sz="2000" dirty="0" smtClean="0"/>
              <a:t> μια λάμπα έχει ισχύς 30</a:t>
            </a:r>
            <a:r>
              <a:rPr lang="en-US" sz="2000" dirty="0" smtClean="0"/>
              <a:t>W (=30</a:t>
            </a:r>
            <a:r>
              <a:rPr lang="el-GR" sz="2000" dirty="0" smtClean="0"/>
              <a:t>βατ), άρα αυτή η λάμπα όταν λειτουργεί </a:t>
            </a:r>
            <a:r>
              <a:rPr lang="el-GR" sz="2000" u="sng" dirty="0" smtClean="0"/>
              <a:t>σε ένα δευτερόλεπτο</a:t>
            </a:r>
            <a:r>
              <a:rPr lang="en-US" sz="2000" dirty="0" smtClean="0"/>
              <a:t>, </a:t>
            </a:r>
            <a:r>
              <a:rPr lang="el-GR" sz="2000" dirty="0" smtClean="0"/>
              <a:t> </a:t>
            </a:r>
            <a:r>
              <a:rPr lang="el-GR" sz="2000" u="sng" dirty="0" smtClean="0"/>
              <a:t>καταναλώνει</a:t>
            </a:r>
            <a:r>
              <a:rPr lang="el-GR" sz="2000" dirty="0" smtClean="0"/>
              <a:t> (μετατρέπει )ενέργεια </a:t>
            </a:r>
            <a:r>
              <a:rPr lang="el-GR" sz="2000" u="sng" dirty="0" smtClean="0"/>
              <a:t>30 </a:t>
            </a:r>
            <a:r>
              <a:rPr lang="el-GR" sz="2000" u="sng" dirty="0" err="1" smtClean="0"/>
              <a:t>τζάουλ</a:t>
            </a:r>
            <a:r>
              <a:rPr lang="el-GR" sz="2000" u="sng" dirty="0" smtClean="0"/>
              <a:t> </a:t>
            </a:r>
            <a:r>
              <a:rPr lang="el-GR" sz="2000" dirty="0" smtClean="0"/>
              <a:t>(30</a:t>
            </a:r>
            <a:r>
              <a:rPr lang="en-US" sz="2000" dirty="0" smtClean="0"/>
              <a:t>J)</a:t>
            </a:r>
            <a:endParaRPr lang="el-G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31" grpId="0"/>
      <p:bldP spid="31" grpId="1"/>
      <p:bldP spid="35" grpId="0"/>
      <p:bldP spid="36" grpId="0"/>
      <p:bldP spid="37" grpId="0"/>
      <p:bldP spid="41" grpId="0"/>
      <p:bldP spid="44" grpId="0"/>
      <p:bldP spid="19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2143108" y="142852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ΗΛΕΚΤΡΙΚΗ  ΙΣΧΥΣ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2643174" y="2571744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=</a:t>
            </a:r>
            <a:r>
              <a:rPr lang="el-GR" sz="4000" b="1" dirty="0" smtClean="0">
                <a:solidFill>
                  <a:srgbClr val="002060"/>
                </a:solidFill>
              </a:rPr>
              <a:t>  </a:t>
            </a:r>
            <a:r>
              <a:rPr lang="en-US" sz="4000" b="1" dirty="0" smtClean="0">
                <a:solidFill>
                  <a:srgbClr val="002060"/>
                </a:solidFill>
              </a:rPr>
              <a:t>P</a:t>
            </a:r>
            <a:r>
              <a:rPr lang="el-GR" sz="4000" b="1" baseline="-25000" dirty="0" err="1" smtClean="0">
                <a:solidFill>
                  <a:srgbClr val="002060"/>
                </a:solidFill>
              </a:rPr>
              <a:t>ηλ</a:t>
            </a:r>
            <a:r>
              <a:rPr lang="el-GR" sz="4000" b="1" dirty="0" smtClean="0">
                <a:solidFill>
                  <a:srgbClr val="002060"/>
                </a:solidFill>
              </a:rPr>
              <a:t> 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4000496" y="264318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t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1928794" y="257174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E</a:t>
            </a:r>
            <a:r>
              <a:rPr lang="el-GR" sz="4000" b="1" baseline="-25000" dirty="0" err="1" smtClean="0">
                <a:solidFill>
                  <a:srgbClr val="002060"/>
                </a:solidFill>
              </a:rPr>
              <a:t>ηλ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3786182" y="2643182"/>
            <a:ext cx="2712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aseline="30000" dirty="0" smtClean="0">
                <a:solidFill>
                  <a:srgbClr val="002060"/>
                </a:solidFill>
              </a:rPr>
              <a:t>.</a:t>
            </a:r>
            <a:endParaRPr lang="el-GR" sz="4000" dirty="0">
              <a:solidFill>
                <a:srgbClr val="00206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285720" y="4500570"/>
            <a:ext cx="27860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Ηλεκτρική ενέργεια </a:t>
            </a:r>
            <a:r>
              <a:rPr lang="el-GR" b="1" dirty="0" err="1" smtClean="0">
                <a:solidFill>
                  <a:srgbClr val="002060"/>
                </a:solidFill>
              </a:rPr>
              <a:t>Ε</a:t>
            </a:r>
            <a:r>
              <a:rPr lang="el-GR" b="1" baseline="-25000" dirty="0" err="1" smtClean="0">
                <a:solidFill>
                  <a:srgbClr val="002060"/>
                </a:solidFill>
              </a:rPr>
              <a:t>ηλ</a:t>
            </a:r>
            <a:endParaRPr lang="en-US" b="1" baseline="-25000" dirty="0" smtClean="0">
              <a:solidFill>
                <a:srgbClr val="002060"/>
              </a:solidFill>
            </a:endParaRPr>
          </a:p>
          <a:p>
            <a:r>
              <a:rPr lang="el-GR" b="1" dirty="0" smtClean="0">
                <a:solidFill>
                  <a:srgbClr val="002060"/>
                </a:solidFill>
              </a:rPr>
              <a:t>που </a:t>
            </a:r>
            <a:r>
              <a:rPr lang="el-GR" b="1" dirty="0" smtClean="0">
                <a:solidFill>
                  <a:srgbClr val="002060"/>
                </a:solidFill>
              </a:rPr>
              <a:t>καταναλώνει (μετατρέπει)  </a:t>
            </a:r>
            <a:r>
              <a:rPr lang="el-GR" b="1" dirty="0" smtClean="0">
                <a:solidFill>
                  <a:srgbClr val="002060"/>
                </a:solidFill>
              </a:rPr>
              <a:t>μια συσκευή 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l-GR" b="1" dirty="0" smtClean="0">
                <a:solidFill>
                  <a:srgbClr val="002060"/>
                </a:solidFill>
              </a:rPr>
              <a:t>(</a:t>
            </a:r>
            <a:r>
              <a:rPr lang="el-GR" b="1" dirty="0" err="1" smtClean="0">
                <a:solidFill>
                  <a:srgbClr val="002060"/>
                </a:solidFill>
              </a:rPr>
              <a:t>π.χ</a:t>
            </a:r>
            <a:r>
              <a:rPr lang="el-GR" b="1" dirty="0" smtClean="0">
                <a:solidFill>
                  <a:srgbClr val="002060"/>
                </a:solidFill>
              </a:rPr>
              <a:t>  100</a:t>
            </a:r>
            <a:r>
              <a:rPr lang="en-US" b="1" dirty="0" smtClean="0">
                <a:solidFill>
                  <a:srgbClr val="002060"/>
                </a:solidFill>
              </a:rPr>
              <a:t>J</a:t>
            </a:r>
            <a:r>
              <a:rPr lang="el-GR" b="1" dirty="0" smtClean="0">
                <a:solidFill>
                  <a:srgbClr val="002060"/>
                </a:solidFill>
              </a:rPr>
              <a:t>)</a:t>
            </a:r>
            <a:endParaRPr lang="en-US" b="1" dirty="0" smtClean="0">
              <a:solidFill>
                <a:srgbClr val="002060"/>
              </a:solidFill>
            </a:endParaRPr>
          </a:p>
          <a:p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5857884" y="1000108"/>
            <a:ext cx="23574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Η ηλεκτρική ισχύς</a:t>
            </a:r>
            <a:r>
              <a:rPr lang="en-US" b="1" dirty="0" smtClean="0">
                <a:solidFill>
                  <a:srgbClr val="002060"/>
                </a:solidFill>
              </a:rPr>
              <a:t> P</a:t>
            </a:r>
            <a:r>
              <a:rPr lang="el-GR" b="1" dirty="0" smtClean="0">
                <a:solidFill>
                  <a:srgbClr val="002060"/>
                </a:solidFill>
              </a:rPr>
              <a:t> της </a:t>
            </a:r>
            <a:r>
              <a:rPr lang="el-GR" b="1" dirty="0" smtClean="0">
                <a:solidFill>
                  <a:srgbClr val="002060"/>
                </a:solidFill>
              </a:rPr>
              <a:t>συσκευής</a:t>
            </a:r>
          </a:p>
          <a:p>
            <a:r>
              <a:rPr lang="el-GR" b="1" dirty="0" smtClean="0">
                <a:solidFill>
                  <a:srgbClr val="002060"/>
                </a:solidFill>
              </a:rPr>
              <a:t> </a:t>
            </a:r>
            <a:r>
              <a:rPr lang="el-GR" b="1" dirty="0" smtClean="0">
                <a:solidFill>
                  <a:srgbClr val="002060"/>
                </a:solidFill>
              </a:rPr>
              <a:t>(</a:t>
            </a:r>
            <a:r>
              <a:rPr lang="el-GR" b="1" dirty="0" err="1" smtClean="0">
                <a:solidFill>
                  <a:srgbClr val="002060"/>
                </a:solidFill>
              </a:rPr>
              <a:t>π.χ</a:t>
            </a:r>
            <a:r>
              <a:rPr lang="el-GR" b="1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l-GR" b="1" dirty="0" smtClean="0">
                <a:solidFill>
                  <a:srgbClr val="002060"/>
                </a:solidFill>
              </a:rPr>
              <a:t>5</a:t>
            </a:r>
            <a:r>
              <a:rPr lang="en-US" b="1" dirty="0" smtClean="0">
                <a:solidFill>
                  <a:srgbClr val="002060"/>
                </a:solidFill>
              </a:rPr>
              <a:t>W </a:t>
            </a:r>
            <a:r>
              <a:rPr lang="el-GR" b="1" dirty="0" smtClean="0">
                <a:solidFill>
                  <a:srgbClr val="002060"/>
                </a:solidFill>
              </a:rPr>
              <a:t>=5βατ</a:t>
            </a:r>
            <a:r>
              <a:rPr lang="en-US" b="1" dirty="0" smtClean="0">
                <a:solidFill>
                  <a:srgbClr val="002060"/>
                </a:solidFill>
              </a:rPr>
              <a:t>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5500694" y="5429264"/>
            <a:ext cx="3357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χρονικό διάστημα</a:t>
            </a:r>
            <a:r>
              <a:rPr lang="en-US" b="1" dirty="0" smtClean="0">
                <a:solidFill>
                  <a:srgbClr val="002060"/>
                </a:solidFill>
              </a:rPr>
              <a:t> t</a:t>
            </a:r>
            <a:r>
              <a:rPr lang="el-GR" b="1" dirty="0" smtClean="0">
                <a:solidFill>
                  <a:srgbClr val="002060"/>
                </a:solidFill>
              </a:rPr>
              <a:t>  που η συσκευή καταναλώνει ηλεκτρική ενέργεια(</a:t>
            </a:r>
            <a:r>
              <a:rPr lang="el-GR" b="1" dirty="0" err="1" smtClean="0">
                <a:solidFill>
                  <a:srgbClr val="002060"/>
                </a:solidFill>
              </a:rPr>
              <a:t>π.χ</a:t>
            </a:r>
            <a:r>
              <a:rPr lang="el-GR" b="1" dirty="0" smtClean="0">
                <a:solidFill>
                  <a:srgbClr val="00206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l-GR" b="1" dirty="0" smtClean="0">
                <a:solidFill>
                  <a:srgbClr val="002060"/>
                </a:solidFill>
              </a:rPr>
              <a:t>2</a:t>
            </a:r>
            <a:r>
              <a:rPr lang="en-US" b="1" dirty="0" smtClean="0">
                <a:solidFill>
                  <a:srgbClr val="002060"/>
                </a:solidFill>
              </a:rPr>
              <a:t>0s 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5" name="24 - Επεξήγηση με σύννεφο"/>
          <p:cNvSpPr/>
          <p:nvPr/>
        </p:nvSpPr>
        <p:spPr>
          <a:xfrm>
            <a:off x="5429256" y="428604"/>
            <a:ext cx="3714744" cy="1857388"/>
          </a:xfrm>
          <a:prstGeom prst="cloudCallout">
            <a:avLst>
              <a:gd name="adj1" fmla="val -109495"/>
              <a:gd name="adj2" fmla="val 718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Επεξήγηση με σύννεφο"/>
          <p:cNvSpPr/>
          <p:nvPr/>
        </p:nvSpPr>
        <p:spPr>
          <a:xfrm>
            <a:off x="5143472" y="5214926"/>
            <a:ext cx="4000528" cy="1643074"/>
          </a:xfrm>
          <a:prstGeom prst="cloudCallout">
            <a:avLst>
              <a:gd name="adj1" fmla="val -69093"/>
              <a:gd name="adj2" fmla="val -16683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Επεξήγηση με σύννεφο"/>
          <p:cNvSpPr/>
          <p:nvPr/>
        </p:nvSpPr>
        <p:spPr>
          <a:xfrm>
            <a:off x="0" y="4143380"/>
            <a:ext cx="3286116" cy="1928826"/>
          </a:xfrm>
          <a:prstGeom prst="cloudCallout">
            <a:avLst>
              <a:gd name="adj1" fmla="val 12783"/>
              <a:gd name="adj2" fmla="val -9530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 animBg="1"/>
      <p:bldP spid="26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2143108" y="142852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ΗΛΕΚΤΡΙΚΗ  ΙΣΧΥΣ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285720" y="107154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P</a:t>
            </a:r>
            <a:r>
              <a:rPr lang="el-GR" sz="2800" b="1" baseline="-25000" dirty="0" err="1" smtClean="0">
                <a:solidFill>
                  <a:srgbClr val="0000FF"/>
                </a:solidFill>
              </a:rPr>
              <a:t>ηλ</a:t>
            </a:r>
            <a:r>
              <a:rPr lang="en-US" sz="2800" b="1" dirty="0" smtClean="0">
                <a:solidFill>
                  <a:srgbClr val="0000FF"/>
                </a:solidFill>
              </a:rPr>
              <a:t> = </a:t>
            </a:r>
            <a:endParaRPr lang="en-US" sz="2800" b="1" dirty="0">
              <a:solidFill>
                <a:srgbClr val="0000FF"/>
              </a:solidFill>
            </a:endParaRPr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1285852" y="1357298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1214414" y="857232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E</a:t>
            </a:r>
            <a:r>
              <a:rPr lang="el-GR" sz="2800" b="1" baseline="-25000" dirty="0" err="1" smtClean="0">
                <a:solidFill>
                  <a:srgbClr val="FF0000"/>
                </a:solidFill>
              </a:rPr>
              <a:t>ηλ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357290" y="128586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t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928662" y="207167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=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428596" y="2071678"/>
            <a:ext cx="11430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err="1" smtClean="0">
                <a:solidFill>
                  <a:srgbClr val="FF0000"/>
                </a:solidFill>
              </a:rPr>
              <a:t>Ε</a:t>
            </a:r>
            <a:r>
              <a:rPr lang="el-GR" sz="2400" b="1" baseline="-25000" dirty="0" err="1" smtClean="0">
                <a:solidFill>
                  <a:srgbClr val="FF0000"/>
                </a:solidFill>
              </a:rPr>
              <a:t>ηλ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1714480" y="2071678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I </a:t>
            </a:r>
            <a:r>
              <a:rPr lang="el-GR" sz="2400" baseline="300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n-US" sz="2400" baseline="30000" dirty="0">
              <a:solidFill>
                <a:srgbClr val="FF0000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1285852" y="2071678"/>
            <a:ext cx="487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V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baseline="30000" dirty="0" smtClean="0">
                <a:solidFill>
                  <a:srgbClr val="FF0000"/>
                </a:solidFill>
              </a:rPr>
              <a:t>.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500298" y="107154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(Σχέση 1)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2643174" y="207167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(Σχέση 2)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0" y="3071810"/>
            <a:ext cx="8358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Στη σχέση 1 αντικαθιστώ την </a:t>
            </a:r>
            <a:r>
              <a:rPr lang="el-GR" sz="2000" dirty="0" err="1" smtClean="0"/>
              <a:t>Ε</a:t>
            </a:r>
            <a:r>
              <a:rPr lang="el-GR" sz="2000" baseline="-25000" dirty="0" err="1" smtClean="0"/>
              <a:t>ηλ</a:t>
            </a:r>
            <a:r>
              <a:rPr lang="el-GR" sz="2000" dirty="0" smtClean="0"/>
              <a:t>, από την σχέση 2 και έχω:</a:t>
            </a:r>
          </a:p>
        </p:txBody>
      </p:sp>
      <p:sp>
        <p:nvSpPr>
          <p:cNvPr id="24" name="23 - TextBox"/>
          <p:cNvSpPr txBox="1"/>
          <p:nvPr/>
        </p:nvSpPr>
        <p:spPr>
          <a:xfrm>
            <a:off x="214282" y="4000504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P</a:t>
            </a:r>
            <a:r>
              <a:rPr lang="el-GR" sz="2800" b="1" baseline="-25000" dirty="0" err="1" smtClean="0">
                <a:solidFill>
                  <a:srgbClr val="0000FF"/>
                </a:solidFill>
              </a:rPr>
              <a:t>ηλ</a:t>
            </a:r>
            <a:r>
              <a:rPr lang="en-US" sz="2800" b="1" dirty="0" smtClean="0">
                <a:solidFill>
                  <a:srgbClr val="0000FF"/>
                </a:solidFill>
              </a:rPr>
              <a:t> = </a:t>
            </a:r>
            <a:endParaRPr lang="en-US" sz="2800" b="1" dirty="0">
              <a:solidFill>
                <a:srgbClr val="0000FF"/>
              </a:solidFill>
            </a:endParaRPr>
          </a:p>
        </p:txBody>
      </p:sp>
      <p:cxnSp>
        <p:nvCxnSpPr>
          <p:cNvPr id="25" name="24 - Ευθεία γραμμή σύνδεσης"/>
          <p:cNvCxnSpPr/>
          <p:nvPr/>
        </p:nvCxnSpPr>
        <p:spPr>
          <a:xfrm>
            <a:off x="1214414" y="4286256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1142976" y="3786190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E</a:t>
            </a:r>
            <a:r>
              <a:rPr lang="el-GR" sz="2800" b="1" baseline="-25000" dirty="0" err="1" smtClean="0">
                <a:solidFill>
                  <a:srgbClr val="FF0000"/>
                </a:solidFill>
              </a:rPr>
              <a:t>ηλ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1285852" y="421481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t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1928794" y="400050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2571736" y="4000504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P</a:t>
            </a:r>
            <a:r>
              <a:rPr lang="el-GR" sz="2800" b="1" baseline="-25000" dirty="0" err="1" smtClean="0">
                <a:solidFill>
                  <a:srgbClr val="0000FF"/>
                </a:solidFill>
              </a:rPr>
              <a:t>ηλ</a:t>
            </a:r>
            <a:r>
              <a:rPr lang="en-US" sz="2800" b="1" dirty="0" smtClean="0">
                <a:solidFill>
                  <a:srgbClr val="0000FF"/>
                </a:solidFill>
              </a:rPr>
              <a:t> = </a:t>
            </a:r>
            <a:endParaRPr lang="en-US" sz="2800" b="1" dirty="0">
              <a:solidFill>
                <a:srgbClr val="0000FF"/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3500430" y="4286256"/>
            <a:ext cx="8572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3714744" y="421481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t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3857620" y="3786190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.</a:t>
            </a:r>
            <a:r>
              <a:rPr lang="en-US" sz="2400" b="1" dirty="0" smtClean="0">
                <a:solidFill>
                  <a:srgbClr val="FF0000"/>
                </a:solidFill>
              </a:rPr>
              <a:t>I </a:t>
            </a:r>
            <a:r>
              <a:rPr lang="el-GR" sz="2400" baseline="300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n-US" sz="2400" baseline="30000" dirty="0">
              <a:solidFill>
                <a:srgbClr val="FF0000"/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3428992" y="3786190"/>
            <a:ext cx="487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V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baseline="30000" dirty="0" smtClean="0">
                <a:solidFill>
                  <a:srgbClr val="FF0000"/>
                </a:solidFill>
              </a:rPr>
              <a:t>.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 flipV="1">
            <a:off x="3857620" y="3857628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rot="5400000">
            <a:off x="3679025" y="4393413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4714876" y="400050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5857884" y="4000504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P</a:t>
            </a:r>
            <a:r>
              <a:rPr lang="el-GR" sz="2800" b="1" baseline="-25000" dirty="0" err="1" smtClean="0">
                <a:solidFill>
                  <a:srgbClr val="0000FF"/>
                </a:solidFill>
              </a:rPr>
              <a:t>ηλ</a:t>
            </a:r>
            <a:r>
              <a:rPr lang="en-US" sz="2800" b="1" dirty="0" smtClean="0">
                <a:solidFill>
                  <a:srgbClr val="0000FF"/>
                </a:solidFill>
              </a:rPr>
              <a:t> = 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7000892" y="4048788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 </a:t>
            </a:r>
            <a:r>
              <a:rPr lang="el-GR" sz="2400" baseline="300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n-US" sz="2400" baseline="30000" dirty="0">
              <a:solidFill>
                <a:srgbClr val="FF0000"/>
              </a:solidFill>
            </a:endParaRPr>
          </a:p>
        </p:txBody>
      </p:sp>
      <p:sp>
        <p:nvSpPr>
          <p:cNvPr id="47" name="46 - Ορθογώνιο"/>
          <p:cNvSpPr/>
          <p:nvPr/>
        </p:nvSpPr>
        <p:spPr>
          <a:xfrm>
            <a:off x="6572264" y="4048788"/>
            <a:ext cx="487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V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baseline="30000" dirty="0" smtClean="0">
                <a:solidFill>
                  <a:srgbClr val="FF0000"/>
                </a:solidFill>
              </a:rPr>
              <a:t>.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6" grpId="0"/>
      <p:bldP spid="18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2" grpId="0"/>
      <p:bldP spid="33" grpId="0"/>
      <p:bldP spid="34" grpId="0"/>
      <p:bldP spid="42" grpId="0"/>
      <p:bldP spid="43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1357290" y="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ΗΛΕΚΤΡΙΚΗ  ΙΣΧΥΣ</a:t>
            </a:r>
            <a:r>
              <a:rPr lang="en-US" sz="2400" b="1" dirty="0" smtClean="0">
                <a:solidFill>
                  <a:srgbClr val="FF0000"/>
                </a:solidFill>
              </a:rPr>
              <a:t>  P</a:t>
            </a:r>
            <a:r>
              <a:rPr lang="el-GR" sz="2400" b="1" baseline="-25000" dirty="0" err="1" smtClean="0">
                <a:solidFill>
                  <a:srgbClr val="FF0000"/>
                </a:solidFill>
              </a:rPr>
              <a:t>ηλ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l-GR" sz="2400" b="1" dirty="0" smtClean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285720" y="4500570"/>
            <a:ext cx="27860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00FF"/>
                </a:solidFill>
              </a:rPr>
              <a:t>Η ηλεκτρική ισχύς</a:t>
            </a:r>
            <a:r>
              <a:rPr lang="en-US" b="1" dirty="0" smtClean="0">
                <a:solidFill>
                  <a:srgbClr val="0000FF"/>
                </a:solidFill>
              </a:rPr>
              <a:t> P</a:t>
            </a:r>
            <a:r>
              <a:rPr lang="el-GR" b="1" dirty="0" smtClean="0">
                <a:solidFill>
                  <a:srgbClr val="0000FF"/>
                </a:solidFill>
              </a:rPr>
              <a:t> της συσκευής (</a:t>
            </a:r>
            <a:r>
              <a:rPr lang="el-GR" b="1" dirty="0" err="1" smtClean="0">
                <a:solidFill>
                  <a:srgbClr val="0000FF"/>
                </a:solidFill>
              </a:rPr>
              <a:t>π.χ</a:t>
            </a:r>
            <a:r>
              <a:rPr lang="el-GR" b="1" dirty="0" smtClean="0">
                <a:solidFill>
                  <a:srgbClr val="0000FF"/>
                </a:solidFill>
              </a:rPr>
              <a:t> </a:t>
            </a:r>
            <a:r>
              <a:rPr lang="en-US" b="1" dirty="0" smtClean="0">
                <a:solidFill>
                  <a:srgbClr val="0000FF"/>
                </a:solidFill>
              </a:rPr>
              <a:t> 10W )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5357818" y="576844"/>
            <a:ext cx="26432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Η τάση </a:t>
            </a:r>
            <a:r>
              <a:rPr lang="en-US" b="1" dirty="0" smtClean="0">
                <a:solidFill>
                  <a:srgbClr val="FF0000"/>
                </a:solidFill>
              </a:rPr>
              <a:t>V </a:t>
            </a:r>
            <a:r>
              <a:rPr lang="el-GR" b="1" dirty="0" smtClean="0">
                <a:solidFill>
                  <a:srgbClr val="FF0000"/>
                </a:solidFill>
              </a:rPr>
              <a:t> που εφαρμόζουμε στα άκρα της συσκευής (</a:t>
            </a:r>
            <a:r>
              <a:rPr lang="el-GR" b="1" dirty="0" err="1" smtClean="0">
                <a:solidFill>
                  <a:srgbClr val="FF0000"/>
                </a:solidFill>
              </a:rPr>
              <a:t>π.χ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V 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5786382" y="5715016"/>
            <a:ext cx="3357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Ένταση ηλεκτρικού ρεύματος  (</a:t>
            </a:r>
            <a:r>
              <a:rPr lang="el-GR" b="1" dirty="0" err="1" smtClean="0"/>
              <a:t>π.χ</a:t>
            </a:r>
            <a:r>
              <a:rPr lang="el-GR" b="1" dirty="0" smtClean="0"/>
              <a:t>  5 Α)</a:t>
            </a:r>
            <a:endParaRPr lang="en-US" b="1" dirty="0"/>
          </a:p>
        </p:txBody>
      </p:sp>
      <p:sp>
        <p:nvSpPr>
          <p:cNvPr id="25" name="24 - Επεξήγηση με σύννεφο"/>
          <p:cNvSpPr/>
          <p:nvPr/>
        </p:nvSpPr>
        <p:spPr>
          <a:xfrm>
            <a:off x="5072066" y="357166"/>
            <a:ext cx="3214710" cy="1500198"/>
          </a:xfrm>
          <a:prstGeom prst="cloudCallout">
            <a:avLst>
              <a:gd name="adj1" fmla="val -85720"/>
              <a:gd name="adj2" fmla="val 11327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Επεξήγηση με σύννεφο"/>
          <p:cNvSpPr/>
          <p:nvPr/>
        </p:nvSpPr>
        <p:spPr>
          <a:xfrm>
            <a:off x="5143472" y="5214926"/>
            <a:ext cx="4000528" cy="1643074"/>
          </a:xfrm>
          <a:prstGeom prst="cloudCallout">
            <a:avLst>
              <a:gd name="adj1" fmla="val -61301"/>
              <a:gd name="adj2" fmla="val -1649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Επεξήγηση με σύννεφο"/>
          <p:cNvSpPr/>
          <p:nvPr/>
        </p:nvSpPr>
        <p:spPr>
          <a:xfrm>
            <a:off x="0" y="4143380"/>
            <a:ext cx="3286116" cy="1357322"/>
          </a:xfrm>
          <a:prstGeom prst="cloudCallout">
            <a:avLst>
              <a:gd name="adj1" fmla="val 22269"/>
              <a:gd name="adj2" fmla="val -10602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2500298" y="2714620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P</a:t>
            </a:r>
            <a:r>
              <a:rPr lang="el-GR" sz="4000" b="1" baseline="-25000" dirty="0" err="1" smtClean="0">
                <a:solidFill>
                  <a:srgbClr val="0000FF"/>
                </a:solidFill>
              </a:rPr>
              <a:t>ηλ</a:t>
            </a:r>
            <a:r>
              <a:rPr lang="en-US" sz="4000" b="1" dirty="0" smtClean="0">
                <a:solidFill>
                  <a:srgbClr val="0000FF"/>
                </a:solidFill>
              </a:rPr>
              <a:t> = </a:t>
            </a:r>
            <a:endParaRPr lang="en-US" sz="4000" b="1" dirty="0">
              <a:solidFill>
                <a:srgbClr val="0000FF"/>
              </a:solidFill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4429124" y="2721114"/>
            <a:ext cx="6429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I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l-GR" sz="4000" baseline="30000" dirty="0" smtClean="0">
                <a:solidFill>
                  <a:srgbClr val="FF0000"/>
                </a:solidFill>
              </a:rPr>
              <a:t> </a:t>
            </a:r>
            <a:r>
              <a:rPr lang="el-GR" sz="4000" dirty="0" smtClean="0">
                <a:solidFill>
                  <a:srgbClr val="FF0000"/>
                </a:solidFill>
              </a:rPr>
              <a:t> </a:t>
            </a:r>
            <a:endParaRPr lang="en-US" sz="4000" baseline="30000" dirty="0">
              <a:solidFill>
                <a:srgbClr val="FF0000"/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3643306" y="2721114"/>
            <a:ext cx="6896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V</a:t>
            </a:r>
            <a:r>
              <a:rPr lang="el-GR" sz="4000" b="1" dirty="0" smtClean="0">
                <a:solidFill>
                  <a:srgbClr val="FF0000"/>
                </a:solidFill>
              </a:rPr>
              <a:t> </a:t>
            </a:r>
            <a:r>
              <a:rPr lang="el-GR" sz="4000" baseline="30000" dirty="0" smtClean="0">
                <a:solidFill>
                  <a:srgbClr val="FF0000"/>
                </a:solidFill>
              </a:rPr>
              <a:t>.</a:t>
            </a:r>
            <a:endParaRPr lang="en-US" sz="4000" b="1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 animBg="1"/>
      <p:bldP spid="26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1357290" y="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ΗΛΕΚΤΡΙΚΗ  ΙΣΧΥΣ</a:t>
            </a:r>
            <a:r>
              <a:rPr lang="en-US" sz="2400" b="1" dirty="0" smtClean="0">
                <a:solidFill>
                  <a:srgbClr val="FF0000"/>
                </a:solidFill>
              </a:rPr>
              <a:t>  P</a:t>
            </a:r>
            <a:r>
              <a:rPr lang="el-GR" sz="2400" b="1" baseline="-25000" dirty="0" err="1" smtClean="0">
                <a:solidFill>
                  <a:srgbClr val="FF0000"/>
                </a:solidFill>
              </a:rPr>
              <a:t>ηλ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l-GR" sz="2400" b="1" dirty="0" smtClean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1071538" y="4857760"/>
            <a:ext cx="3357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1 </a:t>
            </a:r>
            <a:r>
              <a:rPr lang="el-GR" sz="2800" b="1" dirty="0" err="1" smtClean="0"/>
              <a:t>kW</a:t>
            </a:r>
            <a:r>
              <a:rPr lang="el-GR" sz="2800" b="1" dirty="0" smtClean="0"/>
              <a:t> h =</a:t>
            </a:r>
            <a:r>
              <a:rPr lang="en-US" sz="2800" b="1" dirty="0" smtClean="0"/>
              <a:t> 3.600.000 J</a:t>
            </a:r>
            <a:r>
              <a:rPr lang="el-GR" sz="2800" b="1" dirty="0" smtClean="0"/>
              <a:t> </a:t>
            </a:r>
            <a:endParaRPr lang="en-US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3925" y="0"/>
            <a:ext cx="3140075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19 - Ορθογώνιο"/>
          <p:cNvSpPr/>
          <p:nvPr/>
        </p:nvSpPr>
        <p:spPr>
          <a:xfrm>
            <a:off x="0" y="1714488"/>
            <a:ext cx="56435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Αν η ισχύς μετράται σε W και ο χρόνος σε s, τότε η ενέργεια υπολογίζεται σε J. </a:t>
            </a:r>
          </a:p>
          <a:p>
            <a:endParaRPr lang="el-GR" dirty="0" smtClean="0"/>
          </a:p>
        </p:txBody>
      </p:sp>
      <p:sp>
        <p:nvSpPr>
          <p:cNvPr id="21" name="20 - TextBox"/>
          <p:cNvSpPr txBox="1"/>
          <p:nvPr/>
        </p:nvSpPr>
        <p:spPr>
          <a:xfrm>
            <a:off x="928662" y="71435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=</a:t>
            </a:r>
            <a:r>
              <a:rPr lang="el-GR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P</a:t>
            </a:r>
            <a:r>
              <a:rPr lang="el-GR" sz="2800" b="1" baseline="-25000" dirty="0" err="1" smtClean="0">
                <a:solidFill>
                  <a:srgbClr val="002060"/>
                </a:solidFill>
              </a:rPr>
              <a:t>ηλ</a:t>
            </a:r>
            <a:r>
              <a:rPr lang="el-GR" sz="2800" b="1" dirty="0" smtClean="0">
                <a:solidFill>
                  <a:srgbClr val="002060"/>
                </a:solidFill>
              </a:rPr>
              <a:t> 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1928794" y="71435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t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428596" y="714356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E</a:t>
            </a:r>
            <a:r>
              <a:rPr lang="el-GR" sz="2800" b="1" baseline="-25000" dirty="0" err="1" smtClean="0">
                <a:solidFill>
                  <a:srgbClr val="002060"/>
                </a:solidFill>
              </a:rPr>
              <a:t>ηλ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0" name="29 - Ορθογώνιο"/>
          <p:cNvSpPr/>
          <p:nvPr/>
        </p:nvSpPr>
        <p:spPr>
          <a:xfrm>
            <a:off x="1785918" y="785794"/>
            <a:ext cx="223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aseline="30000" dirty="0" smtClean="0">
                <a:solidFill>
                  <a:srgbClr val="002060"/>
                </a:solidFill>
              </a:rPr>
              <a:t>.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1285852" y="6215082"/>
            <a:ext cx="3357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1 </a:t>
            </a:r>
            <a:r>
              <a:rPr lang="el-GR" sz="2800" b="1" dirty="0" err="1" smtClean="0"/>
              <a:t>kW</a:t>
            </a:r>
            <a:r>
              <a:rPr lang="el-GR" sz="2800" b="1" dirty="0" smtClean="0"/>
              <a:t> h =</a:t>
            </a:r>
            <a:r>
              <a:rPr lang="en-US" sz="2800" b="1" dirty="0" smtClean="0"/>
              <a:t> 3</a:t>
            </a:r>
            <a:r>
              <a:rPr lang="el-GR" sz="2800" b="1" dirty="0" smtClean="0"/>
              <a:t>,</a:t>
            </a:r>
            <a:r>
              <a:rPr lang="en-US" sz="2800" b="1" dirty="0" smtClean="0"/>
              <a:t>6 </a:t>
            </a:r>
            <a:r>
              <a:rPr lang="el-GR" sz="2800" b="1" dirty="0" smtClean="0"/>
              <a:t>· </a:t>
            </a:r>
            <a:r>
              <a:rPr lang="en-US" sz="2800" b="1" dirty="0" smtClean="0"/>
              <a:t>10</a:t>
            </a:r>
            <a:r>
              <a:rPr lang="en-US" sz="2800" b="1" baseline="30000" dirty="0" smtClean="0"/>
              <a:t>6</a:t>
            </a:r>
            <a:r>
              <a:rPr lang="en-US" sz="2800" b="1" dirty="0" smtClean="0"/>
              <a:t>  J</a:t>
            </a:r>
            <a:r>
              <a:rPr lang="el-GR" sz="2800" b="1" dirty="0" smtClean="0"/>
              <a:t> </a:t>
            </a:r>
            <a:endParaRPr lang="en-US" sz="28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2500298" y="564357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ή</a:t>
            </a:r>
          </a:p>
        </p:txBody>
      </p:sp>
      <p:sp>
        <p:nvSpPr>
          <p:cNvPr id="14" name="13 - Ορθογώνιο"/>
          <p:cNvSpPr/>
          <p:nvPr/>
        </p:nvSpPr>
        <p:spPr>
          <a:xfrm>
            <a:off x="714348" y="271462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Όμως το </a:t>
            </a:r>
            <a:r>
              <a:rPr lang="el-GR" dirty="0" err="1" smtClean="0"/>
              <a:t>Τζάουλ</a:t>
            </a:r>
            <a:r>
              <a:rPr lang="el-GR" dirty="0" smtClean="0"/>
              <a:t> είναι μια μικρή ποσότητα ενέργειας. Γι’ αυτό το λόγο οι εταιρείες ηλεκτρικής ενέργειας μετρούν την ενέργεια που παρέχουν σε μια άλλη μονάδα που λέγεται κιλοβατώρα (συμβολικά: 1 </a:t>
            </a:r>
            <a:r>
              <a:rPr lang="el-GR" dirty="0" err="1" smtClean="0"/>
              <a:t>kW</a:t>
            </a:r>
            <a:r>
              <a:rPr lang="el-GR" dirty="0" smtClean="0"/>
              <a:t> · h)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0" grpId="0"/>
      <p:bldP spid="31" grpId="0"/>
      <p:bldP spid="14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7450</TotalTime>
  <Words>679</Words>
  <PresentationFormat>Προβολή στην οθόνη (4:3)</PresentationFormat>
  <Paragraphs>109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793</cp:revision>
  <dcterms:created xsi:type="dcterms:W3CDTF">2020-03-28T09:35:19Z</dcterms:created>
  <dcterms:modified xsi:type="dcterms:W3CDTF">2024-02-26T01:16:15Z</dcterms:modified>
</cp:coreProperties>
</file>