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361" r:id="rId3"/>
    <p:sldId id="354" r:id="rId4"/>
    <p:sldId id="362" r:id="rId5"/>
    <p:sldId id="363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12B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85720" y="785794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Σε ηλεκτρικό καταναλωτή αναγράφονται από τον κατασκευαστή οι ενδείξεις «12 V, 30 W». Τι σημαίνει αυτή η πληροφορία; Αν εφαρμόσουμε στους πόλους του καταναλωτή τάση 12 V, πόση θα είναι η ένταση του ηλεκτρικού ρεύματος που θα τον διαρρέει;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928794" y="21429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ΑΣΚΗΣΗ 1  (σελ. 84 βιβλίου)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214678" y="185736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14282" y="2357430"/>
            <a:ext cx="8786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Σημαίνει ότι για να </a:t>
            </a:r>
            <a:r>
              <a:rPr lang="el-GR" u="sng" dirty="0" smtClean="0"/>
              <a:t>λειτουργήσει ο καταναλωτής </a:t>
            </a:r>
            <a:r>
              <a:rPr lang="el-GR" dirty="0" smtClean="0"/>
              <a:t>πρέπει να εφαρμόσω στα άκρα του τάση 12 </a:t>
            </a:r>
            <a:r>
              <a:rPr lang="en-US" dirty="0" smtClean="0"/>
              <a:t>V</a:t>
            </a:r>
            <a:r>
              <a:rPr lang="el-GR" dirty="0" smtClean="0"/>
              <a:t>.  Για αυτή την τάση η ισχύς (</a:t>
            </a:r>
            <a:r>
              <a:rPr lang="en-US" b="1" dirty="0" smtClean="0">
                <a:solidFill>
                  <a:srgbClr val="002060"/>
                </a:solidFill>
              </a:rPr>
              <a:t>P</a:t>
            </a:r>
            <a:r>
              <a:rPr lang="el-GR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) του καταναλωτή είναι 30</a:t>
            </a:r>
            <a:r>
              <a:rPr lang="en-US" dirty="0" smtClean="0"/>
              <a:t>W</a:t>
            </a:r>
            <a:r>
              <a:rPr lang="el-GR" dirty="0" smtClean="0"/>
              <a:t>.  Δηλαδή όταν λειτουργεί ο καταναλωτής καταναλώνει </a:t>
            </a:r>
            <a:r>
              <a:rPr lang="en-US" dirty="0" smtClean="0"/>
              <a:t>(</a:t>
            </a:r>
            <a:r>
              <a:rPr lang="el-GR" dirty="0" smtClean="0"/>
              <a:t>μετατρέπει)   ενέργεια 30 </a:t>
            </a:r>
            <a:r>
              <a:rPr lang="el-GR" dirty="0" err="1" smtClean="0"/>
              <a:t>τζάουλ</a:t>
            </a:r>
            <a:r>
              <a:rPr lang="el-GR" dirty="0" smtClean="0"/>
              <a:t> σε χρονικό διάστημα 1 δευτερόλεπτου. 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71475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714348" y="4000504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714348" y="400050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1928794" y="3714752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12V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30W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714481" y="4000504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571472" y="521495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800" b="1" dirty="0" smtClean="0">
                <a:solidFill>
                  <a:srgbClr val="0000FF"/>
                </a:solidFill>
              </a:rPr>
              <a:t> 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714480" y="5263234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1285852" y="5263234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143108" y="52632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14282" y="4429132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Πρώτα θα λύσω την εξίσωση </a:t>
            </a:r>
            <a:r>
              <a:rPr lang="en-US" sz="2000" b="1" dirty="0" smtClean="0">
                <a:solidFill>
                  <a:srgbClr val="0000FF"/>
                </a:solidFill>
              </a:rPr>
              <a:t>P</a:t>
            </a:r>
            <a:r>
              <a:rPr lang="el-GR" sz="20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000" b="1" dirty="0" smtClean="0">
                <a:solidFill>
                  <a:srgbClr val="0000FF"/>
                </a:solidFill>
              </a:rPr>
              <a:t> =</a:t>
            </a:r>
            <a:r>
              <a:rPr lang="en-US" sz="2000" b="1" dirty="0" smtClean="0">
                <a:solidFill>
                  <a:srgbClr val="FF0000"/>
                </a:solidFill>
              </a:rPr>
              <a:t>V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l-GR" sz="2000" baseline="30000" dirty="0" smtClean="0">
                <a:solidFill>
                  <a:srgbClr val="FF0000"/>
                </a:solidFill>
              </a:rPr>
              <a:t>. </a:t>
            </a:r>
            <a:r>
              <a:rPr lang="en-US" sz="2000" b="1" dirty="0" smtClean="0">
                <a:solidFill>
                  <a:srgbClr val="00B050"/>
                </a:solidFill>
              </a:rPr>
              <a:t>I</a:t>
            </a:r>
            <a:r>
              <a:rPr lang="el-GR" sz="2000" dirty="0" smtClean="0"/>
              <a:t> ως προς το άγνωστο ρεύμα </a:t>
            </a:r>
            <a:r>
              <a:rPr lang="el-GR" sz="2000" dirty="0" smtClean="0">
                <a:solidFill>
                  <a:srgbClr val="00B050"/>
                </a:solidFill>
              </a:rPr>
              <a:t>Ι</a:t>
            </a:r>
          </a:p>
        </p:txBody>
      </p:sp>
      <p:sp>
        <p:nvSpPr>
          <p:cNvPr id="20" name="19 - TextBox"/>
          <p:cNvSpPr txBox="1"/>
          <p:nvPr/>
        </p:nvSpPr>
        <p:spPr>
          <a:xfrm>
            <a:off x="2714612" y="5095228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4214810" y="514351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786182" y="5143512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929058" y="557214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>
            <a:off x="2786050" y="557055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3929058" y="5500702"/>
            <a:ext cx="367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2786050" y="5500702"/>
            <a:ext cx="367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3428992" y="52863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</a:t>
            </a:r>
            <a:endParaRPr lang="el-GR" sz="28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 flipH="1" flipV="1">
            <a:off x="3756955" y="5172739"/>
            <a:ext cx="373710" cy="172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flipV="1">
            <a:off x="4000496" y="5715016"/>
            <a:ext cx="295970" cy="126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4643438" y="528638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5286380" y="514351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5357818" y="5618836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5357818" y="5548986"/>
            <a:ext cx="367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6000760" y="53346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</a:t>
            </a:r>
            <a:endParaRPr lang="el-GR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6357950" y="535782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6357950" y="650083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 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35" grpId="0"/>
      <p:bldP spid="36" grpId="0"/>
      <p:bldP spid="41" grpId="0"/>
      <p:bldP spid="42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928794" y="214290"/>
            <a:ext cx="4214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ΑΣΚΗΣΗ 1  (σελ. 84 βιβλίου)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214678" y="1109947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571472" y="1610013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571472" y="1895765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571472" y="1895765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1785918" y="1610013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12V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el-GR" sz="1200" baseline="-25000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ηλ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30W</a:t>
            </a:r>
            <a:endParaRPr lang="el-GR" sz="1200" dirty="0">
              <a:solidFill>
                <a:srgbClr val="0000FF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71605" y="1895765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786050" y="2610145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4143372" y="1181385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..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500034" y="2681583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FF"/>
                </a:solidFill>
              </a:rPr>
              <a:t>ή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000232" y="2467269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P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ηλ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071670" y="2895897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2143108" y="2895897"/>
            <a:ext cx="367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714480" y="264854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</a:t>
            </a:r>
            <a:endParaRPr lang="el-GR" sz="24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1500166" y="264854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3929058" y="24342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FF"/>
                </a:solidFill>
              </a:rPr>
              <a:t>30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929058" y="286286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4000496" y="2862860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12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3571868" y="261550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</a:t>
            </a:r>
            <a:endParaRPr lang="el-GR" sz="24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3357554" y="2615509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4786314" y="2538707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5572132" y="257710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=</a:t>
            </a:r>
            <a:endParaRPr lang="el-GR" sz="2400" dirty="0">
              <a:solidFill>
                <a:srgbClr val="00B05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5357818" y="257710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 </a:t>
            </a:r>
            <a:r>
              <a:rPr lang="el-GR" sz="2400" baseline="30000" dirty="0" smtClean="0">
                <a:solidFill>
                  <a:srgbClr val="00B050"/>
                </a:solidFill>
              </a:rPr>
              <a:t> </a:t>
            </a:r>
            <a:r>
              <a:rPr lang="el-GR" sz="2400" dirty="0" smtClean="0">
                <a:solidFill>
                  <a:srgbClr val="00B050"/>
                </a:solidFill>
              </a:rPr>
              <a:t> </a:t>
            </a:r>
            <a:endParaRPr lang="en-US" sz="2400" baseline="30000" dirty="0">
              <a:solidFill>
                <a:srgbClr val="00B050"/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5857884" y="257710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2,5 Α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4" grpId="0"/>
      <p:bldP spid="18" grpId="0"/>
      <p:bldP spid="34" grpId="0"/>
      <p:bldP spid="37" grpId="0"/>
      <p:bldP spid="40" grpId="0"/>
      <p:bldP spid="43" grpId="0"/>
      <p:bldP spid="44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282" y="642918"/>
            <a:ext cx="8572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Συνδέουμε τους πόλους κινητήρα με ηλεκτρική πηγή σταθερής τάσης 12 V, οπότε η ένταση του ηλεκτρικού ρεύματος που τον διαρρέει είναι 2 Α. Ο κινητήρας αποδίδει σε ένα λεπτό μηχανική ενέργεια 1.000 J.</a:t>
            </a:r>
          </a:p>
          <a:p>
            <a:r>
              <a:rPr lang="el-GR" dirty="0" smtClean="0"/>
              <a:t>α. Να υπολογίσεις την ηλεκτρική ισχύ που μεταφέρει το ηλεκτρικό ρεύμα στον κινητήρα.</a:t>
            </a:r>
          </a:p>
          <a:p>
            <a:r>
              <a:rPr lang="el-GR" dirty="0" smtClean="0"/>
              <a:t>β. Να υπολογίσεις την ηλεκτρική ενέργεια που μεταφέρει το ηλεκτρικό ρεύμα στον κινητήρα σε χρόνο ενός λεπτού.</a:t>
            </a:r>
          </a:p>
          <a:p>
            <a:r>
              <a:rPr lang="el-GR" dirty="0" smtClean="0"/>
              <a:t>γ. Να υπολογίσεις την ποσότητα της θερμότητας που μεταφέρεται από τον κινητήρα στο περιβάλλον στον ίδιο χρόνο.</a:t>
            </a:r>
          </a:p>
          <a:p>
            <a:r>
              <a:rPr lang="el-GR" dirty="0" smtClean="0"/>
              <a:t>δ. Να </a:t>
            </a:r>
            <a:r>
              <a:rPr lang="el-GR" dirty="0" err="1" smtClean="0"/>
              <a:t>υπολόγισεις</a:t>
            </a:r>
            <a:r>
              <a:rPr lang="el-GR" dirty="0" smtClean="0"/>
              <a:t> την απόδοση του κινητήρα.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2428860" y="14285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8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57158" y="357187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α.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3571868" y="298823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8" name="7 - Ορθογώνιο"/>
          <p:cNvSpPr/>
          <p:nvPr/>
        </p:nvSpPr>
        <p:spPr>
          <a:xfrm>
            <a:off x="857224" y="3416858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857224" y="3916924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928662" y="3845486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071670" y="34168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 = </a:t>
            </a:r>
            <a:r>
              <a:rPr lang="el-GR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A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785786" y="4847877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P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400" b="1" dirty="0" smtClean="0">
                <a:solidFill>
                  <a:srgbClr val="0000FF"/>
                </a:solidFill>
              </a:rPr>
              <a:t> =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928794" y="489616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500166" y="4896161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357422" y="484787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3857620" y="142852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(σελ. 85 βιβλίου)</a:t>
            </a:r>
            <a:endParaRPr lang="el-GR" dirty="0"/>
          </a:p>
        </p:txBody>
      </p:sp>
      <p:sp>
        <p:nvSpPr>
          <p:cNvPr id="19" name="18 - Ορθογώνιο"/>
          <p:cNvSpPr/>
          <p:nvPr/>
        </p:nvSpPr>
        <p:spPr>
          <a:xfrm>
            <a:off x="2214546" y="3857628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</a:t>
            </a:r>
            <a:r>
              <a:rPr lang="el-GR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2857488" y="3429000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 = 12V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488" y="4776439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P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400" b="1" dirty="0" smtClean="0">
                <a:solidFill>
                  <a:srgbClr val="0000FF"/>
                </a:solidFill>
              </a:rPr>
              <a:t> =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4000496" y="4824723"/>
            <a:ext cx="357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571868" y="4824723"/>
            <a:ext cx="615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12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4429124" y="477643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4857752" y="4776439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P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400" b="1" dirty="0" smtClean="0">
                <a:solidFill>
                  <a:srgbClr val="0000FF"/>
                </a:solidFill>
              </a:rPr>
              <a:t> = 24V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6357950" y="650083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 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4" grpId="0"/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428860" y="14285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8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85720" y="11429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β.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785786" y="42860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8" name="7 - Ορθογώνιο"/>
          <p:cNvSpPr/>
          <p:nvPr/>
        </p:nvSpPr>
        <p:spPr>
          <a:xfrm>
            <a:off x="785786" y="987966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1488032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857224" y="1416594"/>
            <a:ext cx="6715172" cy="1214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071670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3857620" y="142852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(σελ. 85 βιβλίου)</a:t>
            </a:r>
            <a:endParaRPr lang="el-GR" dirty="0"/>
          </a:p>
        </p:txBody>
      </p:sp>
      <p:sp>
        <p:nvSpPr>
          <p:cNvPr id="19" name="18 - Ορθογώνιο"/>
          <p:cNvSpPr/>
          <p:nvPr/>
        </p:nvSpPr>
        <p:spPr>
          <a:xfrm>
            <a:off x="2143108" y="1428736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>
                <a:solidFill>
                  <a:srgbClr val="FF0000"/>
                </a:solidFill>
              </a:rPr>
              <a:t>Ε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2000232" y="1000108"/>
            <a:ext cx="1451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 = 1min =60s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6357950" y="650083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 ..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1643042" y="42860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..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3786182" y="1000108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P</a:t>
            </a:r>
            <a:r>
              <a:rPr lang="el-GR" sz="1600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1600" dirty="0" smtClean="0">
                <a:solidFill>
                  <a:srgbClr val="0000FF"/>
                </a:solidFill>
              </a:rPr>
              <a:t> = 24V</a:t>
            </a:r>
            <a:r>
              <a:rPr lang="el-GR" sz="1600" dirty="0" smtClean="0">
                <a:solidFill>
                  <a:srgbClr val="0000FF"/>
                </a:solidFill>
              </a:rPr>
              <a:t>  από προηγούμενο </a:t>
            </a:r>
            <a:r>
              <a:rPr lang="el-GR" sz="1600" dirty="0" err="1" smtClean="0">
                <a:solidFill>
                  <a:srgbClr val="0000FF"/>
                </a:solidFill>
              </a:rPr>
              <a:t>υποερώτημα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857224" y="22859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=</a:t>
            </a:r>
            <a:r>
              <a:rPr lang="el-GR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P</a:t>
            </a:r>
            <a:r>
              <a:rPr lang="el-GR" sz="2400" b="1" baseline="-25000" dirty="0" err="1" smtClean="0">
                <a:solidFill>
                  <a:srgbClr val="0070C0"/>
                </a:solidFill>
              </a:rPr>
              <a:t>ηλ</a:t>
            </a:r>
            <a:r>
              <a:rPr lang="el-GR" sz="2400" b="1" dirty="0" smtClean="0">
                <a:solidFill>
                  <a:srgbClr val="0070C0"/>
                </a:solidFill>
              </a:rPr>
              <a:t> 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714480" y="228599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t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57158" y="228599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571604" y="2285992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>
                <a:solidFill>
                  <a:srgbClr val="002060"/>
                </a:solidFill>
              </a:rPr>
              <a:t>.</a:t>
            </a:r>
            <a:endParaRPr lang="el-GR" sz="2400" dirty="0">
              <a:solidFill>
                <a:srgbClr val="00206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214678" y="228599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=</a:t>
            </a:r>
            <a:r>
              <a:rPr lang="el-GR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24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4000496" y="228599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60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714612" y="228599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3857620" y="2285992"/>
            <a:ext cx="235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>
                <a:solidFill>
                  <a:srgbClr val="002060"/>
                </a:solidFill>
              </a:rPr>
              <a:t>.</a:t>
            </a:r>
            <a:endParaRPr lang="el-GR" sz="2400" dirty="0">
              <a:solidFill>
                <a:srgbClr val="00206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4572000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5500694" y="228599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1440 J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000628" y="228599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214282" y="371475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γ.</a:t>
            </a:r>
          </a:p>
        </p:txBody>
      </p:sp>
      <p:sp>
        <p:nvSpPr>
          <p:cNvPr id="43" name="42 - Ορθογώνιο"/>
          <p:cNvSpPr/>
          <p:nvPr/>
        </p:nvSpPr>
        <p:spPr>
          <a:xfrm>
            <a:off x="714348" y="3559734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14348" y="4059800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785786" y="3988362"/>
            <a:ext cx="6715172" cy="1214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2071670" y="4000504"/>
            <a:ext cx="1637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l-GR" dirty="0" smtClean="0">
                <a:solidFill>
                  <a:srgbClr val="FF0000"/>
                </a:solidFill>
              </a:rPr>
              <a:t> = θερμότητα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857356" y="3571876"/>
            <a:ext cx="4357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E</a:t>
            </a:r>
            <a:r>
              <a:rPr lang="el-GR" sz="1600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l-GR" sz="1600" b="1" dirty="0" smtClean="0">
                <a:solidFill>
                  <a:srgbClr val="FF0000"/>
                </a:solidFill>
              </a:rPr>
              <a:t> =1440</a:t>
            </a:r>
            <a:r>
              <a:rPr lang="en-US" sz="1600" b="1" dirty="0" smtClean="0">
                <a:solidFill>
                  <a:srgbClr val="FF0000"/>
                </a:solidFill>
              </a:rPr>
              <a:t>J</a:t>
            </a:r>
            <a:r>
              <a:rPr lang="el-GR" sz="1600" b="1" dirty="0" smtClean="0">
                <a:solidFill>
                  <a:srgbClr val="FF0000"/>
                </a:solidFill>
              </a:rPr>
              <a:t> </a:t>
            </a:r>
            <a:r>
              <a:rPr lang="el-GR" sz="1600" dirty="0" smtClean="0">
                <a:solidFill>
                  <a:srgbClr val="FF0000"/>
                </a:solidFill>
              </a:rPr>
              <a:t>από προηγούμενο </a:t>
            </a:r>
            <a:r>
              <a:rPr lang="el-GR" sz="1600" dirty="0" err="1" smtClean="0">
                <a:solidFill>
                  <a:srgbClr val="FF0000"/>
                </a:solidFill>
              </a:rPr>
              <a:t>υποερώτημα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5857884" y="3500438"/>
            <a:ext cx="1301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μηχ</a:t>
            </a:r>
            <a:r>
              <a:rPr lang="el-GR" b="1" dirty="0" smtClean="0">
                <a:solidFill>
                  <a:srgbClr val="FF0000"/>
                </a:solidFill>
              </a:rPr>
              <a:t> =1000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dirty="0"/>
          </a:p>
        </p:txBody>
      </p:sp>
      <p:sp>
        <p:nvSpPr>
          <p:cNvPr id="61" name="60 - Ορθογώνιο"/>
          <p:cNvSpPr/>
          <p:nvPr/>
        </p:nvSpPr>
        <p:spPr>
          <a:xfrm>
            <a:off x="285720" y="4643446"/>
            <a:ext cx="84296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Σύμφωνα με τα δεδομένα της άσκησης μέσα σε χρονικό διάστημα ενός λεπτού ο κινητήρας καταναλώνει ηλεκτρική ενέργεια 1440 </a:t>
            </a:r>
            <a:r>
              <a:rPr lang="en-US" dirty="0" smtClean="0"/>
              <a:t>J,</a:t>
            </a:r>
            <a:r>
              <a:rPr lang="el-GR" dirty="0" smtClean="0"/>
              <a:t> από αυτή την ενέργεια τα 1000 </a:t>
            </a:r>
            <a:r>
              <a:rPr lang="en-US" dirty="0" smtClean="0"/>
              <a:t>J</a:t>
            </a:r>
            <a:r>
              <a:rPr lang="el-GR" dirty="0" smtClean="0"/>
              <a:t> μετατρέπονται σε  χρήσιμη μηχανική ενέργεια,  η υπόλοιπη ηλεκτρική ενέργεια 4</a:t>
            </a:r>
            <a:r>
              <a:rPr lang="en-US" dirty="0" smtClean="0"/>
              <a:t>4</a:t>
            </a:r>
            <a:r>
              <a:rPr lang="el-GR" dirty="0" smtClean="0"/>
              <a:t>0 </a:t>
            </a:r>
            <a:r>
              <a:rPr lang="en-US" dirty="0" smtClean="0"/>
              <a:t>J</a:t>
            </a:r>
            <a:r>
              <a:rPr lang="el-GR" dirty="0" smtClean="0"/>
              <a:t> θα μετατρέπεται </a:t>
            </a:r>
            <a:r>
              <a:rPr lang="en-US" dirty="0" smtClean="0"/>
              <a:t> </a:t>
            </a:r>
            <a:r>
              <a:rPr lang="el-GR" dirty="0" smtClean="0"/>
              <a:t>σε θερμική ενέργεια και στη συνέχεια με τη μορφή θερμότητας θα μεταφέρετε </a:t>
            </a:r>
            <a:r>
              <a:rPr lang="el-GR" dirty="0" smtClean="0"/>
              <a:t>από </a:t>
            </a:r>
            <a:r>
              <a:rPr lang="el-GR" dirty="0" smtClean="0"/>
              <a:t>το </a:t>
            </a:r>
            <a:r>
              <a:rPr lang="el-GR" dirty="0" smtClean="0"/>
              <a:t>κινητήρα </a:t>
            </a:r>
            <a:r>
              <a:rPr lang="en-US" dirty="0" smtClean="0"/>
              <a:t> </a:t>
            </a:r>
            <a:r>
              <a:rPr lang="el-GR" dirty="0" smtClean="0"/>
              <a:t>στο περιβάλλον.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2" name="61 - Ορθογώνιο"/>
          <p:cNvSpPr/>
          <p:nvPr/>
        </p:nvSpPr>
        <p:spPr>
          <a:xfrm>
            <a:off x="428596" y="6215082"/>
            <a:ext cx="1714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l-GR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l-GR" b="1" dirty="0" smtClean="0">
                <a:solidFill>
                  <a:srgbClr val="FF0000"/>
                </a:solidFill>
              </a:rPr>
              <a:t> - </a:t>
            </a: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μηχ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1857356" y="621508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2357422" y="6215082"/>
            <a:ext cx="221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l-GR" b="1" dirty="0" smtClean="0">
                <a:solidFill>
                  <a:srgbClr val="FF0000"/>
                </a:solidFill>
              </a:rPr>
              <a:t> = 1440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lang="el-GR" b="1" dirty="0" smtClean="0">
                <a:solidFill>
                  <a:srgbClr val="FF0000"/>
                </a:solidFill>
              </a:rPr>
              <a:t>  - 1000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4526653" y="614364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4929190" y="6215082"/>
            <a:ext cx="1045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</a:t>
            </a:r>
            <a:r>
              <a:rPr lang="el-GR" b="1" dirty="0" smtClean="0">
                <a:solidFill>
                  <a:srgbClr val="FF0000"/>
                </a:solidFill>
              </a:rPr>
              <a:t> = 44</a:t>
            </a:r>
            <a:r>
              <a:rPr lang="en-US" b="1" dirty="0" smtClean="0">
                <a:solidFill>
                  <a:srgbClr val="FF0000"/>
                </a:solidFill>
              </a:rPr>
              <a:t>0J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7" grpId="0"/>
      <p:bldP spid="19" grpId="0"/>
      <p:bldP spid="26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47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428860" y="14285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8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785786" y="42860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18" name="17 - Ορθογώνιο"/>
          <p:cNvSpPr/>
          <p:nvPr/>
        </p:nvSpPr>
        <p:spPr>
          <a:xfrm>
            <a:off x="3857620" y="142852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(σελ. 85 βιβλίου)</a:t>
            </a:r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1643042" y="42860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 ..</a:t>
            </a:r>
          </a:p>
        </p:txBody>
      </p:sp>
      <p:sp>
        <p:nvSpPr>
          <p:cNvPr id="42" name="41 - TextBox"/>
          <p:cNvSpPr txBox="1"/>
          <p:nvPr/>
        </p:nvSpPr>
        <p:spPr>
          <a:xfrm>
            <a:off x="142844" y="142873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γ.</a:t>
            </a:r>
          </a:p>
        </p:txBody>
      </p:sp>
      <p:sp>
        <p:nvSpPr>
          <p:cNvPr id="43" name="42 - Ορθογώνιο"/>
          <p:cNvSpPr/>
          <p:nvPr/>
        </p:nvSpPr>
        <p:spPr>
          <a:xfrm>
            <a:off x="642910" y="1273718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642910" y="1773784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714348" y="1702346"/>
            <a:ext cx="6715172" cy="1214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2000232" y="1714488"/>
            <a:ext cx="2254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α = απόδοση μηχανής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785918" y="1285860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E</a:t>
            </a:r>
            <a:r>
              <a:rPr lang="el-GR" sz="1600" b="1" baseline="-25000" dirty="0" err="1" smtClean="0">
                <a:solidFill>
                  <a:srgbClr val="0070C0"/>
                </a:solidFill>
              </a:rPr>
              <a:t>ηλ</a:t>
            </a:r>
            <a:r>
              <a:rPr lang="el-GR" sz="1600" b="1" dirty="0" smtClean="0">
                <a:solidFill>
                  <a:srgbClr val="0070C0"/>
                </a:solidFill>
              </a:rPr>
              <a:t> =1440</a:t>
            </a:r>
            <a:r>
              <a:rPr lang="en-US" sz="1600" b="1" dirty="0" smtClean="0">
                <a:solidFill>
                  <a:srgbClr val="0070C0"/>
                </a:solidFill>
              </a:rPr>
              <a:t>J</a:t>
            </a:r>
            <a:r>
              <a:rPr lang="el-GR" sz="1600" b="1" dirty="0" smtClean="0">
                <a:solidFill>
                  <a:srgbClr val="0070C0"/>
                </a:solidFill>
              </a:rPr>
              <a:t> </a:t>
            </a:r>
            <a:r>
              <a:rPr lang="el-GR" sz="1600" dirty="0" smtClean="0">
                <a:solidFill>
                  <a:srgbClr val="0070C0"/>
                </a:solidFill>
              </a:rPr>
              <a:t> 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3286116" y="1214422"/>
            <a:ext cx="1301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μηχ</a:t>
            </a:r>
            <a:r>
              <a:rPr lang="el-GR" b="1" dirty="0" smtClean="0">
                <a:solidFill>
                  <a:srgbClr val="FF0000"/>
                </a:solidFill>
              </a:rPr>
              <a:t> =1000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dirty="0"/>
          </a:p>
        </p:txBody>
      </p:sp>
      <p:sp>
        <p:nvSpPr>
          <p:cNvPr id="41" name="40 - TextBox"/>
          <p:cNvSpPr txBox="1"/>
          <p:nvPr/>
        </p:nvSpPr>
        <p:spPr>
          <a:xfrm>
            <a:off x="1285852" y="328612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0000FF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ηλ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000364" y="3286124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928662" y="307181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</a:t>
            </a:r>
            <a:endParaRPr lang="el-GR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571472" y="307181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α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1214414" y="285749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FF0000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μηχ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2000232" y="307181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2928926" y="321468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1440J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2643174" y="307181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</a:t>
            </a:r>
            <a:endParaRPr lang="el-GR" sz="24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2428860" y="307181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α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2928926" y="285749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1000</a:t>
            </a:r>
            <a:r>
              <a:rPr lang="en-US" sz="2400" b="1" dirty="0" smtClean="0">
                <a:solidFill>
                  <a:srgbClr val="FF0000"/>
                </a:solidFill>
              </a:rPr>
              <a:t>J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1285852" y="328612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Ορθογώνιο"/>
          <p:cNvSpPr/>
          <p:nvPr/>
        </p:nvSpPr>
        <p:spPr>
          <a:xfrm>
            <a:off x="3929058" y="3000372"/>
            <a:ext cx="1040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=0,694</a:t>
            </a:r>
            <a:endParaRPr lang="el-GR" sz="2400" dirty="0"/>
          </a:p>
        </p:txBody>
      </p:sp>
      <p:cxnSp>
        <p:nvCxnSpPr>
          <p:cNvPr id="76" name="75 - Ευθεία γραμμή σύνδεσης"/>
          <p:cNvCxnSpPr/>
          <p:nvPr/>
        </p:nvCxnSpPr>
        <p:spPr>
          <a:xfrm rot="5400000" flipH="1" flipV="1">
            <a:off x="3542641" y="2886723"/>
            <a:ext cx="373710" cy="172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- Ευθεία γραμμή σύνδεσης"/>
          <p:cNvCxnSpPr/>
          <p:nvPr/>
        </p:nvCxnSpPr>
        <p:spPr>
          <a:xfrm rot="5400000" flipH="1" flipV="1">
            <a:off x="3542641" y="3386789"/>
            <a:ext cx="373710" cy="172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2" grpId="0"/>
      <p:bldP spid="43" grpId="0"/>
      <p:bldP spid="44" grpId="0"/>
      <p:bldP spid="47" grpId="0"/>
      <p:bldP spid="59" grpId="0"/>
      <p:bldP spid="60" grpId="0"/>
      <p:bldP spid="41" grpId="0"/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7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6233</TotalTime>
  <Words>460</Words>
  <PresentationFormat>Προβολή στην οθόνη (4:3)</PresentationFormat>
  <Paragraphs>127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753</cp:revision>
  <dcterms:created xsi:type="dcterms:W3CDTF">2020-03-28T09:35:19Z</dcterms:created>
  <dcterms:modified xsi:type="dcterms:W3CDTF">2024-02-26T22:00:44Z</dcterms:modified>
</cp:coreProperties>
</file>