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62" r:id="rId3"/>
    <p:sldId id="264" r:id="rId4"/>
    <p:sldId id="265" r:id="rId5"/>
    <p:sldId id="268" r:id="rId6"/>
    <p:sldId id="266" r:id="rId7"/>
    <p:sldId id="269" r:id="rId8"/>
    <p:sldId id="270" r:id="rId9"/>
    <p:sldId id="271" r:id="rId10"/>
    <p:sldId id="272" r:id="rId11"/>
    <p:sldId id="274" r:id="rId12"/>
    <p:sldId id="273" r:id="rId13"/>
    <p:sldId id="276" r:id="rId14"/>
    <p:sldId id="281" r:id="rId15"/>
    <p:sldId id="283" r:id="rId16"/>
    <p:sldId id="282" r:id="rId17"/>
    <p:sldId id="277" r:id="rId18"/>
    <p:sldId id="288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8D5F0-B84A-42A6-AA16-79329087ACDF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6367C-712A-409A-9AED-5D34E009722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571472" y="321468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71472" y="285749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28596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358082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929058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Ζ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357158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7215206" y="3357562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3714744" y="3286124"/>
            <a:ext cx="571504" cy="500066"/>
          </a:xfrm>
          <a:prstGeom prst="cloudCallout">
            <a:avLst>
              <a:gd name="adj1" fmla="val 23474"/>
              <a:gd name="adj2" fmla="val 2228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0" y="4857760"/>
            <a:ext cx="1857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Α</a:t>
            </a:r>
            <a:r>
              <a:rPr lang="el-GR" dirty="0" smtClean="0"/>
              <a:t> λέγεται ακραίο σημείο (θέση)  της ταλάντωσης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7358082" y="4572008"/>
            <a:ext cx="1785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Β</a:t>
            </a:r>
            <a:r>
              <a:rPr lang="el-GR" dirty="0" smtClean="0"/>
              <a:t> λέγεται ακραίο σημείο (θέση) της ταλάντωσης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4714884"/>
            <a:ext cx="1785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>
                <a:solidFill>
                  <a:srgbClr val="C00000"/>
                </a:solidFill>
              </a:rPr>
              <a:t>Ζ</a:t>
            </a:r>
            <a:r>
              <a:rPr lang="el-GR" dirty="0" smtClean="0"/>
              <a:t> λέγεται σημείο ισορροπίας της ταλάντωσης</a:t>
            </a:r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1142976" y="14285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93 -0.00093 0.04114 -0.00393 0.05086 -0.00417 C 0.1 -0.00578 0.19843 -0.0081 0.19843 -0.0081 C 0.23402 -0.01203 0.26944 -0.01018 0.30468 -0.00417 C 0.37291 0.01919 0.48819 -0.00162 0.52309 -0.00208 C 0.56857 -0.01735 0.61788 -0.00463 0.66458 0 C 0.67934 0.00393 0.69444 0.00508 0.7092 0.01017 C 0.71545 0.00948 0.72152 0.00902 0.72777 0.00809 C 0.7309 0.00763 0.73472 0.00925 0.73697 0.00624 C 0.74027 0.00185 0.73194 -0.00139 0.72777 -0.00208 C 0.72256 -0.00301 0.71753 -0.00347 0.71232 -0.00417 C 0.67864 -0.01966 0.71145 -0.00532 0.61545 -0.00417 C 0.53489 -0.00324 0.45451 -0.00278 0.37395 -0.00208 C 0.30225 0.00439 0.24131 0.00532 0.16458 0.00624 C 0.13177 0.01295 0.09913 0.0074 0.06614 0.00624 C 0.03697 0.00532 0.00763 0.00485 -0.02153 0.00416 C -0.02205 0.00208 -0.02379 -0.00023 -0.0231 -0.00208 C -0.02136 -0.00648 -0.01598 -0.00532 -0.01233 -0.00625 C 0.0019 -0.00948 0.0144 -0.0111 0.02934 -0.01226 C 0.03854 -0.01295 0.04774 -0.01365 0.05694 -0.01434 C 0.10052 -0.01295 0.14288 -0.01064 0.18628 -0.01642 C 0.19965 -0.02012 0.2125 -0.02128 0.22621 -0.02267 C 0.30642 -0.02151 0.38611 -0.02035 0.46597 -0.01642 C 0.52361 -0.01804 0.58107 -0.02082 0.63854 -0.02267 C 0.66597 -0.02128 0.6927 -0.01989 0.71996 -0.01642 C 0.73281 -0.01064 0.72743 -0.01596 0.73541 0 C 0.73645 0.00208 0.73854 0.00624 0.73854 0.00624 C 0.73593 0.01642 0.73854 0.01156 0.72777 0.01642 C 0.72621 0.01711 0.72309 0.0185 0.72309 0.0185 C 0.61927 0.01734 0.51857 0.01503 0.41545 0.01225 C 0.33368 0.00532 0.25277 0.00069 0.17083 -0.00208 C 0.11059 -0.00694 0.05468 -0.00717 -0.00764 -0.0081 C -0.04046 -0.0111 -0.03542 -0.00879 -0.01528 -0.01226 C 0.01388 -0.01712 -0.03907 -0.0111 0.01545 -0.01642 C 0.07239 -0.02937 0.14305 -0.02544 0.19704 -0.0266 C 0.22118 -0.02706 0.24513 -0.02845 0.26927 -0.02868 C 0.3585 -0.02984 0.44756 -0.03007 0.53697 -0.03076 C 0.58628 -0.02961 0.63055 -0.0266 0.67847 -0.02267 C 0.68159 -0.02197 0.68454 -0.02105 0.68767 -0.02059 C 0.69479 -0.01966 0.70208 -0.01989 0.7092 -0.0185 C 0.71458 -0.01735 0.71944 -0.01411 0.72465 -0.01226 C 0.72569 -0.01018 0.72638 -0.00787 0.72777 -0.00625 C 0.73055 -0.00301 0.73697 0.00208 0.73697 0.00208 C 0.74149 0.01942 0.72621 0.02382 0.71545 0.02451 C 0.69184 0.0259 0.66822 0.0259 0.64461 0.02659 C 0.55937 0.03538 0.47204 0.0333 0.38628 0.03677 C 0.29479 0.03584 0.22708 0.03307 0.14305 0.02867 C 0.12743 0.02336 0.11006 0.02058 0.09392 0.0185 C 0.05277 0.00485 0.01649 0.0074 -0.02761 0.00624 C -0.02362 -0.01504 0.01215 -0.01943 0.02621 -0.02059 C 0.0375 -0.02151 0.04878 -0.0222 0.06006 -0.02267 C 0.07743 -0.02336 0.09496 -0.02382 0.11232 -0.02452 C 0.12517 -0.02498 0.13802 -0.0259 0.15086 -0.0266 C 0.28715 -0.02429 0.42395 -0.02822 0.56006 -0.02059 C 0.56614 -0.01989 0.57239 -0.01897 0.57847 -0.0185 C 0.59027 -0.01758 0.60208 -0.01758 0.61388 -0.01642 C 0.61857 -0.01596 0.62309 -0.01295 0.62777 -0.01226 C 0.64409 -0.00972 0.66059 -0.0081 0.6769 -0.00625 C 0.69322 0.00092 0.71232 0.00046 0.72934 0.00416 C 0.7309 0.00485 0.73263 0.00485 0.73385 0.00624 C 0.7467 0.01989 0.71788 0.02197 0.71545 0.02243 C 0.69184 0.03284 0.64392 0.03052 0.62621 0.03076 C 0.57135 0.03168 0.51631 0.03214 0.46163 0.03284 C 0.43559 0.03607 0.41076 0.04486 0.38472 0.04718 C 0.32569 0.04556 0.26788 0.03978 0.2092 0.03677 C 0.18229 0.02844 0.15364 0.02983 0.12621 0.02659 C 0.1026 0.02382 0.07899 0.02104 0.05538 0.0185 C 0.02899 0.01249 0.00416 0.01341 -0.0231 0.01225 C 0.01649 -0.02197 0.06302 -0.00925 0.1092 -0.01018 C 0.12222 -0.01203 0.13472 -0.0148 0.14774 -0.01642 C 0.16041 -0.02197 0.15173 -0.01874 0.17847 -0.02059 C 0.20607 -0.02244 0.22899 -0.02336 0.25694 -0.02452 C 0.35902 -0.02174 0.46111 -0.01642 0.56302 -0.01434 C 0.61041 -0.01689 0.65763 -0.01804 0.70468 -0.01226 C 0.70972 -0.00995 0.71354 -0.00648 0.71857 -0.00417 C 0.72013 -0.00278 0.72204 -0.00208 0.72309 0 C 0.72482 0.0037 0.72621 0.01225 0.72621 0.01225 C 0.69965 0.03631 0.67118 0.02544 0.63697 0.02659 C 0.56718 0.04232 0.57743 0.03538 0.45694 0.03677 C 0.38576 0.03561 0.32152 0.03052 0.25086 0.02867 C 0.221 0.02544 0.19166 0.02382 0.16163 0.02243 C 0.14253 0.01989 0.12413 0.0178 0.10468 0.01642 C 0.0875 0.01249 0.05243 0.01017 0.05243 0.01017 C 0.03229 0.00115 0.01197 -0.00023 -0.00921 -0.00208 C -0.00764 -0.01712 -0.00834 -0.01804 0.00156 -0.02267 C 0.04739 -0.02059 0.09288 -0.01527 0.13854 -0.01226 C 0.28472 -0.01527 0.43055 -0.02914 0.5769 -0.03284 C 0.60364 -0.03215 0.6302 -0.03215 0.65694 -0.03076 C 0.66302 -0.03053 0.66961 -0.0266 0.67534 -0.02452 C 0.69218 -0.01827 0.70815 -0.00948 0.72465 -0.00208 C 0.72968 0.00462 0.73315 0.00694 0.7309 0.01642 C 0.72899 0.02451 0.73072 0.02174 0.72465 0.02451 C 0.70729 0.04833 0.64739 0.04047 0.63385 0.04093 C 0.4526 0.04001 0.33663 0.04324 0.18315 0.03492 C 0.1342 0.02891 0.08663 0.0296 0.03697 0.02867 C 0.02291 0.02659 0.00954 0.02174 -0.00452 0.0185 C -0.0099 0.01364 -0.01181 0.0104 -0.01372 0.00208 C -0.01146 -0.01133 -0.01042 -0.00602 -0.00157 -0.01018 C 0.07013 -0.00856 0.14079 -0.00972 0.21232 -0.01434 C 0.2375 -0.02012 0.20468 -0.01319 0.26006 -0.0185 C 0.27031 -0.01943 0.28194 -0.02336 0.29236 -0.02452 C 0.31197 -0.02984 0.29322 -0.02521 0.33385 -0.02868 C 0.34774 -0.02984 0.37534 -0.03284 0.37534 -0.03284 C 0.46354 -0.03192 0.53454 -0.03076 0.61701 -0.0266 C 0.63819 -0.02336 0.65868 -0.02012 0.68003 -0.0185 C 0.70017 -0.01457 0.72083 -0.01064 0.7401 -0.00208 C 0.74565 0.003 0.75052 0.01503 0.7401 0.0185 C 0.7375 0.01942 0.73489 0.0185 0.73229 0.0185 " pathEditMode="relative" ptsTypes="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357158" y="3143248"/>
            <a:ext cx="8286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>
                <a:solidFill>
                  <a:srgbClr val="FF0000"/>
                </a:solidFill>
              </a:rPr>
              <a:t>Ερώτηση </a:t>
            </a:r>
          </a:p>
          <a:p>
            <a:r>
              <a:rPr lang="el-GR" sz="2400" dirty="0" smtClean="0"/>
              <a:t>Τι σημαίνει ότι η περίοδος ταλάντωσης του μπλε κουτιού,  που είναι συνδεδεμένο  με το ελατήριο, είναι 41</a:t>
            </a:r>
            <a:r>
              <a:rPr lang="en-US" sz="2400" dirty="0" smtClean="0"/>
              <a:t>s</a:t>
            </a:r>
            <a:r>
              <a:rPr lang="el-GR" sz="2400" dirty="0" smtClean="0"/>
              <a:t>  ;</a:t>
            </a:r>
            <a:r>
              <a:rPr lang="en-US" sz="2400" dirty="0" smtClean="0"/>
              <a:t>     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 </a:t>
            </a:r>
            <a:r>
              <a:rPr lang="el-GR" sz="2400" b="1" i="1" dirty="0" smtClean="0"/>
              <a:t>Απάντηση</a:t>
            </a:r>
          </a:p>
          <a:p>
            <a:r>
              <a:rPr lang="el-GR" sz="2400" dirty="0" smtClean="0"/>
              <a:t>Σημαίνει ότι το μπλε κουτί ταλαντώνεται, και κάνει μια πλήρη ταλάντωση σε  χρονικό  διάστημα  41</a:t>
            </a:r>
            <a:r>
              <a:rPr lang="en-US" sz="2400" dirty="0" smtClean="0"/>
              <a:t>s</a:t>
            </a:r>
            <a:r>
              <a:rPr lang="el-GR" sz="2400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8418403" cy="163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ύγραμμο βέλος σύνδεσης"/>
          <p:cNvCxnSpPr/>
          <p:nvPr/>
        </p:nvCxnSpPr>
        <p:spPr>
          <a:xfrm rot="5400000" flipH="1" flipV="1">
            <a:off x="5643570" y="3286124"/>
            <a:ext cx="1214446" cy="714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0" y="1285861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Η συχνότητα ταλάντωσης  (συχνότητα), </a:t>
            </a:r>
            <a:r>
              <a:rPr lang="el-GR" sz="2400" dirty="0" smtClean="0"/>
              <a:t> ενός σώματος που ταλαντώνεται , είναι ένας </a:t>
            </a:r>
            <a:r>
              <a:rPr lang="el-GR" sz="2400" u="sng" dirty="0" smtClean="0"/>
              <a:t>αριθμός</a:t>
            </a:r>
            <a:r>
              <a:rPr lang="el-GR" sz="2400" dirty="0" smtClean="0"/>
              <a:t> που δείχνει πόσες πλήρης ταλαντώσεις  κάνει το σώμα σε χρονικό διάστημα 1</a:t>
            </a:r>
            <a:r>
              <a:rPr lang="en-US" sz="2400" dirty="0" smtClean="0"/>
              <a:t>s.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Μονάδες μέτρησης συχνότητας:</a:t>
            </a:r>
          </a:p>
          <a:p>
            <a:endParaRPr lang="el-GR" sz="2400" dirty="0" smtClean="0"/>
          </a:p>
          <a:p>
            <a:r>
              <a:rPr lang="en-US" sz="2400" dirty="0" smtClean="0"/>
              <a:t>Hz  = </a:t>
            </a:r>
            <a:r>
              <a:rPr lang="el-GR" sz="2400" dirty="0" err="1" smtClean="0"/>
              <a:t>χερτζ</a:t>
            </a:r>
            <a:endParaRPr lang="el-GR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429264"/>
            <a:ext cx="1357322" cy="939684"/>
          </a:xfrm>
          <a:prstGeom prst="rect">
            <a:avLst/>
          </a:prstGeom>
          <a:noFill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6143620"/>
            <a:ext cx="2250297" cy="71438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715272" y="6215082"/>
            <a:ext cx="200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δευτερόλεπτα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7786710" y="435769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</a:t>
            </a:r>
            <a:endParaRPr lang="en-US" dirty="0"/>
          </a:p>
        </p:txBody>
      </p:sp>
      <p:cxnSp>
        <p:nvCxnSpPr>
          <p:cNvPr id="16" name="15 - Ευθύγραμμο βέλος σύνδεσης"/>
          <p:cNvCxnSpPr>
            <a:endCxn id="14" idx="1"/>
          </p:cNvCxnSpPr>
          <p:nvPr/>
        </p:nvCxnSpPr>
        <p:spPr>
          <a:xfrm rot="5400000" flipH="1" flipV="1">
            <a:off x="6843192" y="4557184"/>
            <a:ext cx="95834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>
            <a:endCxn id="13" idx="1"/>
          </p:cNvCxnSpPr>
          <p:nvPr/>
        </p:nvCxnSpPr>
        <p:spPr>
          <a:xfrm>
            <a:off x="6786578" y="6215082"/>
            <a:ext cx="928694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εία γραμμή σύνδεσης"/>
          <p:cNvCxnSpPr/>
          <p:nvPr/>
        </p:nvCxnSpPr>
        <p:spPr>
          <a:xfrm>
            <a:off x="428596" y="535782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00034" y="5072074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285720" y="1571612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/>
              <a:t>Παράδειγμα</a:t>
            </a:r>
            <a:r>
              <a:rPr lang="el-GR" sz="2400" dirty="0" smtClean="0"/>
              <a:t> η μπλε μπάλα ταλαντώνεται μεταξύ των ακραίων θέσεων Α και Β , και έχει </a:t>
            </a:r>
            <a:r>
              <a:rPr lang="el-GR" sz="2400" u="sng" dirty="0" smtClean="0"/>
              <a:t>συχνότητα 5 </a:t>
            </a:r>
            <a:r>
              <a:rPr lang="en-US" sz="2400" u="sng" dirty="0" smtClean="0"/>
              <a:t>Hz</a:t>
            </a:r>
            <a:r>
              <a:rPr lang="en-US" sz="2400" dirty="0" smtClean="0"/>
              <a:t>,  </a:t>
            </a:r>
            <a:r>
              <a:rPr lang="el-GR" sz="2400" dirty="0" smtClean="0"/>
              <a:t>άρα η μπάλα θα κάνει 5 πλήρης ταλαντώσεις σε χρόνο </a:t>
            </a:r>
            <a:r>
              <a:rPr lang="en-US" sz="2400" dirty="0" smtClean="0"/>
              <a:t>1s</a:t>
            </a:r>
            <a:r>
              <a:rPr lang="el-GR" sz="2400" dirty="0" smtClean="0"/>
              <a:t> </a:t>
            </a:r>
            <a:r>
              <a:rPr lang="en-US" sz="2400" dirty="0" smtClean="0"/>
              <a:t> (</a:t>
            </a:r>
            <a:r>
              <a:rPr lang="el-GR" sz="2400" dirty="0" smtClean="0"/>
              <a:t>=ένα δευτερόλεπτο). 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57158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286644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514 -0.01017 0.09445 -0.00879 0.13994 -0.01017 C 0.16754 -0.00948 0.19532 -0.00925 0.2231 -0.00809 C 0.24306 -0.00717 0.26441 0.00046 0.28455 0.00208 C 0.35018 0.00093 0.38073 -0.00023 0.43542 -0.00416 C 0.4731 -0.00277 0.50851 0.00116 0.54619 0.00416 C 0.6066 0.00347 0.66719 0.00347 0.72761 0.00208 C 0.73316 0.00185 0.7323 -0.00046 0.73386 -0.00624 C 0.7191 -0.01202 0.72882 -0.00902 0.69688 -0.00624 C 0.68386 -0.00509 0.65851 -0.00208 0.65851 -0.00208 C 0.6125 0.0081 0.56285 0.00093 0.51841 0 C 0.49428 -0.00301 0.47014 -0.00301 0.44619 -0.00624 C 0.4066 -0.00509 0.37205 -0.00092 0.33386 0.00208 C 0.30087 0.0007 0.27171 -0.00301 0.23976 -0.01017 C 0.22761 -0.01572 0.23369 -0.01364 0.20921 -0.01434 C 0.14514 -0.01619 0.08091 -0.01665 0.01685 -0.0185 C 0.01077 -0.01919 0.00452 -0.02058 -0.00156 -0.02058 C -0.00468 -0.02058 -0.00885 -0.02174 -0.01076 -0.0185 C -0.01736 -0.00763 0.00244 -0.00023 0.00608 0 C 0.02605 0.00116 0.04619 0.00139 0.06598 0.00208 C 0.08959 0.00555 0.11303 0.00948 0.13681 0.01018 C 0.20712 0.01203 0.34775 0.01434 0.34775 0.01434 C 0.46216 0.0192 0.41441 0.01688 0.49063 0.02058 C 0.50573 0.02475 0.52153 0.02428 0.53681 0.0266 C 0.60226 0.02544 0.66893 0.0333 0.7323 0.00833 C 0.75348 -0.03399 0.62952 -0.00601 0.62153 -0.00624 C 0.55382 -0.00277 0.49115 -0.00092 0.42153 0 C 0.33125 -0.00208 0.24306 -0.00509 0.15226 -0.00624 C 0.10764 -0.0111 0.06303 -0.01041 0.01841 -0.01434 C 0.00608 -0.01364 -0.00677 -0.01711 -0.01857 -0.01226 C -0.03402 -0.00601 -0.01371 0.00139 -0.01232 0.00208 C 0.00018 0.01365 0.01771 0.01365 0.0323 0.01434 C 0.05382 0.01527 0.07535 0.01573 0.09671 0.01642 C 0.11841 0.01804 0.13994 0.01966 0.16146 0.02267 C 0.2099 0.02128 0.25764 0.0185 0.30608 0.01642 C 0.35209 0.01087 0.39862 0.01341 0.44462 0.0185 C 0.45244 0.0222 0.46928 0.02452 0.46928 0.02452 C 0.49185 0.03492 0.53143 0.02706 0.54775 0.0266 C 0.55938 0.02128 0.55382 0.02313 0.57674 0.02267 C 0.62761 0.02151 0.6783 0.02128 0.72917 0.02058 C 0.72987 0.01989 0.73837 0.01365 0.73681 0.01018 C 0.73264 0.0007 0.71875 -0.00092 0.71233 -0.00208 C 0.62917 -0.00092 0.5474 0.00185 0.46459 -0.00416 C 0.44584 -0.01064 0.42674 -0.01156 0.40764 -0.01434 C 0.3033 -0.01202 0.19948 -0.0148 0.09514 -0.0185 C 0.06563 -0.02081 0.03577 -0.02174 0.00608 -0.02451 C 0.00556 -0.02451 -0.03072 -0.03723 -0.03072 -0.01642 C -0.03072 0.00046 -0.01753 0.0044 -0.00781 0.00833 C -0.00312 0.01018 0.00608 0.01434 0.00608 0.01434 C 0.23004 0.01295 0.45296 0.01457 0.67691 0.01642 C 0.69462 0.01527 0.71285 0.01226 0.73073 0.01226 " pathEditMode="relative" ptsTypes="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357158" y="3143248"/>
            <a:ext cx="8286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>
                <a:solidFill>
                  <a:srgbClr val="FF0000"/>
                </a:solidFill>
              </a:rPr>
              <a:t>Ερώτηση </a:t>
            </a:r>
          </a:p>
          <a:p>
            <a:r>
              <a:rPr lang="el-GR" sz="2400" dirty="0" smtClean="0"/>
              <a:t>Τι σημαίνει ότι η συχνότητα ταλάντωσης του μπλε κουτιού,  που είναι συνδεδεμένο  με το ελατήριο, είναι 8 </a:t>
            </a:r>
            <a:r>
              <a:rPr lang="en-US" sz="2400" dirty="0" smtClean="0"/>
              <a:t>Hz</a:t>
            </a:r>
            <a:r>
              <a:rPr lang="el-GR" sz="2400" dirty="0" smtClean="0"/>
              <a:t>  ;</a:t>
            </a:r>
            <a:r>
              <a:rPr lang="en-US" sz="2400" dirty="0" smtClean="0"/>
              <a:t>     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 </a:t>
            </a:r>
            <a:r>
              <a:rPr lang="el-GR" sz="2400" i="1" dirty="0" smtClean="0"/>
              <a:t>Απάντηση</a:t>
            </a:r>
          </a:p>
          <a:p>
            <a:r>
              <a:rPr lang="el-GR" sz="2400" dirty="0" smtClean="0"/>
              <a:t>Σημαίνει ότι το μπλε κουτί ταλαντώνεται, και κάνει </a:t>
            </a:r>
            <a:r>
              <a:rPr lang="en-US" sz="2400" dirty="0" smtClean="0"/>
              <a:t>8</a:t>
            </a:r>
            <a:r>
              <a:rPr lang="el-GR" sz="2400" dirty="0" smtClean="0"/>
              <a:t> πλήρης ταλαντώσεις  σε  1</a:t>
            </a:r>
            <a:r>
              <a:rPr lang="en-US" sz="2400" dirty="0" smtClean="0"/>
              <a:t>s</a:t>
            </a:r>
            <a:r>
              <a:rPr lang="el-GR" sz="2400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8418403" cy="163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ύγραμμο βέλος σύνδεσης"/>
          <p:cNvCxnSpPr/>
          <p:nvPr/>
        </p:nvCxnSpPr>
        <p:spPr>
          <a:xfrm rot="5400000" flipH="1" flipV="1">
            <a:off x="5643570" y="3286124"/>
            <a:ext cx="1214446" cy="714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571736" y="3786190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3786182" y="4286256"/>
            <a:ext cx="7056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00B0F0"/>
                </a:solidFill>
              </a:rPr>
              <a:t>Δ</a:t>
            </a:r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3857620" y="3429000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571868" y="4214818"/>
            <a:ext cx="128588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500034" y="1571612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ένα σώμα κάνει ταλάντωση , τότε η συχνότητα του</a:t>
            </a:r>
            <a:r>
              <a:rPr lang="en-US" dirty="0" smtClean="0"/>
              <a:t> (f) </a:t>
            </a:r>
            <a:r>
              <a:rPr lang="el-GR" dirty="0" smtClean="0"/>
              <a:t> θα είναι ίση με τον αριθμό των πληρών ταλαντώσεων </a:t>
            </a:r>
            <a:r>
              <a:rPr lang="el-GR" dirty="0" smtClean="0">
                <a:solidFill>
                  <a:srgbClr val="FF0000"/>
                </a:solidFill>
              </a:rPr>
              <a:t>(Ν) </a:t>
            </a:r>
            <a:r>
              <a:rPr lang="el-GR" dirty="0" smtClean="0"/>
              <a:t>που κάνει δια το χρόνο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l-GR" dirty="0" smtClean="0">
                <a:solidFill>
                  <a:srgbClr val="0070C0"/>
                </a:solidFill>
              </a:rPr>
              <a:t>Δ</a:t>
            </a:r>
            <a:r>
              <a:rPr lang="en-US" dirty="0" smtClean="0">
                <a:solidFill>
                  <a:srgbClr val="0070C0"/>
                </a:solidFill>
              </a:rPr>
              <a:t>t)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  έκανε αυτές τις πλήρεις ταλαντώσεις</a:t>
            </a:r>
            <a:r>
              <a:rPr lang="en-US" dirty="0" smtClean="0"/>
              <a:t>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928926" y="3143248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4143372" y="3643314"/>
            <a:ext cx="7056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00B0F0"/>
                </a:solidFill>
              </a:rPr>
              <a:t>Δ</a:t>
            </a:r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214810" y="2786058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929058" y="3571876"/>
            <a:ext cx="128588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V="1">
            <a:off x="4857752" y="2000240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143636" y="164305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Αριθμός πλήρων ταλαντώσεων (π.χ.   Ν=4)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 flipV="1">
            <a:off x="1643042" y="3714752"/>
            <a:ext cx="135732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3929066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Συχνότητα ταλάντωσης </a:t>
            </a:r>
            <a:endParaRPr lang="en-US" dirty="0" smtClean="0"/>
          </a:p>
          <a:p>
            <a:r>
              <a:rPr lang="el-GR" dirty="0" smtClean="0"/>
              <a:t>(π.χ. </a:t>
            </a:r>
            <a:r>
              <a:rPr lang="en-US" dirty="0" smtClean="0"/>
              <a:t>f = 2Hz)</a:t>
            </a:r>
            <a:endParaRPr lang="el-GR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4857752" y="4000504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5929322" y="4929198"/>
            <a:ext cx="2857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F0"/>
                </a:solidFill>
              </a:rPr>
              <a:t>Χρονικό διάστημα που έγιναν οι Ν πλήρης ταλαντώσεις (π.χ. Δ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l-GR" dirty="0" smtClean="0">
                <a:solidFill>
                  <a:srgbClr val="00B0F0"/>
                </a:solidFill>
              </a:rPr>
              <a:t> = 2</a:t>
            </a:r>
            <a:r>
              <a:rPr lang="en-US" dirty="0" smtClean="0">
                <a:solidFill>
                  <a:srgbClr val="00B0F0"/>
                </a:solidFill>
              </a:rPr>
              <a:t>s), </a:t>
            </a:r>
            <a:r>
              <a:rPr lang="el-GR" dirty="0" smtClean="0"/>
              <a:t>πρέπει πάντα να είναι σε δευτερόλεπτα 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57158" y="6357958"/>
            <a:ext cx="1433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2Hz = 2 </a:t>
            </a:r>
            <a:r>
              <a:rPr lang="el-GR" b="1" dirty="0" err="1" smtClean="0"/>
              <a:t>χερτζ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1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20" y="1142984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σώμα που ταλαντώνεται θα έχει </a:t>
            </a:r>
            <a:r>
              <a:rPr lang="el-GR" sz="2400" dirty="0" smtClean="0">
                <a:solidFill>
                  <a:srgbClr val="00B0F0"/>
                </a:solidFill>
              </a:rPr>
              <a:t>περίοδο</a:t>
            </a:r>
            <a:r>
              <a:rPr lang="en-US" sz="2400" dirty="0" smtClean="0"/>
              <a:t> (</a:t>
            </a:r>
            <a:r>
              <a:rPr lang="en-US" sz="2400" dirty="0" smtClean="0">
                <a:solidFill>
                  <a:srgbClr val="00B0F0"/>
                </a:solidFill>
              </a:rPr>
              <a:t>T</a:t>
            </a:r>
            <a:r>
              <a:rPr lang="en-US" sz="2400" dirty="0" smtClean="0"/>
              <a:t>) </a:t>
            </a:r>
            <a:r>
              <a:rPr lang="el-GR" sz="2400" dirty="0" smtClean="0"/>
              <a:t> και συχνότητα ταλάντωσης</a:t>
            </a:r>
            <a:r>
              <a:rPr lang="en-US" sz="2400" dirty="0" smtClean="0"/>
              <a:t> (f)</a:t>
            </a:r>
            <a:r>
              <a:rPr lang="el-GR" sz="2400" dirty="0" smtClean="0"/>
              <a:t>. Ο τύπος που συνδέει την περίοδο με την συχνότητα είναι ο παρακάτω:</a:t>
            </a:r>
            <a:endParaRPr lang="en-US" sz="24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928926" y="3143248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4286248" y="3643314"/>
            <a:ext cx="463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214810" y="2786058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1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929058" y="3571876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857884" y="250030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5929322" y="5286388"/>
            <a:ext cx="321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Περίοδος πρέπει πάντα να είναι σε δευτερόλεπτα  (</a:t>
            </a:r>
            <a:r>
              <a:rPr lang="en-US" dirty="0" smtClean="0"/>
              <a:t>  </a:t>
            </a:r>
            <a:r>
              <a:rPr lang="el-GR" dirty="0" err="1" smtClean="0"/>
              <a:t>π.χ</a:t>
            </a:r>
            <a:r>
              <a:rPr lang="el-GR" dirty="0" smtClean="0"/>
              <a:t> Τ =</a:t>
            </a:r>
            <a:r>
              <a:rPr lang="en-US" dirty="0" smtClean="0"/>
              <a:t> </a:t>
            </a:r>
            <a:r>
              <a:rPr lang="el-GR" dirty="0" smtClean="0"/>
              <a:t> 2</a:t>
            </a:r>
            <a:r>
              <a:rPr lang="en-US" dirty="0" smtClean="0"/>
              <a:t>s)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571501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Συχνότητα   </a:t>
            </a:r>
            <a:r>
              <a:rPr lang="en-US" dirty="0" smtClean="0"/>
              <a:t>(</a:t>
            </a:r>
            <a:r>
              <a:rPr lang="el-GR" dirty="0" err="1" smtClean="0"/>
              <a:t>π.χ</a:t>
            </a:r>
            <a:r>
              <a:rPr lang="en-US" dirty="0" smtClean="0"/>
              <a:t>   f</a:t>
            </a:r>
            <a:r>
              <a:rPr lang="el-GR" dirty="0" smtClean="0"/>
              <a:t> </a:t>
            </a:r>
            <a:r>
              <a:rPr lang="en-US" dirty="0" smtClean="0"/>
              <a:t>=</a:t>
            </a:r>
            <a:r>
              <a:rPr lang="el-GR" dirty="0" smtClean="0"/>
              <a:t>0,5 </a:t>
            </a:r>
            <a:r>
              <a:rPr lang="en-US" dirty="0" smtClean="0"/>
              <a:t>Hz)</a:t>
            </a:r>
            <a:endParaRPr lang="en-US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4643438" y="2857496"/>
            <a:ext cx="107157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>
            <a:off x="4929190" y="4500570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1357290" y="4286256"/>
            <a:ext cx="135732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2857488" y="3571876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4214810" y="4071942"/>
            <a:ext cx="463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4143372" y="3214686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1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3857620" y="4000504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14282" y="857232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απόσταση από το σημείο ισορροπίας σε μια ακραία θέση της ταλάντωσης,  ονομάζεται πλάτος ταλάντωσης.</a:t>
            </a:r>
          </a:p>
          <a:p>
            <a:endParaRPr lang="el-GR" sz="20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Πλάτος ταλάντωσης 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71474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Γ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3857620" y="5143512"/>
            <a:ext cx="3857652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4071934" y="4643446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Πλάτος ταλάντωσης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714348" y="314324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, στο παρακάτω σχήμα</a:t>
            </a:r>
            <a:r>
              <a:rPr lang="en-US" dirty="0" smtClean="0"/>
              <a:t> </a:t>
            </a:r>
            <a:r>
              <a:rPr lang="el-GR" dirty="0" smtClean="0"/>
              <a:t> το πλάτος ταλάντωσης είναι ΓΒ =5</a:t>
            </a:r>
            <a:r>
              <a:rPr lang="en-US" dirty="0" smtClean="0"/>
              <a:t>cm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 πλήρης 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357158" y="6072206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Έλλειψη"/>
          <p:cNvSpPr/>
          <p:nvPr/>
        </p:nvSpPr>
        <p:spPr>
          <a:xfrm>
            <a:off x="5357818" y="4143380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285720" y="61436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7215206" y="61436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143108" y="61436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428596" y="4500570"/>
            <a:ext cx="707236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Έλλειψη"/>
          <p:cNvSpPr/>
          <p:nvPr/>
        </p:nvSpPr>
        <p:spPr>
          <a:xfrm>
            <a:off x="2366946" y="5867416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214282" y="450057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286644" y="457200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357818" y="450057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0" y="1071546"/>
            <a:ext cx="50006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Ένα  σώμα που κάνει ταλάντωση, </a:t>
            </a:r>
            <a:r>
              <a:rPr lang="el-GR" sz="2000" b="1" u="sng" dirty="0" smtClean="0">
                <a:solidFill>
                  <a:srgbClr val="C00000"/>
                </a:solidFill>
              </a:rPr>
              <a:t>κάνει μια πλήρη ταλάντωση </a:t>
            </a:r>
            <a:r>
              <a:rPr lang="el-GR" sz="2000" dirty="0" smtClean="0"/>
              <a:t>όταν ξεκινάει από ένα σημείο, περνάει μια φορά και από τα δύο ακραία σημεία,  και επιστρέφει στο ίδιο σημείο από το οποίο ξεκίνησε.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6357950" y="1928802"/>
            <a:ext cx="2143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Σε προβολή παρουσίασης,  η κάθε μπάλα   κάνει </a:t>
            </a:r>
            <a:r>
              <a:rPr lang="el-GR" sz="1200" u="sng" dirty="0" smtClean="0"/>
              <a:t>μια πλήρη ταλάντωση</a:t>
            </a:r>
            <a:endParaRPr lang="en-US" sz="1200" u="sng" dirty="0"/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5929322" y="1643050"/>
            <a:ext cx="2928990" cy="1143008"/>
          </a:xfrm>
          <a:prstGeom prst="cloudCallout">
            <a:avLst>
              <a:gd name="adj1" fmla="val -14050"/>
              <a:gd name="adj2" fmla="val 886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1017 C 0.01597 0.01827 0.03819 0.00971 0.05764 0.00416 C 0.19722 0.00855 0.1408 0.00624 0.22674 0.01017 C 0.25417 0.01295 0.24566 0.01318 0.27917 0.01017 C 0.2908 0.00902 0.31458 0.00601 0.31458 0.00624 C 0.3408 0.00809 0.36684 0.00786 0.39288 0.01225 C 0.4033 0.01572 0.41337 0.01965 0.42378 0.02243 C 0.4526 0.02127 0.49878 0.02682 0.52691 0.01433 C 0.52535 0.00832 0.52552 0.00555 0.52066 0.00208 C 0.51788 3.95005E-6 0.51146 -0.00209 0.51146 -0.00185 C 0.48524 0.00693 0.39132 -0.0037 0.37153 -0.00417 C 0.31545 -0.00232 0.3184 -0.00024 0.27604 -0.00417 C 0.26319 -0.00532 0.23767 -0.00833 0.23767 -0.0081 C 0.19219 -0.0192 0.11615 -0.01342 0.07292 -0.01434 C 0.04496 -0.02059 0.08073 -0.01319 0.01458 -0.01851 C -0.00278 -0.01989 -0.01927 -0.02591 -0.03629 -0.0266 C -0.05417 -0.02729 -0.07222 -0.02799 -0.0901 -0.02868 C -0.13264 -0.03354 -0.11476 -0.03123 -0.1441 -0.03493 C -0.18299 -0.03354 -0.18924 -0.03469 -0.21632 -0.02868 C -0.23056 -0.02221 -0.21094 -0.03099 -0.22552 -0.02475 C -0.22865 -0.02336 -0.23472 -0.02059 -0.23472 -0.02036 C -0.23629 -0.0192 -0.23767 -0.01758 -0.23924 -0.01642 C -0.24063 -0.0155 -0.24288 -0.01619 -0.24392 -0.01434 C -0.24583 -0.01087 -0.24705 -0.00209 -0.24705 -0.00185 C -0.24358 0.02035 -0.23629 0.01156 -0.21771 0.01017 C -0.20642 0.00925 -0.19514 0.00878 -0.18385 0.00809 C -0.16858 0.00462 -0.15295 0.00717 -0.13785 0.00208 C -0.11597 0.00323 -0.10191 0.00161 -0.08247 0.01017 C -0.07448 0.01364 -0.05781 0.01642 -0.05781 0.01665 C -0.00278 0.01433 -0.01198 0.03561 -0.00278 0.01017 Z " pathEditMode="relative" rAng="0" ptsTypes="ffffffffffffffffffffffffffffff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2858E-6 C 0.12917 -0.00139 0.28958 0.00023 0.19236 0.00208 C 0.09514 0.00393 -0.55139 0.01202 -0.58316 0.01041 C -0.61476 0.00879 -0.12917 0.00139 2.22222E-6 1.12858E-6 Z " pathEditMode="relative" ptsTypes="aaaa">
                                      <p:cBhvr>
                                        <p:cTn id="1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57158" y="1428736"/>
            <a:ext cx="84296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Παράδειγμα</a:t>
            </a:r>
            <a:r>
              <a:rPr lang="el-GR" sz="2000" dirty="0" smtClean="0"/>
              <a:t> η πράσινη μπάλα κάνει </a:t>
            </a:r>
            <a:r>
              <a:rPr lang="el-GR" sz="2000" u="sng" dirty="0" smtClean="0"/>
              <a:t>μια πλήρη ταλάντωση</a:t>
            </a:r>
            <a:r>
              <a:rPr lang="el-GR" sz="2000" dirty="0" smtClean="0"/>
              <a:t>, όταν περνάει μια φορά από τα σημεία:</a:t>
            </a:r>
          </a:p>
          <a:p>
            <a:r>
              <a:rPr lang="el-GR" sz="2000" dirty="0" smtClean="0"/>
              <a:t>Ε,Β,Ε,Α,Ε </a:t>
            </a:r>
          </a:p>
          <a:p>
            <a:r>
              <a:rPr lang="el-GR" sz="2000" dirty="0" smtClean="0"/>
              <a:t>Δηλαδή η πράσινη μπάλα ξεκινάει από το σημείο Ε, περνάει μια φορά από τα δύο ακραία σημεία Α και Β,  και η μπάλα επιστρέφει στο σημείο Ε.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 πλήρης 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85720" y="1214422"/>
            <a:ext cx="47149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Παράδειγμα</a:t>
            </a:r>
            <a:r>
              <a:rPr lang="el-GR" sz="2000" dirty="0" smtClean="0"/>
              <a:t> η κίτρινη μπάλα στο εκκρεμές κάνει μια πλήρη ταλάντωση, όταν περνάει μια φορά από τα σημεία:</a:t>
            </a:r>
          </a:p>
          <a:p>
            <a:r>
              <a:rPr lang="el-GR" sz="2000" dirty="0" smtClean="0"/>
              <a:t>Α,Ο,Β,Ο,Α</a:t>
            </a:r>
          </a:p>
          <a:p>
            <a:endParaRPr lang="el-GR" sz="2000" dirty="0" smtClean="0"/>
          </a:p>
          <a:p>
            <a:r>
              <a:rPr lang="el-GR" sz="2000" dirty="0" smtClean="0"/>
              <a:t>Δηλαδή η κίτρινη μπάλα ξεκινάει από το σημείο Α, περνάει μια φορά από τα δύο ακραία σημεία Α και Β,  και η μπάλα επιστρέφει στο σημείο Α.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214421"/>
            <a:ext cx="3643306" cy="507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 πλήρης 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857356" y="2000240"/>
            <a:ext cx="62151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Όταν ένα σώμα κινείται και κάνει ταλάντωση, τότε έχει περίοδο ταλάντωσης.</a:t>
            </a: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r>
              <a:rPr lang="el-GR" sz="2400" b="1" dirty="0" smtClean="0">
                <a:solidFill>
                  <a:srgbClr val="FF0000"/>
                </a:solidFill>
              </a:rPr>
              <a:t>Περίοδος ταλάντωσης (Τ)είναι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</a:rPr>
              <a:t>το </a:t>
            </a:r>
            <a:r>
              <a:rPr lang="el-GR" sz="2400" b="1" u="sng" dirty="0" smtClean="0">
                <a:solidFill>
                  <a:schemeClr val="tx2">
                    <a:lumMod val="50000"/>
                  </a:schemeClr>
                </a:solidFill>
              </a:rPr>
              <a:t>χρονικό διάστημα που διαρκεί μια πλήρη ταλάντωση</a:t>
            </a:r>
            <a:r>
              <a:rPr lang="el-GR" sz="2400" b="1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el-GR" sz="2400" b="1" dirty="0" smtClean="0">
                <a:solidFill>
                  <a:srgbClr val="FF0000"/>
                </a:solidFill>
              </a:rPr>
              <a:t>Άρα  η περίοδος είναι χρόνος.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85720" y="1214422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>
                <a:solidFill>
                  <a:srgbClr val="FF0000"/>
                </a:solidFill>
              </a:rPr>
              <a:t>ΠΑΡΑΔΕΙΓΜΑ</a:t>
            </a:r>
            <a:r>
              <a:rPr lang="el-GR" sz="2400" dirty="0" smtClean="0"/>
              <a:t>   Άρα η περίοδος της πράσινης μπάλας όταν αυτή ταλαντώνεται , είναι ο χρόνος που κάνει η μπάλα για να περάσει μια φορά από τα σημεία:</a:t>
            </a:r>
          </a:p>
          <a:p>
            <a:r>
              <a:rPr lang="el-GR" sz="2400" dirty="0" smtClean="0"/>
              <a:t>Ε,Β,Ε,Α,Ε </a:t>
            </a:r>
          </a:p>
          <a:p>
            <a:endParaRPr lang="el-GR" sz="24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428596" y="1785926"/>
            <a:ext cx="47149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dirty="0" smtClean="0"/>
              <a:t> , η </a:t>
            </a:r>
            <a:r>
              <a:rPr lang="el-GR" sz="2400" u="sng" dirty="0" smtClean="0"/>
              <a:t>περίοδος ταλάντωσης </a:t>
            </a:r>
            <a:r>
              <a:rPr lang="el-GR" sz="2400" dirty="0" smtClean="0"/>
              <a:t>για την κίτρινη μπάλα στο εκκρεμές είναι ο χρόνος που διαρκεί μια πλήρη ταλάντωσή της.</a:t>
            </a:r>
          </a:p>
          <a:p>
            <a:endParaRPr lang="el-GR" sz="2400" dirty="0" smtClean="0"/>
          </a:p>
          <a:p>
            <a:endParaRPr lang="el-GR" sz="2400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214421"/>
            <a:ext cx="3643306" cy="507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14282" y="1714488"/>
            <a:ext cx="7786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Αφού η περίοδος της ταλάντωσης είναι χρόνος, οι </a:t>
            </a:r>
            <a:r>
              <a:rPr lang="el-GR" sz="2400" u="sng" dirty="0" smtClean="0"/>
              <a:t>μονάδες μέτρησης της περιόδου ταλάντωσης  </a:t>
            </a:r>
            <a:r>
              <a:rPr lang="el-GR" sz="2400" dirty="0" smtClean="0"/>
              <a:t>θα είναι:</a:t>
            </a:r>
            <a:endParaRPr lang="en-US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s   ,   sec = </a:t>
            </a:r>
            <a:r>
              <a:rPr lang="el-GR" sz="2400" dirty="0" smtClean="0"/>
              <a:t>δευτερόλεπτα</a:t>
            </a:r>
          </a:p>
          <a:p>
            <a:endParaRPr lang="el-GR" sz="2400" dirty="0" smtClean="0"/>
          </a:p>
          <a:p>
            <a:r>
              <a:rPr lang="en-US" sz="2400" dirty="0" smtClean="0"/>
              <a:t> h </a:t>
            </a:r>
            <a:r>
              <a:rPr lang="el-GR" sz="2400" dirty="0" smtClean="0"/>
              <a:t>=</a:t>
            </a:r>
            <a:r>
              <a:rPr lang="en-US" sz="2400" dirty="0" smtClean="0"/>
              <a:t>    </a:t>
            </a:r>
            <a:r>
              <a:rPr lang="el-GR" sz="2400" dirty="0" smtClean="0"/>
              <a:t>ώρες</a:t>
            </a:r>
          </a:p>
          <a:p>
            <a:endParaRPr lang="el-GR" sz="2400" dirty="0" smtClean="0"/>
          </a:p>
          <a:p>
            <a:r>
              <a:rPr lang="en-US" sz="2400" dirty="0" smtClean="0"/>
              <a:t>min   </a:t>
            </a:r>
            <a:r>
              <a:rPr lang="el-GR" sz="2400" dirty="0" smtClean="0"/>
              <a:t>=</a:t>
            </a:r>
            <a:r>
              <a:rPr lang="en-US" sz="2400" dirty="0" smtClean="0"/>
              <a:t> </a:t>
            </a:r>
            <a:r>
              <a:rPr lang="el-GR" sz="2400" dirty="0" smtClean="0"/>
              <a:t>λεπτά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Έλλειψη"/>
          <p:cNvSpPr/>
          <p:nvPr/>
        </p:nvSpPr>
        <p:spPr>
          <a:xfrm>
            <a:off x="5572132" y="550070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57158" y="5857892"/>
            <a:ext cx="750099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5715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Α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64383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Β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500694" y="585789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0" y="1571612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>
                <a:solidFill>
                  <a:srgbClr val="FF0000"/>
                </a:solidFill>
              </a:rPr>
              <a:t>Ερώτηση </a:t>
            </a:r>
          </a:p>
          <a:p>
            <a:r>
              <a:rPr lang="el-GR" sz="2400" dirty="0" smtClean="0"/>
              <a:t>Τι σημαίνει ότι η περίοδος ταλάντωσης της  μπάλας είναι 8</a:t>
            </a:r>
            <a:r>
              <a:rPr lang="en-US" sz="2400" dirty="0" smtClean="0"/>
              <a:t>s</a:t>
            </a:r>
            <a:r>
              <a:rPr lang="el-GR" sz="2400" dirty="0" smtClean="0"/>
              <a:t>  ;</a:t>
            </a:r>
            <a:r>
              <a:rPr lang="en-US" sz="2400" dirty="0" smtClean="0"/>
              <a:t>     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 </a:t>
            </a:r>
            <a:r>
              <a:rPr lang="el-GR" sz="2400" b="1" i="1" dirty="0" smtClean="0"/>
              <a:t>Απάντηση</a:t>
            </a:r>
          </a:p>
          <a:p>
            <a:r>
              <a:rPr lang="el-GR" sz="2400" dirty="0" smtClean="0"/>
              <a:t>Σημαίνει ότι αυτή η μπάλα ταλαντώνεται, και κάνει μια πλήρη ταλάντωση σε  χρονικό  διάστημα  8</a:t>
            </a:r>
            <a:r>
              <a:rPr lang="en-US" sz="2400" dirty="0" smtClean="0"/>
              <a:t>s</a:t>
            </a:r>
            <a:r>
              <a:rPr lang="el-GR" sz="2400" dirty="0" smtClean="0"/>
              <a:t>.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Περίοδος ταλάντωσης  (Τ)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4561E-6 C 0.12916 -0.00139 0.28958 0.00023 0.19236 0.00208 C 0.09496 0.00393 -0.55139 0.01202 -0.58316 0.0104 C -0.61476 0.00878 -0.12917 0.00138 3.05556E-6 4.74561E-6 Z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748</Words>
  <Application>Microsoft Office PowerPoint</Application>
  <PresentationFormat>Προβολή στην οθόνη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183</cp:revision>
  <dcterms:created xsi:type="dcterms:W3CDTF">2020-04-12T13:43:29Z</dcterms:created>
  <dcterms:modified xsi:type="dcterms:W3CDTF">2024-03-10T17:43:00Z</dcterms:modified>
</cp:coreProperties>
</file>