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3" r:id="rId2"/>
    <p:sldId id="277" r:id="rId3"/>
    <p:sldId id="280" r:id="rId4"/>
    <p:sldId id="284" r:id="rId5"/>
    <p:sldId id="279" r:id="rId6"/>
    <p:sldId id="285" r:id="rId7"/>
    <p:sldId id="286" r:id="rId8"/>
    <p:sldId id="287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8D5F0-B84A-42A6-AA16-79329087ACDF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6367C-712A-409A-9AED-5D34E009722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928926" y="3143248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4143372" y="3643314"/>
            <a:ext cx="7056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>
                <a:solidFill>
                  <a:srgbClr val="00B0F0"/>
                </a:solidFill>
              </a:rPr>
              <a:t>Δ</a:t>
            </a:r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214810" y="2786058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N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3929058" y="3571876"/>
            <a:ext cx="128588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857224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Συχνότητα ταλάντωσης  (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 </a:t>
            </a:r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V="1">
            <a:off x="4857752" y="2000240"/>
            <a:ext cx="100013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6143636" y="1643050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Αριθμός πλήρων ταλαντώσεων (π.χ.   Ν=4)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0800000" flipV="1">
            <a:off x="1643042" y="3714752"/>
            <a:ext cx="135732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3929066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Συχνότητα ταλάντωσης </a:t>
            </a:r>
            <a:endParaRPr lang="en-US" dirty="0" smtClean="0"/>
          </a:p>
          <a:p>
            <a:r>
              <a:rPr lang="el-GR" dirty="0" smtClean="0"/>
              <a:t>(π.χ. </a:t>
            </a:r>
            <a:r>
              <a:rPr lang="en-US" dirty="0" smtClean="0"/>
              <a:t>f = 2Hz)</a:t>
            </a:r>
            <a:endParaRPr lang="el-GR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>
            <a:off x="4857752" y="4000504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5929322" y="4929198"/>
            <a:ext cx="2857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F0"/>
                </a:solidFill>
              </a:rPr>
              <a:t>Χρονικό διάστημα που έγιναν οι Ν πλήρης ταλαντώσεις (π.χ. Δ</a:t>
            </a:r>
            <a:r>
              <a:rPr lang="en-US" dirty="0" smtClean="0">
                <a:solidFill>
                  <a:srgbClr val="00B0F0"/>
                </a:solidFill>
              </a:rPr>
              <a:t>t</a:t>
            </a:r>
            <a:r>
              <a:rPr lang="el-GR" dirty="0" smtClean="0">
                <a:solidFill>
                  <a:srgbClr val="00B0F0"/>
                </a:solidFill>
              </a:rPr>
              <a:t> = 2</a:t>
            </a:r>
            <a:r>
              <a:rPr lang="en-US" dirty="0" smtClean="0">
                <a:solidFill>
                  <a:srgbClr val="00B0F0"/>
                </a:solidFill>
              </a:rPr>
              <a:t>s), </a:t>
            </a:r>
            <a:r>
              <a:rPr lang="el-GR" dirty="0" smtClean="0"/>
              <a:t>πρέπει πάντα να είναι σε δευτερόλεπτα </a:t>
            </a:r>
            <a:endParaRPr lang="el-GR" dirty="0">
              <a:solidFill>
                <a:srgbClr val="00B0F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57158" y="6357958"/>
            <a:ext cx="1433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2Hz = 2 </a:t>
            </a:r>
            <a:r>
              <a:rPr lang="el-GR" b="1" dirty="0" err="1" smtClean="0"/>
              <a:t>χερτζ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857884" y="250030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5929322" y="5286388"/>
            <a:ext cx="3214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Περίοδος πρέπει πάντα να είναι σε δευτερόλεπτα  (</a:t>
            </a:r>
            <a:r>
              <a:rPr lang="en-US" dirty="0" smtClean="0"/>
              <a:t>  </a:t>
            </a:r>
            <a:r>
              <a:rPr lang="el-GR" dirty="0" err="1" smtClean="0"/>
              <a:t>π.χ</a:t>
            </a:r>
            <a:r>
              <a:rPr lang="el-GR" dirty="0" smtClean="0"/>
              <a:t> Τ =</a:t>
            </a:r>
            <a:r>
              <a:rPr lang="en-US" dirty="0" smtClean="0"/>
              <a:t> </a:t>
            </a:r>
            <a:r>
              <a:rPr lang="el-GR" dirty="0" smtClean="0"/>
              <a:t> 2</a:t>
            </a:r>
            <a:r>
              <a:rPr lang="en-US" dirty="0" smtClean="0"/>
              <a:t>s)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571501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Συχνότητα   </a:t>
            </a:r>
            <a:r>
              <a:rPr lang="en-US" dirty="0" smtClean="0"/>
              <a:t>(</a:t>
            </a:r>
            <a:r>
              <a:rPr lang="el-GR" dirty="0" err="1" smtClean="0"/>
              <a:t>π.χ</a:t>
            </a:r>
            <a:r>
              <a:rPr lang="en-US" dirty="0" smtClean="0"/>
              <a:t>   f</a:t>
            </a:r>
            <a:r>
              <a:rPr lang="el-GR" dirty="0" smtClean="0"/>
              <a:t> </a:t>
            </a:r>
            <a:r>
              <a:rPr lang="en-US" dirty="0" smtClean="0"/>
              <a:t>=</a:t>
            </a:r>
            <a:r>
              <a:rPr lang="el-GR" dirty="0" smtClean="0"/>
              <a:t>0,5 </a:t>
            </a:r>
            <a:r>
              <a:rPr lang="en-US" dirty="0" smtClean="0"/>
              <a:t>Hz)</a:t>
            </a:r>
            <a:endParaRPr lang="en-US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4643438" y="2857496"/>
            <a:ext cx="107157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>
            <a:off x="4929190" y="4500570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5400000">
            <a:off x="1357290" y="4286256"/>
            <a:ext cx="135732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2857488" y="3571876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f =</a:t>
            </a:r>
            <a:endParaRPr lang="en-US" sz="4400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4214810" y="4071942"/>
            <a:ext cx="4635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F0"/>
                </a:solidFill>
              </a:rPr>
              <a:t>T</a:t>
            </a:r>
            <a:endParaRPr lang="en-US" sz="4400" b="1" baseline="30000" dirty="0">
              <a:solidFill>
                <a:srgbClr val="00B0F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4143372" y="3214686"/>
            <a:ext cx="6429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1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3857620" y="4000504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500430" y="2643182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500034" y="421481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071802" y="4000504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142976" y="4429132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3143240" y="450057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071538" y="407194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071538" y="450057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2571736" y="428625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071802" y="450057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142844" y="2714620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142844" y="3000372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>
            <a:off x="142844" y="3000372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1357290" y="2714620"/>
            <a:ext cx="857256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6s </a:t>
            </a:r>
            <a:endParaRPr lang="en-US" sz="1600" b="1" baseline="30000" dirty="0" smtClean="0">
              <a:solidFill>
                <a:srgbClr val="00B0F0"/>
              </a:solidFill>
            </a:endParaRPr>
          </a:p>
          <a:p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428728" y="3000372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n-US" sz="1600" b="1" baseline="-25000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/>
              <a:t>  </a:t>
            </a:r>
            <a:r>
              <a:rPr lang="el-GR" sz="1600" b="1" dirty="0" smtClean="0"/>
              <a:t>  </a:t>
            </a:r>
            <a:r>
              <a:rPr lang="en-US" sz="1600" b="1" dirty="0" smtClean="0"/>
              <a:t>  </a:t>
            </a: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baseline="-25000" dirty="0" smtClean="0"/>
              <a:t>  </a:t>
            </a:r>
            <a:r>
              <a:rPr lang="en-US" sz="1600" b="1" dirty="0" smtClean="0"/>
              <a:t> </a:t>
            </a:r>
            <a:r>
              <a:rPr lang="el-GR" sz="1600" b="1" dirty="0" smtClean="0"/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5" name="54 - TextBox"/>
          <p:cNvSpPr txBox="1"/>
          <p:nvPr/>
        </p:nvSpPr>
        <p:spPr>
          <a:xfrm>
            <a:off x="1928794" y="421481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857620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714480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571480"/>
            <a:ext cx="6357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</a:t>
            </a:r>
            <a:r>
              <a:rPr lang="en-US" sz="2000" b="1" dirty="0" smtClean="0"/>
              <a:t>1</a:t>
            </a:r>
            <a:endParaRPr lang="el-GR" sz="2000" b="1" dirty="0" smtClean="0"/>
          </a:p>
          <a:p>
            <a:endParaRPr lang="el-GR" sz="2000" dirty="0" smtClean="0"/>
          </a:p>
          <a:p>
            <a:r>
              <a:rPr lang="el-GR" sz="2000" dirty="0" smtClean="0"/>
              <a:t>Στο διπλανό σχήμα, η κίτρινη μπάλα που ταλαντώνεται έχει περίοδο 6</a:t>
            </a:r>
            <a:r>
              <a:rPr lang="en-US" sz="2000" dirty="0" smtClean="0"/>
              <a:t>s, </a:t>
            </a:r>
            <a:r>
              <a:rPr lang="el-GR" sz="2000" dirty="0" smtClean="0"/>
              <a:t>ποια η  συχνότητα της μπάλας  ;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l-GR" sz="2000" b="1" u="sng" dirty="0" smtClean="0"/>
              <a:t>Λύση</a:t>
            </a:r>
            <a:endParaRPr lang="en-US" sz="2000" b="1" u="sng" dirty="0"/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571480"/>
            <a:ext cx="2105232" cy="293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33 - TextBox"/>
          <p:cNvSpPr txBox="1"/>
          <p:nvPr/>
        </p:nvSpPr>
        <p:spPr>
          <a:xfrm>
            <a:off x="4357686" y="421481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  0,17 Hz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5" grpId="0"/>
      <p:bldP spid="17" grpId="0"/>
      <p:bldP spid="18" grpId="0"/>
      <p:bldP spid="23" grpId="0"/>
      <p:bldP spid="32" grpId="0"/>
      <p:bldP spid="45" grpId="0"/>
      <p:bldP spid="38" grpId="0"/>
      <p:bldP spid="39" grpId="0"/>
      <p:bldP spid="42" grpId="0"/>
      <p:bldP spid="43" grpId="0"/>
      <p:bldP spid="55" grpId="0"/>
      <p:bldP spid="56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500034" y="496759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143240" y="478632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142976" y="5181913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3071802" y="5214950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30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071538" y="4824723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071538" y="5253351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2571736" y="503903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071802" y="5253351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928794" y="4967599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857620" y="4896161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714480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428604"/>
            <a:ext cx="6357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</a:t>
            </a:r>
            <a:r>
              <a:rPr lang="en-US" sz="2000" b="1" dirty="0" smtClean="0"/>
              <a:t>2</a:t>
            </a:r>
            <a:endParaRPr lang="el-GR" sz="2000" b="1" dirty="0" smtClean="0"/>
          </a:p>
          <a:p>
            <a:endParaRPr lang="el-GR" sz="2000" dirty="0" smtClean="0"/>
          </a:p>
          <a:p>
            <a:r>
              <a:rPr lang="el-GR" sz="2000" dirty="0" smtClean="0"/>
              <a:t>Στο διπλανό σχήμα, η κίτρινη μπάλα που ταλαντώνεται έχει περίοδο 0,5</a:t>
            </a:r>
            <a:r>
              <a:rPr lang="en-US" sz="2000" dirty="0" smtClean="0"/>
              <a:t>min , </a:t>
            </a:r>
            <a:r>
              <a:rPr lang="el-GR" sz="2000" dirty="0" smtClean="0"/>
              <a:t>ποια η  συχνότητα της μπάλας  ;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l-GR" sz="2000" b="1" u="sng" dirty="0" smtClean="0"/>
              <a:t>Λύση</a:t>
            </a:r>
            <a:endParaRPr lang="en-US" sz="2000" b="1" u="sng" dirty="0"/>
          </a:p>
        </p:txBody>
      </p:sp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571480"/>
            <a:ext cx="2105232" cy="293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33 - TextBox"/>
          <p:cNvSpPr txBox="1"/>
          <p:nvPr/>
        </p:nvSpPr>
        <p:spPr>
          <a:xfrm>
            <a:off x="4357686" y="4967599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  0,033 Hz</a:t>
            </a:r>
            <a:endParaRPr lang="en-US" sz="24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142844" y="2714620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142844" y="3000372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142844" y="3000372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357290" y="2714620"/>
            <a:ext cx="1714512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 </a:t>
            </a:r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0,5 min  </a:t>
            </a:r>
            <a:endParaRPr lang="en-US" sz="1600" b="1" baseline="30000" dirty="0" smtClean="0">
              <a:solidFill>
                <a:srgbClr val="00B0F0"/>
              </a:solidFill>
            </a:endParaRPr>
          </a:p>
          <a:p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500166" y="3000372"/>
            <a:ext cx="428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n-US" sz="1600" b="1" baseline="-25000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/>
              <a:t>  </a:t>
            </a:r>
            <a:r>
              <a:rPr lang="el-GR" sz="1600" b="1" dirty="0" smtClean="0"/>
              <a:t>  </a:t>
            </a:r>
            <a:r>
              <a:rPr lang="en-US" sz="1600" b="1" dirty="0" smtClean="0"/>
              <a:t>  </a:t>
            </a: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baseline="-25000" dirty="0" smtClean="0"/>
              <a:t>  </a:t>
            </a:r>
            <a:r>
              <a:rPr lang="en-US" sz="1600" b="1" dirty="0" smtClean="0"/>
              <a:t> </a:t>
            </a:r>
            <a:r>
              <a:rPr lang="el-GR" sz="1600" b="1" dirty="0" smtClean="0"/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142844" y="3714752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Προσοχή!! Πρώτα μετατρέπω τα λεπτά (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min) </a:t>
            </a:r>
            <a:r>
              <a:rPr lang="el-G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δευτερόλεπτα (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sec)</a:t>
            </a:r>
            <a:r>
              <a:rPr lang="el-G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  0,5 ∙ 60 = 30 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lang="en-US" sz="12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sz="1200" b="1" baseline="30000" dirty="0" smtClean="0">
              <a:solidFill>
                <a:srgbClr val="00B0F0"/>
              </a:solidFill>
            </a:endParaRPr>
          </a:p>
          <a:p>
            <a:endParaRPr lang="el-GR" sz="1200" baseline="30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23" grpId="0"/>
      <p:bldP spid="32" grpId="0"/>
      <p:bldP spid="45" grpId="0"/>
      <p:bldP spid="55" grpId="0"/>
      <p:bldP spid="56" grpId="0"/>
      <p:bldP spid="34" grpId="0"/>
      <p:bldP spid="30" grpId="0"/>
      <p:bldP spid="31" grpId="0"/>
      <p:bldP spid="35" grpId="0"/>
      <p:bldP spid="3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172881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1214422"/>
            <a:ext cx="9001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Στη παρακάτω εικόνα, το μπλε κουτί ταλαντώνεται μεταξύ των 2 ακραίων θέσεων Α και Β, κάτω από την επίδραση της δύναμης του ελατηρίου. Η συχνότητα ταλάντωσης του είναι 4 </a:t>
            </a:r>
            <a:r>
              <a:rPr lang="en-US" sz="2000" dirty="0" smtClean="0"/>
              <a:t>Hz</a:t>
            </a:r>
            <a:r>
              <a:rPr lang="el-GR" sz="2000" dirty="0" smtClean="0"/>
              <a:t>. Ποια η περίοδος ταλάντωσης του κουτιού ;</a:t>
            </a:r>
            <a:endParaRPr lang="en-US" sz="2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500298" y="221457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24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2285984" y="714380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Άσκηση  </a:t>
            </a:r>
            <a:r>
              <a:rPr lang="en-US" sz="2400" dirty="0" smtClean="0"/>
              <a:t>3</a:t>
            </a:r>
            <a:endParaRPr lang="el-GR" sz="2400" dirty="0" smtClean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2285984" y="4214818"/>
            <a:ext cx="500066" cy="23083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1500166" y="385762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3357554" y="392906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5214942" y="392906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1" name="70 - TextBox"/>
          <p:cNvSpPr txBox="1"/>
          <p:nvPr/>
        </p:nvSpPr>
        <p:spPr>
          <a:xfrm>
            <a:off x="7000892" y="400050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7572396" y="4000528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7858148" y="4000528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0,5s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785918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429264"/>
            <a:ext cx="6215106" cy="124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" name="60 - TextBox"/>
          <p:cNvSpPr txBox="1"/>
          <p:nvPr/>
        </p:nvSpPr>
        <p:spPr>
          <a:xfrm>
            <a:off x="2857488" y="64886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l-GR" b="1" dirty="0"/>
          </a:p>
        </p:txBody>
      </p:sp>
      <p:sp>
        <p:nvSpPr>
          <p:cNvPr id="72" name="71 - TextBox"/>
          <p:cNvSpPr txBox="1"/>
          <p:nvPr/>
        </p:nvSpPr>
        <p:spPr>
          <a:xfrm>
            <a:off x="4572000" y="64886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l-GR" b="1" dirty="0"/>
          </a:p>
        </p:txBody>
      </p:sp>
      <p:sp>
        <p:nvSpPr>
          <p:cNvPr id="74" name="73 - Ορθογώνιο"/>
          <p:cNvSpPr/>
          <p:nvPr/>
        </p:nvSpPr>
        <p:spPr>
          <a:xfrm>
            <a:off x="142844" y="2714620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142844" y="3000372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78" name="77 - Ευθύγραμμο βέλος σύνδεσης"/>
          <p:cNvCxnSpPr/>
          <p:nvPr/>
        </p:nvCxnSpPr>
        <p:spPr>
          <a:xfrm>
            <a:off x="428596" y="3000372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- TextBox"/>
          <p:cNvSpPr txBox="1"/>
          <p:nvPr/>
        </p:nvSpPr>
        <p:spPr>
          <a:xfrm>
            <a:off x="1214414" y="3000372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1214414" y="2643182"/>
            <a:ext cx="11430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l-GR" sz="1600" b="1" dirty="0" smtClean="0">
                <a:solidFill>
                  <a:srgbClr val="002060"/>
                </a:solidFill>
              </a:rPr>
              <a:t>  =</a:t>
            </a:r>
            <a:r>
              <a:rPr lang="en-US" sz="1600" b="1" dirty="0" smtClean="0">
                <a:solidFill>
                  <a:srgbClr val="002060"/>
                </a:solidFill>
              </a:rPr>
              <a:t> 4Hz</a:t>
            </a:r>
            <a:r>
              <a:rPr lang="el-GR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baseline="-25000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/>
              <a:t>  </a:t>
            </a:r>
            <a:r>
              <a:rPr lang="el-GR" sz="1600" b="1" dirty="0" smtClean="0"/>
              <a:t>  </a:t>
            </a:r>
            <a:r>
              <a:rPr lang="en-US" sz="1600" b="1" dirty="0" smtClean="0"/>
              <a:t>  </a:t>
            </a: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baseline="-25000" dirty="0" smtClean="0"/>
              <a:t>  </a:t>
            </a:r>
            <a:r>
              <a:rPr lang="en-US" sz="1600" b="1" dirty="0" smtClean="0"/>
              <a:t> </a:t>
            </a:r>
            <a:r>
              <a:rPr lang="el-GR" sz="1600" b="1" dirty="0" smtClean="0"/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1" name="80 - TextBox"/>
          <p:cNvSpPr txBox="1"/>
          <p:nvPr/>
        </p:nvSpPr>
        <p:spPr>
          <a:xfrm>
            <a:off x="285720" y="392906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928662" y="4143380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857224" y="378619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857224" y="421481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TextBox"/>
          <p:cNvSpPr txBox="1"/>
          <p:nvPr/>
        </p:nvSpPr>
        <p:spPr>
          <a:xfrm>
            <a:off x="2071670" y="392906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2714612" y="4143380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2643174" y="378619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2643174" y="421481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TextBox"/>
          <p:cNvSpPr txBox="1"/>
          <p:nvPr/>
        </p:nvSpPr>
        <p:spPr>
          <a:xfrm>
            <a:off x="3929058" y="392906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4572000" y="4214818"/>
            <a:ext cx="282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f</a:t>
            </a:r>
            <a:endParaRPr lang="en-US" sz="24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1" name="90 - Ορθογώνιο"/>
          <p:cNvSpPr/>
          <p:nvPr/>
        </p:nvSpPr>
        <p:spPr>
          <a:xfrm>
            <a:off x="4500562" y="378619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92" name="91 - Ευθεία γραμμή σύνδεσης"/>
          <p:cNvCxnSpPr/>
          <p:nvPr/>
        </p:nvCxnSpPr>
        <p:spPr>
          <a:xfrm>
            <a:off x="4500562" y="421481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- TextBox"/>
          <p:cNvSpPr txBox="1"/>
          <p:nvPr/>
        </p:nvSpPr>
        <p:spPr>
          <a:xfrm>
            <a:off x="5786446" y="3967467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94" name="93 - Ορθογώνιο"/>
          <p:cNvSpPr/>
          <p:nvPr/>
        </p:nvSpPr>
        <p:spPr>
          <a:xfrm>
            <a:off x="6429388" y="425321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4</a:t>
            </a:r>
            <a:endParaRPr lang="en-US" sz="24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6357950" y="3824591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96" name="95 - Ευθεία γραμμή σύνδεσης"/>
          <p:cNvCxnSpPr/>
          <p:nvPr/>
        </p:nvCxnSpPr>
        <p:spPr>
          <a:xfrm>
            <a:off x="6357950" y="4253219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3" grpId="0"/>
      <p:bldP spid="45" grpId="0"/>
      <p:bldP spid="64" grpId="0"/>
      <p:bldP spid="71" grpId="0"/>
      <p:bldP spid="73" grpId="0"/>
      <p:bldP spid="75" grpId="0"/>
      <p:bldP spid="74" grpId="0"/>
      <p:bldP spid="76" grpId="0"/>
      <p:bldP spid="79" grpId="0"/>
      <p:bldP spid="80" grpId="0"/>
      <p:bldP spid="81" grpId="0"/>
      <p:bldP spid="82" grpId="0"/>
      <p:bldP spid="83" grpId="0"/>
      <p:bldP spid="85" grpId="0"/>
      <p:bldP spid="86" grpId="0"/>
      <p:bldP spid="87" grpId="0"/>
      <p:bldP spid="89" grpId="0"/>
      <p:bldP spid="90" grpId="0"/>
      <p:bldP spid="91" grpId="0"/>
      <p:bldP spid="93" grpId="0"/>
      <p:bldP spid="94" grpId="0"/>
      <p:bldP spid="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8768" y="142852"/>
            <a:ext cx="2105232" cy="293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571472" y="414338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214678" y="3962103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214414" y="4357694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3143240" y="439073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142976" y="400050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142976" y="442913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2643174" y="421481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143240" y="442913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000232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929058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714480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428604"/>
            <a:ext cx="73580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</a:t>
            </a:r>
            <a:r>
              <a:rPr lang="en-US" sz="2000" b="1" dirty="0" smtClean="0"/>
              <a:t>4</a:t>
            </a:r>
            <a:endParaRPr lang="el-GR" sz="2000" b="1" dirty="0" smtClean="0"/>
          </a:p>
          <a:p>
            <a:r>
              <a:rPr lang="el-GR" sz="2000" dirty="0" smtClean="0"/>
              <a:t>Στο διπλανό σχήμα, η κίτρινη μπάλα</a:t>
            </a:r>
            <a:r>
              <a:rPr lang="en-US" sz="2000" dirty="0" smtClean="0"/>
              <a:t> </a:t>
            </a:r>
            <a:r>
              <a:rPr lang="el-GR" sz="2000" dirty="0" smtClean="0"/>
              <a:t>στο εκκρεμές  ταλαντώνεται, και κάνει 10 πλήρης  ταλαντώσεις (ή ταλαντώσεις) σε 2</a:t>
            </a:r>
            <a:r>
              <a:rPr lang="en-US" sz="2000" dirty="0" smtClean="0"/>
              <a:t>s.</a:t>
            </a:r>
          </a:p>
          <a:p>
            <a:r>
              <a:rPr lang="en-US" sz="2000" dirty="0" smtClean="0"/>
              <a:t>A) </a:t>
            </a:r>
            <a:r>
              <a:rPr lang="el-GR" sz="2000" dirty="0" smtClean="0"/>
              <a:t>Ποια η συχνότητα της ταλάντωσης ;</a:t>
            </a:r>
            <a:endParaRPr lang="en-US" sz="2000" dirty="0" smtClean="0"/>
          </a:p>
          <a:p>
            <a:r>
              <a:rPr lang="el-GR" sz="2000" dirty="0" smtClean="0"/>
              <a:t>  Β) Ποια η   περίοδος  ;</a:t>
            </a:r>
            <a:endParaRPr lang="en-US" sz="20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4429124" y="414338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  5 Hz</a:t>
            </a:r>
            <a:endParaRPr lang="en-US" sz="24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214282" y="2824459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214282" y="3110211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214282" y="3110211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643042" y="2714620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2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571604" y="3110211"/>
            <a:ext cx="11430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l-GR" sz="1600" b="1" dirty="0" smtClean="0">
                <a:solidFill>
                  <a:srgbClr val="002060"/>
                </a:solidFill>
              </a:rPr>
              <a:t>    </a:t>
            </a:r>
            <a:r>
              <a:rPr lang="en-US" sz="1600" b="1" dirty="0" smtClean="0">
                <a:solidFill>
                  <a:srgbClr val="002060"/>
                </a:solidFill>
              </a:rPr>
              <a:t>   </a:t>
            </a:r>
            <a:r>
              <a:rPr lang="el-GR" sz="1600" b="1" dirty="0" smtClean="0">
                <a:solidFill>
                  <a:srgbClr val="002060"/>
                </a:solidFill>
              </a:rPr>
              <a:t> </a:t>
            </a:r>
            <a:r>
              <a:rPr lang="el-GR" sz="1600" b="1" dirty="0" smtClean="0">
                <a:solidFill>
                  <a:srgbClr val="00B0F0"/>
                </a:solidFill>
              </a:rPr>
              <a:t>Τ</a:t>
            </a:r>
            <a:r>
              <a:rPr lang="en-US" sz="1600" b="1" baseline="-25000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/>
              <a:t>  </a:t>
            </a:r>
            <a:r>
              <a:rPr lang="el-GR" sz="1600" b="1" dirty="0" smtClean="0"/>
              <a:t>  </a:t>
            </a:r>
            <a:r>
              <a:rPr lang="en-US" sz="1600" b="1" dirty="0" smtClean="0"/>
              <a:t>  </a:t>
            </a:r>
            <a:r>
              <a:rPr lang="en-US" sz="1600" b="1" dirty="0" smtClean="0">
                <a:solidFill>
                  <a:srgbClr val="0000FF"/>
                </a:solidFill>
              </a:rPr>
              <a:t> </a:t>
            </a:r>
            <a:r>
              <a:rPr lang="en-US" sz="1600" b="1" baseline="-25000" dirty="0" smtClean="0"/>
              <a:t>  </a:t>
            </a:r>
            <a:r>
              <a:rPr lang="en-US" sz="1600" b="1" dirty="0" smtClean="0"/>
              <a:t> </a:t>
            </a:r>
            <a:r>
              <a:rPr lang="el-GR" sz="1600" b="1" dirty="0" smtClean="0"/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2571736" y="2071678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Λύση</a:t>
            </a:r>
            <a:endParaRPr lang="en-US" b="1" u="sng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282" y="378619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el-GR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1500166" y="6000768"/>
            <a:ext cx="500066" cy="23083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2571736" y="571501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4429124" y="571499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6286512" y="578645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6786578" y="5786454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7072330" y="5786454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=</a:t>
            </a:r>
            <a:r>
              <a:rPr lang="el-GR" sz="24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0,</a:t>
            </a:r>
            <a:r>
              <a:rPr lang="el-GR" sz="2400" b="1" dirty="0" smtClean="0">
                <a:solidFill>
                  <a:srgbClr val="00B0F0"/>
                </a:solidFill>
              </a:rPr>
              <a:t>2</a:t>
            </a:r>
            <a:r>
              <a:rPr lang="en-US" sz="2400" b="1" dirty="0" smtClean="0">
                <a:solidFill>
                  <a:srgbClr val="00B0F0"/>
                </a:solidFill>
              </a:rPr>
              <a:t>s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1285852" y="57149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51" name="50 - Ορθογώνιο"/>
          <p:cNvSpPr/>
          <p:nvPr/>
        </p:nvSpPr>
        <p:spPr>
          <a:xfrm>
            <a:off x="1928794" y="5929306"/>
            <a:ext cx="336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1857356" y="557211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1857356" y="600074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3143240" y="571499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3786182" y="6000744"/>
            <a:ext cx="282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f</a:t>
            </a:r>
            <a:endParaRPr lang="en-US" sz="24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3714744" y="557211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3714744" y="600074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000628" y="575339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r>
              <a:rPr lang="en-US" sz="2400" b="1" dirty="0" smtClean="0"/>
              <a:t> =</a:t>
            </a:r>
            <a:endParaRPr lang="en-US" sz="24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5643570" y="6039145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bg2">
                    <a:lumMod val="10000"/>
                  </a:schemeClr>
                </a:solidFill>
              </a:rPr>
              <a:t>5</a:t>
            </a:r>
            <a:endParaRPr lang="en-US" sz="2400" b="1" baseline="30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5572132" y="5610517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5572132" y="6039145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428596" y="557214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B)</a:t>
            </a:r>
            <a:endParaRPr lang="el-GR" dirty="0"/>
          </a:p>
        </p:txBody>
      </p:sp>
      <p:sp>
        <p:nvSpPr>
          <p:cNvPr id="65" name="64 - Ορθογώνιο"/>
          <p:cNvSpPr/>
          <p:nvPr/>
        </p:nvSpPr>
        <p:spPr>
          <a:xfrm>
            <a:off x="2786050" y="2714620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l-GR" b="1" dirty="0" smtClean="0">
                <a:solidFill>
                  <a:srgbClr val="FF0000"/>
                </a:solidFill>
              </a:rPr>
              <a:t> = 10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23" grpId="0"/>
      <p:bldP spid="32" grpId="0"/>
      <p:bldP spid="45" grpId="0"/>
      <p:bldP spid="55" grpId="0"/>
      <p:bldP spid="56" grpId="0"/>
      <p:bldP spid="34" grpId="0"/>
      <p:bldP spid="30" grpId="0"/>
      <p:bldP spid="31" grpId="0"/>
      <p:bldP spid="35" grpId="0"/>
      <p:bldP spid="36" grpId="0"/>
      <p:bldP spid="28" grpId="0"/>
      <p:bldP spid="29" grpId="0"/>
      <p:bldP spid="38" grpId="0"/>
      <p:bldP spid="39" grpId="0"/>
      <p:bldP spid="41" grpId="0"/>
      <p:bldP spid="42" grpId="0"/>
      <p:bldP spid="43" grpId="0"/>
      <p:bldP spid="50" grpId="0"/>
      <p:bldP spid="51" grpId="0"/>
      <p:bldP spid="52" grpId="0"/>
      <p:bldP spid="54" grpId="0"/>
      <p:bldP spid="57" grpId="0"/>
      <p:bldP spid="58" grpId="0"/>
      <p:bldP spid="60" grpId="0"/>
      <p:bldP spid="61" grpId="0"/>
      <p:bldP spid="62" grpId="0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571472" y="414338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3214678" y="3962103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214414" y="4357694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142976" y="400050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142976" y="442913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3214678" y="435769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 </a:t>
            </a:r>
            <a:endParaRPr lang="en-US" sz="2400" b="1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143240" y="442913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000232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929058" y="407194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714480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428604"/>
            <a:ext cx="73580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5</a:t>
            </a:r>
          </a:p>
          <a:p>
            <a:r>
              <a:rPr lang="el-GR" sz="2000" dirty="0" smtClean="0"/>
              <a:t>Ένα σώμα που ταλαντώνεται  έχει συχνότητα 5Η</a:t>
            </a:r>
            <a:r>
              <a:rPr lang="en-US" sz="2000" dirty="0" smtClean="0"/>
              <a:t>z, </a:t>
            </a:r>
            <a:r>
              <a:rPr lang="el-GR" sz="2000" dirty="0" smtClean="0"/>
              <a:t>σε πόσο χρόνο θα  κάνει 10 πλήρης  ταλαντώσεις (ή ταλαντώσεις)  ;</a:t>
            </a:r>
            <a:endParaRPr lang="en-US" sz="2000" dirty="0" smtClean="0"/>
          </a:p>
          <a:p>
            <a:r>
              <a:rPr lang="el-GR" sz="2000" dirty="0" smtClean="0"/>
              <a:t>  </a:t>
            </a:r>
            <a:endParaRPr lang="en-US" sz="2000" dirty="0" smtClean="0"/>
          </a:p>
        </p:txBody>
      </p:sp>
      <p:sp>
        <p:nvSpPr>
          <p:cNvPr id="30" name="29 - Ορθογώνιο"/>
          <p:cNvSpPr/>
          <p:nvPr/>
        </p:nvSpPr>
        <p:spPr>
          <a:xfrm>
            <a:off x="214282" y="2824459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214282" y="3110211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214282" y="3110211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500166" y="3143248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2214546" y="2786058"/>
            <a:ext cx="11430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l-GR" sz="1600" b="1" dirty="0" smtClean="0">
                <a:solidFill>
                  <a:srgbClr val="002060"/>
                </a:solidFill>
              </a:rPr>
              <a:t>= 5</a:t>
            </a:r>
            <a:r>
              <a:rPr lang="en-US" sz="1600" b="1" dirty="0" smtClean="0">
                <a:solidFill>
                  <a:srgbClr val="002060"/>
                </a:solidFill>
              </a:rPr>
              <a:t>Hz</a:t>
            </a:r>
            <a:r>
              <a:rPr lang="el-GR" sz="1600" b="1" dirty="0" smtClean="0">
                <a:solidFill>
                  <a:srgbClr val="002060"/>
                </a:solidFill>
              </a:rPr>
              <a:t>    </a:t>
            </a:r>
            <a:r>
              <a:rPr lang="en-US" sz="1600" b="1" dirty="0" smtClean="0">
                <a:solidFill>
                  <a:srgbClr val="002060"/>
                </a:solidFill>
              </a:rPr>
              <a:t>   </a:t>
            </a:r>
            <a:r>
              <a:rPr lang="el-GR" sz="1600" b="1" dirty="0" smtClean="0">
                <a:solidFill>
                  <a:srgbClr val="002060"/>
                </a:solidFill>
              </a:rPr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2571736" y="2071678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Λύση</a:t>
            </a:r>
            <a:endParaRPr lang="en-US" b="1" u="sng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785786" y="4429132"/>
            <a:ext cx="500066" cy="23083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1357290" y="2714620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l-GR" b="1" dirty="0" smtClean="0">
                <a:solidFill>
                  <a:srgbClr val="FF0000"/>
                </a:solidFill>
              </a:rPr>
              <a:t> = 10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6" name="65 - Ορθογώνιο"/>
          <p:cNvSpPr/>
          <p:nvPr/>
        </p:nvSpPr>
        <p:spPr>
          <a:xfrm>
            <a:off x="2500298" y="4143380"/>
            <a:ext cx="692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 </a:t>
            </a:r>
            <a:r>
              <a:rPr lang="en-US" sz="2400" b="1" dirty="0" smtClean="0"/>
              <a:t>=</a:t>
            </a:r>
            <a:endParaRPr lang="en-US" sz="2400" b="1" baseline="300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5143504" y="3962103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8" name="67 - TextBox"/>
          <p:cNvSpPr txBox="1"/>
          <p:nvPr/>
        </p:nvSpPr>
        <p:spPr>
          <a:xfrm>
            <a:off x="5143504" y="435769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5 </a:t>
            </a:r>
            <a:endParaRPr lang="en-US" sz="2400" b="1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5072066" y="442913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4429124" y="4143380"/>
            <a:ext cx="692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 </a:t>
            </a:r>
            <a:r>
              <a:rPr lang="en-US" sz="2400" b="1" dirty="0" smtClean="0"/>
              <a:t>=</a:t>
            </a:r>
            <a:endParaRPr lang="en-US" sz="2400" b="1" baseline="30000" dirty="0"/>
          </a:p>
        </p:txBody>
      </p:sp>
      <p:sp>
        <p:nvSpPr>
          <p:cNvPr id="71" name="70 - TextBox"/>
          <p:cNvSpPr txBox="1"/>
          <p:nvPr/>
        </p:nvSpPr>
        <p:spPr>
          <a:xfrm>
            <a:off x="5715008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6215074" y="4214818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 =2s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32" grpId="0"/>
      <p:bldP spid="45" grpId="0"/>
      <p:bldP spid="55" grpId="0"/>
      <p:bldP spid="56" grpId="0"/>
      <p:bldP spid="30" grpId="0"/>
      <p:bldP spid="31" grpId="0"/>
      <p:bldP spid="35" grpId="0"/>
      <p:bldP spid="36" grpId="0"/>
      <p:bldP spid="28" grpId="0"/>
      <p:bldP spid="65" grpId="0"/>
      <p:bldP spid="66" grpId="0"/>
      <p:bldP spid="67" grpId="0"/>
      <p:bldP spid="68" grpId="0"/>
      <p:bldP spid="70" grpId="0"/>
      <p:bldP spid="71" grpId="0"/>
      <p:bldP spid="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14282" y="364331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=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857224" y="3857628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785786" y="3500438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785786" y="3929066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1428728" y="364331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3286116" y="3604913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714480" y="0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Ταλάντωση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0" y="428604"/>
            <a:ext cx="8786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Άσκηση 5</a:t>
            </a:r>
          </a:p>
          <a:p>
            <a:r>
              <a:rPr lang="el-GR" sz="2000" dirty="0" smtClean="0"/>
              <a:t>Ένα σώμα που ταλαντώνεται  έχει συχνότητα 100Η</a:t>
            </a:r>
            <a:r>
              <a:rPr lang="en-US" sz="2000" dirty="0" smtClean="0"/>
              <a:t>z, </a:t>
            </a:r>
            <a:r>
              <a:rPr lang="el-GR" sz="2000" dirty="0" smtClean="0"/>
              <a:t>πόσες ταλαντώσεις θα κάνει σε χρονικό διάστημα  20</a:t>
            </a:r>
            <a:r>
              <a:rPr lang="en-US" sz="2000" dirty="0" smtClean="0"/>
              <a:t>s</a:t>
            </a:r>
            <a:r>
              <a:rPr lang="el-GR" sz="2000" dirty="0" smtClean="0"/>
              <a:t> ;  </a:t>
            </a:r>
            <a:endParaRPr lang="en-US" sz="2000" dirty="0" smtClean="0"/>
          </a:p>
        </p:txBody>
      </p:sp>
      <p:sp>
        <p:nvSpPr>
          <p:cNvPr id="30" name="29 - Ορθογώνιο"/>
          <p:cNvSpPr/>
          <p:nvPr/>
        </p:nvSpPr>
        <p:spPr>
          <a:xfrm>
            <a:off x="142844" y="2143116"/>
            <a:ext cx="10893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Δεδομένα </a:t>
            </a:r>
            <a:endParaRPr lang="el-GR" sz="16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142844" y="2428868"/>
            <a:ext cx="11680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 smtClean="0"/>
              <a:t>Ζητούμενα </a:t>
            </a:r>
            <a:endParaRPr lang="el-GR" sz="16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>
            <a:off x="142844" y="2428868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1357290" y="2104715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Δ</a:t>
            </a:r>
            <a:r>
              <a:rPr lang="en-US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 =20s</a:t>
            </a:r>
            <a:r>
              <a:rPr lang="el-GR" sz="1600" b="1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endParaRPr lang="el-GR" sz="1600" baseline="30000" dirty="0">
              <a:solidFill>
                <a:srgbClr val="0000FF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2857488" y="2104715"/>
            <a:ext cx="11430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f</a:t>
            </a:r>
            <a:r>
              <a:rPr lang="el-GR" sz="1600" b="1" dirty="0" smtClean="0">
                <a:solidFill>
                  <a:srgbClr val="002060"/>
                </a:solidFill>
              </a:rPr>
              <a:t>= </a:t>
            </a:r>
            <a:r>
              <a:rPr lang="en-US" sz="1600" b="1" dirty="0" smtClean="0">
                <a:solidFill>
                  <a:srgbClr val="002060"/>
                </a:solidFill>
              </a:rPr>
              <a:t>100Hz</a:t>
            </a:r>
            <a:r>
              <a:rPr lang="el-GR" sz="1600" b="1" dirty="0" smtClean="0">
                <a:solidFill>
                  <a:srgbClr val="002060"/>
                </a:solidFill>
              </a:rPr>
              <a:t>    </a:t>
            </a:r>
            <a:r>
              <a:rPr lang="en-US" sz="1600" b="1" dirty="0" smtClean="0">
                <a:solidFill>
                  <a:srgbClr val="002060"/>
                </a:solidFill>
              </a:rPr>
              <a:t>   </a:t>
            </a:r>
            <a:r>
              <a:rPr lang="el-GR" sz="1600" b="1" dirty="0" smtClean="0">
                <a:solidFill>
                  <a:srgbClr val="002060"/>
                </a:solidFill>
              </a:rPr>
              <a:t> </a:t>
            </a:r>
            <a:endParaRPr lang="en-US" sz="1600" b="1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2857488" y="1714488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Λύση</a:t>
            </a:r>
            <a:endParaRPr lang="en-US" b="1" u="sng" dirty="0"/>
          </a:p>
        </p:txBody>
      </p:sp>
      <p:sp>
        <p:nvSpPr>
          <p:cNvPr id="65" name="64 - Ορθογώνιο"/>
          <p:cNvSpPr/>
          <p:nvPr/>
        </p:nvSpPr>
        <p:spPr>
          <a:xfrm>
            <a:off x="1571604" y="2500306"/>
            <a:ext cx="10001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2000232" y="3962103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000232" y="360491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   =</a:t>
            </a:r>
            <a:endParaRPr lang="en-US" sz="24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2714612" y="3824591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n-US" sz="2400" b="1" dirty="0" smtClean="0">
                <a:solidFill>
                  <a:srgbClr val="00B0F0"/>
                </a:solidFill>
              </a:rPr>
              <a:t>t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643174" y="3467401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643174" y="3896029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2000232" y="3890665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 </a:t>
            </a:r>
            <a:endParaRPr lang="el-GR" sz="24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 flipV="1">
            <a:off x="2285984" y="3786190"/>
            <a:ext cx="376732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16200000" flipH="1">
            <a:off x="2357422" y="3786190"/>
            <a:ext cx="35719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Ορθογώνιο"/>
          <p:cNvSpPr/>
          <p:nvPr/>
        </p:nvSpPr>
        <p:spPr>
          <a:xfrm>
            <a:off x="4000496" y="3604913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rgbClr val="00B0F0"/>
                </a:solidFill>
              </a:rPr>
              <a:t>Δ</a:t>
            </a:r>
            <a:r>
              <a:rPr lang="en-US" sz="2800" b="1" dirty="0" smtClean="0">
                <a:solidFill>
                  <a:srgbClr val="00B0F0"/>
                </a:solidFill>
              </a:rPr>
              <a:t>t</a:t>
            </a:r>
            <a:r>
              <a:rPr lang="en-US" sz="2800" b="1" dirty="0" smtClean="0"/>
              <a:t>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en-US" sz="28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5214942" y="364331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8" name="57 - TextBox"/>
          <p:cNvSpPr txBox="1"/>
          <p:nvPr/>
        </p:nvSpPr>
        <p:spPr>
          <a:xfrm>
            <a:off x="5643570" y="3604913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1500166" y="4857760"/>
            <a:ext cx="1071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= f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rgbClr val="00B0F0"/>
                </a:solidFill>
              </a:rPr>
              <a:t>Δ</a:t>
            </a:r>
            <a:r>
              <a:rPr lang="en-US" sz="2800" b="1" dirty="0" smtClean="0">
                <a:solidFill>
                  <a:srgbClr val="00B0F0"/>
                </a:solidFill>
              </a:rPr>
              <a:t>t</a:t>
            </a:r>
            <a:endParaRPr lang="en-US" sz="28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1142976" y="492919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714348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63" name="62 - Ορθογώνιο"/>
          <p:cNvSpPr/>
          <p:nvPr/>
        </p:nvSpPr>
        <p:spPr>
          <a:xfrm>
            <a:off x="3571868" y="4824723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= 100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rgbClr val="00B0F0"/>
                </a:solidFill>
              </a:rPr>
              <a:t>20</a:t>
            </a:r>
            <a:endParaRPr lang="en-US" sz="28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3214678" y="4896161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2714612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4" name="73 - TextBox"/>
          <p:cNvSpPr txBox="1"/>
          <p:nvPr/>
        </p:nvSpPr>
        <p:spPr>
          <a:xfrm>
            <a:off x="5214942" y="485776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5715008" y="4857760"/>
            <a:ext cx="1857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 = 2000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32" grpId="0"/>
      <p:bldP spid="55" grpId="0"/>
      <p:bldP spid="56" grpId="0"/>
      <p:bldP spid="30" grpId="0"/>
      <p:bldP spid="31" grpId="0"/>
      <p:bldP spid="35" grpId="0"/>
      <p:bldP spid="36" grpId="0"/>
      <p:bldP spid="28" grpId="0"/>
      <p:bldP spid="65" grpId="0"/>
      <p:bldP spid="39" grpId="0"/>
      <p:bldP spid="41" grpId="0"/>
      <p:bldP spid="42" grpId="0"/>
      <p:bldP spid="49" grpId="0"/>
      <p:bldP spid="54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73" grpId="0"/>
      <p:bldP spid="74" grpId="0"/>
      <p:bldP spid="7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499</Words>
  <Application>Microsoft Office PowerPoint</Application>
  <PresentationFormat>Προβολή στην οθόνη (4:3)</PresentationFormat>
  <Paragraphs>176</Paragraphs>
  <Slides>8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183</cp:revision>
  <dcterms:created xsi:type="dcterms:W3CDTF">2020-04-12T13:43:29Z</dcterms:created>
  <dcterms:modified xsi:type="dcterms:W3CDTF">2024-03-10T17:44:44Z</dcterms:modified>
</cp:coreProperties>
</file>