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4" r:id="rId16"/>
    <p:sldId id="285" r:id="rId17"/>
    <p:sldId id="278" r:id="rId18"/>
    <p:sldId id="275" r:id="rId19"/>
    <p:sldId id="273" r:id="rId20"/>
    <p:sldId id="276" r:id="rId21"/>
    <p:sldId id="286" r:id="rId22"/>
    <p:sldId id="279" r:id="rId23"/>
    <p:sldId id="280" r:id="rId24"/>
    <p:sldId id="281" r:id="rId25"/>
    <p:sldId id="283" r:id="rId26"/>
    <p:sldId id="282" r:id="rId27"/>
    <p:sldId id="284" r:id="rId28"/>
    <p:sldId id="272" r:id="rId29"/>
    <p:sldId id="277"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71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27/4/2023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hotodentro.edu.gr/v/item/ds/8521/1666"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het.colorado.edu/sims/html/wave-interference/latest/wave-interference_all.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136410"/>
            <a:ext cx="2630500" cy="372159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214677" y="0"/>
            <a:ext cx="5802197" cy="3857628"/>
          </a:xfrm>
          <a:prstGeom prst="rect">
            <a:avLst/>
          </a:prstGeom>
          <a:noFill/>
          <a:ln w="9525">
            <a:noFill/>
            <a:miter lim="800000"/>
            <a:headEnd/>
            <a:tailEnd/>
          </a:ln>
          <a:effectLst/>
        </p:spPr>
      </p:pic>
      <p:sp>
        <p:nvSpPr>
          <p:cNvPr id="6" name="5 - TextBox"/>
          <p:cNvSpPr txBox="1"/>
          <p:nvPr/>
        </p:nvSpPr>
        <p:spPr>
          <a:xfrm>
            <a:off x="500034" y="285728"/>
            <a:ext cx="1785950" cy="369332"/>
          </a:xfrm>
          <a:prstGeom prst="rect">
            <a:avLst/>
          </a:prstGeom>
          <a:noFill/>
        </p:spPr>
        <p:txBody>
          <a:bodyPr wrap="square" rtlCol="0">
            <a:spAutoFit/>
          </a:bodyPr>
          <a:lstStyle/>
          <a:p>
            <a:r>
              <a:rPr lang="el-GR" b="1" spc="620" dirty="0" smtClean="0">
                <a:solidFill>
                  <a:srgbClr val="FF0000"/>
                </a:solidFill>
              </a:rPr>
              <a:t>ΚΥΜΑΤΑ</a:t>
            </a:r>
            <a:endParaRPr lang="el-GR" b="1" spc="620" dirty="0">
              <a:solidFill>
                <a:srgbClr val="FF0000"/>
              </a:solidFill>
            </a:endParaRPr>
          </a:p>
        </p:txBody>
      </p:sp>
      <p:sp>
        <p:nvSpPr>
          <p:cNvPr id="7" name="6 - TextBox"/>
          <p:cNvSpPr txBox="1"/>
          <p:nvPr/>
        </p:nvSpPr>
        <p:spPr>
          <a:xfrm>
            <a:off x="3643306" y="4500570"/>
            <a:ext cx="5214974" cy="2062103"/>
          </a:xfrm>
          <a:prstGeom prst="rect">
            <a:avLst/>
          </a:prstGeom>
          <a:noFill/>
        </p:spPr>
        <p:txBody>
          <a:bodyPr wrap="square" rtlCol="0">
            <a:spAutoFit/>
          </a:bodyPr>
          <a:lstStyle/>
          <a:p>
            <a:r>
              <a:rPr lang="el-GR" sz="3200" dirty="0" smtClean="0"/>
              <a:t>Γενικά κύμα είναι η μεταφορά ενέργειας, από ένα σημείο του χώρου σε ένα άλλο σημείο του χώρου….</a:t>
            </a:r>
            <a:endParaRPr lang="el-GR" sz="3200" dirty="0"/>
          </a:p>
        </p:txBody>
      </p:sp>
      <p:sp>
        <p:nvSpPr>
          <p:cNvPr id="8" name="7 - TextBox"/>
          <p:cNvSpPr txBox="1"/>
          <p:nvPr/>
        </p:nvSpPr>
        <p:spPr>
          <a:xfrm>
            <a:off x="1285852" y="1928802"/>
            <a:ext cx="2000264" cy="369332"/>
          </a:xfrm>
          <a:prstGeom prst="rect">
            <a:avLst/>
          </a:prstGeom>
          <a:noFill/>
        </p:spPr>
        <p:txBody>
          <a:bodyPr wrap="square" rtlCol="0">
            <a:spAutoFit/>
          </a:bodyPr>
          <a:lstStyle/>
          <a:p>
            <a:r>
              <a:rPr lang="el-GR" dirty="0" smtClean="0"/>
              <a:t>Θαλάσσια κύματα</a:t>
            </a:r>
            <a:endParaRPr lang="el-GR" dirty="0"/>
          </a:p>
        </p:txBody>
      </p:sp>
      <p:cxnSp>
        <p:nvCxnSpPr>
          <p:cNvPr id="10" name="9 - Ευθύγραμμο βέλος σύνδεσης"/>
          <p:cNvCxnSpPr/>
          <p:nvPr/>
        </p:nvCxnSpPr>
        <p:spPr>
          <a:xfrm flipV="1">
            <a:off x="2714612" y="1500174"/>
            <a:ext cx="1500198" cy="4286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5400000">
            <a:off x="1821637" y="2321711"/>
            <a:ext cx="857256" cy="785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sp>
        <p:nvSpPr>
          <p:cNvPr id="6" name="5 - TextBox"/>
          <p:cNvSpPr txBox="1"/>
          <p:nvPr/>
        </p:nvSpPr>
        <p:spPr>
          <a:xfrm>
            <a:off x="357158" y="857232"/>
            <a:ext cx="8001056" cy="646331"/>
          </a:xfrm>
          <a:prstGeom prst="rect">
            <a:avLst/>
          </a:prstGeom>
          <a:noFill/>
        </p:spPr>
        <p:txBody>
          <a:bodyPr wrap="square" rtlCol="0">
            <a:spAutoFit/>
          </a:bodyPr>
          <a:lstStyle/>
          <a:p>
            <a:r>
              <a:rPr lang="el-GR" dirty="0" smtClean="0"/>
              <a:t>Προσοχή!! Τα </a:t>
            </a:r>
            <a:r>
              <a:rPr lang="el-GR" u="sng" dirty="0" smtClean="0"/>
              <a:t>μέσα διάδοσης των μηχανικών κυμάτων </a:t>
            </a:r>
            <a:r>
              <a:rPr lang="el-GR" dirty="0" smtClean="0"/>
              <a:t>είναι υλικά άρα  θα </a:t>
            </a:r>
            <a:r>
              <a:rPr lang="el-GR" b="1" dirty="0" smtClean="0"/>
              <a:t>αποτελούνται από σωματίδια </a:t>
            </a:r>
            <a:r>
              <a:rPr lang="el-GR" dirty="0" smtClean="0"/>
              <a:t>(δηλαδή άτομα , μόρια,  ιόντα)</a:t>
            </a:r>
            <a:endParaRPr lang="el-GR" dirty="0"/>
          </a:p>
        </p:txBody>
      </p:sp>
      <p:pic>
        <p:nvPicPr>
          <p:cNvPr id="7" name="Picture 4" descr="https://rainbow.azureedge.net/files/Articles/pagkosmia_mera_nerou_1.jpg"/>
          <p:cNvPicPr>
            <a:picLocks noChangeAspect="1" noChangeArrowheads="1"/>
          </p:cNvPicPr>
          <p:nvPr/>
        </p:nvPicPr>
        <p:blipFill>
          <a:blip r:embed="rId2"/>
          <a:srcRect/>
          <a:stretch>
            <a:fillRect/>
          </a:stretch>
        </p:blipFill>
        <p:spPr bwMode="auto">
          <a:xfrm>
            <a:off x="0" y="4860406"/>
            <a:ext cx="3143272" cy="1997594"/>
          </a:xfrm>
          <a:prstGeom prst="rect">
            <a:avLst/>
          </a:prstGeom>
          <a:noFill/>
        </p:spPr>
      </p:pic>
      <p:pic>
        <p:nvPicPr>
          <p:cNvPr id="16" name="Picture 2"/>
          <p:cNvPicPr>
            <a:picLocks noChangeAspect="1" noChangeArrowheads="1"/>
          </p:cNvPicPr>
          <p:nvPr/>
        </p:nvPicPr>
        <p:blipFill>
          <a:blip r:embed="rId3"/>
          <a:srcRect/>
          <a:stretch>
            <a:fillRect/>
          </a:stretch>
        </p:blipFill>
        <p:spPr bwMode="auto">
          <a:xfrm>
            <a:off x="2857488" y="3000372"/>
            <a:ext cx="4643470" cy="1255946"/>
          </a:xfrm>
          <a:prstGeom prst="rect">
            <a:avLst/>
          </a:prstGeom>
          <a:noFill/>
          <a:ln w="9525">
            <a:noFill/>
            <a:miter lim="800000"/>
            <a:headEnd/>
            <a:tailEnd/>
          </a:ln>
          <a:effectLst/>
        </p:spPr>
      </p:pic>
      <p:sp>
        <p:nvSpPr>
          <p:cNvPr id="17" name="16 - TextBox"/>
          <p:cNvSpPr txBox="1"/>
          <p:nvPr/>
        </p:nvSpPr>
        <p:spPr>
          <a:xfrm>
            <a:off x="4643438" y="4429132"/>
            <a:ext cx="4143404" cy="1200329"/>
          </a:xfrm>
          <a:prstGeom prst="rect">
            <a:avLst/>
          </a:prstGeom>
          <a:noFill/>
        </p:spPr>
        <p:txBody>
          <a:bodyPr wrap="square" rtlCol="0">
            <a:spAutoFit/>
          </a:bodyPr>
          <a:lstStyle/>
          <a:p>
            <a:r>
              <a:rPr lang="el-GR" dirty="0" smtClean="0"/>
              <a:t>Το ελατήριο, αποτελείται από πολλά εκατομμύρια σωματίδια, το ίδιο ισχύει και για το νερό, τον αέρα  και τα άλλα μέσα διάδοσης κυμάτων.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sp>
        <p:nvSpPr>
          <p:cNvPr id="6" name="5 - TextBox"/>
          <p:cNvSpPr txBox="1"/>
          <p:nvPr/>
        </p:nvSpPr>
        <p:spPr>
          <a:xfrm>
            <a:off x="285720" y="785794"/>
            <a:ext cx="8001056" cy="646331"/>
          </a:xfrm>
          <a:prstGeom prst="rect">
            <a:avLst/>
          </a:prstGeom>
          <a:noFill/>
        </p:spPr>
        <p:txBody>
          <a:bodyPr wrap="square" rtlCol="0">
            <a:spAutoFit/>
          </a:bodyPr>
          <a:lstStyle/>
          <a:p>
            <a:r>
              <a:rPr lang="el-GR" dirty="0" smtClean="0"/>
              <a:t>Προσοχή!! Τα </a:t>
            </a:r>
            <a:r>
              <a:rPr lang="el-GR" u="sng" dirty="0" smtClean="0"/>
              <a:t>μέσα διάδοσης των μηχανικών κυμάτων </a:t>
            </a:r>
            <a:r>
              <a:rPr lang="el-GR" dirty="0" smtClean="0"/>
              <a:t>είναι υλικά,  άρα  θα </a:t>
            </a:r>
            <a:r>
              <a:rPr lang="el-GR" b="1" dirty="0" smtClean="0"/>
              <a:t>αποτελούνται από σωματίδια </a:t>
            </a:r>
            <a:r>
              <a:rPr lang="el-GR" dirty="0" smtClean="0"/>
              <a:t>(δηλαδή άτομα , μόρια,  ιόντα)</a:t>
            </a:r>
            <a:endParaRPr lang="el-GR" dirty="0"/>
          </a:p>
        </p:txBody>
      </p:sp>
      <p:pic>
        <p:nvPicPr>
          <p:cNvPr id="7" name="Picture 4" descr="https://rainbow.azureedge.net/files/Articles/pagkosmia_mera_nerou_1.jpg"/>
          <p:cNvPicPr>
            <a:picLocks noChangeAspect="1" noChangeArrowheads="1"/>
          </p:cNvPicPr>
          <p:nvPr/>
        </p:nvPicPr>
        <p:blipFill>
          <a:blip r:embed="rId2" cstate="print"/>
          <a:srcRect/>
          <a:stretch>
            <a:fillRect/>
          </a:stretch>
        </p:blipFill>
        <p:spPr bwMode="auto">
          <a:xfrm>
            <a:off x="7795121" y="0"/>
            <a:ext cx="1348879" cy="857232"/>
          </a:xfrm>
          <a:prstGeom prst="rect">
            <a:avLst/>
          </a:prstGeom>
          <a:noFill/>
        </p:spPr>
      </p:pic>
      <p:sp>
        <p:nvSpPr>
          <p:cNvPr id="17" name="16 - TextBox"/>
          <p:cNvSpPr txBox="1"/>
          <p:nvPr/>
        </p:nvSpPr>
        <p:spPr>
          <a:xfrm>
            <a:off x="1714480" y="6211669"/>
            <a:ext cx="6500858" cy="369332"/>
          </a:xfrm>
          <a:prstGeom prst="rect">
            <a:avLst/>
          </a:prstGeom>
          <a:noFill/>
        </p:spPr>
        <p:txBody>
          <a:bodyPr wrap="square" rtlCol="0">
            <a:spAutoFit/>
          </a:bodyPr>
          <a:lstStyle/>
          <a:p>
            <a:r>
              <a:rPr lang="el-GR" dirty="0" smtClean="0"/>
              <a:t>Ο αέρας αποτελείται από πολλά εκατομμύρια σωματίδια. </a:t>
            </a:r>
            <a:endParaRPr lang="el-GR" dirty="0"/>
          </a:p>
        </p:txBody>
      </p:sp>
      <p:pic>
        <p:nvPicPr>
          <p:cNvPr id="9" name="Picture 2"/>
          <p:cNvPicPr>
            <a:picLocks noChangeAspect="1" noChangeArrowheads="1"/>
          </p:cNvPicPr>
          <p:nvPr/>
        </p:nvPicPr>
        <p:blipFill>
          <a:blip r:embed="rId3"/>
          <a:srcRect/>
          <a:stretch>
            <a:fillRect/>
          </a:stretch>
        </p:blipFill>
        <p:spPr bwMode="auto">
          <a:xfrm>
            <a:off x="1071538" y="3429000"/>
            <a:ext cx="7391673" cy="1357320"/>
          </a:xfrm>
          <a:prstGeom prst="rect">
            <a:avLst/>
          </a:prstGeom>
          <a:noFill/>
          <a:ln w="9525">
            <a:noFill/>
            <a:miter lim="800000"/>
            <a:headEnd/>
            <a:tailEnd/>
          </a:ln>
          <a:effectLst/>
        </p:spPr>
      </p:pic>
      <p:cxnSp>
        <p:nvCxnSpPr>
          <p:cNvPr id="11" name="10 - Ευθύγραμμο βέλος σύνδεσης"/>
          <p:cNvCxnSpPr/>
          <p:nvPr/>
        </p:nvCxnSpPr>
        <p:spPr>
          <a:xfrm rot="16200000" flipH="1">
            <a:off x="3777429" y="4277503"/>
            <a:ext cx="1374828" cy="785818"/>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5400000">
            <a:off x="4750595" y="4661659"/>
            <a:ext cx="1000132" cy="71438"/>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4071933" y="5126006"/>
            <a:ext cx="2857521" cy="646331"/>
          </a:xfrm>
          <a:prstGeom prst="rect">
            <a:avLst/>
          </a:prstGeom>
          <a:noFill/>
        </p:spPr>
        <p:txBody>
          <a:bodyPr wrap="square" rtlCol="0">
            <a:spAutoFit/>
          </a:bodyPr>
          <a:lstStyle/>
          <a:p>
            <a:r>
              <a:rPr lang="el-GR" dirty="0" smtClean="0"/>
              <a:t>Σωματίδια (μόρια, άτομα ) του αέρα</a:t>
            </a:r>
            <a:endParaRPr lang="el-GR" dirty="0"/>
          </a:p>
        </p:txBody>
      </p:sp>
      <p:sp>
        <p:nvSpPr>
          <p:cNvPr id="21" name="20 - TextBox"/>
          <p:cNvSpPr txBox="1"/>
          <p:nvPr/>
        </p:nvSpPr>
        <p:spPr>
          <a:xfrm>
            <a:off x="1500166" y="2857496"/>
            <a:ext cx="2500330" cy="369332"/>
          </a:xfrm>
          <a:prstGeom prst="rect">
            <a:avLst/>
          </a:prstGeom>
          <a:noFill/>
        </p:spPr>
        <p:txBody>
          <a:bodyPr wrap="square" rtlCol="0">
            <a:spAutoFit/>
          </a:bodyPr>
          <a:lstStyle/>
          <a:p>
            <a:r>
              <a:rPr lang="el-GR" dirty="0" smtClean="0"/>
              <a:t>Παράδειγμα</a:t>
            </a:r>
            <a:endParaRPr lang="el-GR" dirty="0"/>
          </a:p>
        </p:txBody>
      </p:sp>
      <p:cxnSp>
        <p:nvCxnSpPr>
          <p:cNvPr id="16" name="15 - Ευθύγραμμο βέλος σύνδεσης"/>
          <p:cNvCxnSpPr/>
          <p:nvPr/>
        </p:nvCxnSpPr>
        <p:spPr>
          <a:xfrm rot="5400000">
            <a:off x="714348" y="4429132"/>
            <a:ext cx="928694" cy="5000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571472" y="5143512"/>
            <a:ext cx="1285884" cy="369332"/>
          </a:xfrm>
          <a:prstGeom prst="rect">
            <a:avLst/>
          </a:prstGeom>
          <a:noFill/>
        </p:spPr>
        <p:txBody>
          <a:bodyPr wrap="square" rtlCol="0">
            <a:spAutoFit/>
          </a:bodyPr>
          <a:lstStyle/>
          <a:p>
            <a:r>
              <a:rPr lang="el-GR" dirty="0" smtClean="0"/>
              <a:t>μεγάφωνο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2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714884"/>
            <a:ext cx="2630500" cy="2143116"/>
          </a:xfrm>
          <a:prstGeom prst="rect">
            <a:avLst/>
          </a:prstGeom>
          <a:noFill/>
          <a:ln w="9525">
            <a:noFill/>
            <a:miter lim="800000"/>
            <a:headEnd/>
            <a:tailEnd/>
          </a:ln>
          <a:effectLst/>
        </p:spPr>
      </p:pic>
      <p:sp>
        <p:nvSpPr>
          <p:cNvPr id="7" name="6 - TextBox"/>
          <p:cNvSpPr txBox="1"/>
          <p:nvPr/>
        </p:nvSpPr>
        <p:spPr>
          <a:xfrm>
            <a:off x="3357554" y="3786190"/>
            <a:ext cx="5214974" cy="2554545"/>
          </a:xfrm>
          <a:prstGeom prst="rect">
            <a:avLst/>
          </a:prstGeom>
          <a:noFill/>
        </p:spPr>
        <p:txBody>
          <a:bodyPr wrap="square" rtlCol="0">
            <a:spAutoFit/>
          </a:bodyPr>
          <a:lstStyle/>
          <a:p>
            <a:r>
              <a:rPr lang="el-GR" sz="3200" dirty="0" smtClean="0"/>
              <a:t>Όταν ένα μηχανικό κύμα ταξιδεύει μέσα σε ένα υλικό, τότε τα </a:t>
            </a:r>
            <a:r>
              <a:rPr lang="el-GR" sz="3200" b="1" dirty="0" smtClean="0"/>
              <a:t>σωματίδια</a:t>
            </a:r>
            <a:r>
              <a:rPr lang="el-GR" sz="3200" dirty="0" smtClean="0"/>
              <a:t> του υλικού αυτού </a:t>
            </a:r>
            <a:r>
              <a:rPr lang="el-GR" sz="3200" b="1" dirty="0" smtClean="0"/>
              <a:t>ταλαντώνονται</a:t>
            </a:r>
          </a:p>
          <a:p>
            <a:endParaRPr lang="el-GR" sz="3200" dirty="0" smtClean="0"/>
          </a:p>
        </p:txBody>
      </p:sp>
      <p:pic>
        <p:nvPicPr>
          <p:cNvPr id="9" name="Picture 2"/>
          <p:cNvPicPr>
            <a:picLocks noChangeAspect="1" noChangeArrowheads="1"/>
          </p:cNvPicPr>
          <p:nvPr/>
        </p:nvPicPr>
        <p:blipFill>
          <a:blip r:embed="rId3" cstate="print"/>
          <a:srcRect/>
          <a:stretch>
            <a:fillRect/>
          </a:stretch>
        </p:blipFill>
        <p:spPr bwMode="auto">
          <a:xfrm>
            <a:off x="5986182" y="142852"/>
            <a:ext cx="3157818" cy="2000264"/>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a:stretch>
            <a:fillRect/>
          </a:stretch>
        </p:blipFill>
        <p:spPr bwMode="auto">
          <a:xfrm>
            <a:off x="1000100" y="2214554"/>
            <a:ext cx="4643470" cy="1255946"/>
          </a:xfrm>
          <a:prstGeom prst="rect">
            <a:avLst/>
          </a:prstGeom>
          <a:noFill/>
          <a:ln w="9525">
            <a:noFill/>
            <a:miter lim="800000"/>
            <a:headEnd/>
            <a:tailEnd/>
          </a:ln>
          <a:effectLst/>
        </p:spPr>
      </p:pic>
      <p:pic>
        <p:nvPicPr>
          <p:cNvPr id="19458" name="Picture 2"/>
          <p:cNvPicPr>
            <a:picLocks noChangeAspect="1" noChangeArrowheads="1"/>
          </p:cNvPicPr>
          <p:nvPr/>
        </p:nvPicPr>
        <p:blipFill>
          <a:blip r:embed="rId5"/>
          <a:srcRect/>
          <a:stretch>
            <a:fillRect/>
          </a:stretch>
        </p:blipFill>
        <p:spPr bwMode="auto">
          <a:xfrm>
            <a:off x="285720" y="857232"/>
            <a:ext cx="2911475" cy="511175"/>
          </a:xfrm>
          <a:prstGeom prst="rect">
            <a:avLst/>
          </a:prstGeom>
          <a:noFill/>
          <a:ln w="9525">
            <a:noFill/>
            <a:miter lim="800000"/>
            <a:headEnd/>
            <a:tailEnd/>
          </a:ln>
          <a:effectLst/>
        </p:spPr>
      </p:pic>
      <p:sp>
        <p:nvSpPr>
          <p:cNvPr id="12" name="11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214282" y="3786190"/>
            <a:ext cx="2928958" cy="1255946"/>
          </a:xfrm>
          <a:prstGeom prst="rect">
            <a:avLst/>
          </a:prstGeom>
          <a:noFill/>
          <a:ln w="9525">
            <a:noFill/>
            <a:miter lim="800000"/>
            <a:headEnd/>
            <a:tailEnd/>
          </a:ln>
          <a:effectLst/>
        </p:spPr>
      </p:pic>
      <p:pic>
        <p:nvPicPr>
          <p:cNvPr id="19458" name="Picture 2"/>
          <p:cNvPicPr>
            <a:picLocks noChangeAspect="1" noChangeArrowheads="1"/>
          </p:cNvPicPr>
          <p:nvPr/>
        </p:nvPicPr>
        <p:blipFill>
          <a:blip r:embed="rId3"/>
          <a:srcRect/>
          <a:stretch>
            <a:fillRect/>
          </a:stretch>
        </p:blipFill>
        <p:spPr bwMode="auto">
          <a:xfrm>
            <a:off x="5572132" y="3714752"/>
            <a:ext cx="2911475" cy="511175"/>
          </a:xfrm>
          <a:prstGeom prst="rect">
            <a:avLst/>
          </a:prstGeom>
          <a:noFill/>
          <a:ln w="9525">
            <a:noFill/>
            <a:miter lim="800000"/>
            <a:headEnd/>
            <a:tailEnd/>
          </a:ln>
          <a:effectLst/>
        </p:spPr>
      </p:pic>
      <p:sp>
        <p:nvSpPr>
          <p:cNvPr id="8" name="7 - TextBox"/>
          <p:cNvSpPr txBox="1"/>
          <p:nvPr/>
        </p:nvSpPr>
        <p:spPr>
          <a:xfrm>
            <a:off x="2214546" y="21429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sp>
        <p:nvSpPr>
          <p:cNvPr id="10" name="9 - TextBox"/>
          <p:cNvSpPr txBox="1"/>
          <p:nvPr/>
        </p:nvSpPr>
        <p:spPr>
          <a:xfrm>
            <a:off x="571472" y="785794"/>
            <a:ext cx="7215238" cy="369332"/>
          </a:xfrm>
          <a:prstGeom prst="rect">
            <a:avLst/>
          </a:prstGeom>
          <a:noFill/>
        </p:spPr>
        <p:txBody>
          <a:bodyPr wrap="square" rtlCol="0">
            <a:spAutoFit/>
          </a:bodyPr>
          <a:lstStyle/>
          <a:p>
            <a:r>
              <a:rPr lang="el-GR" dirty="0" smtClean="0"/>
              <a:t>Τα </a:t>
            </a:r>
            <a:r>
              <a:rPr lang="el-GR" u="sng" dirty="0" smtClean="0"/>
              <a:t>μηχανικά κύματα </a:t>
            </a:r>
            <a:r>
              <a:rPr lang="el-GR" dirty="0" smtClean="0"/>
              <a:t>διακρίνονται σε 2 κατηγορίες:</a:t>
            </a:r>
            <a:endParaRPr lang="el-GR" dirty="0"/>
          </a:p>
        </p:txBody>
      </p:sp>
      <p:cxnSp>
        <p:nvCxnSpPr>
          <p:cNvPr id="12" name="11 - Ευθύγραμμο βέλος σύνδεσης"/>
          <p:cNvCxnSpPr/>
          <p:nvPr/>
        </p:nvCxnSpPr>
        <p:spPr>
          <a:xfrm rot="5400000">
            <a:off x="1285852" y="1428736"/>
            <a:ext cx="1643074" cy="121444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rot="16200000" flipH="1">
            <a:off x="4929190" y="1428736"/>
            <a:ext cx="1562112" cy="127636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214282" y="3071810"/>
            <a:ext cx="2857520" cy="400110"/>
          </a:xfrm>
          <a:prstGeom prst="rect">
            <a:avLst/>
          </a:prstGeom>
          <a:noFill/>
        </p:spPr>
        <p:txBody>
          <a:bodyPr wrap="square" rtlCol="0">
            <a:spAutoFit/>
          </a:bodyPr>
          <a:lstStyle/>
          <a:p>
            <a:r>
              <a:rPr lang="el-GR" sz="2000" b="1" dirty="0" smtClean="0">
                <a:solidFill>
                  <a:schemeClr val="accent6">
                    <a:lumMod val="50000"/>
                  </a:schemeClr>
                </a:solidFill>
              </a:rPr>
              <a:t>Εγκάρσια κύματα</a:t>
            </a:r>
            <a:endParaRPr lang="el-GR" sz="2000" b="1" dirty="0">
              <a:solidFill>
                <a:schemeClr val="accent6">
                  <a:lumMod val="50000"/>
                </a:schemeClr>
              </a:solidFill>
            </a:endParaRPr>
          </a:p>
        </p:txBody>
      </p:sp>
      <p:sp>
        <p:nvSpPr>
          <p:cNvPr id="17" name="16 - TextBox"/>
          <p:cNvSpPr txBox="1"/>
          <p:nvPr/>
        </p:nvSpPr>
        <p:spPr>
          <a:xfrm>
            <a:off x="5643570" y="3000372"/>
            <a:ext cx="2857520" cy="400110"/>
          </a:xfrm>
          <a:prstGeom prst="rect">
            <a:avLst/>
          </a:prstGeom>
          <a:noFill/>
        </p:spPr>
        <p:txBody>
          <a:bodyPr wrap="square" rtlCol="0">
            <a:spAutoFit/>
          </a:bodyPr>
          <a:lstStyle/>
          <a:p>
            <a:r>
              <a:rPr lang="el-GR" sz="2000" b="1" dirty="0" smtClean="0">
                <a:solidFill>
                  <a:schemeClr val="accent6">
                    <a:lumMod val="50000"/>
                  </a:schemeClr>
                </a:solidFill>
              </a:rPr>
              <a:t>Διαμήκη κύματα</a:t>
            </a:r>
            <a:endParaRPr lang="el-GR" sz="2000" b="1" dirty="0">
              <a:solidFill>
                <a:schemeClr val="accent6">
                  <a:lumMod val="50000"/>
                </a:schemeClr>
              </a:solidFill>
            </a:endParaRPr>
          </a:p>
        </p:txBody>
      </p:sp>
      <p:pic>
        <p:nvPicPr>
          <p:cNvPr id="19" name="Picture 2"/>
          <p:cNvPicPr>
            <a:picLocks noChangeAspect="1" noChangeArrowheads="1"/>
          </p:cNvPicPr>
          <p:nvPr/>
        </p:nvPicPr>
        <p:blipFill>
          <a:blip r:embed="rId4"/>
          <a:srcRect/>
          <a:stretch>
            <a:fillRect/>
          </a:stretch>
        </p:blipFill>
        <p:spPr bwMode="auto">
          <a:xfrm>
            <a:off x="5252789" y="4857760"/>
            <a:ext cx="3891211" cy="714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8"/>
                                        </p:tgtEl>
                                        <p:attrNameLst>
                                          <p:attrName>style.visibility</p:attrName>
                                        </p:attrNameLst>
                                      </p:cBhvr>
                                      <p:to>
                                        <p:strVal val="visible"/>
                                      </p:to>
                                    </p:set>
                                    <p:animEffect transition="in" filter="blinds(horizontal)">
                                      <p:cBhvr>
                                        <p:cTn id="32" dur="500"/>
                                        <p:tgtEl>
                                          <p:spTgt spid="194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285852"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Εγκάρσια κύματα</a:t>
            </a:r>
          </a:p>
          <a:p>
            <a:endParaRPr lang="el-GR" b="1" spc="620" dirty="0">
              <a:solidFill>
                <a:srgbClr val="FF0000"/>
              </a:solidFill>
            </a:endParaRPr>
          </a:p>
        </p:txBody>
      </p:sp>
      <p:pic>
        <p:nvPicPr>
          <p:cNvPr id="3074" name="Picture 2"/>
          <p:cNvPicPr>
            <a:picLocks noChangeAspect="1" noChangeArrowheads="1"/>
          </p:cNvPicPr>
          <p:nvPr/>
        </p:nvPicPr>
        <p:blipFill>
          <a:blip r:embed="rId2"/>
          <a:srcRect/>
          <a:stretch>
            <a:fillRect/>
          </a:stretch>
        </p:blipFill>
        <p:spPr bwMode="auto">
          <a:xfrm>
            <a:off x="142844" y="1142984"/>
            <a:ext cx="4286280" cy="693737"/>
          </a:xfrm>
          <a:prstGeom prst="rect">
            <a:avLst/>
          </a:prstGeom>
          <a:noFill/>
          <a:ln w="9525">
            <a:noFill/>
            <a:miter lim="800000"/>
            <a:headEnd/>
            <a:tailEnd/>
          </a:ln>
          <a:effectLst/>
        </p:spPr>
      </p:pic>
      <p:sp>
        <p:nvSpPr>
          <p:cNvPr id="7" name="6 - TextBox"/>
          <p:cNvSpPr txBox="1"/>
          <p:nvPr/>
        </p:nvSpPr>
        <p:spPr>
          <a:xfrm>
            <a:off x="5000628" y="1214422"/>
            <a:ext cx="3571900" cy="646331"/>
          </a:xfrm>
          <a:prstGeom prst="rect">
            <a:avLst/>
          </a:prstGeom>
          <a:noFill/>
        </p:spPr>
        <p:txBody>
          <a:bodyPr wrap="square" rtlCol="0">
            <a:spAutoFit/>
          </a:bodyPr>
          <a:lstStyle/>
          <a:p>
            <a:r>
              <a:rPr lang="el-GR" dirty="0" smtClean="0"/>
              <a:t>Ένα χέρι κρατάει ένα τεντωμένο σκοινί</a:t>
            </a:r>
            <a:endParaRPr lang="el-GR" dirty="0"/>
          </a:p>
        </p:txBody>
      </p:sp>
      <p:pic>
        <p:nvPicPr>
          <p:cNvPr id="3075" name="Picture 3"/>
          <p:cNvPicPr>
            <a:picLocks noChangeAspect="1" noChangeArrowheads="1"/>
          </p:cNvPicPr>
          <p:nvPr/>
        </p:nvPicPr>
        <p:blipFill>
          <a:blip r:embed="rId3"/>
          <a:srcRect/>
          <a:stretch>
            <a:fillRect/>
          </a:stretch>
        </p:blipFill>
        <p:spPr bwMode="auto">
          <a:xfrm>
            <a:off x="285720" y="4286256"/>
            <a:ext cx="4143404" cy="663575"/>
          </a:xfrm>
          <a:prstGeom prst="rect">
            <a:avLst/>
          </a:prstGeom>
          <a:noFill/>
          <a:ln w="9525">
            <a:noFill/>
            <a:miter lim="800000"/>
            <a:headEnd/>
            <a:tailEnd/>
          </a:ln>
          <a:effectLst/>
        </p:spPr>
      </p:pic>
      <p:sp>
        <p:nvSpPr>
          <p:cNvPr id="9" name="8 - TextBox"/>
          <p:cNvSpPr txBox="1"/>
          <p:nvPr/>
        </p:nvSpPr>
        <p:spPr>
          <a:xfrm>
            <a:off x="4572000" y="4143380"/>
            <a:ext cx="4143404" cy="923330"/>
          </a:xfrm>
          <a:prstGeom prst="rect">
            <a:avLst/>
          </a:prstGeom>
          <a:noFill/>
        </p:spPr>
        <p:txBody>
          <a:bodyPr wrap="square" rtlCol="0">
            <a:spAutoFit/>
          </a:bodyPr>
          <a:lstStyle/>
          <a:p>
            <a:r>
              <a:rPr lang="el-GR" dirty="0" smtClean="0"/>
              <a:t>Το χέρι αρχίζει να </a:t>
            </a:r>
            <a:r>
              <a:rPr lang="el-GR" b="1" dirty="0" smtClean="0"/>
              <a:t>ταλαντώνεται πάνω – κάτω</a:t>
            </a:r>
            <a:r>
              <a:rPr lang="el-GR" dirty="0" smtClean="0"/>
              <a:t>, και έτσι προκαλεί μια διαταραχή – κύμα..που διαδίδεται  μέσα στη χορδή….</a:t>
            </a:r>
          </a:p>
        </p:txBody>
      </p:sp>
      <p:cxnSp>
        <p:nvCxnSpPr>
          <p:cNvPr id="10" name="9 - Ευθύγραμμο βέλος σύνδεσης"/>
          <p:cNvCxnSpPr/>
          <p:nvPr/>
        </p:nvCxnSpPr>
        <p:spPr>
          <a:xfrm>
            <a:off x="1357290" y="5143512"/>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1142976" y="5286388"/>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sp>
        <p:nvSpPr>
          <p:cNvPr id="18" name="17 - TextBox"/>
          <p:cNvSpPr txBox="1"/>
          <p:nvPr/>
        </p:nvSpPr>
        <p:spPr>
          <a:xfrm>
            <a:off x="4643438" y="5143512"/>
            <a:ext cx="4000528" cy="646331"/>
          </a:xfrm>
          <a:prstGeom prst="rect">
            <a:avLst/>
          </a:prstGeom>
          <a:noFill/>
        </p:spPr>
        <p:txBody>
          <a:bodyPr wrap="square" rtlCol="0">
            <a:spAutoFit/>
          </a:bodyPr>
          <a:lstStyle/>
          <a:p>
            <a:r>
              <a:rPr lang="el-GR" dirty="0" smtClean="0"/>
              <a:t>Άρα το μέσο διάδοσης του κύματος (ενέργειας) είναι το σκοινί.</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285852"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Εγκάρσια κύματα</a:t>
            </a:r>
          </a:p>
          <a:p>
            <a:endParaRPr lang="el-GR" b="1" spc="620" dirty="0">
              <a:solidFill>
                <a:srgbClr val="FF0000"/>
              </a:solidFill>
            </a:endParaRPr>
          </a:p>
        </p:txBody>
      </p:sp>
      <p:pic>
        <p:nvPicPr>
          <p:cNvPr id="3075" name="Picture 3"/>
          <p:cNvPicPr>
            <a:picLocks noChangeAspect="1" noChangeArrowheads="1"/>
          </p:cNvPicPr>
          <p:nvPr/>
        </p:nvPicPr>
        <p:blipFill>
          <a:blip r:embed="rId2"/>
          <a:srcRect/>
          <a:stretch>
            <a:fillRect/>
          </a:stretch>
        </p:blipFill>
        <p:spPr bwMode="auto">
          <a:xfrm>
            <a:off x="142844" y="1571612"/>
            <a:ext cx="4143404" cy="663575"/>
          </a:xfrm>
          <a:prstGeom prst="rect">
            <a:avLst/>
          </a:prstGeom>
          <a:noFill/>
          <a:ln w="9525">
            <a:noFill/>
            <a:miter lim="800000"/>
            <a:headEnd/>
            <a:tailEnd/>
          </a:ln>
          <a:effectLst/>
        </p:spPr>
      </p:pic>
      <p:cxnSp>
        <p:nvCxnSpPr>
          <p:cNvPr id="10" name="9 - Ευθύγραμμο βέλος σύνδεσης"/>
          <p:cNvCxnSpPr/>
          <p:nvPr/>
        </p:nvCxnSpPr>
        <p:spPr>
          <a:xfrm>
            <a:off x="1357290" y="2357430"/>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1285852" y="2428868"/>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sp>
        <p:nvSpPr>
          <p:cNvPr id="11" name="10 - Ορθογώνιο"/>
          <p:cNvSpPr/>
          <p:nvPr/>
        </p:nvSpPr>
        <p:spPr>
          <a:xfrm>
            <a:off x="1000100" y="3571876"/>
            <a:ext cx="6000792" cy="1200329"/>
          </a:xfrm>
          <a:prstGeom prst="rect">
            <a:avLst/>
          </a:prstGeom>
        </p:spPr>
        <p:txBody>
          <a:bodyPr wrap="square">
            <a:spAutoFit/>
          </a:bodyPr>
          <a:lstStyle/>
          <a:p>
            <a:r>
              <a:rPr lang="el-GR" dirty="0" smtClean="0"/>
              <a:t>Τα σωματίδια του μέσου διάδοσης, εδώ  του σκοινιού , </a:t>
            </a:r>
            <a:r>
              <a:rPr lang="el-GR" u="sng" dirty="0" smtClean="0"/>
              <a:t>ταλαντώνονται κάθετα στη διεύθυνση διάδοσης του κύματος</a:t>
            </a:r>
            <a:r>
              <a:rPr lang="el-GR" dirty="0" smtClean="0"/>
              <a:t>.</a:t>
            </a:r>
          </a:p>
          <a:p>
            <a:endParaRPr lang="el-GR" dirty="0" smtClean="0"/>
          </a:p>
          <a:p>
            <a:r>
              <a:rPr lang="el-GR" dirty="0" smtClean="0"/>
              <a:t> Ένα τέτοιο κύμα ονομάζεται </a:t>
            </a:r>
            <a:r>
              <a:rPr lang="el-GR" b="1" dirty="0" smtClean="0"/>
              <a:t>εγκάρσιο κύμα</a:t>
            </a:r>
            <a:r>
              <a:rPr lang="el-GR" dirty="0" smtClean="0"/>
              <a:t>. </a:t>
            </a:r>
            <a:endParaRPr lang="el-GR" dirty="0"/>
          </a:p>
        </p:txBody>
      </p:sp>
      <p:cxnSp>
        <p:nvCxnSpPr>
          <p:cNvPr id="13" name="12 - Ευθύγραμμο βέλος σύνδεσης"/>
          <p:cNvCxnSpPr/>
          <p:nvPr/>
        </p:nvCxnSpPr>
        <p:spPr>
          <a:xfrm rot="5400000">
            <a:off x="2929720" y="1856570"/>
            <a:ext cx="428628"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rot="5400000">
            <a:off x="2143902" y="1928008"/>
            <a:ext cx="428628"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5400000">
            <a:off x="1429522" y="1928008"/>
            <a:ext cx="428628"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rot="5400000">
            <a:off x="3715538" y="1856570"/>
            <a:ext cx="428628"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5400000">
            <a:off x="500828" y="1928008"/>
            <a:ext cx="42862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rot="5400000">
            <a:off x="3286910" y="1856570"/>
            <a:ext cx="428628"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5400000">
            <a:off x="5787240" y="1785132"/>
            <a:ext cx="428628"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6072198" y="1428736"/>
            <a:ext cx="2714644" cy="1200329"/>
          </a:xfrm>
          <a:prstGeom prst="rect">
            <a:avLst/>
          </a:prstGeom>
          <a:noFill/>
        </p:spPr>
        <p:txBody>
          <a:bodyPr wrap="square" rtlCol="0">
            <a:spAutoFit/>
          </a:bodyPr>
          <a:lstStyle/>
          <a:p>
            <a:r>
              <a:rPr lang="el-GR" dirty="0" smtClean="0"/>
              <a:t>Διεύθυνση ταλάντωσης των σωματιδίων του μέσου διάδοσης κύματος, εδώ του σκοινιού.</a:t>
            </a:r>
            <a:endParaRPr lang="el-GR" dirty="0"/>
          </a:p>
        </p:txBody>
      </p:sp>
      <p:sp>
        <p:nvSpPr>
          <p:cNvPr id="23" name="22 - TextBox"/>
          <p:cNvSpPr txBox="1"/>
          <p:nvPr/>
        </p:nvSpPr>
        <p:spPr>
          <a:xfrm>
            <a:off x="500034" y="6488668"/>
            <a:ext cx="7858180" cy="369332"/>
          </a:xfrm>
          <a:prstGeom prst="rect">
            <a:avLst/>
          </a:prstGeom>
          <a:noFill/>
        </p:spPr>
        <p:txBody>
          <a:bodyPr wrap="square" rtlCol="0">
            <a:spAutoFit/>
          </a:bodyPr>
          <a:lstStyle/>
          <a:p>
            <a:r>
              <a:rPr lang="el-GR" b="1" dirty="0" smtClean="0"/>
              <a:t>Προσοχή  !!! </a:t>
            </a:r>
            <a:r>
              <a:rPr lang="el-GR" dirty="0" smtClean="0"/>
              <a:t>Τα εγκάρσια κύματα διαδίδονται μόνο μέσα στα στερεά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285852"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Εγκάρσια κύματα</a:t>
            </a:r>
          </a:p>
          <a:p>
            <a:endParaRPr lang="el-GR" b="1" spc="620" dirty="0">
              <a:solidFill>
                <a:srgbClr val="FF0000"/>
              </a:solidFill>
            </a:endParaRPr>
          </a:p>
        </p:txBody>
      </p:sp>
      <p:pic>
        <p:nvPicPr>
          <p:cNvPr id="3075" name="Picture 3"/>
          <p:cNvPicPr>
            <a:picLocks noChangeAspect="1" noChangeArrowheads="1"/>
          </p:cNvPicPr>
          <p:nvPr/>
        </p:nvPicPr>
        <p:blipFill>
          <a:blip r:embed="rId2"/>
          <a:srcRect/>
          <a:stretch>
            <a:fillRect/>
          </a:stretch>
        </p:blipFill>
        <p:spPr bwMode="auto">
          <a:xfrm>
            <a:off x="142844" y="1571612"/>
            <a:ext cx="4143404" cy="663575"/>
          </a:xfrm>
          <a:prstGeom prst="rect">
            <a:avLst/>
          </a:prstGeom>
          <a:noFill/>
          <a:ln w="9525">
            <a:noFill/>
            <a:miter lim="800000"/>
            <a:headEnd/>
            <a:tailEnd/>
          </a:ln>
          <a:effectLst/>
        </p:spPr>
      </p:pic>
      <p:cxnSp>
        <p:nvCxnSpPr>
          <p:cNvPr id="10" name="9 - Ευθύγραμμο βέλος σύνδεσης"/>
          <p:cNvCxnSpPr/>
          <p:nvPr/>
        </p:nvCxnSpPr>
        <p:spPr>
          <a:xfrm>
            <a:off x="1357290" y="2357430"/>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1285852" y="2428868"/>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cxnSp>
        <p:nvCxnSpPr>
          <p:cNvPr id="14" name="13 - Ευθύγραμμο βέλος σύνδεσης"/>
          <p:cNvCxnSpPr/>
          <p:nvPr/>
        </p:nvCxnSpPr>
        <p:spPr>
          <a:xfrm rot="5400000">
            <a:off x="2143902" y="1928008"/>
            <a:ext cx="428628" cy="1588"/>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5400000">
            <a:off x="500828" y="1928008"/>
            <a:ext cx="42862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5400000">
            <a:off x="5787240" y="1785132"/>
            <a:ext cx="428628" cy="1588"/>
          </a:xfrm>
          <a:prstGeom prst="straightConnector1">
            <a:avLst/>
          </a:prstGeom>
          <a:ln w="158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6072198" y="1428736"/>
            <a:ext cx="2714644" cy="1200329"/>
          </a:xfrm>
          <a:prstGeom prst="rect">
            <a:avLst/>
          </a:prstGeom>
          <a:noFill/>
        </p:spPr>
        <p:txBody>
          <a:bodyPr wrap="square" rtlCol="0">
            <a:spAutoFit/>
          </a:bodyPr>
          <a:lstStyle/>
          <a:p>
            <a:r>
              <a:rPr lang="el-GR" dirty="0" smtClean="0"/>
              <a:t>Διεύθυνση ταλάντωσης ενός σημείου του μέσου διάδοσης κύματος, εδώ του σκοινιού.</a:t>
            </a:r>
            <a:endParaRPr lang="el-GR" dirty="0"/>
          </a:p>
        </p:txBody>
      </p:sp>
      <p:sp>
        <p:nvSpPr>
          <p:cNvPr id="23" name="22 - TextBox"/>
          <p:cNvSpPr txBox="1"/>
          <p:nvPr/>
        </p:nvSpPr>
        <p:spPr>
          <a:xfrm>
            <a:off x="214282" y="5643578"/>
            <a:ext cx="7858180" cy="646331"/>
          </a:xfrm>
          <a:prstGeom prst="rect">
            <a:avLst/>
          </a:prstGeom>
          <a:noFill/>
        </p:spPr>
        <p:txBody>
          <a:bodyPr wrap="square" rtlCol="0">
            <a:spAutoFit/>
          </a:bodyPr>
          <a:lstStyle/>
          <a:p>
            <a:r>
              <a:rPr lang="el-GR" dirty="0" smtClean="0"/>
              <a:t>Παρατηρώ ότι τα διάφορα σημεία του μέσου διάδοσης έχουν την ίδια διεύθυνση ταλάντωσης με αυτή του χεριού – πηγή που προκαλεί την ταλάντωση.</a:t>
            </a:r>
            <a:endParaRPr lang="el-GR" dirty="0"/>
          </a:p>
        </p:txBody>
      </p:sp>
      <p:cxnSp>
        <p:nvCxnSpPr>
          <p:cNvPr id="24" name="23 - Ευθύγραμμο βέλος σύνδεσης"/>
          <p:cNvCxnSpPr/>
          <p:nvPr/>
        </p:nvCxnSpPr>
        <p:spPr>
          <a:xfrm>
            <a:off x="2357422" y="1928802"/>
            <a:ext cx="171451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3857620" y="3000372"/>
            <a:ext cx="4357718" cy="1200329"/>
          </a:xfrm>
          <a:prstGeom prst="rect">
            <a:avLst/>
          </a:prstGeom>
          <a:noFill/>
        </p:spPr>
        <p:txBody>
          <a:bodyPr wrap="square" rtlCol="0">
            <a:spAutoFit/>
          </a:bodyPr>
          <a:lstStyle/>
          <a:p>
            <a:r>
              <a:rPr lang="el-GR" dirty="0" smtClean="0"/>
              <a:t>Ένα τυχαίο σημείο του σχοινιού ταλαντώνεται σε διεύθυνση που είναι κάθετη, στη διεύθυνση διάδοσης του κύματος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285852" y="214290"/>
            <a:ext cx="6072230" cy="369332"/>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Εγκάρσια κύματα</a:t>
            </a:r>
            <a:endParaRPr lang="el-GR" b="1" spc="620" dirty="0">
              <a:solidFill>
                <a:srgbClr val="FF0000"/>
              </a:solidFill>
            </a:endParaRPr>
          </a:p>
        </p:txBody>
      </p:sp>
      <p:sp>
        <p:nvSpPr>
          <p:cNvPr id="9" name="8 - TextBox"/>
          <p:cNvSpPr txBox="1"/>
          <p:nvPr/>
        </p:nvSpPr>
        <p:spPr>
          <a:xfrm>
            <a:off x="785786" y="5929330"/>
            <a:ext cx="8358214" cy="646331"/>
          </a:xfrm>
          <a:prstGeom prst="rect">
            <a:avLst/>
          </a:prstGeom>
          <a:noFill/>
        </p:spPr>
        <p:txBody>
          <a:bodyPr wrap="square" rtlCol="0">
            <a:spAutoFit/>
          </a:bodyPr>
          <a:lstStyle/>
          <a:p>
            <a:r>
              <a:rPr lang="el-GR" dirty="0" smtClean="0"/>
              <a:t>Σε ένα εγκάρσιο μηχανικό κύμα δημιουργούνται </a:t>
            </a:r>
            <a:r>
              <a:rPr lang="el-GR" b="1" dirty="0" smtClean="0"/>
              <a:t>όρη</a:t>
            </a:r>
            <a:r>
              <a:rPr lang="el-GR" dirty="0" smtClean="0"/>
              <a:t> και </a:t>
            </a:r>
            <a:r>
              <a:rPr lang="el-GR" b="1" dirty="0" smtClean="0"/>
              <a:t>κοιλάδες</a:t>
            </a:r>
            <a:r>
              <a:rPr lang="el-GR" dirty="0" smtClean="0"/>
              <a:t> , όπως φαίνονται στην εικόνα.</a:t>
            </a:r>
          </a:p>
        </p:txBody>
      </p:sp>
      <p:cxnSp>
        <p:nvCxnSpPr>
          <p:cNvPr id="10" name="9 - Ευθύγραμμο βέλος σύνδεσης"/>
          <p:cNvCxnSpPr/>
          <p:nvPr/>
        </p:nvCxnSpPr>
        <p:spPr>
          <a:xfrm>
            <a:off x="5429256" y="3095952"/>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5715008" y="3310266"/>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pic>
        <p:nvPicPr>
          <p:cNvPr id="11" name="Picture 2"/>
          <p:cNvPicPr>
            <a:picLocks noChangeAspect="1" noChangeArrowheads="1"/>
          </p:cNvPicPr>
          <p:nvPr/>
        </p:nvPicPr>
        <p:blipFill>
          <a:blip r:embed="rId2"/>
          <a:srcRect/>
          <a:stretch>
            <a:fillRect/>
          </a:stretch>
        </p:blipFill>
        <p:spPr bwMode="auto">
          <a:xfrm>
            <a:off x="142844" y="2071678"/>
            <a:ext cx="4643470" cy="1255946"/>
          </a:xfrm>
          <a:prstGeom prst="rect">
            <a:avLst/>
          </a:prstGeom>
          <a:noFill/>
          <a:ln w="9525">
            <a:noFill/>
            <a:miter lim="800000"/>
            <a:headEnd/>
            <a:tailEnd/>
          </a:ln>
          <a:effectLst/>
        </p:spPr>
      </p:pic>
      <p:cxnSp>
        <p:nvCxnSpPr>
          <p:cNvPr id="13" name="12 - Ευθύγραμμο βέλος σύνδεσης"/>
          <p:cNvCxnSpPr/>
          <p:nvPr/>
        </p:nvCxnSpPr>
        <p:spPr>
          <a:xfrm rot="16200000" flipH="1">
            <a:off x="3536149" y="3393281"/>
            <a:ext cx="42862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5400000">
            <a:off x="1893075" y="332184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3500430" y="3571876"/>
            <a:ext cx="953531" cy="369332"/>
          </a:xfrm>
          <a:prstGeom prst="rect">
            <a:avLst/>
          </a:prstGeom>
          <a:noFill/>
        </p:spPr>
        <p:txBody>
          <a:bodyPr wrap="none" rtlCol="0">
            <a:spAutoFit/>
          </a:bodyPr>
          <a:lstStyle/>
          <a:p>
            <a:r>
              <a:rPr lang="el-GR" dirty="0" smtClean="0"/>
              <a:t>κοιλάδα</a:t>
            </a:r>
            <a:endParaRPr lang="el-GR" dirty="0"/>
          </a:p>
        </p:txBody>
      </p:sp>
      <p:sp>
        <p:nvSpPr>
          <p:cNvPr id="22" name="21 - TextBox"/>
          <p:cNvSpPr txBox="1"/>
          <p:nvPr/>
        </p:nvSpPr>
        <p:spPr>
          <a:xfrm>
            <a:off x="1571604" y="3500438"/>
            <a:ext cx="953531" cy="369332"/>
          </a:xfrm>
          <a:prstGeom prst="rect">
            <a:avLst/>
          </a:prstGeom>
          <a:noFill/>
        </p:spPr>
        <p:txBody>
          <a:bodyPr wrap="none" rtlCol="0">
            <a:spAutoFit/>
          </a:bodyPr>
          <a:lstStyle/>
          <a:p>
            <a:r>
              <a:rPr lang="el-GR" dirty="0" smtClean="0"/>
              <a:t>κοιλάδα</a:t>
            </a:r>
            <a:endParaRPr lang="el-GR" dirty="0"/>
          </a:p>
        </p:txBody>
      </p:sp>
      <p:cxnSp>
        <p:nvCxnSpPr>
          <p:cNvPr id="24" name="23 - Ευθύγραμμο βέλος σύνδεσης"/>
          <p:cNvCxnSpPr/>
          <p:nvPr/>
        </p:nvCxnSpPr>
        <p:spPr>
          <a:xfrm rot="5400000" flipH="1" flipV="1">
            <a:off x="2786050" y="221455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5400000" flipH="1" flipV="1">
            <a:off x="1142976" y="221455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2643174" y="1714488"/>
            <a:ext cx="642942" cy="369332"/>
          </a:xfrm>
          <a:prstGeom prst="rect">
            <a:avLst/>
          </a:prstGeom>
          <a:noFill/>
        </p:spPr>
        <p:txBody>
          <a:bodyPr wrap="square" rtlCol="0">
            <a:spAutoFit/>
          </a:bodyPr>
          <a:lstStyle/>
          <a:p>
            <a:r>
              <a:rPr lang="el-GR" dirty="0" smtClean="0"/>
              <a:t>όρος</a:t>
            </a:r>
            <a:endParaRPr lang="el-GR" dirty="0"/>
          </a:p>
        </p:txBody>
      </p:sp>
      <p:sp>
        <p:nvSpPr>
          <p:cNvPr id="28" name="27 - TextBox"/>
          <p:cNvSpPr txBox="1"/>
          <p:nvPr/>
        </p:nvSpPr>
        <p:spPr>
          <a:xfrm>
            <a:off x="1214414" y="1785926"/>
            <a:ext cx="642942" cy="369332"/>
          </a:xfrm>
          <a:prstGeom prst="rect">
            <a:avLst/>
          </a:prstGeom>
          <a:noFill/>
        </p:spPr>
        <p:txBody>
          <a:bodyPr wrap="square" rtlCol="0">
            <a:spAutoFit/>
          </a:bodyPr>
          <a:lstStyle/>
          <a:p>
            <a:r>
              <a:rPr lang="el-GR" dirty="0" smtClean="0"/>
              <a:t>όρος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linds(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1" grpId="0"/>
      <p:bldP spid="22"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285852"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Εγκάρσια κύματα</a:t>
            </a:r>
          </a:p>
          <a:p>
            <a:endParaRPr lang="el-GR" b="1" spc="620" dirty="0">
              <a:solidFill>
                <a:srgbClr val="FF0000"/>
              </a:solidFill>
            </a:endParaRPr>
          </a:p>
        </p:txBody>
      </p:sp>
      <p:pic>
        <p:nvPicPr>
          <p:cNvPr id="4098" name="Picture 2"/>
          <p:cNvPicPr>
            <a:picLocks noChangeAspect="1" noChangeArrowheads="1"/>
          </p:cNvPicPr>
          <p:nvPr/>
        </p:nvPicPr>
        <p:blipFill>
          <a:blip r:embed="rId2"/>
          <a:srcRect/>
          <a:stretch>
            <a:fillRect/>
          </a:stretch>
        </p:blipFill>
        <p:spPr bwMode="auto">
          <a:xfrm>
            <a:off x="2060558" y="2870663"/>
            <a:ext cx="7083442" cy="3987337"/>
          </a:xfrm>
          <a:prstGeom prst="rect">
            <a:avLst/>
          </a:prstGeom>
          <a:noFill/>
          <a:ln w="9525">
            <a:noFill/>
            <a:miter lim="800000"/>
            <a:headEnd/>
            <a:tailEnd/>
          </a:ln>
          <a:effectLst/>
        </p:spPr>
      </p:pic>
      <p:sp>
        <p:nvSpPr>
          <p:cNvPr id="18" name="17 - Ορθογώνιο"/>
          <p:cNvSpPr/>
          <p:nvPr/>
        </p:nvSpPr>
        <p:spPr>
          <a:xfrm>
            <a:off x="1285852" y="2000240"/>
            <a:ext cx="5857916" cy="646331"/>
          </a:xfrm>
          <a:prstGeom prst="rect">
            <a:avLst/>
          </a:prstGeom>
        </p:spPr>
        <p:txBody>
          <a:bodyPr wrap="square">
            <a:spAutoFit/>
          </a:bodyPr>
          <a:lstStyle/>
          <a:p>
            <a:r>
              <a:rPr lang="en-US" dirty="0" smtClean="0">
                <a:hlinkClick r:id="rId3"/>
              </a:rPr>
              <a:t>https://photodentro.edu.gr/v/item/ds/8521/1666</a:t>
            </a:r>
            <a:endParaRPr lang="el-GR" dirty="0" smtClean="0"/>
          </a:p>
          <a:p>
            <a:endParaRPr lang="el-GR" dirty="0"/>
          </a:p>
        </p:txBody>
      </p:sp>
      <p:sp>
        <p:nvSpPr>
          <p:cNvPr id="23" name="22 - TextBox"/>
          <p:cNvSpPr txBox="1"/>
          <p:nvPr/>
        </p:nvSpPr>
        <p:spPr>
          <a:xfrm>
            <a:off x="500034" y="1000108"/>
            <a:ext cx="7839938" cy="646331"/>
          </a:xfrm>
          <a:prstGeom prst="rect">
            <a:avLst/>
          </a:prstGeom>
          <a:noFill/>
        </p:spPr>
        <p:txBody>
          <a:bodyPr wrap="square" rtlCol="0">
            <a:spAutoFit/>
          </a:bodyPr>
          <a:lstStyle/>
          <a:p>
            <a:r>
              <a:rPr lang="el-GR" dirty="0" smtClean="0"/>
              <a:t>Στο παρακάτω σύνδεσμο μπορείτε να βρείτε μια εφαρμογή σχετικά με τα εγκάρσια μηχανικά κύματα.</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285852"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κύματα</a:t>
            </a:r>
          </a:p>
          <a:p>
            <a:endParaRPr lang="el-GR" b="1" spc="620" dirty="0">
              <a:solidFill>
                <a:srgbClr val="FF0000"/>
              </a:solidFill>
            </a:endParaRPr>
          </a:p>
        </p:txBody>
      </p:sp>
      <p:pic>
        <p:nvPicPr>
          <p:cNvPr id="5122" name="Picture 2"/>
          <p:cNvPicPr>
            <a:picLocks noChangeAspect="1" noChangeArrowheads="1"/>
          </p:cNvPicPr>
          <p:nvPr/>
        </p:nvPicPr>
        <p:blipFill>
          <a:blip r:embed="rId2"/>
          <a:srcRect/>
          <a:stretch>
            <a:fillRect/>
          </a:stretch>
        </p:blipFill>
        <p:spPr bwMode="auto">
          <a:xfrm>
            <a:off x="642910" y="1500174"/>
            <a:ext cx="7228147" cy="1503365"/>
          </a:xfrm>
          <a:prstGeom prst="rect">
            <a:avLst/>
          </a:prstGeom>
          <a:noFill/>
          <a:ln w="9525">
            <a:noFill/>
            <a:miter lim="800000"/>
            <a:headEnd/>
            <a:tailEnd/>
          </a:ln>
          <a:effectLst/>
        </p:spPr>
      </p:pic>
      <p:sp>
        <p:nvSpPr>
          <p:cNvPr id="7" name="6 - TextBox"/>
          <p:cNvSpPr txBox="1"/>
          <p:nvPr/>
        </p:nvSpPr>
        <p:spPr>
          <a:xfrm>
            <a:off x="285720" y="3214686"/>
            <a:ext cx="8358214" cy="646331"/>
          </a:xfrm>
          <a:prstGeom prst="rect">
            <a:avLst/>
          </a:prstGeom>
          <a:noFill/>
        </p:spPr>
        <p:txBody>
          <a:bodyPr wrap="square" rtlCol="0">
            <a:spAutoFit/>
          </a:bodyPr>
          <a:lstStyle/>
          <a:p>
            <a:r>
              <a:rPr lang="el-GR" dirty="0" smtClean="0"/>
              <a:t>Το χέρι αρχίζει να </a:t>
            </a:r>
            <a:r>
              <a:rPr lang="el-GR" b="1" dirty="0" smtClean="0"/>
              <a:t>ταλαντώνεται δεξιά – αριστερά</a:t>
            </a:r>
            <a:r>
              <a:rPr lang="el-GR" dirty="0" smtClean="0"/>
              <a:t>, και έτσι προκαλεί μια διαταραχή  – κύμα..που διαδίδεται  μέσα στ</a:t>
            </a:r>
            <a:r>
              <a:rPr lang="en-US" dirty="0" smtClean="0"/>
              <a:t>o </a:t>
            </a:r>
            <a:r>
              <a:rPr lang="el-GR" dirty="0" smtClean="0"/>
              <a:t>ελατήριο….</a:t>
            </a:r>
          </a:p>
        </p:txBody>
      </p:sp>
      <p:sp>
        <p:nvSpPr>
          <p:cNvPr id="9" name="8 - TextBox"/>
          <p:cNvSpPr txBox="1"/>
          <p:nvPr/>
        </p:nvSpPr>
        <p:spPr>
          <a:xfrm>
            <a:off x="2214546" y="4786322"/>
            <a:ext cx="4000528" cy="646331"/>
          </a:xfrm>
          <a:prstGeom prst="rect">
            <a:avLst/>
          </a:prstGeom>
          <a:noFill/>
        </p:spPr>
        <p:txBody>
          <a:bodyPr wrap="square" rtlCol="0">
            <a:spAutoFit/>
          </a:bodyPr>
          <a:lstStyle/>
          <a:p>
            <a:r>
              <a:rPr lang="el-GR" dirty="0" smtClean="0"/>
              <a:t>Άρα το μέσο διάδοσης του κύματος (ενέργειας) είναι το ελατήριο.</a:t>
            </a:r>
            <a:endParaRPr lang="el-GR" dirty="0"/>
          </a:p>
        </p:txBody>
      </p:sp>
      <p:cxnSp>
        <p:nvCxnSpPr>
          <p:cNvPr id="10" name="9 - Ευθύγραμμο βέλος σύνδεσης"/>
          <p:cNvCxnSpPr/>
          <p:nvPr/>
        </p:nvCxnSpPr>
        <p:spPr>
          <a:xfrm>
            <a:off x="3571868" y="2428868"/>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 Ορθογώνιο"/>
          <p:cNvSpPr/>
          <p:nvPr/>
        </p:nvSpPr>
        <p:spPr>
          <a:xfrm>
            <a:off x="3500430" y="2500306"/>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357562"/>
            <a:ext cx="4192854" cy="265588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786182" y="357166"/>
            <a:ext cx="3929058" cy="2518190"/>
          </a:xfrm>
          <a:prstGeom prst="rect">
            <a:avLst/>
          </a:prstGeom>
          <a:noFill/>
          <a:ln w="9525">
            <a:noFill/>
            <a:miter lim="800000"/>
            <a:headEnd/>
            <a:tailEnd/>
          </a:ln>
          <a:effectLst/>
        </p:spPr>
      </p:pic>
      <p:sp>
        <p:nvSpPr>
          <p:cNvPr id="6" name="5 - TextBox"/>
          <p:cNvSpPr txBox="1"/>
          <p:nvPr/>
        </p:nvSpPr>
        <p:spPr>
          <a:xfrm>
            <a:off x="928662" y="1357298"/>
            <a:ext cx="2714644" cy="646331"/>
          </a:xfrm>
          <a:prstGeom prst="rect">
            <a:avLst/>
          </a:prstGeom>
          <a:noFill/>
        </p:spPr>
        <p:txBody>
          <a:bodyPr wrap="square" rtlCol="0">
            <a:spAutoFit/>
          </a:bodyPr>
          <a:lstStyle/>
          <a:p>
            <a:r>
              <a:rPr lang="el-GR" dirty="0" smtClean="0"/>
              <a:t>Φως – ηλεκτρομαγνητικό κύμα </a:t>
            </a:r>
            <a:endParaRPr lang="el-GR" dirty="0"/>
          </a:p>
        </p:txBody>
      </p:sp>
      <p:sp>
        <p:nvSpPr>
          <p:cNvPr id="7" name="6 - TextBox"/>
          <p:cNvSpPr txBox="1"/>
          <p:nvPr/>
        </p:nvSpPr>
        <p:spPr>
          <a:xfrm>
            <a:off x="428596" y="6143644"/>
            <a:ext cx="2000264" cy="369332"/>
          </a:xfrm>
          <a:prstGeom prst="rect">
            <a:avLst/>
          </a:prstGeom>
          <a:noFill/>
        </p:spPr>
        <p:txBody>
          <a:bodyPr wrap="square" rtlCol="0">
            <a:spAutoFit/>
          </a:bodyPr>
          <a:lstStyle/>
          <a:p>
            <a:r>
              <a:rPr lang="el-GR" dirty="0" smtClean="0"/>
              <a:t>Σεισμικά  κύματα</a:t>
            </a:r>
            <a:endParaRPr lang="el-GR" dirty="0"/>
          </a:p>
        </p:txBody>
      </p:sp>
      <p:sp>
        <p:nvSpPr>
          <p:cNvPr id="8" name="7 - TextBox"/>
          <p:cNvSpPr txBox="1"/>
          <p:nvPr/>
        </p:nvSpPr>
        <p:spPr>
          <a:xfrm>
            <a:off x="928662" y="357166"/>
            <a:ext cx="1785950" cy="369332"/>
          </a:xfrm>
          <a:prstGeom prst="rect">
            <a:avLst/>
          </a:prstGeom>
          <a:noFill/>
        </p:spPr>
        <p:txBody>
          <a:bodyPr wrap="square" rtlCol="0">
            <a:spAutoFit/>
          </a:bodyPr>
          <a:lstStyle/>
          <a:p>
            <a:r>
              <a:rPr lang="el-GR" b="1" spc="620" dirty="0" smtClean="0">
                <a:solidFill>
                  <a:srgbClr val="FF0000"/>
                </a:solidFill>
              </a:rPr>
              <a:t>ΚΥΜΑΤΑ</a:t>
            </a:r>
            <a:endParaRPr lang="el-GR" b="1" spc="620" dirty="0">
              <a:solidFill>
                <a:srgbClr val="FF0000"/>
              </a:solidFill>
            </a:endParaRPr>
          </a:p>
        </p:txBody>
      </p:sp>
      <p:cxnSp>
        <p:nvCxnSpPr>
          <p:cNvPr id="9" name="8 - Ευθύγραμμο βέλος σύνδεσης"/>
          <p:cNvCxnSpPr/>
          <p:nvPr/>
        </p:nvCxnSpPr>
        <p:spPr>
          <a:xfrm flipV="1">
            <a:off x="2571736" y="1500174"/>
            <a:ext cx="1643074" cy="2143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V="1">
            <a:off x="1500166" y="5643578"/>
            <a:ext cx="1000132" cy="642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4071934" y="5780782"/>
            <a:ext cx="5214974" cy="1077218"/>
          </a:xfrm>
          <a:prstGeom prst="rect">
            <a:avLst/>
          </a:prstGeom>
          <a:noFill/>
        </p:spPr>
        <p:txBody>
          <a:bodyPr wrap="square" rtlCol="0">
            <a:spAutoFit/>
          </a:bodyPr>
          <a:lstStyle/>
          <a:p>
            <a:r>
              <a:rPr lang="el-GR" sz="3200" dirty="0" smtClean="0"/>
              <a:t>Γενικά κύμα είναι ενέργεια …που ταξιδεύει</a:t>
            </a:r>
            <a:endParaRPr lang="el-G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srcRect/>
          <a:stretch>
            <a:fillRect/>
          </a:stretch>
        </p:blipFill>
        <p:spPr bwMode="auto">
          <a:xfrm>
            <a:off x="0" y="1285860"/>
            <a:ext cx="6000760" cy="1503365"/>
          </a:xfrm>
          <a:prstGeom prst="rect">
            <a:avLst/>
          </a:prstGeom>
          <a:noFill/>
          <a:ln w="9525">
            <a:noFill/>
            <a:miter lim="800000"/>
            <a:headEnd/>
            <a:tailEnd/>
          </a:ln>
          <a:effectLst/>
        </p:spPr>
      </p:pic>
      <p:sp>
        <p:nvSpPr>
          <p:cNvPr id="8" name="7 - TextBox"/>
          <p:cNvSpPr txBox="1"/>
          <p:nvPr/>
        </p:nvSpPr>
        <p:spPr>
          <a:xfrm>
            <a:off x="1285852"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κύματα</a:t>
            </a:r>
          </a:p>
          <a:p>
            <a:endParaRPr lang="el-GR" b="1" spc="620" dirty="0">
              <a:solidFill>
                <a:srgbClr val="FF0000"/>
              </a:solidFill>
            </a:endParaRPr>
          </a:p>
        </p:txBody>
      </p:sp>
      <p:cxnSp>
        <p:nvCxnSpPr>
          <p:cNvPr id="10" name="9 - Ευθύγραμμο βέλος σύνδεσης"/>
          <p:cNvCxnSpPr/>
          <p:nvPr/>
        </p:nvCxnSpPr>
        <p:spPr>
          <a:xfrm>
            <a:off x="2786050" y="2214554"/>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2571736" y="2357430"/>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sp>
        <p:nvSpPr>
          <p:cNvPr id="11" name="10 - Ορθογώνιο"/>
          <p:cNvSpPr/>
          <p:nvPr/>
        </p:nvSpPr>
        <p:spPr>
          <a:xfrm>
            <a:off x="214282" y="4572008"/>
            <a:ext cx="7786742" cy="1200329"/>
          </a:xfrm>
          <a:prstGeom prst="rect">
            <a:avLst/>
          </a:prstGeom>
        </p:spPr>
        <p:txBody>
          <a:bodyPr wrap="square">
            <a:spAutoFit/>
          </a:bodyPr>
          <a:lstStyle/>
          <a:p>
            <a:r>
              <a:rPr lang="el-GR" dirty="0" smtClean="0"/>
              <a:t>Τα σωματίδια του μέσου διάδοσης, εδώ  του ελατηρίου, </a:t>
            </a:r>
            <a:r>
              <a:rPr lang="el-GR" u="sng" dirty="0" smtClean="0"/>
              <a:t>ταλαντώνονται παράλληλα στη διεύθυνση διάδοσης του κύματος</a:t>
            </a:r>
            <a:r>
              <a:rPr lang="el-GR" dirty="0" smtClean="0"/>
              <a:t>.</a:t>
            </a:r>
          </a:p>
          <a:p>
            <a:endParaRPr lang="el-GR" dirty="0" smtClean="0"/>
          </a:p>
          <a:p>
            <a:r>
              <a:rPr lang="el-GR" dirty="0" smtClean="0"/>
              <a:t> Ένα τέτοιο κύμα ονομάζεται </a:t>
            </a:r>
            <a:r>
              <a:rPr lang="el-GR" b="1" dirty="0" smtClean="0"/>
              <a:t>διάμηκες </a:t>
            </a:r>
            <a:r>
              <a:rPr lang="el-GR" b="1" dirty="0" smtClean="0"/>
              <a:t>κύμα</a:t>
            </a:r>
            <a:r>
              <a:rPr lang="el-GR" dirty="0" smtClean="0"/>
              <a:t>. </a:t>
            </a:r>
            <a:endParaRPr lang="el-GR" dirty="0"/>
          </a:p>
        </p:txBody>
      </p:sp>
      <p:cxnSp>
        <p:nvCxnSpPr>
          <p:cNvPr id="17" name="16 - Ευθύγραμμο βέλος σύνδεσης"/>
          <p:cNvCxnSpPr/>
          <p:nvPr/>
        </p:nvCxnSpPr>
        <p:spPr>
          <a:xfrm rot="10800000">
            <a:off x="4286248" y="3429000"/>
            <a:ext cx="157163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6072198" y="2786058"/>
            <a:ext cx="2714644" cy="1200329"/>
          </a:xfrm>
          <a:prstGeom prst="rect">
            <a:avLst/>
          </a:prstGeom>
          <a:noFill/>
        </p:spPr>
        <p:txBody>
          <a:bodyPr wrap="square" rtlCol="0">
            <a:spAutoFit/>
          </a:bodyPr>
          <a:lstStyle/>
          <a:p>
            <a:r>
              <a:rPr lang="el-GR" dirty="0" smtClean="0"/>
              <a:t>Διεύθυνση ταλάντωσης των σωματιδίων του μέσου διάδοσης κύματος, εδώ του ελατηρίου.</a:t>
            </a:r>
            <a:endParaRPr lang="el-GR" dirty="0"/>
          </a:p>
        </p:txBody>
      </p:sp>
      <p:sp>
        <p:nvSpPr>
          <p:cNvPr id="23" name="22 - TextBox"/>
          <p:cNvSpPr txBox="1"/>
          <p:nvPr/>
        </p:nvSpPr>
        <p:spPr>
          <a:xfrm>
            <a:off x="142844" y="6211669"/>
            <a:ext cx="9001156" cy="646331"/>
          </a:xfrm>
          <a:prstGeom prst="rect">
            <a:avLst/>
          </a:prstGeom>
          <a:noFill/>
        </p:spPr>
        <p:txBody>
          <a:bodyPr wrap="square" rtlCol="0">
            <a:spAutoFit/>
          </a:bodyPr>
          <a:lstStyle/>
          <a:p>
            <a:r>
              <a:rPr lang="el-GR" b="1" dirty="0" smtClean="0"/>
              <a:t>Προσοχή  !!! </a:t>
            </a:r>
            <a:r>
              <a:rPr lang="el-GR" dirty="0" smtClean="0"/>
              <a:t>Τα διαμήκη κύματα διαδίδονται  μέσα στα </a:t>
            </a:r>
            <a:r>
              <a:rPr lang="el-GR" b="1" dirty="0" smtClean="0"/>
              <a:t>στερεά</a:t>
            </a:r>
            <a:r>
              <a:rPr lang="el-GR" dirty="0" smtClean="0"/>
              <a:t>, </a:t>
            </a:r>
            <a:r>
              <a:rPr lang="el-GR" b="1" dirty="0" smtClean="0"/>
              <a:t>υγρά</a:t>
            </a:r>
            <a:r>
              <a:rPr lang="el-GR" dirty="0" smtClean="0"/>
              <a:t> και </a:t>
            </a:r>
            <a:r>
              <a:rPr lang="el-GR" b="1" dirty="0" smtClean="0"/>
              <a:t>αέρια, </a:t>
            </a:r>
            <a:r>
              <a:rPr lang="el-GR" dirty="0" smtClean="0"/>
              <a:t>μάλιστα διαδίδονται με μεγαλύτερη ταχύτητα στα στερεά, μετά στα υγρά και τέλος στα αέρια</a:t>
            </a:r>
            <a:endParaRPr lang="el-GR" dirty="0"/>
          </a:p>
        </p:txBody>
      </p:sp>
      <p:cxnSp>
        <p:nvCxnSpPr>
          <p:cNvPr id="30" name="29 - Ευθύγραμμο βέλος σύνδεσης"/>
          <p:cNvCxnSpPr/>
          <p:nvPr/>
        </p:nvCxnSpPr>
        <p:spPr>
          <a:xfrm rot="10800000">
            <a:off x="2143108" y="1714488"/>
            <a:ext cx="192882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rot="10800000">
            <a:off x="3357554" y="1928802"/>
            <a:ext cx="1643074"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rot="10800000">
            <a:off x="1285852" y="1785926"/>
            <a:ext cx="157163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srcRect/>
          <a:stretch>
            <a:fillRect/>
          </a:stretch>
        </p:blipFill>
        <p:spPr bwMode="auto">
          <a:xfrm>
            <a:off x="0" y="1285860"/>
            <a:ext cx="6000760" cy="1503365"/>
          </a:xfrm>
          <a:prstGeom prst="rect">
            <a:avLst/>
          </a:prstGeom>
          <a:noFill/>
          <a:ln w="9525">
            <a:noFill/>
            <a:miter lim="800000"/>
            <a:headEnd/>
            <a:tailEnd/>
          </a:ln>
          <a:effectLst/>
        </p:spPr>
      </p:pic>
      <p:sp>
        <p:nvSpPr>
          <p:cNvPr id="8" name="7 - TextBox"/>
          <p:cNvSpPr txBox="1"/>
          <p:nvPr/>
        </p:nvSpPr>
        <p:spPr>
          <a:xfrm>
            <a:off x="1285852"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κύματα</a:t>
            </a:r>
          </a:p>
          <a:p>
            <a:endParaRPr lang="el-GR" b="1" spc="620" dirty="0">
              <a:solidFill>
                <a:srgbClr val="FF0000"/>
              </a:solidFill>
            </a:endParaRPr>
          </a:p>
        </p:txBody>
      </p:sp>
      <p:cxnSp>
        <p:nvCxnSpPr>
          <p:cNvPr id="10" name="9 - Ευθύγραμμο βέλος σύνδεσης"/>
          <p:cNvCxnSpPr/>
          <p:nvPr/>
        </p:nvCxnSpPr>
        <p:spPr>
          <a:xfrm>
            <a:off x="2643174" y="2357430"/>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2571736" y="2357430"/>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cxnSp>
        <p:nvCxnSpPr>
          <p:cNvPr id="17" name="16 - Ευθύγραμμο βέλος σύνδεσης"/>
          <p:cNvCxnSpPr/>
          <p:nvPr/>
        </p:nvCxnSpPr>
        <p:spPr>
          <a:xfrm rot="10800000">
            <a:off x="4572000" y="6143644"/>
            <a:ext cx="157163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rot="10800000">
            <a:off x="3929058" y="1857364"/>
            <a:ext cx="1643074"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6429356" y="5657671"/>
            <a:ext cx="2714644" cy="1200329"/>
          </a:xfrm>
          <a:prstGeom prst="rect">
            <a:avLst/>
          </a:prstGeom>
          <a:noFill/>
        </p:spPr>
        <p:txBody>
          <a:bodyPr wrap="square" rtlCol="0">
            <a:spAutoFit/>
          </a:bodyPr>
          <a:lstStyle/>
          <a:p>
            <a:r>
              <a:rPr lang="el-GR" dirty="0" smtClean="0"/>
              <a:t>Διεύθυνση ταλάντωσης ενός σημείου του μέσου διάδοσης κύματος, εδώ του ελατηρίου.</a:t>
            </a:r>
            <a:endParaRPr lang="el-GR" dirty="0"/>
          </a:p>
        </p:txBody>
      </p:sp>
      <p:cxnSp>
        <p:nvCxnSpPr>
          <p:cNvPr id="18" name="17 - Ευθύγραμμο βέλος σύνδεσης"/>
          <p:cNvCxnSpPr/>
          <p:nvPr/>
        </p:nvCxnSpPr>
        <p:spPr>
          <a:xfrm rot="5400000">
            <a:off x="3071802" y="2214554"/>
            <a:ext cx="2071702"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928662" y="3786190"/>
            <a:ext cx="4357718" cy="1200329"/>
          </a:xfrm>
          <a:prstGeom prst="rect">
            <a:avLst/>
          </a:prstGeom>
          <a:noFill/>
        </p:spPr>
        <p:txBody>
          <a:bodyPr wrap="square" rtlCol="0">
            <a:spAutoFit/>
          </a:bodyPr>
          <a:lstStyle/>
          <a:p>
            <a:r>
              <a:rPr lang="el-GR" dirty="0" smtClean="0"/>
              <a:t>Ένα τυχαίο σημείο του ελατηρίου ταλαντώνεται σε διεύθυνση που είναι παράλληλη, στη διεύθυνση διάδοσης του κύματος </a:t>
            </a:r>
            <a:endParaRPr lang="el-GR" dirty="0"/>
          </a:p>
        </p:txBody>
      </p:sp>
      <p:sp>
        <p:nvSpPr>
          <p:cNvPr id="20" name="19 - Έλλειψη"/>
          <p:cNvSpPr/>
          <p:nvPr/>
        </p:nvSpPr>
        <p:spPr>
          <a:xfrm>
            <a:off x="4714876" y="1785926"/>
            <a:ext cx="71438"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blinds(horizontal)">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srcRect/>
          <a:stretch>
            <a:fillRect/>
          </a:stretch>
        </p:blipFill>
        <p:spPr bwMode="auto">
          <a:xfrm>
            <a:off x="0" y="2143116"/>
            <a:ext cx="7228147" cy="1146175"/>
          </a:xfrm>
          <a:prstGeom prst="rect">
            <a:avLst/>
          </a:prstGeom>
          <a:noFill/>
          <a:ln w="9525">
            <a:noFill/>
            <a:miter lim="800000"/>
            <a:headEnd/>
            <a:tailEnd/>
          </a:ln>
          <a:effectLst/>
        </p:spPr>
      </p:pic>
      <p:sp>
        <p:nvSpPr>
          <p:cNvPr id="8" name="7 - TextBox"/>
          <p:cNvSpPr txBox="1"/>
          <p:nvPr/>
        </p:nvSpPr>
        <p:spPr>
          <a:xfrm>
            <a:off x="1285852" y="214290"/>
            <a:ext cx="6072230" cy="369332"/>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a:t>
            </a:r>
            <a:r>
              <a:rPr lang="el-GR" b="1" dirty="0" smtClean="0">
                <a:solidFill>
                  <a:schemeClr val="accent6">
                    <a:lumMod val="50000"/>
                  </a:schemeClr>
                </a:solidFill>
              </a:rPr>
              <a:t>κύματα</a:t>
            </a:r>
            <a:endParaRPr lang="el-GR" b="1" spc="620" dirty="0">
              <a:solidFill>
                <a:srgbClr val="FF0000"/>
              </a:solidFill>
            </a:endParaRPr>
          </a:p>
        </p:txBody>
      </p:sp>
      <p:sp>
        <p:nvSpPr>
          <p:cNvPr id="9" name="8 - TextBox"/>
          <p:cNvSpPr txBox="1"/>
          <p:nvPr/>
        </p:nvSpPr>
        <p:spPr>
          <a:xfrm>
            <a:off x="285720" y="4429132"/>
            <a:ext cx="8358214" cy="646331"/>
          </a:xfrm>
          <a:prstGeom prst="rect">
            <a:avLst/>
          </a:prstGeom>
          <a:noFill/>
        </p:spPr>
        <p:txBody>
          <a:bodyPr wrap="square" rtlCol="0">
            <a:spAutoFit/>
          </a:bodyPr>
          <a:lstStyle/>
          <a:p>
            <a:r>
              <a:rPr lang="el-GR" dirty="0" smtClean="0"/>
              <a:t>Σε ένα </a:t>
            </a:r>
            <a:r>
              <a:rPr lang="el-GR" dirty="0" smtClean="0"/>
              <a:t>διάμηκες μηχανικό </a:t>
            </a:r>
            <a:r>
              <a:rPr lang="el-GR" dirty="0" smtClean="0"/>
              <a:t>κύμα δημιουργούνται </a:t>
            </a:r>
            <a:r>
              <a:rPr lang="el-GR" b="1" dirty="0" smtClean="0"/>
              <a:t>πυκνώματα </a:t>
            </a:r>
            <a:r>
              <a:rPr lang="el-GR" dirty="0" smtClean="0"/>
              <a:t>και </a:t>
            </a:r>
            <a:r>
              <a:rPr lang="el-GR" b="1" dirty="0" smtClean="0"/>
              <a:t>αραιώματα</a:t>
            </a:r>
            <a:r>
              <a:rPr lang="el-GR" dirty="0" smtClean="0"/>
              <a:t>, όπως φαίνονται στην εικόνα.</a:t>
            </a:r>
          </a:p>
        </p:txBody>
      </p:sp>
      <p:cxnSp>
        <p:nvCxnSpPr>
          <p:cNvPr id="10" name="9 - Ευθύγραμμο βέλος σύνδεσης"/>
          <p:cNvCxnSpPr/>
          <p:nvPr/>
        </p:nvCxnSpPr>
        <p:spPr>
          <a:xfrm>
            <a:off x="6357950" y="3000372"/>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7000892" y="3143248"/>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cxnSp>
        <p:nvCxnSpPr>
          <p:cNvPr id="13" name="12 - Ευθύγραμμο βέλος σύνδεσης"/>
          <p:cNvCxnSpPr/>
          <p:nvPr/>
        </p:nvCxnSpPr>
        <p:spPr>
          <a:xfrm rot="5400000">
            <a:off x="4643438" y="3143248"/>
            <a:ext cx="78581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5400000">
            <a:off x="1965307" y="3178173"/>
            <a:ext cx="928694" cy="14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4572000" y="3571876"/>
            <a:ext cx="1045927" cy="369332"/>
          </a:xfrm>
          <a:prstGeom prst="rect">
            <a:avLst/>
          </a:prstGeom>
          <a:noFill/>
        </p:spPr>
        <p:txBody>
          <a:bodyPr wrap="none" rtlCol="0">
            <a:spAutoFit/>
          </a:bodyPr>
          <a:lstStyle/>
          <a:p>
            <a:r>
              <a:rPr lang="el-GR" dirty="0" smtClean="0"/>
              <a:t>αραίωμα</a:t>
            </a:r>
            <a:endParaRPr lang="el-GR" dirty="0"/>
          </a:p>
        </p:txBody>
      </p:sp>
      <p:sp>
        <p:nvSpPr>
          <p:cNvPr id="22" name="21 - TextBox"/>
          <p:cNvSpPr txBox="1"/>
          <p:nvPr/>
        </p:nvSpPr>
        <p:spPr>
          <a:xfrm>
            <a:off x="1714480" y="3714752"/>
            <a:ext cx="1045927" cy="369332"/>
          </a:xfrm>
          <a:prstGeom prst="rect">
            <a:avLst/>
          </a:prstGeom>
          <a:noFill/>
        </p:spPr>
        <p:txBody>
          <a:bodyPr wrap="none" rtlCol="0">
            <a:spAutoFit/>
          </a:bodyPr>
          <a:lstStyle/>
          <a:p>
            <a:r>
              <a:rPr lang="el-GR" dirty="0" smtClean="0"/>
              <a:t>αραίωμα</a:t>
            </a:r>
            <a:endParaRPr lang="el-GR" dirty="0"/>
          </a:p>
        </p:txBody>
      </p:sp>
      <p:cxnSp>
        <p:nvCxnSpPr>
          <p:cNvPr id="24" name="23 - Ευθύγραμμο βέλος σύνδεσης"/>
          <p:cNvCxnSpPr/>
          <p:nvPr/>
        </p:nvCxnSpPr>
        <p:spPr>
          <a:xfrm rot="5400000" flipH="1" flipV="1">
            <a:off x="5500694" y="207167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5400000" flipH="1" flipV="1">
            <a:off x="3536149" y="210739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3428992" y="1571612"/>
            <a:ext cx="1143008" cy="369332"/>
          </a:xfrm>
          <a:prstGeom prst="rect">
            <a:avLst/>
          </a:prstGeom>
          <a:noFill/>
        </p:spPr>
        <p:txBody>
          <a:bodyPr wrap="square" rtlCol="0">
            <a:spAutoFit/>
          </a:bodyPr>
          <a:lstStyle/>
          <a:p>
            <a:r>
              <a:rPr lang="el-GR" dirty="0" smtClean="0"/>
              <a:t>πύκνωμα</a:t>
            </a:r>
            <a:endParaRPr lang="el-GR" dirty="0"/>
          </a:p>
        </p:txBody>
      </p:sp>
      <p:sp>
        <p:nvSpPr>
          <p:cNvPr id="28" name="27 - TextBox"/>
          <p:cNvSpPr txBox="1"/>
          <p:nvPr/>
        </p:nvSpPr>
        <p:spPr>
          <a:xfrm>
            <a:off x="5357818" y="1428736"/>
            <a:ext cx="1214446" cy="369332"/>
          </a:xfrm>
          <a:prstGeom prst="rect">
            <a:avLst/>
          </a:prstGeom>
          <a:noFill/>
        </p:spPr>
        <p:txBody>
          <a:bodyPr wrap="square" rtlCol="0">
            <a:spAutoFit/>
          </a:bodyPr>
          <a:lstStyle/>
          <a:p>
            <a:r>
              <a:rPr lang="el-GR" dirty="0" smtClean="0"/>
              <a:t>πύκνωμα</a:t>
            </a:r>
            <a:endParaRPr lang="el-GR" dirty="0"/>
          </a:p>
        </p:txBody>
      </p:sp>
      <p:pic>
        <p:nvPicPr>
          <p:cNvPr id="25" name="Picture 2"/>
          <p:cNvPicPr>
            <a:picLocks noChangeAspect="1" noChangeArrowheads="1"/>
          </p:cNvPicPr>
          <p:nvPr/>
        </p:nvPicPr>
        <p:blipFill>
          <a:blip r:embed="rId3"/>
          <a:srcRect/>
          <a:stretch>
            <a:fillRect/>
          </a:stretch>
        </p:blipFill>
        <p:spPr bwMode="auto">
          <a:xfrm>
            <a:off x="5143504" y="5500702"/>
            <a:ext cx="4000496" cy="12282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linds(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linds(horizontal)">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1" grpId="0"/>
      <p:bldP spid="22"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rot="2068263">
            <a:off x="110902" y="460164"/>
            <a:ext cx="2280390" cy="2109191"/>
          </a:xfrm>
          <a:prstGeom prst="rect">
            <a:avLst/>
          </a:prstGeom>
          <a:noFill/>
          <a:ln w="9525">
            <a:noFill/>
            <a:miter lim="800000"/>
            <a:headEnd/>
            <a:tailEnd/>
          </a:ln>
          <a:effectLst/>
        </p:spPr>
      </p:pic>
      <p:sp>
        <p:nvSpPr>
          <p:cNvPr id="8" name="7 - TextBox"/>
          <p:cNvSpPr txBox="1"/>
          <p:nvPr/>
        </p:nvSpPr>
        <p:spPr>
          <a:xfrm>
            <a:off x="2000232" y="928670"/>
            <a:ext cx="3000396" cy="830997"/>
          </a:xfrm>
          <a:prstGeom prst="rect">
            <a:avLst/>
          </a:prstGeom>
          <a:noFill/>
        </p:spPr>
        <p:txBody>
          <a:bodyPr wrap="square" rtlCol="0">
            <a:spAutoFit/>
          </a:bodyPr>
          <a:lstStyle/>
          <a:p>
            <a:r>
              <a:rPr lang="el-GR" sz="1600" dirty="0" smtClean="0"/>
              <a:t>Ο μηχανισμός που έχει μέσα η σύριγγα ονομάζεται  έμβολο</a:t>
            </a:r>
          </a:p>
          <a:p>
            <a:endParaRPr lang="en-US" sz="1600" dirty="0" smtClean="0"/>
          </a:p>
        </p:txBody>
      </p:sp>
      <p:pic>
        <p:nvPicPr>
          <p:cNvPr id="1026" name="Picture 2"/>
          <p:cNvPicPr>
            <a:picLocks noChangeAspect="1" noChangeArrowheads="1"/>
          </p:cNvPicPr>
          <p:nvPr/>
        </p:nvPicPr>
        <p:blipFill>
          <a:blip r:embed="rId3"/>
          <a:srcRect/>
          <a:stretch>
            <a:fillRect/>
          </a:stretch>
        </p:blipFill>
        <p:spPr bwMode="auto">
          <a:xfrm rot="1516833">
            <a:off x="6063712" y="1688777"/>
            <a:ext cx="1595446" cy="4667401"/>
          </a:xfrm>
          <a:prstGeom prst="rect">
            <a:avLst/>
          </a:prstGeom>
          <a:noFill/>
          <a:ln w="9525">
            <a:noFill/>
            <a:miter lim="800000"/>
            <a:headEnd/>
            <a:tailEnd/>
          </a:ln>
          <a:effectLst/>
        </p:spPr>
      </p:pic>
      <p:sp>
        <p:nvSpPr>
          <p:cNvPr id="11" name="10 - Ορθογώνιο"/>
          <p:cNvSpPr/>
          <p:nvPr/>
        </p:nvSpPr>
        <p:spPr>
          <a:xfrm>
            <a:off x="5357818" y="2428868"/>
            <a:ext cx="901850" cy="369332"/>
          </a:xfrm>
          <a:prstGeom prst="rect">
            <a:avLst/>
          </a:prstGeom>
        </p:spPr>
        <p:txBody>
          <a:bodyPr wrap="none">
            <a:spAutoFit/>
          </a:bodyPr>
          <a:lstStyle/>
          <a:p>
            <a:r>
              <a:rPr lang="el-GR" b="1" dirty="0" smtClean="0"/>
              <a:t>έμβολο</a:t>
            </a:r>
            <a:endParaRPr lang="el-GR" dirty="0"/>
          </a:p>
        </p:txBody>
      </p:sp>
      <p:cxnSp>
        <p:nvCxnSpPr>
          <p:cNvPr id="13" name="12 - Ευθύγραμμο βέλος σύνδεσης"/>
          <p:cNvCxnSpPr>
            <a:endCxn id="11" idx="3"/>
          </p:cNvCxnSpPr>
          <p:nvPr/>
        </p:nvCxnSpPr>
        <p:spPr>
          <a:xfrm rot="10800000">
            <a:off x="6259668" y="2613534"/>
            <a:ext cx="955538" cy="315400"/>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1142976" y="714356"/>
            <a:ext cx="2428892" cy="214314"/>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24 - Ομάδα"/>
          <p:cNvGrpSpPr/>
          <p:nvPr/>
        </p:nvGrpSpPr>
        <p:grpSpPr>
          <a:xfrm rot="16200000">
            <a:off x="2670436" y="-955980"/>
            <a:ext cx="1659988" cy="5857916"/>
            <a:chOff x="6357950" y="2143116"/>
            <a:chExt cx="1659988" cy="3649256"/>
          </a:xfrm>
        </p:grpSpPr>
        <p:sp>
          <p:nvSpPr>
            <p:cNvPr id="17" name="16 - Ελεύθερη σχεδίαση"/>
            <p:cNvSpPr/>
            <p:nvPr/>
          </p:nvSpPr>
          <p:spPr>
            <a:xfrm>
              <a:off x="6357950" y="3429000"/>
              <a:ext cx="1659988" cy="2363372"/>
            </a:xfrm>
            <a:custGeom>
              <a:avLst/>
              <a:gdLst>
                <a:gd name="connsiteX0" fmla="*/ 0 w 1659988"/>
                <a:gd name="connsiteY0" fmla="*/ 70338 h 2363372"/>
                <a:gd name="connsiteX1" fmla="*/ 0 w 1659988"/>
                <a:gd name="connsiteY1" fmla="*/ 2349304 h 2363372"/>
                <a:gd name="connsiteX2" fmla="*/ 1659988 w 1659988"/>
                <a:gd name="connsiteY2" fmla="*/ 2363372 h 2363372"/>
                <a:gd name="connsiteX3" fmla="*/ 1645920 w 1659988"/>
                <a:gd name="connsiteY3" fmla="*/ 0 h 2363372"/>
                <a:gd name="connsiteX4" fmla="*/ 1645920 w 1659988"/>
                <a:gd name="connsiteY4" fmla="*/ 0 h 236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988" h="2363372">
                  <a:moveTo>
                    <a:pt x="0" y="70338"/>
                  </a:moveTo>
                  <a:lnTo>
                    <a:pt x="0" y="2349304"/>
                  </a:lnTo>
                  <a:lnTo>
                    <a:pt x="1659988" y="2363372"/>
                  </a:lnTo>
                  <a:cubicBezTo>
                    <a:pt x="1655271" y="1575582"/>
                    <a:pt x="1645920" y="787805"/>
                    <a:pt x="1645920" y="0"/>
                  </a:cubicBezTo>
                  <a:lnTo>
                    <a:pt x="1645920" y="0"/>
                  </a:lnTo>
                </a:path>
              </a:pathLst>
            </a:custGeom>
            <a:ln w="857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17 - Ελεύθερη σχεδίαση"/>
            <p:cNvSpPr/>
            <p:nvPr/>
          </p:nvSpPr>
          <p:spPr>
            <a:xfrm>
              <a:off x="6380620" y="4170408"/>
              <a:ext cx="1603717" cy="1575581"/>
            </a:xfrm>
            <a:custGeom>
              <a:avLst/>
              <a:gdLst>
                <a:gd name="connsiteX0" fmla="*/ 28135 w 1603717"/>
                <a:gd name="connsiteY0" fmla="*/ 14068 h 1575581"/>
                <a:gd name="connsiteX1" fmla="*/ 1589649 w 1603717"/>
                <a:gd name="connsiteY1" fmla="*/ 0 h 1575581"/>
                <a:gd name="connsiteX2" fmla="*/ 1603717 w 1603717"/>
                <a:gd name="connsiteY2" fmla="*/ 1575581 h 1575581"/>
                <a:gd name="connsiteX3" fmla="*/ 0 w 1603717"/>
                <a:gd name="connsiteY3" fmla="*/ 1561514 h 1575581"/>
                <a:gd name="connsiteX4" fmla="*/ 28135 w 1603717"/>
                <a:gd name="connsiteY4" fmla="*/ 14068 h 157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717" h="1575581">
                  <a:moveTo>
                    <a:pt x="28135" y="14068"/>
                  </a:moveTo>
                  <a:lnTo>
                    <a:pt x="1589649" y="0"/>
                  </a:lnTo>
                  <a:lnTo>
                    <a:pt x="1603717" y="1575581"/>
                  </a:lnTo>
                  <a:lnTo>
                    <a:pt x="0" y="1561514"/>
                  </a:lnTo>
                  <a:lnTo>
                    <a:pt x="28135" y="1406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 Ορθογώνιο"/>
            <p:cNvSpPr/>
            <p:nvPr/>
          </p:nvSpPr>
          <p:spPr>
            <a:xfrm>
              <a:off x="6357950" y="4000504"/>
              <a:ext cx="1643074" cy="2143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 Ορθογώνιο"/>
            <p:cNvSpPr/>
            <p:nvPr/>
          </p:nvSpPr>
          <p:spPr>
            <a:xfrm>
              <a:off x="7000892" y="2143116"/>
              <a:ext cx="357190" cy="1857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14 - Ορθογώνιο"/>
          <p:cNvSpPr/>
          <p:nvPr/>
        </p:nvSpPr>
        <p:spPr>
          <a:xfrm rot="1351594">
            <a:off x="1536508" y="1801714"/>
            <a:ext cx="901850" cy="369332"/>
          </a:xfrm>
          <a:prstGeom prst="rect">
            <a:avLst/>
          </a:prstGeom>
        </p:spPr>
        <p:txBody>
          <a:bodyPr wrap="none">
            <a:spAutoFit/>
          </a:bodyPr>
          <a:lstStyle/>
          <a:p>
            <a:r>
              <a:rPr lang="el-GR" b="1" dirty="0" smtClean="0"/>
              <a:t>έμβολο</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1000100" y="785794"/>
            <a:ext cx="6715172" cy="2200284"/>
          </a:xfrm>
          <a:prstGeom prst="rect">
            <a:avLst/>
          </a:prstGeom>
          <a:noFill/>
          <a:ln w="9525">
            <a:noFill/>
            <a:miter lim="800000"/>
            <a:headEnd/>
            <a:tailEnd/>
          </a:ln>
          <a:effectLst/>
        </p:spPr>
      </p:pic>
      <p:sp>
        <p:nvSpPr>
          <p:cNvPr id="8" name="7 - TextBox"/>
          <p:cNvSpPr txBox="1"/>
          <p:nvPr/>
        </p:nvSpPr>
        <p:spPr>
          <a:xfrm>
            <a:off x="1214414" y="0"/>
            <a:ext cx="6072230" cy="369332"/>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κύματα</a:t>
            </a:r>
            <a:endParaRPr lang="el-GR" b="1" spc="620" dirty="0">
              <a:solidFill>
                <a:srgbClr val="FF0000"/>
              </a:solidFill>
            </a:endParaRPr>
          </a:p>
        </p:txBody>
      </p:sp>
      <p:cxnSp>
        <p:nvCxnSpPr>
          <p:cNvPr id="13" name="12 - Ευθύγραμμο βέλος σύνδεσης"/>
          <p:cNvCxnSpPr/>
          <p:nvPr/>
        </p:nvCxnSpPr>
        <p:spPr>
          <a:xfrm rot="16200000" flipH="1">
            <a:off x="5000628" y="2428868"/>
            <a:ext cx="1214446"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5400000">
            <a:off x="3358348" y="2570950"/>
            <a:ext cx="1357322" cy="35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5429256" y="3214686"/>
            <a:ext cx="1045927" cy="369332"/>
          </a:xfrm>
          <a:prstGeom prst="rect">
            <a:avLst/>
          </a:prstGeom>
          <a:noFill/>
        </p:spPr>
        <p:txBody>
          <a:bodyPr wrap="none" rtlCol="0">
            <a:spAutoFit/>
          </a:bodyPr>
          <a:lstStyle/>
          <a:p>
            <a:r>
              <a:rPr lang="el-GR" dirty="0" smtClean="0"/>
              <a:t>αραίωμα</a:t>
            </a:r>
            <a:endParaRPr lang="el-GR" dirty="0"/>
          </a:p>
        </p:txBody>
      </p:sp>
      <p:sp>
        <p:nvSpPr>
          <p:cNvPr id="22" name="21 - TextBox"/>
          <p:cNvSpPr txBox="1"/>
          <p:nvPr/>
        </p:nvSpPr>
        <p:spPr>
          <a:xfrm>
            <a:off x="3357554" y="3357562"/>
            <a:ext cx="1045927" cy="369332"/>
          </a:xfrm>
          <a:prstGeom prst="rect">
            <a:avLst/>
          </a:prstGeom>
          <a:noFill/>
        </p:spPr>
        <p:txBody>
          <a:bodyPr wrap="none" rtlCol="0">
            <a:spAutoFit/>
          </a:bodyPr>
          <a:lstStyle/>
          <a:p>
            <a:r>
              <a:rPr lang="el-GR" dirty="0" smtClean="0"/>
              <a:t>αραίωμα</a:t>
            </a:r>
            <a:endParaRPr lang="el-GR" dirty="0"/>
          </a:p>
        </p:txBody>
      </p:sp>
      <p:cxnSp>
        <p:nvCxnSpPr>
          <p:cNvPr id="24" name="23 - Ευθύγραμμο βέλος σύνδεσης"/>
          <p:cNvCxnSpPr/>
          <p:nvPr/>
        </p:nvCxnSpPr>
        <p:spPr>
          <a:xfrm rot="5400000" flipH="1" flipV="1">
            <a:off x="4822033" y="1321579"/>
            <a:ext cx="714380"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16200000" flipV="1">
            <a:off x="4000496" y="1071546"/>
            <a:ext cx="642942"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3500430" y="714356"/>
            <a:ext cx="1143008" cy="369332"/>
          </a:xfrm>
          <a:prstGeom prst="rect">
            <a:avLst/>
          </a:prstGeom>
          <a:noFill/>
        </p:spPr>
        <p:txBody>
          <a:bodyPr wrap="square" rtlCol="0">
            <a:spAutoFit/>
          </a:bodyPr>
          <a:lstStyle/>
          <a:p>
            <a:r>
              <a:rPr lang="el-GR" dirty="0" smtClean="0"/>
              <a:t>πύκνωμα</a:t>
            </a:r>
            <a:endParaRPr lang="el-GR" dirty="0"/>
          </a:p>
        </p:txBody>
      </p:sp>
      <p:sp>
        <p:nvSpPr>
          <p:cNvPr id="28" name="27 - TextBox"/>
          <p:cNvSpPr txBox="1"/>
          <p:nvPr/>
        </p:nvSpPr>
        <p:spPr>
          <a:xfrm>
            <a:off x="4786314" y="714356"/>
            <a:ext cx="1214446" cy="369332"/>
          </a:xfrm>
          <a:prstGeom prst="rect">
            <a:avLst/>
          </a:prstGeom>
          <a:noFill/>
        </p:spPr>
        <p:txBody>
          <a:bodyPr wrap="square" rtlCol="0">
            <a:spAutoFit/>
          </a:bodyPr>
          <a:lstStyle/>
          <a:p>
            <a:r>
              <a:rPr lang="el-GR" dirty="0" smtClean="0"/>
              <a:t>πύκνωμα</a:t>
            </a:r>
            <a:endParaRPr lang="el-GR" dirty="0"/>
          </a:p>
        </p:txBody>
      </p:sp>
      <p:sp>
        <p:nvSpPr>
          <p:cNvPr id="29" name="28 - TextBox"/>
          <p:cNvSpPr txBox="1"/>
          <p:nvPr/>
        </p:nvSpPr>
        <p:spPr>
          <a:xfrm>
            <a:off x="4143372" y="1571612"/>
            <a:ext cx="2571768" cy="369332"/>
          </a:xfrm>
          <a:prstGeom prst="rect">
            <a:avLst/>
          </a:prstGeom>
          <a:noFill/>
        </p:spPr>
        <p:txBody>
          <a:bodyPr wrap="square" rtlCol="0">
            <a:spAutoFit/>
          </a:bodyPr>
          <a:lstStyle/>
          <a:p>
            <a:r>
              <a:rPr lang="el-GR" dirty="0" smtClean="0"/>
              <a:t>Α      έ      ρ      α     ς</a:t>
            </a:r>
            <a:endParaRPr lang="el-GR" dirty="0"/>
          </a:p>
        </p:txBody>
      </p:sp>
      <p:sp>
        <p:nvSpPr>
          <p:cNvPr id="30" name="29 - TextBox"/>
          <p:cNvSpPr txBox="1"/>
          <p:nvPr/>
        </p:nvSpPr>
        <p:spPr>
          <a:xfrm>
            <a:off x="1571604" y="1714488"/>
            <a:ext cx="1571636" cy="369332"/>
          </a:xfrm>
          <a:prstGeom prst="rect">
            <a:avLst/>
          </a:prstGeom>
          <a:noFill/>
        </p:spPr>
        <p:txBody>
          <a:bodyPr wrap="square" rtlCol="0">
            <a:spAutoFit/>
          </a:bodyPr>
          <a:lstStyle/>
          <a:p>
            <a:r>
              <a:rPr lang="el-GR" dirty="0" smtClean="0"/>
              <a:t>Έ  μ β ο λ ο</a:t>
            </a:r>
            <a:endParaRPr lang="el-GR" dirty="0"/>
          </a:p>
        </p:txBody>
      </p:sp>
      <p:sp>
        <p:nvSpPr>
          <p:cNvPr id="16" name="15 - Ορθογώνιο"/>
          <p:cNvSpPr/>
          <p:nvPr/>
        </p:nvSpPr>
        <p:spPr>
          <a:xfrm>
            <a:off x="642910" y="4143380"/>
            <a:ext cx="7143784" cy="2585323"/>
          </a:xfrm>
          <a:prstGeom prst="rect">
            <a:avLst/>
          </a:prstGeom>
        </p:spPr>
        <p:txBody>
          <a:bodyPr wrap="square">
            <a:spAutoFit/>
          </a:bodyPr>
          <a:lstStyle/>
          <a:p>
            <a:r>
              <a:rPr lang="el-GR" dirty="0" smtClean="0"/>
              <a:t>Στην παραπάνω εικόνα, έχουμε έναν σωλήνα ο οποίος είναι κλειστός στο ένα άκρο του, ενώ το άλλο κλείνεται με ένα έμβολο</a:t>
            </a:r>
            <a:r>
              <a:rPr lang="el-GR" dirty="0" smtClean="0"/>
              <a:t>.</a:t>
            </a:r>
          </a:p>
          <a:p>
            <a:r>
              <a:rPr lang="el-GR" dirty="0" smtClean="0"/>
              <a:t> </a:t>
            </a:r>
            <a:r>
              <a:rPr lang="el-GR" dirty="0" smtClean="0"/>
              <a:t>Αν μετακινήσεις το έμβολο μπρος ή πίσω, τότε στο χώρο μέσα στο σωλήνα που είναι ακριβώς πίσω από το </a:t>
            </a:r>
            <a:r>
              <a:rPr lang="el-GR" dirty="0" smtClean="0"/>
              <a:t>έμβολο, </a:t>
            </a:r>
            <a:r>
              <a:rPr lang="el-GR" dirty="0" smtClean="0"/>
              <a:t>δημιουργούνται στρώματα αέρα μεγάλης και μικρής πίεσης ή μεγάλης και μικρής πυκνότητας αντίστοιχα (πυκνώματα ή αραιώματα). </a:t>
            </a:r>
          </a:p>
          <a:p>
            <a:endParaRPr lang="el-GR" dirty="0" smtClean="0"/>
          </a:p>
          <a:p>
            <a:r>
              <a:rPr lang="el-GR" dirty="0" smtClean="0"/>
              <a:t>Τα πυκνώματα και αραιώματα αυτά διαδίδονται κατά μήκος του σωλήνα μέσα στο αέριο.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28"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1000100" y="785794"/>
            <a:ext cx="6715172" cy="2200284"/>
          </a:xfrm>
          <a:prstGeom prst="rect">
            <a:avLst/>
          </a:prstGeom>
          <a:noFill/>
          <a:ln w="9525">
            <a:noFill/>
            <a:miter lim="800000"/>
            <a:headEnd/>
            <a:tailEnd/>
          </a:ln>
          <a:effectLst/>
        </p:spPr>
      </p:pic>
      <p:sp>
        <p:nvSpPr>
          <p:cNvPr id="8" name="7 - TextBox"/>
          <p:cNvSpPr txBox="1"/>
          <p:nvPr/>
        </p:nvSpPr>
        <p:spPr>
          <a:xfrm>
            <a:off x="1214414" y="0"/>
            <a:ext cx="6072230" cy="369332"/>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a:t>
            </a:r>
            <a:r>
              <a:rPr lang="el-GR" b="1" dirty="0" smtClean="0">
                <a:solidFill>
                  <a:schemeClr val="accent6">
                    <a:lumMod val="50000"/>
                  </a:schemeClr>
                </a:solidFill>
              </a:rPr>
              <a:t>κύματα</a:t>
            </a:r>
            <a:endParaRPr lang="el-GR" b="1" spc="620" dirty="0">
              <a:solidFill>
                <a:srgbClr val="FF0000"/>
              </a:solidFill>
            </a:endParaRPr>
          </a:p>
        </p:txBody>
      </p:sp>
      <p:cxnSp>
        <p:nvCxnSpPr>
          <p:cNvPr id="13" name="12 - Ευθύγραμμο βέλος σύνδεσης"/>
          <p:cNvCxnSpPr/>
          <p:nvPr/>
        </p:nvCxnSpPr>
        <p:spPr>
          <a:xfrm rot="16200000" flipH="1">
            <a:off x="5000628" y="2428868"/>
            <a:ext cx="1214446"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5400000">
            <a:off x="3358348" y="2570950"/>
            <a:ext cx="1357322" cy="35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5429256" y="3214686"/>
            <a:ext cx="1045927" cy="369332"/>
          </a:xfrm>
          <a:prstGeom prst="rect">
            <a:avLst/>
          </a:prstGeom>
          <a:noFill/>
        </p:spPr>
        <p:txBody>
          <a:bodyPr wrap="none" rtlCol="0">
            <a:spAutoFit/>
          </a:bodyPr>
          <a:lstStyle/>
          <a:p>
            <a:r>
              <a:rPr lang="el-GR" dirty="0" smtClean="0"/>
              <a:t>αραίωμα</a:t>
            </a:r>
            <a:endParaRPr lang="el-GR" dirty="0"/>
          </a:p>
        </p:txBody>
      </p:sp>
      <p:sp>
        <p:nvSpPr>
          <p:cNvPr id="22" name="21 - TextBox"/>
          <p:cNvSpPr txBox="1"/>
          <p:nvPr/>
        </p:nvSpPr>
        <p:spPr>
          <a:xfrm>
            <a:off x="3357554" y="3357562"/>
            <a:ext cx="1045927" cy="369332"/>
          </a:xfrm>
          <a:prstGeom prst="rect">
            <a:avLst/>
          </a:prstGeom>
          <a:noFill/>
        </p:spPr>
        <p:txBody>
          <a:bodyPr wrap="none" rtlCol="0">
            <a:spAutoFit/>
          </a:bodyPr>
          <a:lstStyle/>
          <a:p>
            <a:r>
              <a:rPr lang="el-GR" dirty="0" smtClean="0"/>
              <a:t>αραίωμα</a:t>
            </a:r>
            <a:endParaRPr lang="el-GR" dirty="0"/>
          </a:p>
        </p:txBody>
      </p:sp>
      <p:cxnSp>
        <p:nvCxnSpPr>
          <p:cNvPr id="24" name="23 - Ευθύγραμμο βέλος σύνδεσης"/>
          <p:cNvCxnSpPr/>
          <p:nvPr/>
        </p:nvCxnSpPr>
        <p:spPr>
          <a:xfrm rot="5400000" flipH="1" flipV="1">
            <a:off x="4822033" y="1321579"/>
            <a:ext cx="714380"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16200000" flipV="1">
            <a:off x="4000496" y="1071546"/>
            <a:ext cx="642942"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3500430" y="714356"/>
            <a:ext cx="1143008" cy="369332"/>
          </a:xfrm>
          <a:prstGeom prst="rect">
            <a:avLst/>
          </a:prstGeom>
          <a:noFill/>
        </p:spPr>
        <p:txBody>
          <a:bodyPr wrap="square" rtlCol="0">
            <a:spAutoFit/>
          </a:bodyPr>
          <a:lstStyle/>
          <a:p>
            <a:r>
              <a:rPr lang="el-GR" dirty="0" smtClean="0"/>
              <a:t>πύκνωμα</a:t>
            </a:r>
            <a:endParaRPr lang="el-GR" dirty="0"/>
          </a:p>
        </p:txBody>
      </p:sp>
      <p:sp>
        <p:nvSpPr>
          <p:cNvPr id="28" name="27 - TextBox"/>
          <p:cNvSpPr txBox="1"/>
          <p:nvPr/>
        </p:nvSpPr>
        <p:spPr>
          <a:xfrm>
            <a:off x="4786314" y="714356"/>
            <a:ext cx="1214446" cy="369332"/>
          </a:xfrm>
          <a:prstGeom prst="rect">
            <a:avLst/>
          </a:prstGeom>
          <a:noFill/>
        </p:spPr>
        <p:txBody>
          <a:bodyPr wrap="square" rtlCol="0">
            <a:spAutoFit/>
          </a:bodyPr>
          <a:lstStyle/>
          <a:p>
            <a:r>
              <a:rPr lang="el-GR" dirty="0" smtClean="0"/>
              <a:t>πύκνωμα</a:t>
            </a:r>
            <a:endParaRPr lang="el-GR" dirty="0"/>
          </a:p>
        </p:txBody>
      </p:sp>
      <p:pic>
        <p:nvPicPr>
          <p:cNvPr id="6146" name="Picture 2"/>
          <p:cNvPicPr>
            <a:picLocks noChangeAspect="1" noChangeArrowheads="1"/>
          </p:cNvPicPr>
          <p:nvPr/>
        </p:nvPicPr>
        <p:blipFill>
          <a:blip r:embed="rId3"/>
          <a:srcRect/>
          <a:stretch>
            <a:fillRect/>
          </a:stretch>
        </p:blipFill>
        <p:spPr bwMode="auto">
          <a:xfrm>
            <a:off x="6643702" y="6134186"/>
            <a:ext cx="2357422" cy="723814"/>
          </a:xfrm>
          <a:prstGeom prst="rect">
            <a:avLst/>
          </a:prstGeom>
          <a:noFill/>
          <a:ln w="9525">
            <a:noFill/>
            <a:miter lim="800000"/>
            <a:headEnd/>
            <a:tailEnd/>
          </a:ln>
          <a:effectLst/>
        </p:spPr>
      </p:pic>
      <p:sp>
        <p:nvSpPr>
          <p:cNvPr id="29" name="28 - TextBox"/>
          <p:cNvSpPr txBox="1"/>
          <p:nvPr/>
        </p:nvSpPr>
        <p:spPr>
          <a:xfrm>
            <a:off x="4143372" y="1571612"/>
            <a:ext cx="2571768" cy="369332"/>
          </a:xfrm>
          <a:prstGeom prst="rect">
            <a:avLst/>
          </a:prstGeom>
          <a:noFill/>
        </p:spPr>
        <p:txBody>
          <a:bodyPr wrap="square" rtlCol="0">
            <a:spAutoFit/>
          </a:bodyPr>
          <a:lstStyle/>
          <a:p>
            <a:r>
              <a:rPr lang="el-GR" dirty="0" smtClean="0"/>
              <a:t>Α      έ      ρ      α     ς</a:t>
            </a:r>
            <a:endParaRPr lang="el-GR" dirty="0"/>
          </a:p>
        </p:txBody>
      </p:sp>
      <p:sp>
        <p:nvSpPr>
          <p:cNvPr id="30" name="29 - TextBox"/>
          <p:cNvSpPr txBox="1"/>
          <p:nvPr/>
        </p:nvSpPr>
        <p:spPr>
          <a:xfrm>
            <a:off x="1571604" y="1714488"/>
            <a:ext cx="1571636" cy="369332"/>
          </a:xfrm>
          <a:prstGeom prst="rect">
            <a:avLst/>
          </a:prstGeom>
          <a:noFill/>
        </p:spPr>
        <p:txBody>
          <a:bodyPr wrap="square" rtlCol="0">
            <a:spAutoFit/>
          </a:bodyPr>
          <a:lstStyle/>
          <a:p>
            <a:r>
              <a:rPr lang="el-GR" dirty="0" smtClean="0"/>
              <a:t>Έ  μ β ο λ ο</a:t>
            </a:r>
            <a:endParaRPr lang="el-GR" dirty="0"/>
          </a:p>
        </p:txBody>
      </p:sp>
      <p:sp>
        <p:nvSpPr>
          <p:cNvPr id="31" name="30 - Ορθογώνιο"/>
          <p:cNvSpPr/>
          <p:nvPr/>
        </p:nvSpPr>
        <p:spPr>
          <a:xfrm>
            <a:off x="785786" y="4071942"/>
            <a:ext cx="7715304" cy="1477328"/>
          </a:xfrm>
          <a:prstGeom prst="rect">
            <a:avLst/>
          </a:prstGeom>
        </p:spPr>
        <p:txBody>
          <a:bodyPr wrap="square">
            <a:spAutoFit/>
          </a:bodyPr>
          <a:lstStyle/>
          <a:p>
            <a:r>
              <a:rPr lang="el-GR" dirty="0" smtClean="0"/>
              <a:t>Καθώς το έμβολο κινείται, εξαναγκάζει τα μόρια του αέρα που βρίσκονται πίσω από αυτό σε άλλες θέσεις να πλησιάσουν και να πυκνώσουν, ενώ σε άλλες θέσεις να απομακρυνθούν και να αραιώσουν. </a:t>
            </a:r>
          </a:p>
          <a:p>
            <a:endParaRPr lang="el-GR" dirty="0" smtClean="0"/>
          </a:p>
          <a:p>
            <a:r>
              <a:rPr lang="el-GR" dirty="0" smtClean="0"/>
              <a:t>Έτσι κατά μήκος του σωλήνα δημιουργούνται πυκνώματα και αραιώματα.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071538"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κύματα</a:t>
            </a:r>
          </a:p>
          <a:p>
            <a:endParaRPr lang="el-GR" b="1" spc="620" dirty="0">
              <a:solidFill>
                <a:srgbClr val="FF0000"/>
              </a:solidFill>
            </a:endParaRPr>
          </a:p>
        </p:txBody>
      </p:sp>
      <p:sp>
        <p:nvSpPr>
          <p:cNvPr id="7" name="6 - TextBox"/>
          <p:cNvSpPr txBox="1"/>
          <p:nvPr/>
        </p:nvSpPr>
        <p:spPr>
          <a:xfrm>
            <a:off x="1714480" y="6211669"/>
            <a:ext cx="6500858" cy="369332"/>
          </a:xfrm>
          <a:prstGeom prst="rect">
            <a:avLst/>
          </a:prstGeom>
          <a:noFill/>
        </p:spPr>
        <p:txBody>
          <a:bodyPr wrap="square" rtlCol="0">
            <a:spAutoFit/>
          </a:bodyPr>
          <a:lstStyle/>
          <a:p>
            <a:r>
              <a:rPr lang="el-GR" dirty="0" smtClean="0"/>
              <a:t>Ο αέρας αποτελείται από πολλά εκατομμύρια σωματίδια. </a:t>
            </a:r>
            <a:endParaRPr lang="el-GR" dirty="0"/>
          </a:p>
        </p:txBody>
      </p:sp>
      <p:pic>
        <p:nvPicPr>
          <p:cNvPr id="8" name="Picture 2"/>
          <p:cNvPicPr>
            <a:picLocks noChangeAspect="1" noChangeArrowheads="1"/>
          </p:cNvPicPr>
          <p:nvPr/>
        </p:nvPicPr>
        <p:blipFill>
          <a:blip r:embed="rId2"/>
          <a:srcRect/>
          <a:stretch>
            <a:fillRect/>
          </a:stretch>
        </p:blipFill>
        <p:spPr bwMode="auto">
          <a:xfrm>
            <a:off x="1071538" y="3429000"/>
            <a:ext cx="7391673" cy="1357320"/>
          </a:xfrm>
          <a:prstGeom prst="rect">
            <a:avLst/>
          </a:prstGeom>
          <a:noFill/>
          <a:ln w="9525">
            <a:noFill/>
            <a:miter lim="800000"/>
            <a:headEnd/>
            <a:tailEnd/>
          </a:ln>
          <a:effectLst/>
        </p:spPr>
      </p:pic>
      <p:cxnSp>
        <p:nvCxnSpPr>
          <p:cNvPr id="9" name="8 - Ευθύγραμμο βέλος σύνδεσης"/>
          <p:cNvCxnSpPr/>
          <p:nvPr/>
        </p:nvCxnSpPr>
        <p:spPr>
          <a:xfrm rot="16200000" flipH="1">
            <a:off x="3777429" y="4277503"/>
            <a:ext cx="1374828" cy="785818"/>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rot="5400000">
            <a:off x="4750595" y="4661659"/>
            <a:ext cx="1000132" cy="71438"/>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4071933" y="5126006"/>
            <a:ext cx="2857521" cy="646331"/>
          </a:xfrm>
          <a:prstGeom prst="rect">
            <a:avLst/>
          </a:prstGeom>
          <a:noFill/>
        </p:spPr>
        <p:txBody>
          <a:bodyPr wrap="square" rtlCol="0">
            <a:spAutoFit/>
          </a:bodyPr>
          <a:lstStyle/>
          <a:p>
            <a:r>
              <a:rPr lang="el-GR" dirty="0" smtClean="0"/>
              <a:t>Σωματίδια (μόρια, άτομα ) του αέρα</a:t>
            </a:r>
            <a:endParaRPr lang="el-GR" dirty="0"/>
          </a:p>
        </p:txBody>
      </p:sp>
      <p:sp>
        <p:nvSpPr>
          <p:cNvPr id="12" name="11 - TextBox"/>
          <p:cNvSpPr txBox="1"/>
          <p:nvPr/>
        </p:nvSpPr>
        <p:spPr>
          <a:xfrm>
            <a:off x="1643042" y="1857364"/>
            <a:ext cx="4143404" cy="369332"/>
          </a:xfrm>
          <a:prstGeom prst="rect">
            <a:avLst/>
          </a:prstGeom>
          <a:noFill/>
        </p:spPr>
        <p:txBody>
          <a:bodyPr wrap="square" rtlCol="0">
            <a:spAutoFit/>
          </a:bodyPr>
          <a:lstStyle/>
          <a:p>
            <a:r>
              <a:rPr lang="el-GR" b="1" dirty="0" smtClean="0"/>
              <a:t>Ο ήχος είναι </a:t>
            </a:r>
            <a:r>
              <a:rPr lang="el-GR" b="1" dirty="0" smtClean="0"/>
              <a:t>διάμηκες </a:t>
            </a:r>
            <a:r>
              <a:rPr lang="el-GR" b="1" dirty="0" smtClean="0"/>
              <a:t>κύμα </a:t>
            </a:r>
            <a:endParaRPr lang="el-GR" b="1" dirty="0"/>
          </a:p>
        </p:txBody>
      </p:sp>
      <p:cxnSp>
        <p:nvCxnSpPr>
          <p:cNvPr id="13" name="12 - Ευθύγραμμο βέλος σύνδεσης"/>
          <p:cNvCxnSpPr/>
          <p:nvPr/>
        </p:nvCxnSpPr>
        <p:spPr>
          <a:xfrm rot="5400000">
            <a:off x="714348" y="4429132"/>
            <a:ext cx="928694" cy="5000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571472" y="5143512"/>
            <a:ext cx="1285884" cy="369332"/>
          </a:xfrm>
          <a:prstGeom prst="rect">
            <a:avLst/>
          </a:prstGeom>
          <a:noFill/>
        </p:spPr>
        <p:txBody>
          <a:bodyPr wrap="square" rtlCol="0">
            <a:spAutoFit/>
          </a:bodyPr>
          <a:lstStyle/>
          <a:p>
            <a:r>
              <a:rPr lang="el-GR" dirty="0" smtClean="0"/>
              <a:t>μεγάφωνο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143240" y="473765"/>
            <a:ext cx="6111871" cy="5066610"/>
          </a:xfrm>
          <a:prstGeom prst="rect">
            <a:avLst/>
          </a:prstGeom>
          <a:noFill/>
          <a:ln w="9525">
            <a:noFill/>
            <a:miter lim="800000"/>
            <a:headEnd/>
            <a:tailEnd/>
          </a:ln>
          <a:effectLst/>
        </p:spPr>
      </p:pic>
      <p:sp>
        <p:nvSpPr>
          <p:cNvPr id="5" name="4 - Ορθογώνιο"/>
          <p:cNvSpPr/>
          <p:nvPr/>
        </p:nvSpPr>
        <p:spPr>
          <a:xfrm>
            <a:off x="3071802" y="5500702"/>
            <a:ext cx="6429420" cy="923330"/>
          </a:xfrm>
          <a:prstGeom prst="rect">
            <a:avLst/>
          </a:prstGeom>
        </p:spPr>
        <p:txBody>
          <a:bodyPr wrap="square">
            <a:spAutoFit/>
          </a:bodyPr>
          <a:lstStyle/>
          <a:p>
            <a:r>
              <a:rPr lang="en-US" dirty="0" smtClean="0">
                <a:hlinkClick r:id="rId3"/>
              </a:rPr>
              <a:t>https://phet.colorado.edu/sims/html/wave-interference/latest/wave-interference_all.html</a:t>
            </a:r>
            <a:endParaRPr lang="en-US" dirty="0" smtClean="0"/>
          </a:p>
          <a:p>
            <a:endParaRPr lang="el-GR" dirty="0"/>
          </a:p>
        </p:txBody>
      </p:sp>
      <p:sp>
        <p:nvSpPr>
          <p:cNvPr id="6" name="5 - TextBox"/>
          <p:cNvSpPr txBox="1"/>
          <p:nvPr/>
        </p:nvSpPr>
        <p:spPr>
          <a:xfrm>
            <a:off x="1071538" y="214290"/>
            <a:ext cx="6072230" cy="646331"/>
          </a:xfrm>
          <a:prstGeom prst="rect">
            <a:avLst/>
          </a:prstGeom>
          <a:noFill/>
        </p:spPr>
        <p:txBody>
          <a:bodyPr wrap="square" rtlCol="0">
            <a:spAutoFit/>
          </a:bodyPr>
          <a:lstStyle/>
          <a:p>
            <a:r>
              <a:rPr lang="el-GR" b="1" spc="620" dirty="0" smtClean="0">
                <a:solidFill>
                  <a:srgbClr val="FF0000"/>
                </a:solidFill>
              </a:rPr>
              <a:t>ΜΗΧΑΝΙΚΑ ΚΥΜΑΤΑ – </a:t>
            </a:r>
            <a:r>
              <a:rPr lang="el-GR" b="1" dirty="0" smtClean="0">
                <a:solidFill>
                  <a:schemeClr val="accent6">
                    <a:lumMod val="50000"/>
                  </a:schemeClr>
                </a:solidFill>
              </a:rPr>
              <a:t>Διαμήκη κύματα</a:t>
            </a:r>
          </a:p>
          <a:p>
            <a:endParaRPr lang="el-GR" b="1" spc="62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 Ευθεία γραμμή σύνδεσης"/>
          <p:cNvCxnSpPr/>
          <p:nvPr/>
        </p:nvCxnSpPr>
        <p:spPr>
          <a:xfrm rot="5400000">
            <a:off x="1072356" y="3428206"/>
            <a:ext cx="6858000" cy="1588"/>
          </a:xfrm>
          <a:prstGeom prst="line">
            <a:avLst/>
          </a:prstGeom>
          <a:ln w="53975">
            <a:prstDash val="sysDot"/>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a:srcRect/>
          <a:stretch>
            <a:fillRect/>
          </a:stretch>
        </p:blipFill>
        <p:spPr bwMode="auto">
          <a:xfrm>
            <a:off x="500034" y="571480"/>
            <a:ext cx="2643206" cy="1133415"/>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5357818" y="714356"/>
            <a:ext cx="2911475" cy="511175"/>
          </a:xfrm>
          <a:prstGeom prst="rect">
            <a:avLst/>
          </a:prstGeom>
          <a:noFill/>
          <a:ln w="9525">
            <a:noFill/>
            <a:miter lim="800000"/>
            <a:headEnd/>
            <a:tailEnd/>
          </a:ln>
          <a:effectLst/>
        </p:spPr>
      </p:pic>
      <p:sp>
        <p:nvSpPr>
          <p:cNvPr id="8" name="7 - TextBox"/>
          <p:cNvSpPr txBox="1"/>
          <p:nvPr/>
        </p:nvSpPr>
        <p:spPr>
          <a:xfrm>
            <a:off x="571472" y="142852"/>
            <a:ext cx="2857520" cy="400110"/>
          </a:xfrm>
          <a:prstGeom prst="rect">
            <a:avLst/>
          </a:prstGeom>
          <a:noFill/>
        </p:spPr>
        <p:txBody>
          <a:bodyPr wrap="square" rtlCol="0">
            <a:spAutoFit/>
          </a:bodyPr>
          <a:lstStyle/>
          <a:p>
            <a:r>
              <a:rPr lang="el-GR" sz="2000" b="1" dirty="0" smtClean="0">
                <a:solidFill>
                  <a:schemeClr val="accent6">
                    <a:lumMod val="50000"/>
                  </a:schemeClr>
                </a:solidFill>
              </a:rPr>
              <a:t>Εγκάρσια κύματα</a:t>
            </a:r>
            <a:endParaRPr lang="el-GR" sz="2000" b="1" dirty="0">
              <a:solidFill>
                <a:schemeClr val="accent6">
                  <a:lumMod val="50000"/>
                </a:schemeClr>
              </a:solidFill>
            </a:endParaRPr>
          </a:p>
        </p:txBody>
      </p:sp>
      <p:sp>
        <p:nvSpPr>
          <p:cNvPr id="9" name="8 - TextBox"/>
          <p:cNvSpPr txBox="1"/>
          <p:nvPr/>
        </p:nvSpPr>
        <p:spPr>
          <a:xfrm>
            <a:off x="5143504" y="142852"/>
            <a:ext cx="2857520" cy="400110"/>
          </a:xfrm>
          <a:prstGeom prst="rect">
            <a:avLst/>
          </a:prstGeom>
          <a:noFill/>
        </p:spPr>
        <p:txBody>
          <a:bodyPr wrap="square" rtlCol="0">
            <a:spAutoFit/>
          </a:bodyPr>
          <a:lstStyle/>
          <a:p>
            <a:r>
              <a:rPr lang="el-GR" sz="2000" b="1" dirty="0" smtClean="0">
                <a:solidFill>
                  <a:schemeClr val="accent6">
                    <a:lumMod val="50000"/>
                  </a:schemeClr>
                </a:solidFill>
              </a:rPr>
              <a:t>Διαμήκη κύματα</a:t>
            </a:r>
            <a:endParaRPr lang="el-GR" sz="2000" b="1" dirty="0">
              <a:solidFill>
                <a:schemeClr val="accent6">
                  <a:lumMod val="50000"/>
                </a:schemeClr>
              </a:solidFill>
            </a:endParaRPr>
          </a:p>
        </p:txBody>
      </p:sp>
      <p:pic>
        <p:nvPicPr>
          <p:cNvPr id="10" name="Picture 2"/>
          <p:cNvPicPr>
            <a:picLocks noChangeAspect="1" noChangeArrowheads="1"/>
          </p:cNvPicPr>
          <p:nvPr/>
        </p:nvPicPr>
        <p:blipFill>
          <a:blip r:embed="rId4"/>
          <a:srcRect/>
          <a:stretch>
            <a:fillRect/>
          </a:stretch>
        </p:blipFill>
        <p:spPr bwMode="auto">
          <a:xfrm>
            <a:off x="7143768" y="6490701"/>
            <a:ext cx="2000232" cy="367299"/>
          </a:xfrm>
          <a:prstGeom prst="rect">
            <a:avLst/>
          </a:prstGeom>
          <a:noFill/>
          <a:ln w="9525">
            <a:noFill/>
            <a:miter lim="800000"/>
            <a:headEnd/>
            <a:tailEnd/>
          </a:ln>
          <a:effectLst/>
        </p:spPr>
      </p:pic>
      <p:sp>
        <p:nvSpPr>
          <p:cNvPr id="11" name="10 - Ορθογώνιο"/>
          <p:cNvSpPr/>
          <p:nvPr/>
        </p:nvSpPr>
        <p:spPr>
          <a:xfrm>
            <a:off x="214282" y="2143116"/>
            <a:ext cx="3714776" cy="1200329"/>
          </a:xfrm>
          <a:prstGeom prst="rect">
            <a:avLst/>
          </a:prstGeom>
        </p:spPr>
        <p:txBody>
          <a:bodyPr wrap="square">
            <a:spAutoFit/>
          </a:bodyPr>
          <a:lstStyle/>
          <a:p>
            <a:pPr>
              <a:buFont typeface="Wingdings" pitchFamily="2" charset="2"/>
              <a:buChar char="ü"/>
            </a:pPr>
            <a:r>
              <a:rPr lang="el-GR" dirty="0" smtClean="0"/>
              <a:t> Τα σωματίδια του μέσου διάδοσης,  , </a:t>
            </a:r>
            <a:r>
              <a:rPr lang="el-GR" u="sng" dirty="0" smtClean="0"/>
              <a:t>ταλαντώνονται κάθετα  </a:t>
            </a:r>
            <a:r>
              <a:rPr lang="el-GR" dirty="0" smtClean="0"/>
              <a:t>στη διεύθυνση διάδοσης του κύματος.</a:t>
            </a:r>
          </a:p>
        </p:txBody>
      </p:sp>
      <p:cxnSp>
        <p:nvCxnSpPr>
          <p:cNvPr id="12" name="11 - Ευθύγραμμο βέλος σύνδεσης"/>
          <p:cNvCxnSpPr/>
          <p:nvPr/>
        </p:nvCxnSpPr>
        <p:spPr>
          <a:xfrm>
            <a:off x="1142976" y="1643050"/>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2 - Ορθογώνιο"/>
          <p:cNvSpPr/>
          <p:nvPr/>
        </p:nvSpPr>
        <p:spPr>
          <a:xfrm>
            <a:off x="928662" y="1785926"/>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cxnSp>
        <p:nvCxnSpPr>
          <p:cNvPr id="14" name="13 - Ευθύγραμμο βέλος σύνδεσης"/>
          <p:cNvCxnSpPr/>
          <p:nvPr/>
        </p:nvCxnSpPr>
        <p:spPr>
          <a:xfrm>
            <a:off x="6143636" y="1571612"/>
            <a:ext cx="157163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 Ορθογώνιο"/>
          <p:cNvSpPr/>
          <p:nvPr/>
        </p:nvSpPr>
        <p:spPr>
          <a:xfrm>
            <a:off x="5929322" y="1714488"/>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sp>
        <p:nvSpPr>
          <p:cNvPr id="16" name="15 - Ορθογώνιο"/>
          <p:cNvSpPr/>
          <p:nvPr/>
        </p:nvSpPr>
        <p:spPr>
          <a:xfrm>
            <a:off x="5072066" y="2000240"/>
            <a:ext cx="3714776" cy="1200329"/>
          </a:xfrm>
          <a:prstGeom prst="rect">
            <a:avLst/>
          </a:prstGeom>
        </p:spPr>
        <p:txBody>
          <a:bodyPr wrap="square">
            <a:spAutoFit/>
          </a:bodyPr>
          <a:lstStyle/>
          <a:p>
            <a:pPr>
              <a:buFont typeface="Wingdings" pitchFamily="2" charset="2"/>
              <a:buChar char="ü"/>
            </a:pPr>
            <a:r>
              <a:rPr lang="el-GR" dirty="0" smtClean="0"/>
              <a:t> Τα σωματίδια του μέσου διάδοσης,  , </a:t>
            </a:r>
            <a:r>
              <a:rPr lang="el-GR" u="sng" dirty="0" smtClean="0"/>
              <a:t>ταλαντώνονται παράλληλα </a:t>
            </a:r>
            <a:r>
              <a:rPr lang="el-GR" dirty="0" smtClean="0"/>
              <a:t>στη διεύθυνση διάδοσης του κύματος.</a:t>
            </a:r>
          </a:p>
        </p:txBody>
      </p:sp>
      <p:sp>
        <p:nvSpPr>
          <p:cNvPr id="17" name="16 - Ορθογώνιο"/>
          <p:cNvSpPr/>
          <p:nvPr/>
        </p:nvSpPr>
        <p:spPr>
          <a:xfrm>
            <a:off x="4929158" y="3286124"/>
            <a:ext cx="4214842" cy="1200329"/>
          </a:xfrm>
          <a:prstGeom prst="rect">
            <a:avLst/>
          </a:prstGeom>
        </p:spPr>
        <p:txBody>
          <a:bodyPr wrap="square">
            <a:spAutoFit/>
          </a:bodyPr>
          <a:lstStyle/>
          <a:p>
            <a:pPr>
              <a:buFont typeface="Wingdings" pitchFamily="2" charset="2"/>
              <a:buChar char="ü"/>
            </a:pPr>
            <a:r>
              <a:rPr lang="el-GR" dirty="0" smtClean="0"/>
              <a:t> Σε ένα </a:t>
            </a:r>
            <a:r>
              <a:rPr lang="el-GR" dirty="0" smtClean="0"/>
              <a:t>διάμηκες κύμα </a:t>
            </a:r>
            <a:r>
              <a:rPr lang="el-GR" dirty="0" smtClean="0"/>
              <a:t>δημιουργούνται πυκνώματα ( υψηλή πίεση, πυκνότητα)  και αραιώματα ( χαμηλή πίεση, πυκνότητα) </a:t>
            </a:r>
            <a:endParaRPr lang="el-GR" dirty="0"/>
          </a:p>
        </p:txBody>
      </p:sp>
      <p:sp>
        <p:nvSpPr>
          <p:cNvPr id="18" name="17 - Ορθογώνιο"/>
          <p:cNvSpPr/>
          <p:nvPr/>
        </p:nvSpPr>
        <p:spPr>
          <a:xfrm>
            <a:off x="214282" y="3500438"/>
            <a:ext cx="4214842" cy="646331"/>
          </a:xfrm>
          <a:prstGeom prst="rect">
            <a:avLst/>
          </a:prstGeom>
        </p:spPr>
        <p:txBody>
          <a:bodyPr wrap="square">
            <a:spAutoFit/>
          </a:bodyPr>
          <a:lstStyle/>
          <a:p>
            <a:pPr>
              <a:buFont typeface="Wingdings" pitchFamily="2" charset="2"/>
              <a:buChar char="ü"/>
            </a:pPr>
            <a:r>
              <a:rPr lang="el-GR" dirty="0" smtClean="0"/>
              <a:t> Σε ένα εγκάρσιο κύμα δημιουργούνται όροι και κοιλάδες</a:t>
            </a:r>
            <a:endParaRPr lang="el-GR" dirty="0"/>
          </a:p>
        </p:txBody>
      </p:sp>
      <p:sp>
        <p:nvSpPr>
          <p:cNvPr id="19" name="18 - Ορθογώνιο"/>
          <p:cNvSpPr/>
          <p:nvPr/>
        </p:nvSpPr>
        <p:spPr>
          <a:xfrm>
            <a:off x="142844" y="4643446"/>
            <a:ext cx="4214842" cy="923330"/>
          </a:xfrm>
          <a:prstGeom prst="rect">
            <a:avLst/>
          </a:prstGeom>
        </p:spPr>
        <p:txBody>
          <a:bodyPr wrap="square">
            <a:spAutoFit/>
          </a:bodyPr>
          <a:lstStyle/>
          <a:p>
            <a:pPr>
              <a:buFont typeface="Wingdings" pitchFamily="2" charset="2"/>
              <a:buChar char="ü"/>
            </a:pPr>
            <a:r>
              <a:rPr lang="el-GR" dirty="0" smtClean="0"/>
              <a:t> Το εγκάρσιο κύμα διαδίδεται μόνο στα </a:t>
            </a:r>
            <a:r>
              <a:rPr lang="el-GR" b="1" dirty="0" smtClean="0"/>
              <a:t>στερεά</a:t>
            </a:r>
            <a:r>
              <a:rPr lang="el-GR" dirty="0" smtClean="0"/>
              <a:t>  και είναι </a:t>
            </a:r>
            <a:r>
              <a:rPr lang="el-GR" b="1" dirty="0" smtClean="0"/>
              <a:t>πιο αργό </a:t>
            </a:r>
            <a:r>
              <a:rPr lang="el-GR" dirty="0" smtClean="0"/>
              <a:t>από ένα </a:t>
            </a:r>
            <a:r>
              <a:rPr lang="el-GR" dirty="0" smtClean="0"/>
              <a:t>διάμηκες </a:t>
            </a:r>
            <a:r>
              <a:rPr lang="el-GR" dirty="0" smtClean="0"/>
              <a:t>κύμα.</a:t>
            </a:r>
            <a:endParaRPr lang="el-GR" dirty="0"/>
          </a:p>
        </p:txBody>
      </p:sp>
      <p:sp>
        <p:nvSpPr>
          <p:cNvPr id="20" name="19 - Ορθογώνιο"/>
          <p:cNvSpPr/>
          <p:nvPr/>
        </p:nvSpPr>
        <p:spPr>
          <a:xfrm>
            <a:off x="4786314" y="4929198"/>
            <a:ext cx="4143404" cy="646331"/>
          </a:xfrm>
          <a:prstGeom prst="rect">
            <a:avLst/>
          </a:prstGeom>
        </p:spPr>
        <p:txBody>
          <a:bodyPr wrap="square">
            <a:spAutoFit/>
          </a:bodyPr>
          <a:lstStyle/>
          <a:p>
            <a:pPr>
              <a:buFont typeface="Wingdings" pitchFamily="2" charset="2"/>
              <a:buChar char="ü"/>
            </a:pPr>
            <a:r>
              <a:rPr lang="el-GR" dirty="0" smtClean="0"/>
              <a:t> Τα διαμήκη κύματα διαδίδονται  μέσα στα </a:t>
            </a:r>
            <a:r>
              <a:rPr lang="el-GR" b="1" dirty="0" smtClean="0"/>
              <a:t>στερεά</a:t>
            </a:r>
            <a:r>
              <a:rPr lang="el-GR" dirty="0" smtClean="0"/>
              <a:t>, </a:t>
            </a:r>
            <a:r>
              <a:rPr lang="el-GR" b="1" dirty="0" smtClean="0"/>
              <a:t>υγρά</a:t>
            </a:r>
            <a:r>
              <a:rPr lang="el-GR" dirty="0" smtClean="0"/>
              <a:t> και </a:t>
            </a:r>
            <a:r>
              <a:rPr lang="el-GR" b="1" dirty="0" smtClean="0"/>
              <a:t>αέρια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862475"/>
            <a:ext cx="1571636" cy="9955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249173" y="5643578"/>
            <a:ext cx="1894827" cy="1214422"/>
          </a:xfrm>
          <a:prstGeom prst="rect">
            <a:avLst/>
          </a:prstGeom>
          <a:noFill/>
          <a:ln w="9525">
            <a:noFill/>
            <a:miter lim="800000"/>
            <a:headEnd/>
            <a:tailEnd/>
          </a:ln>
          <a:effectLst/>
        </p:spPr>
      </p:pic>
      <p:sp>
        <p:nvSpPr>
          <p:cNvPr id="8" name="7 - TextBox"/>
          <p:cNvSpPr txBox="1"/>
          <p:nvPr/>
        </p:nvSpPr>
        <p:spPr>
          <a:xfrm>
            <a:off x="2571736" y="0"/>
            <a:ext cx="1785950" cy="369332"/>
          </a:xfrm>
          <a:prstGeom prst="rect">
            <a:avLst/>
          </a:prstGeom>
          <a:noFill/>
        </p:spPr>
        <p:txBody>
          <a:bodyPr wrap="square" rtlCol="0">
            <a:spAutoFit/>
          </a:bodyPr>
          <a:lstStyle/>
          <a:p>
            <a:r>
              <a:rPr lang="el-GR" b="1" spc="620" dirty="0" smtClean="0">
                <a:solidFill>
                  <a:srgbClr val="FF0000"/>
                </a:solidFill>
              </a:rPr>
              <a:t>ΚΥΜΑΤΑ</a:t>
            </a:r>
            <a:endParaRPr lang="el-GR" b="1" spc="620" dirty="0">
              <a:solidFill>
                <a:srgbClr val="FF0000"/>
              </a:solidFill>
            </a:endParaRPr>
          </a:p>
        </p:txBody>
      </p:sp>
      <p:pic>
        <p:nvPicPr>
          <p:cNvPr id="3074" name="Picture 2"/>
          <p:cNvPicPr>
            <a:picLocks noChangeAspect="1" noChangeArrowheads="1"/>
          </p:cNvPicPr>
          <p:nvPr/>
        </p:nvPicPr>
        <p:blipFill>
          <a:blip r:embed="rId4"/>
          <a:srcRect/>
          <a:stretch>
            <a:fillRect/>
          </a:stretch>
        </p:blipFill>
        <p:spPr bwMode="auto">
          <a:xfrm>
            <a:off x="1357290" y="6081836"/>
            <a:ext cx="1689298" cy="776164"/>
          </a:xfrm>
          <a:prstGeom prst="rect">
            <a:avLst/>
          </a:prstGeom>
          <a:noFill/>
          <a:ln w="9525">
            <a:noFill/>
            <a:miter lim="800000"/>
            <a:headEnd/>
            <a:tailEnd/>
          </a:ln>
          <a:effectLst/>
        </p:spPr>
      </p:pic>
      <p:sp>
        <p:nvSpPr>
          <p:cNvPr id="10" name="9 - Ορθογώνιο"/>
          <p:cNvSpPr/>
          <p:nvPr/>
        </p:nvSpPr>
        <p:spPr>
          <a:xfrm>
            <a:off x="142844" y="3643314"/>
            <a:ext cx="3143272" cy="1200329"/>
          </a:xfrm>
          <a:prstGeom prst="rect">
            <a:avLst/>
          </a:prstGeom>
        </p:spPr>
        <p:txBody>
          <a:bodyPr wrap="square">
            <a:spAutoFit/>
          </a:bodyPr>
          <a:lstStyle/>
          <a:p>
            <a:pPr>
              <a:buFont typeface="Wingdings" pitchFamily="2" charset="2"/>
              <a:buChar char="ü"/>
            </a:pPr>
            <a:r>
              <a:rPr lang="el-GR" dirty="0" smtClean="0"/>
              <a:t>  Για να διαδοθούν είναι απαραίτητη η ύπαρξη κάποιου υλικού, μέσα στο οποίο διαδίδονται (μέσο διάδοσης) </a:t>
            </a:r>
            <a:endParaRPr lang="el-GR" dirty="0"/>
          </a:p>
        </p:txBody>
      </p:sp>
      <p:sp>
        <p:nvSpPr>
          <p:cNvPr id="12" name="11 - Ορθογώνιο"/>
          <p:cNvSpPr/>
          <p:nvPr/>
        </p:nvSpPr>
        <p:spPr>
          <a:xfrm>
            <a:off x="285720" y="428604"/>
            <a:ext cx="8501122" cy="369332"/>
          </a:xfrm>
          <a:prstGeom prst="rect">
            <a:avLst/>
          </a:prstGeom>
        </p:spPr>
        <p:txBody>
          <a:bodyPr wrap="square">
            <a:spAutoFit/>
          </a:bodyPr>
          <a:lstStyle/>
          <a:p>
            <a:r>
              <a:rPr lang="el-GR" dirty="0" smtClean="0"/>
              <a:t>Τα κύματα μπορούμε να τα χωρίσουμε σε δύο  κατηγορίες</a:t>
            </a:r>
            <a:r>
              <a:rPr lang="en-US" dirty="0" smtClean="0"/>
              <a:t> </a:t>
            </a:r>
            <a:r>
              <a:rPr lang="el-GR" dirty="0" smtClean="0"/>
              <a:t>:</a:t>
            </a:r>
          </a:p>
        </p:txBody>
      </p:sp>
      <p:sp>
        <p:nvSpPr>
          <p:cNvPr id="13" name="12 - Ορθογώνιο"/>
          <p:cNvSpPr/>
          <p:nvPr/>
        </p:nvSpPr>
        <p:spPr>
          <a:xfrm>
            <a:off x="5357818" y="2000240"/>
            <a:ext cx="3929058" cy="1200329"/>
          </a:xfrm>
          <a:prstGeom prst="rect">
            <a:avLst/>
          </a:prstGeom>
        </p:spPr>
        <p:txBody>
          <a:bodyPr wrap="square">
            <a:spAutoFit/>
          </a:bodyPr>
          <a:lstStyle/>
          <a:p>
            <a:pPr>
              <a:buFont typeface="Wingdings" pitchFamily="2" charset="2"/>
              <a:buChar char="ü"/>
            </a:pPr>
            <a:r>
              <a:rPr lang="el-GR" dirty="0" smtClean="0"/>
              <a:t>Τα ηλεκτρομαγνητικά κύματα μεταφέρουν ηλεκτρομαγνητική ενέργεια (ή ακτινοβολία). </a:t>
            </a:r>
            <a:br>
              <a:rPr lang="el-GR" dirty="0" smtClean="0"/>
            </a:br>
            <a:endParaRPr lang="el-GR" dirty="0"/>
          </a:p>
        </p:txBody>
      </p:sp>
      <p:pic>
        <p:nvPicPr>
          <p:cNvPr id="1026" name="Picture 2"/>
          <p:cNvPicPr>
            <a:picLocks noChangeAspect="1" noChangeArrowheads="1"/>
          </p:cNvPicPr>
          <p:nvPr/>
        </p:nvPicPr>
        <p:blipFill>
          <a:blip r:embed="rId5"/>
          <a:srcRect/>
          <a:stretch>
            <a:fillRect/>
          </a:stretch>
        </p:blipFill>
        <p:spPr bwMode="auto">
          <a:xfrm>
            <a:off x="285720" y="5429264"/>
            <a:ext cx="1879600" cy="541566"/>
          </a:xfrm>
          <a:prstGeom prst="rect">
            <a:avLst/>
          </a:prstGeom>
          <a:noFill/>
          <a:ln w="9525">
            <a:noFill/>
            <a:miter lim="800000"/>
            <a:headEnd/>
            <a:tailEnd/>
          </a:ln>
          <a:effectLst/>
        </p:spPr>
      </p:pic>
      <p:sp>
        <p:nvSpPr>
          <p:cNvPr id="11" name="10 - Ορθογώνιο"/>
          <p:cNvSpPr/>
          <p:nvPr/>
        </p:nvSpPr>
        <p:spPr>
          <a:xfrm>
            <a:off x="0" y="1214422"/>
            <a:ext cx="2782237" cy="461665"/>
          </a:xfrm>
          <a:prstGeom prst="rect">
            <a:avLst/>
          </a:prstGeom>
        </p:spPr>
        <p:txBody>
          <a:bodyPr wrap="none">
            <a:spAutoFit/>
          </a:bodyPr>
          <a:lstStyle/>
          <a:p>
            <a:r>
              <a:rPr lang="el-GR" sz="2400" dirty="0" smtClean="0"/>
              <a:t>τα </a:t>
            </a:r>
            <a:r>
              <a:rPr lang="el-GR" sz="2400" b="1" dirty="0" smtClean="0">
                <a:solidFill>
                  <a:srgbClr val="FF0000"/>
                </a:solidFill>
              </a:rPr>
              <a:t>μηχανικά κύματα</a:t>
            </a:r>
            <a:endParaRPr lang="el-GR" sz="2400" dirty="0"/>
          </a:p>
        </p:txBody>
      </p:sp>
      <p:sp>
        <p:nvSpPr>
          <p:cNvPr id="14" name="13 - Ορθογώνιο"/>
          <p:cNvSpPr/>
          <p:nvPr/>
        </p:nvSpPr>
        <p:spPr>
          <a:xfrm>
            <a:off x="5286380" y="1285860"/>
            <a:ext cx="3857620" cy="400110"/>
          </a:xfrm>
          <a:prstGeom prst="rect">
            <a:avLst/>
          </a:prstGeom>
        </p:spPr>
        <p:txBody>
          <a:bodyPr wrap="square">
            <a:spAutoFit/>
          </a:bodyPr>
          <a:lstStyle/>
          <a:p>
            <a:r>
              <a:rPr lang="el-GR" sz="2000" dirty="0" smtClean="0"/>
              <a:t>τα </a:t>
            </a:r>
            <a:r>
              <a:rPr lang="el-GR" sz="2000" b="1" dirty="0" smtClean="0">
                <a:solidFill>
                  <a:srgbClr val="FF0000"/>
                </a:solidFill>
              </a:rPr>
              <a:t>ηλεκτρομαγνητικά κύματα</a:t>
            </a:r>
            <a:r>
              <a:rPr lang="el-GR" sz="2000" dirty="0" smtClean="0"/>
              <a:t>  </a:t>
            </a:r>
          </a:p>
        </p:txBody>
      </p:sp>
      <p:sp>
        <p:nvSpPr>
          <p:cNvPr id="15" name="14 - Ορθογώνιο"/>
          <p:cNvSpPr/>
          <p:nvPr/>
        </p:nvSpPr>
        <p:spPr>
          <a:xfrm>
            <a:off x="142844" y="2000240"/>
            <a:ext cx="2714644" cy="923330"/>
          </a:xfrm>
          <a:prstGeom prst="rect">
            <a:avLst/>
          </a:prstGeom>
        </p:spPr>
        <p:txBody>
          <a:bodyPr wrap="square">
            <a:spAutoFit/>
          </a:bodyPr>
          <a:lstStyle/>
          <a:p>
            <a:pPr>
              <a:buFont typeface="Wingdings" pitchFamily="2" charset="2"/>
              <a:buChar char="ü"/>
            </a:pPr>
            <a:r>
              <a:rPr lang="el-GR" dirty="0" smtClean="0"/>
              <a:t>Τα  μηχανικά κύματα μεταφέρουν μηχανική ενέργεια.</a:t>
            </a:r>
          </a:p>
        </p:txBody>
      </p:sp>
      <p:sp>
        <p:nvSpPr>
          <p:cNvPr id="16" name="15 - Ορθογώνιο"/>
          <p:cNvSpPr/>
          <p:nvPr/>
        </p:nvSpPr>
        <p:spPr>
          <a:xfrm>
            <a:off x="5259252" y="3500438"/>
            <a:ext cx="3884748" cy="646331"/>
          </a:xfrm>
          <a:prstGeom prst="rect">
            <a:avLst/>
          </a:prstGeom>
        </p:spPr>
        <p:txBody>
          <a:bodyPr wrap="square">
            <a:spAutoFit/>
          </a:bodyPr>
          <a:lstStyle/>
          <a:p>
            <a:pPr>
              <a:buFont typeface="Wingdings" pitchFamily="2" charset="2"/>
              <a:buChar char="ü"/>
            </a:pPr>
            <a:r>
              <a:rPr lang="el-GR" dirty="0" smtClean="0"/>
              <a:t>Διαδίδονται και στο κενό, και μέσα σε υλικά</a:t>
            </a:r>
            <a:endParaRPr lang="el-GR" dirty="0"/>
          </a:p>
        </p:txBody>
      </p:sp>
      <p:sp>
        <p:nvSpPr>
          <p:cNvPr id="17" name="16 - Ορθογώνιο"/>
          <p:cNvSpPr/>
          <p:nvPr/>
        </p:nvSpPr>
        <p:spPr>
          <a:xfrm>
            <a:off x="5357818" y="4572008"/>
            <a:ext cx="3494016" cy="646331"/>
          </a:xfrm>
          <a:prstGeom prst="rect">
            <a:avLst/>
          </a:prstGeom>
        </p:spPr>
        <p:txBody>
          <a:bodyPr wrap="square">
            <a:spAutoFit/>
          </a:bodyPr>
          <a:lstStyle/>
          <a:p>
            <a:pPr>
              <a:buFont typeface="Wingdings" pitchFamily="2" charset="2"/>
              <a:buChar char="ü"/>
            </a:pPr>
            <a:r>
              <a:rPr lang="el-GR" dirty="0" smtClean="0"/>
              <a:t>Το φως  είναι ηλεκτρομαγνητικό κύμα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1"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sp>
        <p:nvSpPr>
          <p:cNvPr id="12" name="11 - Ορθογώνιο"/>
          <p:cNvSpPr/>
          <p:nvPr/>
        </p:nvSpPr>
        <p:spPr>
          <a:xfrm>
            <a:off x="285720" y="3214686"/>
            <a:ext cx="8501122" cy="923330"/>
          </a:xfrm>
          <a:prstGeom prst="rect">
            <a:avLst/>
          </a:prstGeom>
        </p:spPr>
        <p:txBody>
          <a:bodyPr wrap="square">
            <a:spAutoFit/>
          </a:bodyPr>
          <a:lstStyle/>
          <a:p>
            <a:r>
              <a:rPr lang="el-GR" dirty="0" smtClean="0"/>
              <a:t>Το χέρι ταλαντώνεται και προσφέρει ενέργεια στο ελατήριο, η οποία ταξιδεύει μέσω του ελατηρίου, άρα το ελατήριο είναι το υλικό μέσα στο οποίο διαδίδεται  το κύμα, άρα </a:t>
            </a:r>
            <a:r>
              <a:rPr lang="el-GR" b="1" dirty="0" smtClean="0"/>
              <a:t>το ελατήριο είναι το μέσο διάδοσης του κύματος…</a:t>
            </a:r>
          </a:p>
        </p:txBody>
      </p:sp>
      <p:pic>
        <p:nvPicPr>
          <p:cNvPr id="1026" name="Picture 2"/>
          <p:cNvPicPr>
            <a:picLocks noChangeAspect="1" noChangeArrowheads="1"/>
          </p:cNvPicPr>
          <p:nvPr/>
        </p:nvPicPr>
        <p:blipFill>
          <a:blip r:embed="rId2"/>
          <a:srcRect/>
          <a:stretch>
            <a:fillRect/>
          </a:stretch>
        </p:blipFill>
        <p:spPr bwMode="auto">
          <a:xfrm>
            <a:off x="714348" y="714356"/>
            <a:ext cx="4358981" cy="1255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sp>
        <p:nvSpPr>
          <p:cNvPr id="7" name="6 - TextBox"/>
          <p:cNvSpPr txBox="1"/>
          <p:nvPr/>
        </p:nvSpPr>
        <p:spPr>
          <a:xfrm>
            <a:off x="1643042" y="4857760"/>
            <a:ext cx="5072098" cy="923330"/>
          </a:xfrm>
          <a:prstGeom prst="rect">
            <a:avLst/>
          </a:prstGeom>
          <a:noFill/>
        </p:spPr>
        <p:txBody>
          <a:bodyPr wrap="square" rtlCol="0">
            <a:spAutoFit/>
          </a:bodyPr>
          <a:lstStyle/>
          <a:p>
            <a:r>
              <a:rPr lang="el-GR" dirty="0" smtClean="0"/>
              <a:t>Στο νερό πέφτουν σταγόνες και δημιουργείται ένα κύμα που ταξιδεύει μέσα στο νερό, άρα εδώ το νερό είναι το μέσο διάδοσης του κύματος .</a:t>
            </a:r>
            <a:endParaRPr lang="el-GR" dirty="0"/>
          </a:p>
        </p:txBody>
      </p:sp>
      <p:pic>
        <p:nvPicPr>
          <p:cNvPr id="1028" name="Picture 4" descr="https://rainbow.azureedge.net/files/Articles/pagkosmia_mera_nerou_1.jpg"/>
          <p:cNvPicPr>
            <a:picLocks noChangeAspect="1" noChangeArrowheads="1"/>
          </p:cNvPicPr>
          <p:nvPr/>
        </p:nvPicPr>
        <p:blipFill>
          <a:blip r:embed="rId2"/>
          <a:srcRect/>
          <a:stretch>
            <a:fillRect/>
          </a:stretch>
        </p:blipFill>
        <p:spPr bwMode="auto">
          <a:xfrm>
            <a:off x="285720" y="785794"/>
            <a:ext cx="5929322" cy="37681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pic>
        <p:nvPicPr>
          <p:cNvPr id="1028" name="Picture 4" descr="https://rainbow.azureedge.net/files/Articles/pagkosmia_mera_nerou_1.jpg"/>
          <p:cNvPicPr>
            <a:picLocks noChangeAspect="1" noChangeArrowheads="1"/>
          </p:cNvPicPr>
          <p:nvPr/>
        </p:nvPicPr>
        <p:blipFill>
          <a:blip r:embed="rId2" cstate="print"/>
          <a:srcRect/>
          <a:stretch>
            <a:fillRect/>
          </a:stretch>
        </p:blipFill>
        <p:spPr bwMode="auto">
          <a:xfrm>
            <a:off x="7429520" y="0"/>
            <a:ext cx="1714480" cy="1089577"/>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225862" y="3214686"/>
            <a:ext cx="4398390" cy="2786082"/>
          </a:xfrm>
          <a:prstGeom prst="rect">
            <a:avLst/>
          </a:prstGeom>
          <a:noFill/>
          <a:ln w="9525">
            <a:noFill/>
            <a:miter lim="800000"/>
            <a:headEnd/>
            <a:tailEnd/>
          </a:ln>
          <a:effectLst/>
        </p:spPr>
      </p:pic>
      <p:sp>
        <p:nvSpPr>
          <p:cNvPr id="6" name="5 - Ορθογώνιο"/>
          <p:cNvSpPr/>
          <p:nvPr/>
        </p:nvSpPr>
        <p:spPr>
          <a:xfrm>
            <a:off x="285720" y="642918"/>
            <a:ext cx="6858048" cy="1200329"/>
          </a:xfrm>
          <a:prstGeom prst="rect">
            <a:avLst/>
          </a:prstGeom>
        </p:spPr>
        <p:txBody>
          <a:bodyPr wrap="square">
            <a:spAutoFit/>
          </a:bodyPr>
          <a:lstStyle/>
          <a:p>
            <a:r>
              <a:rPr lang="el-GR" dirty="0" smtClean="0"/>
              <a:t>Κύματα μπορούν να δημιουργηθούν όταν ένα</a:t>
            </a:r>
            <a:r>
              <a:rPr lang="en-US" dirty="0" smtClean="0"/>
              <a:t> </a:t>
            </a:r>
            <a:r>
              <a:rPr lang="el-GR" dirty="0" smtClean="0"/>
              <a:t>ελαστικό υλικό , όπως  ο αέρας, το νερό, ένα σκοινί, ο φλοιός της γης κ.λπ., διαταράσσεται από την κατάσταση ισορροπίας του και </a:t>
            </a:r>
            <a:r>
              <a:rPr lang="el-GR" b="1" dirty="0" smtClean="0"/>
              <a:t>ενέργεια</a:t>
            </a:r>
            <a:r>
              <a:rPr lang="el-GR" dirty="0" smtClean="0"/>
              <a:t> ταξιδεύει από μια περιοχή του υλικού σε μια άλλη.</a:t>
            </a:r>
            <a:endParaRPr lang="el-GR" dirty="0"/>
          </a:p>
        </p:txBody>
      </p:sp>
      <p:cxnSp>
        <p:nvCxnSpPr>
          <p:cNvPr id="10" name="9 - Ευθύγραμμο βέλος σύνδεσης"/>
          <p:cNvCxnSpPr/>
          <p:nvPr/>
        </p:nvCxnSpPr>
        <p:spPr>
          <a:xfrm>
            <a:off x="1928794" y="5000636"/>
            <a:ext cx="2786082" cy="71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4643438" y="4549676"/>
            <a:ext cx="4214842" cy="1754326"/>
          </a:xfrm>
          <a:prstGeom prst="rect">
            <a:avLst/>
          </a:prstGeom>
          <a:noFill/>
        </p:spPr>
        <p:txBody>
          <a:bodyPr wrap="square" rtlCol="0">
            <a:spAutoFit/>
          </a:bodyPr>
          <a:lstStyle/>
          <a:p>
            <a:r>
              <a:rPr lang="el-GR" dirty="0" smtClean="0"/>
              <a:t>Ο </a:t>
            </a:r>
            <a:r>
              <a:rPr lang="el-GR" b="1" u="sng" dirty="0" smtClean="0"/>
              <a:t>σεισμός</a:t>
            </a:r>
            <a:r>
              <a:rPr lang="el-GR" dirty="0" smtClean="0"/>
              <a:t> είναι μια διαταραχή που συμβαίνει σε ένα σημείο της γης….. και στη συνέχεια αυτή η διαταραχή ….ταξιδεύει  μέσα στη γη  (το μέσο διάδοσης του σεισμικού κύματος είναι η γη -θάλασσες , στεριά, εσωτερικό της γης)</a:t>
            </a:r>
            <a:endParaRPr lang="el-GR" dirty="0"/>
          </a:p>
        </p:txBody>
      </p:sp>
      <p:sp>
        <p:nvSpPr>
          <p:cNvPr id="13" name="12 - TextBox"/>
          <p:cNvSpPr txBox="1"/>
          <p:nvPr/>
        </p:nvSpPr>
        <p:spPr>
          <a:xfrm>
            <a:off x="571472" y="2643182"/>
            <a:ext cx="3429024" cy="369332"/>
          </a:xfrm>
          <a:prstGeom prst="rect">
            <a:avLst/>
          </a:prstGeom>
          <a:noFill/>
        </p:spPr>
        <p:txBody>
          <a:bodyPr wrap="square" rtlCol="0">
            <a:spAutoFit/>
          </a:bodyPr>
          <a:lstStyle/>
          <a:p>
            <a:r>
              <a:rPr lang="el-GR" b="1" dirty="0" smtClean="0">
                <a:solidFill>
                  <a:srgbClr val="FF0000"/>
                </a:solidFill>
              </a:rPr>
              <a:t>Παράδειγμα</a:t>
            </a:r>
            <a:endParaRPr lang="el-G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pic>
        <p:nvPicPr>
          <p:cNvPr id="1028" name="Picture 4" descr="https://rainbow.azureedge.net/files/Articles/pagkosmia_mera_nerou_1.jpg"/>
          <p:cNvPicPr>
            <a:picLocks noChangeAspect="1" noChangeArrowheads="1"/>
          </p:cNvPicPr>
          <p:nvPr/>
        </p:nvPicPr>
        <p:blipFill>
          <a:blip r:embed="rId2"/>
          <a:srcRect/>
          <a:stretch>
            <a:fillRect/>
          </a:stretch>
        </p:blipFill>
        <p:spPr bwMode="auto">
          <a:xfrm>
            <a:off x="285720" y="785794"/>
            <a:ext cx="5929322" cy="3768168"/>
          </a:xfrm>
          <a:prstGeom prst="rect">
            <a:avLst/>
          </a:prstGeom>
          <a:noFill/>
        </p:spPr>
      </p:pic>
      <p:cxnSp>
        <p:nvCxnSpPr>
          <p:cNvPr id="6" name="5 - Ευθύγραμμο βέλος σύνδεσης"/>
          <p:cNvCxnSpPr/>
          <p:nvPr/>
        </p:nvCxnSpPr>
        <p:spPr>
          <a:xfrm>
            <a:off x="3428992" y="3929066"/>
            <a:ext cx="2428892" cy="7143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10800000">
            <a:off x="571472" y="3500438"/>
            <a:ext cx="2571768" cy="42862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928662" y="5072074"/>
            <a:ext cx="7072362" cy="646331"/>
          </a:xfrm>
          <a:prstGeom prst="rect">
            <a:avLst/>
          </a:prstGeom>
          <a:noFill/>
        </p:spPr>
        <p:txBody>
          <a:bodyPr wrap="square" rtlCol="0">
            <a:spAutoFit/>
          </a:bodyPr>
          <a:lstStyle/>
          <a:p>
            <a:r>
              <a:rPr lang="el-GR" dirty="0" smtClean="0"/>
              <a:t>Το </a:t>
            </a:r>
            <a:r>
              <a:rPr lang="el-GR" b="1" dirty="0" smtClean="0">
                <a:solidFill>
                  <a:srgbClr val="FF0000"/>
                </a:solidFill>
              </a:rPr>
              <a:t>κόκκινα βέλη </a:t>
            </a:r>
            <a:r>
              <a:rPr lang="el-GR" dirty="0" smtClean="0"/>
              <a:t>δείχνουν την κατεύθυνση  προς την οποία ταξιδεύει το κύμα ή τη διεύθυνση διάδοσης του κύματος.</a:t>
            </a:r>
            <a:endParaRPr lang="el-GR" dirty="0"/>
          </a:p>
        </p:txBody>
      </p:sp>
      <p:sp>
        <p:nvSpPr>
          <p:cNvPr id="7" name="6 - Ορθογώνιο"/>
          <p:cNvSpPr/>
          <p:nvPr/>
        </p:nvSpPr>
        <p:spPr>
          <a:xfrm>
            <a:off x="642910" y="6000768"/>
            <a:ext cx="5786478" cy="646331"/>
          </a:xfrm>
          <a:prstGeom prst="rect">
            <a:avLst/>
          </a:prstGeom>
        </p:spPr>
        <p:txBody>
          <a:bodyPr wrap="square">
            <a:spAutoFit/>
          </a:bodyPr>
          <a:lstStyle/>
          <a:p>
            <a:r>
              <a:rPr lang="el-GR" b="1" dirty="0" smtClean="0"/>
              <a:t>Προσοχή</a:t>
            </a:r>
            <a:r>
              <a:rPr lang="el-GR" dirty="0" smtClean="0"/>
              <a:t>!! Τα </a:t>
            </a:r>
            <a:r>
              <a:rPr lang="el-GR" dirty="0" smtClean="0">
                <a:solidFill>
                  <a:srgbClr val="FF0000"/>
                </a:solidFill>
              </a:rPr>
              <a:t>κόκκινα βέλη </a:t>
            </a:r>
            <a:r>
              <a:rPr lang="el-GR" dirty="0" smtClean="0"/>
              <a:t>αποτελούν και το διάνυσμα της ταχύτητας  (</a:t>
            </a:r>
            <a:r>
              <a:rPr lang="en-US" b="1" dirty="0" smtClean="0"/>
              <a:t>u</a:t>
            </a:r>
            <a:r>
              <a:rPr lang="en-US" dirty="0" smtClean="0"/>
              <a:t>)</a:t>
            </a:r>
            <a:r>
              <a:rPr lang="el-GR" dirty="0" smtClean="0"/>
              <a:t>διάδοσης του κύματος</a:t>
            </a:r>
            <a:endParaRPr lang="el-GR" dirty="0"/>
          </a:p>
        </p:txBody>
      </p:sp>
      <p:sp>
        <p:nvSpPr>
          <p:cNvPr id="10" name="9 - Ορθογώνιο"/>
          <p:cNvSpPr/>
          <p:nvPr/>
        </p:nvSpPr>
        <p:spPr>
          <a:xfrm>
            <a:off x="4357686" y="3571876"/>
            <a:ext cx="308098" cy="369332"/>
          </a:xfrm>
          <a:prstGeom prst="rect">
            <a:avLst/>
          </a:prstGeom>
        </p:spPr>
        <p:txBody>
          <a:bodyPr wrap="none">
            <a:spAutoFit/>
          </a:bodyPr>
          <a:lstStyle/>
          <a:p>
            <a:r>
              <a:rPr lang="en-US" b="1" dirty="0" smtClean="0"/>
              <a:t>u</a:t>
            </a:r>
            <a:endParaRPr lang="el-GR" dirty="0"/>
          </a:p>
        </p:txBody>
      </p:sp>
      <p:sp>
        <p:nvSpPr>
          <p:cNvPr id="13" name="12 - Ορθογώνιο"/>
          <p:cNvSpPr/>
          <p:nvPr/>
        </p:nvSpPr>
        <p:spPr>
          <a:xfrm>
            <a:off x="1571604" y="3357562"/>
            <a:ext cx="308098" cy="369332"/>
          </a:xfrm>
          <a:prstGeom prst="rect">
            <a:avLst/>
          </a:prstGeom>
        </p:spPr>
        <p:txBody>
          <a:bodyPr wrap="none">
            <a:spAutoFit/>
          </a:bodyPr>
          <a:lstStyle/>
          <a:p>
            <a:r>
              <a:rPr lang="en-US" b="1" dirty="0" smtClean="0"/>
              <a:t>u</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1714480" y="2643182"/>
            <a:ext cx="4358981" cy="1255946"/>
          </a:xfrm>
          <a:prstGeom prst="rect">
            <a:avLst/>
          </a:prstGeom>
          <a:noFill/>
          <a:ln w="9525">
            <a:noFill/>
            <a:miter lim="800000"/>
            <a:headEnd/>
            <a:tailEnd/>
          </a:ln>
          <a:effectLst/>
        </p:spPr>
      </p:pic>
      <p:cxnSp>
        <p:nvCxnSpPr>
          <p:cNvPr id="9" name="8 - Ευθύγραμμο βέλος σύνδεσης"/>
          <p:cNvCxnSpPr/>
          <p:nvPr/>
        </p:nvCxnSpPr>
        <p:spPr>
          <a:xfrm>
            <a:off x="2643174" y="2786058"/>
            <a:ext cx="228601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785786" y="4500570"/>
            <a:ext cx="7072362" cy="646331"/>
          </a:xfrm>
          <a:prstGeom prst="rect">
            <a:avLst/>
          </a:prstGeom>
          <a:noFill/>
        </p:spPr>
        <p:txBody>
          <a:bodyPr wrap="square" rtlCol="0">
            <a:spAutoFit/>
          </a:bodyPr>
          <a:lstStyle/>
          <a:p>
            <a:r>
              <a:rPr lang="el-GR" dirty="0" smtClean="0"/>
              <a:t>Το </a:t>
            </a:r>
            <a:r>
              <a:rPr lang="el-GR" b="1" dirty="0" smtClean="0">
                <a:solidFill>
                  <a:srgbClr val="FF0000"/>
                </a:solidFill>
              </a:rPr>
              <a:t>κόκκινο βέλος  </a:t>
            </a:r>
            <a:r>
              <a:rPr lang="el-GR" dirty="0" smtClean="0"/>
              <a:t>δείχνει  την κατεύθυνση  προς την οποία ταξιδεύει το κύμα</a:t>
            </a:r>
            <a:r>
              <a:rPr lang="en-US" dirty="0" smtClean="0"/>
              <a:t> (</a:t>
            </a:r>
            <a:r>
              <a:rPr lang="el-GR" dirty="0" smtClean="0"/>
              <a:t>ενέργεια) ή τη διεύθυνση διάδοσης του κύματος.</a:t>
            </a:r>
            <a:endParaRPr lang="el-GR" dirty="0"/>
          </a:p>
        </p:txBody>
      </p:sp>
      <p:sp>
        <p:nvSpPr>
          <p:cNvPr id="6" name="5 - Ορθογώνιο"/>
          <p:cNvSpPr/>
          <p:nvPr/>
        </p:nvSpPr>
        <p:spPr>
          <a:xfrm>
            <a:off x="3500430" y="2214554"/>
            <a:ext cx="308098" cy="369332"/>
          </a:xfrm>
          <a:prstGeom prst="rect">
            <a:avLst/>
          </a:prstGeom>
        </p:spPr>
        <p:txBody>
          <a:bodyPr wrap="none">
            <a:spAutoFit/>
          </a:bodyPr>
          <a:lstStyle/>
          <a:p>
            <a:r>
              <a:rPr lang="en-US" b="1" dirty="0" smtClean="0"/>
              <a:t>u</a:t>
            </a:r>
            <a:endParaRPr lang="el-GR" dirty="0"/>
          </a:p>
        </p:txBody>
      </p:sp>
      <p:sp>
        <p:nvSpPr>
          <p:cNvPr id="7" name="6 - Ορθογώνιο"/>
          <p:cNvSpPr/>
          <p:nvPr/>
        </p:nvSpPr>
        <p:spPr>
          <a:xfrm>
            <a:off x="2786050" y="2714620"/>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428728" y="2928934"/>
            <a:ext cx="6914791" cy="1357320"/>
          </a:xfrm>
          <a:prstGeom prst="rect">
            <a:avLst/>
          </a:prstGeom>
          <a:noFill/>
          <a:ln w="9525">
            <a:noFill/>
            <a:miter lim="800000"/>
            <a:headEnd/>
            <a:tailEnd/>
          </a:ln>
          <a:effectLst/>
        </p:spPr>
      </p:pic>
      <p:sp>
        <p:nvSpPr>
          <p:cNvPr id="8" name="7 - TextBox"/>
          <p:cNvSpPr txBox="1"/>
          <p:nvPr/>
        </p:nvSpPr>
        <p:spPr>
          <a:xfrm>
            <a:off x="2571736" y="0"/>
            <a:ext cx="3571900" cy="369332"/>
          </a:xfrm>
          <a:prstGeom prst="rect">
            <a:avLst/>
          </a:prstGeom>
          <a:noFill/>
        </p:spPr>
        <p:txBody>
          <a:bodyPr wrap="square" rtlCol="0">
            <a:spAutoFit/>
          </a:bodyPr>
          <a:lstStyle/>
          <a:p>
            <a:r>
              <a:rPr lang="el-GR" b="1" spc="620" dirty="0" smtClean="0">
                <a:solidFill>
                  <a:srgbClr val="FF0000"/>
                </a:solidFill>
              </a:rPr>
              <a:t>ΜΗΧΑΝΙΚΑ ΚΥΜΑΤΑ</a:t>
            </a:r>
            <a:endParaRPr lang="el-GR" b="1" spc="620" dirty="0">
              <a:solidFill>
                <a:srgbClr val="FF0000"/>
              </a:solidFill>
            </a:endParaRPr>
          </a:p>
        </p:txBody>
      </p:sp>
      <p:cxnSp>
        <p:nvCxnSpPr>
          <p:cNvPr id="9" name="8 - Ευθύγραμμο βέλος σύνδεσης"/>
          <p:cNvCxnSpPr/>
          <p:nvPr/>
        </p:nvCxnSpPr>
        <p:spPr>
          <a:xfrm>
            <a:off x="2786050" y="3571876"/>
            <a:ext cx="2286016"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785786" y="4500570"/>
            <a:ext cx="7072362" cy="646331"/>
          </a:xfrm>
          <a:prstGeom prst="rect">
            <a:avLst/>
          </a:prstGeom>
          <a:noFill/>
        </p:spPr>
        <p:txBody>
          <a:bodyPr wrap="square" rtlCol="0">
            <a:spAutoFit/>
          </a:bodyPr>
          <a:lstStyle/>
          <a:p>
            <a:r>
              <a:rPr lang="el-GR" dirty="0" smtClean="0"/>
              <a:t>Το </a:t>
            </a:r>
            <a:r>
              <a:rPr lang="el-GR" b="1" dirty="0" smtClean="0">
                <a:solidFill>
                  <a:srgbClr val="FF0000"/>
                </a:solidFill>
              </a:rPr>
              <a:t>κόκκινο βέλος  </a:t>
            </a:r>
            <a:r>
              <a:rPr lang="el-GR" dirty="0" smtClean="0"/>
              <a:t>δείχνει  την κατεύθυνση  προς την οποία ταξιδεύει το ηχητικό κύμα (ήχος) ή τη διεύθυνση διάδοσης του κύματος.</a:t>
            </a:r>
            <a:endParaRPr lang="el-GR" dirty="0"/>
          </a:p>
        </p:txBody>
      </p:sp>
      <p:sp>
        <p:nvSpPr>
          <p:cNvPr id="6" name="5 - Ορθογώνιο"/>
          <p:cNvSpPr/>
          <p:nvPr/>
        </p:nvSpPr>
        <p:spPr>
          <a:xfrm>
            <a:off x="3714744" y="3143248"/>
            <a:ext cx="308098" cy="369332"/>
          </a:xfrm>
          <a:prstGeom prst="rect">
            <a:avLst/>
          </a:prstGeom>
        </p:spPr>
        <p:txBody>
          <a:bodyPr wrap="none">
            <a:spAutoFit/>
          </a:bodyPr>
          <a:lstStyle/>
          <a:p>
            <a:r>
              <a:rPr lang="en-US" b="1" dirty="0" smtClean="0"/>
              <a:t>u</a:t>
            </a:r>
            <a:endParaRPr lang="el-GR" dirty="0"/>
          </a:p>
        </p:txBody>
      </p:sp>
      <p:sp>
        <p:nvSpPr>
          <p:cNvPr id="7" name="6 - Ορθογώνιο"/>
          <p:cNvSpPr/>
          <p:nvPr/>
        </p:nvSpPr>
        <p:spPr>
          <a:xfrm>
            <a:off x="3000364" y="3571876"/>
            <a:ext cx="1996059" cy="261610"/>
          </a:xfrm>
          <a:prstGeom prst="rect">
            <a:avLst/>
          </a:prstGeom>
        </p:spPr>
        <p:txBody>
          <a:bodyPr wrap="none">
            <a:spAutoFit/>
          </a:bodyPr>
          <a:lstStyle/>
          <a:p>
            <a:r>
              <a:rPr lang="el-GR" sz="1100" dirty="0" smtClean="0"/>
              <a:t>  διεύθυνση διάδοσης  κύματος</a:t>
            </a:r>
            <a:endParaRPr lang="el-G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1193</Words>
  <PresentationFormat>Προβολή στην οθόνη (4:3)</PresentationFormat>
  <Paragraphs>142</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hp pc</dc:creator>
  <cp:lastModifiedBy>hp pc</cp:lastModifiedBy>
  <cp:revision>69</cp:revision>
  <dcterms:created xsi:type="dcterms:W3CDTF">2023-03-18T16:41:59Z</dcterms:created>
  <dcterms:modified xsi:type="dcterms:W3CDTF">2023-04-27T19:44:04Z</dcterms:modified>
</cp:coreProperties>
</file>