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74" r:id="rId4"/>
    <p:sldId id="278" r:id="rId5"/>
    <p:sldId id="276" r:id="rId6"/>
    <p:sldId id="279" r:id="rId7"/>
    <p:sldId id="272" r:id="rId8"/>
    <p:sldId id="277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3" r:id="rId18"/>
    <p:sldId id="297" r:id="rId19"/>
    <p:sldId id="292" r:id="rId20"/>
    <p:sldId id="294" r:id="rId21"/>
    <p:sldId id="295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wave-interference/latest/wave-interference_all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2571736" y="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</a:t>
            </a:r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643182"/>
            <a:ext cx="4358981" cy="125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>
            <a:off x="2643174" y="2786058"/>
            <a:ext cx="228601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785786" y="450057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FF0000"/>
                </a:solidFill>
              </a:rPr>
              <a:t>κόκκινο βέλος  </a:t>
            </a:r>
            <a:r>
              <a:rPr lang="el-GR" dirty="0" smtClean="0"/>
              <a:t>δείχνει  την κατεύθυνση  προς την οποία ταξιδεύει το κύμα</a:t>
            </a:r>
            <a:r>
              <a:rPr lang="en-US" dirty="0" smtClean="0"/>
              <a:t> (</a:t>
            </a:r>
            <a:r>
              <a:rPr lang="el-GR" dirty="0" smtClean="0"/>
              <a:t>ενέργεια) ή τη διεύθυνση διάδοσης του κύματος.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3500430" y="2214554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u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2786050" y="2714620"/>
            <a:ext cx="19960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  διεύθυνση διάδοσης  κύματος</a:t>
            </a:r>
            <a:endParaRPr lang="el-G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785786" y="214290"/>
            <a:ext cx="785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85720" y="3500438"/>
            <a:ext cx="8358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ένα εγκάρσιο μηχανικό κύμα, το μήκος κύματος είναι η απόσταση μεταξύ δυο διαδοχικών ορέων (ή δυο διαδοχικών κοιλάδων) 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5643570" cy="125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Ελεύθερη σχεδίαση"/>
          <p:cNvSpPr/>
          <p:nvPr/>
        </p:nvSpPr>
        <p:spPr>
          <a:xfrm>
            <a:off x="607205" y="6997004"/>
            <a:ext cx="68204" cy="218210"/>
          </a:xfrm>
          <a:custGeom>
            <a:avLst/>
            <a:gdLst>
              <a:gd name="connsiteX0" fmla="*/ 68204 w 68204"/>
              <a:gd name="connsiteY0" fmla="*/ 218210 h 218210"/>
              <a:gd name="connsiteX1" fmla="*/ 26640 w 68204"/>
              <a:gd name="connsiteY1" fmla="*/ 207819 h 218210"/>
              <a:gd name="connsiteX2" fmla="*/ 5859 w 68204"/>
              <a:gd name="connsiteY2" fmla="*/ 176646 h 218210"/>
              <a:gd name="connsiteX3" fmla="*/ 5859 w 68204"/>
              <a:gd name="connsiteY3" fmla="*/ 0 h 21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204" h="218210">
                <a:moveTo>
                  <a:pt x="68204" y="218210"/>
                </a:moveTo>
                <a:cubicBezTo>
                  <a:pt x="54349" y="214746"/>
                  <a:pt x="38523" y="215741"/>
                  <a:pt x="26640" y="207819"/>
                </a:cubicBezTo>
                <a:cubicBezTo>
                  <a:pt x="16249" y="200892"/>
                  <a:pt x="7102" y="189072"/>
                  <a:pt x="5859" y="176646"/>
                </a:cubicBezTo>
                <a:cubicBezTo>
                  <a:pt x="0" y="118056"/>
                  <a:pt x="5859" y="58882"/>
                  <a:pt x="585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1428728" y="1643050"/>
            <a:ext cx="2000264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1428728" y="121442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Μήκος  κύματος</a:t>
            </a:r>
            <a:endParaRPr lang="el-GR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2428860" y="2571744"/>
            <a:ext cx="2000264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2357422" y="264318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Μήκος  κύματος</a:t>
            </a:r>
            <a:endParaRPr lang="el-GR" dirty="0"/>
          </a:p>
        </p:txBody>
      </p:sp>
      <p:sp>
        <p:nvSpPr>
          <p:cNvPr id="41" name="40 - TextBox"/>
          <p:cNvSpPr txBox="1"/>
          <p:nvPr/>
        </p:nvSpPr>
        <p:spPr>
          <a:xfrm>
            <a:off x="928662" y="5286388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Το μήκος κύματος συμβολίζεται με το ελληνικό γράμμα λ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4429124" y="142852"/>
            <a:ext cx="2807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Μήκος  κύματος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785786" y="214290"/>
            <a:ext cx="785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85720" y="350043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5643570" cy="125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Ελεύθερη σχεδίαση"/>
          <p:cNvSpPr/>
          <p:nvPr/>
        </p:nvSpPr>
        <p:spPr>
          <a:xfrm>
            <a:off x="607205" y="6997004"/>
            <a:ext cx="68204" cy="218210"/>
          </a:xfrm>
          <a:custGeom>
            <a:avLst/>
            <a:gdLst>
              <a:gd name="connsiteX0" fmla="*/ 68204 w 68204"/>
              <a:gd name="connsiteY0" fmla="*/ 218210 h 218210"/>
              <a:gd name="connsiteX1" fmla="*/ 26640 w 68204"/>
              <a:gd name="connsiteY1" fmla="*/ 207819 h 218210"/>
              <a:gd name="connsiteX2" fmla="*/ 5859 w 68204"/>
              <a:gd name="connsiteY2" fmla="*/ 176646 h 218210"/>
              <a:gd name="connsiteX3" fmla="*/ 5859 w 68204"/>
              <a:gd name="connsiteY3" fmla="*/ 0 h 21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204" h="218210">
                <a:moveTo>
                  <a:pt x="68204" y="218210"/>
                </a:moveTo>
                <a:cubicBezTo>
                  <a:pt x="54349" y="214746"/>
                  <a:pt x="38523" y="215741"/>
                  <a:pt x="26640" y="207819"/>
                </a:cubicBezTo>
                <a:cubicBezTo>
                  <a:pt x="16249" y="200892"/>
                  <a:pt x="7102" y="189072"/>
                  <a:pt x="5859" y="176646"/>
                </a:cubicBezTo>
                <a:cubicBezTo>
                  <a:pt x="0" y="118056"/>
                  <a:pt x="5859" y="58882"/>
                  <a:pt x="585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1428728" y="1643050"/>
            <a:ext cx="2000264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ύγραμμο βέλος σύνδεσης"/>
          <p:cNvCxnSpPr/>
          <p:nvPr/>
        </p:nvCxnSpPr>
        <p:spPr>
          <a:xfrm>
            <a:off x="2428860" y="2571744"/>
            <a:ext cx="2000264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0" y="5786454"/>
            <a:ext cx="8215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Στη παραπάνω εικόνα αφού η απόσταση μεταξύ δυο διαδοχικών ορέων είναι 2</a:t>
            </a:r>
            <a:r>
              <a:rPr lang="en-US" dirty="0" smtClean="0">
                <a:solidFill>
                  <a:schemeClr val="tx2"/>
                </a:solidFill>
              </a:rPr>
              <a:t>m, </a:t>
            </a:r>
            <a:r>
              <a:rPr lang="el-GR" dirty="0" smtClean="0">
                <a:solidFill>
                  <a:schemeClr val="tx2"/>
                </a:solidFill>
              </a:rPr>
              <a:t>τότε και το κύμα λέμε ότι έχει μήκος κύματος λ= 2</a:t>
            </a:r>
            <a:r>
              <a:rPr lang="en-US" dirty="0" smtClean="0">
                <a:solidFill>
                  <a:schemeClr val="tx2"/>
                </a:solidFill>
              </a:rPr>
              <a:t>m.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2285984" y="121442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3274992" y="2571744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</a:t>
            </a:r>
            <a:endParaRPr lang="el-GR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29066"/>
            <a:ext cx="5643570" cy="125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ύγραμμο βέλος σύνδεσης"/>
          <p:cNvCxnSpPr/>
          <p:nvPr/>
        </p:nvCxnSpPr>
        <p:spPr>
          <a:xfrm>
            <a:off x="1428728" y="4143380"/>
            <a:ext cx="2000264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2285984" y="3714752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 = 2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endParaRPr lang="el-GR" dirty="0"/>
          </a:p>
        </p:txBody>
      </p:sp>
      <p:sp>
        <p:nvSpPr>
          <p:cNvPr id="33" name="32 - Ορθογώνιο"/>
          <p:cNvSpPr/>
          <p:nvPr/>
        </p:nvSpPr>
        <p:spPr>
          <a:xfrm>
            <a:off x="4429124" y="142852"/>
            <a:ext cx="2807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Μήκος  κύματος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1" grpId="0"/>
      <p:bldP spid="13" grpId="0"/>
      <p:bldP spid="14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785786" y="214290"/>
            <a:ext cx="785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85720" y="3500438"/>
            <a:ext cx="8358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ένα διάμηκες μηχανικό κύμα, το μήκος κύματος είναι η απόσταση μεταξύ δυο διαδοχικών </a:t>
            </a:r>
            <a:r>
              <a:rPr lang="el-GR" dirty="0" err="1" smtClean="0"/>
              <a:t>πυκωμάτων</a:t>
            </a:r>
            <a:r>
              <a:rPr lang="el-GR" dirty="0" smtClean="0"/>
              <a:t> (ή δυο διαδοχικών αραιωμάτων) </a:t>
            </a:r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607205" y="6997004"/>
            <a:ext cx="68204" cy="218210"/>
          </a:xfrm>
          <a:custGeom>
            <a:avLst/>
            <a:gdLst>
              <a:gd name="connsiteX0" fmla="*/ 68204 w 68204"/>
              <a:gd name="connsiteY0" fmla="*/ 218210 h 218210"/>
              <a:gd name="connsiteX1" fmla="*/ 26640 w 68204"/>
              <a:gd name="connsiteY1" fmla="*/ 207819 h 218210"/>
              <a:gd name="connsiteX2" fmla="*/ 5859 w 68204"/>
              <a:gd name="connsiteY2" fmla="*/ 176646 h 218210"/>
              <a:gd name="connsiteX3" fmla="*/ 5859 w 68204"/>
              <a:gd name="connsiteY3" fmla="*/ 0 h 21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204" h="218210">
                <a:moveTo>
                  <a:pt x="68204" y="218210"/>
                </a:moveTo>
                <a:cubicBezTo>
                  <a:pt x="54349" y="214746"/>
                  <a:pt x="38523" y="215741"/>
                  <a:pt x="26640" y="207819"/>
                </a:cubicBezTo>
                <a:cubicBezTo>
                  <a:pt x="16249" y="200892"/>
                  <a:pt x="7102" y="189072"/>
                  <a:pt x="5859" y="176646"/>
                </a:cubicBezTo>
                <a:cubicBezTo>
                  <a:pt x="0" y="118056"/>
                  <a:pt x="5859" y="58882"/>
                  <a:pt x="585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1428728" y="1549587"/>
            <a:ext cx="1500198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500166" y="1120959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Μήκος  κύματος</a:t>
            </a:r>
            <a:endParaRPr lang="el-GR" sz="1400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2214546" y="2406843"/>
            <a:ext cx="1500198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21025"/>
            <a:ext cx="3929090" cy="65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- TextBox"/>
          <p:cNvSpPr txBox="1"/>
          <p:nvPr/>
        </p:nvSpPr>
        <p:spPr>
          <a:xfrm>
            <a:off x="2285984" y="2478281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Μήκος  κύματος</a:t>
            </a:r>
            <a:endParaRPr lang="el-GR" sz="1400" dirty="0"/>
          </a:p>
        </p:txBody>
      </p:sp>
      <p:sp>
        <p:nvSpPr>
          <p:cNvPr id="28" name="27 - TextBox"/>
          <p:cNvSpPr txBox="1"/>
          <p:nvPr/>
        </p:nvSpPr>
        <p:spPr>
          <a:xfrm>
            <a:off x="928662" y="5286388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Το μήκος κύματος συμβολίζεται με το ελληνικό γράμμα λ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4429124" y="142852"/>
            <a:ext cx="2807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Μήκος  κύματος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785786" y="214290"/>
            <a:ext cx="785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57158" y="350043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607205" y="6997004"/>
            <a:ext cx="68204" cy="218210"/>
          </a:xfrm>
          <a:custGeom>
            <a:avLst/>
            <a:gdLst>
              <a:gd name="connsiteX0" fmla="*/ 68204 w 68204"/>
              <a:gd name="connsiteY0" fmla="*/ 218210 h 218210"/>
              <a:gd name="connsiteX1" fmla="*/ 26640 w 68204"/>
              <a:gd name="connsiteY1" fmla="*/ 207819 h 218210"/>
              <a:gd name="connsiteX2" fmla="*/ 5859 w 68204"/>
              <a:gd name="connsiteY2" fmla="*/ 176646 h 218210"/>
              <a:gd name="connsiteX3" fmla="*/ 5859 w 68204"/>
              <a:gd name="connsiteY3" fmla="*/ 0 h 21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204" h="218210">
                <a:moveTo>
                  <a:pt x="68204" y="218210"/>
                </a:moveTo>
                <a:cubicBezTo>
                  <a:pt x="54349" y="214746"/>
                  <a:pt x="38523" y="215741"/>
                  <a:pt x="26640" y="207819"/>
                </a:cubicBezTo>
                <a:cubicBezTo>
                  <a:pt x="16249" y="200892"/>
                  <a:pt x="7102" y="189072"/>
                  <a:pt x="5859" y="176646"/>
                </a:cubicBezTo>
                <a:cubicBezTo>
                  <a:pt x="0" y="118056"/>
                  <a:pt x="5859" y="58882"/>
                  <a:pt x="585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TextBox"/>
          <p:cNvSpPr txBox="1"/>
          <p:nvPr/>
        </p:nvSpPr>
        <p:spPr>
          <a:xfrm>
            <a:off x="571472" y="578645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Στη παραπάνω εικόνα αφού η απόσταση μεταξύ δυο διαδοχικών πυκνωμάτων είναι </a:t>
            </a:r>
            <a:r>
              <a:rPr lang="en-US" dirty="0" smtClean="0">
                <a:solidFill>
                  <a:schemeClr val="tx2"/>
                </a:solidFill>
              </a:rPr>
              <a:t>4cm, </a:t>
            </a:r>
            <a:r>
              <a:rPr lang="el-GR" dirty="0" smtClean="0">
                <a:solidFill>
                  <a:schemeClr val="tx2"/>
                </a:solidFill>
              </a:rPr>
              <a:t>τότε και το κύμα λέμε ότι έχει μήκος κύματος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l-GR" dirty="0" smtClean="0">
                <a:solidFill>
                  <a:schemeClr val="tx2"/>
                </a:solidFill>
              </a:rPr>
              <a:t>λ= </a:t>
            </a:r>
            <a:r>
              <a:rPr lang="en-US" dirty="0" smtClean="0">
                <a:solidFill>
                  <a:schemeClr val="tx2"/>
                </a:solidFill>
              </a:rPr>
              <a:t>4cm</a:t>
            </a:r>
            <a:endParaRPr lang="el-GR" dirty="0">
              <a:solidFill>
                <a:schemeClr val="tx2"/>
              </a:solidFill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1428728" y="1440878"/>
            <a:ext cx="1500198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>
            <a:off x="2214546" y="2298134"/>
            <a:ext cx="1500198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12316"/>
            <a:ext cx="3929090" cy="65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33 - Ορθογώνιο"/>
          <p:cNvSpPr/>
          <p:nvPr/>
        </p:nvSpPr>
        <p:spPr>
          <a:xfrm>
            <a:off x="2143108" y="1071546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</a:t>
            </a:r>
            <a:endParaRPr lang="el-GR" dirty="0"/>
          </a:p>
        </p:txBody>
      </p:sp>
      <p:sp>
        <p:nvSpPr>
          <p:cNvPr id="35" name="34 - Ορθογώνιο"/>
          <p:cNvSpPr/>
          <p:nvPr/>
        </p:nvSpPr>
        <p:spPr>
          <a:xfrm>
            <a:off x="2857488" y="2298134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</a:t>
            </a:r>
            <a:endParaRPr lang="el-GR" dirty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>
            <a:off x="1142976" y="4214818"/>
            <a:ext cx="1428760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ύγραμμο βέλος σύνδεσης"/>
          <p:cNvCxnSpPr/>
          <p:nvPr/>
        </p:nvCxnSpPr>
        <p:spPr>
          <a:xfrm>
            <a:off x="1857356" y="5072074"/>
            <a:ext cx="1500198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256"/>
            <a:ext cx="3929090" cy="65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" name="41 - Ορθογώνιο"/>
          <p:cNvSpPr/>
          <p:nvPr/>
        </p:nvSpPr>
        <p:spPr>
          <a:xfrm>
            <a:off x="1785918" y="3845486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  = 4</a:t>
            </a:r>
            <a:r>
              <a:rPr lang="en-US" b="1" dirty="0" smtClean="0">
                <a:solidFill>
                  <a:srgbClr val="FF0000"/>
                </a:solidFill>
              </a:rPr>
              <a:t>cm</a:t>
            </a:r>
            <a:endParaRPr lang="el-GR" dirty="0"/>
          </a:p>
        </p:txBody>
      </p:sp>
      <p:sp>
        <p:nvSpPr>
          <p:cNvPr id="44" name="43 - Ορθογώνιο"/>
          <p:cNvSpPr/>
          <p:nvPr/>
        </p:nvSpPr>
        <p:spPr>
          <a:xfrm>
            <a:off x="2214546" y="5000636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  = 4</a:t>
            </a:r>
            <a:r>
              <a:rPr lang="en-US" b="1" dirty="0" smtClean="0">
                <a:solidFill>
                  <a:srgbClr val="FF0000"/>
                </a:solidFill>
              </a:rPr>
              <a:t>cm</a:t>
            </a:r>
            <a:endParaRPr lang="el-GR" dirty="0"/>
          </a:p>
        </p:txBody>
      </p:sp>
      <p:sp>
        <p:nvSpPr>
          <p:cNvPr id="46" name="45 - Ορθογώνιο"/>
          <p:cNvSpPr/>
          <p:nvPr/>
        </p:nvSpPr>
        <p:spPr>
          <a:xfrm>
            <a:off x="4429124" y="142852"/>
            <a:ext cx="2807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Μήκος  κύματος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785786" y="214290"/>
            <a:ext cx="785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5643570" cy="125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17 - Ευθεία γραμμή σύνδεσης"/>
          <p:cNvCxnSpPr/>
          <p:nvPr/>
        </p:nvCxnSpPr>
        <p:spPr>
          <a:xfrm>
            <a:off x="0" y="2071678"/>
            <a:ext cx="8715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Ελεύθερη σχεδίαση"/>
          <p:cNvSpPr/>
          <p:nvPr/>
        </p:nvSpPr>
        <p:spPr>
          <a:xfrm>
            <a:off x="607205" y="6997004"/>
            <a:ext cx="68204" cy="218210"/>
          </a:xfrm>
          <a:custGeom>
            <a:avLst/>
            <a:gdLst>
              <a:gd name="connsiteX0" fmla="*/ 68204 w 68204"/>
              <a:gd name="connsiteY0" fmla="*/ 218210 h 218210"/>
              <a:gd name="connsiteX1" fmla="*/ 26640 w 68204"/>
              <a:gd name="connsiteY1" fmla="*/ 207819 h 218210"/>
              <a:gd name="connsiteX2" fmla="*/ 5859 w 68204"/>
              <a:gd name="connsiteY2" fmla="*/ 176646 h 218210"/>
              <a:gd name="connsiteX3" fmla="*/ 5859 w 68204"/>
              <a:gd name="connsiteY3" fmla="*/ 0 h 21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204" h="218210">
                <a:moveTo>
                  <a:pt x="68204" y="218210"/>
                </a:moveTo>
                <a:cubicBezTo>
                  <a:pt x="54349" y="214746"/>
                  <a:pt x="38523" y="215741"/>
                  <a:pt x="26640" y="207819"/>
                </a:cubicBezTo>
                <a:cubicBezTo>
                  <a:pt x="16249" y="200892"/>
                  <a:pt x="7102" y="189072"/>
                  <a:pt x="5859" y="176646"/>
                </a:cubicBezTo>
                <a:cubicBezTo>
                  <a:pt x="0" y="118056"/>
                  <a:pt x="5859" y="58882"/>
                  <a:pt x="5859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>
            <a:off x="1250133" y="1893083"/>
            <a:ext cx="357190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ύγραμμο βέλος σύνδεσης"/>
          <p:cNvCxnSpPr/>
          <p:nvPr/>
        </p:nvCxnSpPr>
        <p:spPr>
          <a:xfrm>
            <a:off x="2428860" y="2571744"/>
            <a:ext cx="2000264" cy="1588"/>
          </a:xfrm>
          <a:prstGeom prst="straightConnector1">
            <a:avLst/>
          </a:prstGeom>
          <a:ln w="254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357950" y="178592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Θέση ισορροπίας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3274992" y="2571744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</a:t>
            </a:r>
            <a:endParaRPr lang="el-GR" dirty="0"/>
          </a:p>
        </p:txBody>
      </p:sp>
      <p:sp>
        <p:nvSpPr>
          <p:cNvPr id="33" name="32 - Ορθογώνιο"/>
          <p:cNvSpPr/>
          <p:nvPr/>
        </p:nvSpPr>
        <p:spPr>
          <a:xfrm>
            <a:off x="4429124" y="142852"/>
            <a:ext cx="2924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Πλάτος κύματος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 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357158" y="3357562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Πλάτος ταλάντωσης </a:t>
            </a:r>
            <a:r>
              <a:rPr lang="el-GR" dirty="0" smtClean="0"/>
              <a:t>σε ένα μηχανικό κύμα είναι:</a:t>
            </a:r>
          </a:p>
          <a:p>
            <a:endParaRPr lang="el-GR" dirty="0" smtClean="0"/>
          </a:p>
        </p:txBody>
      </p:sp>
      <p:sp>
        <p:nvSpPr>
          <p:cNvPr id="22" name="21 - Ορθογώνιο"/>
          <p:cNvSpPr/>
          <p:nvPr/>
        </p:nvSpPr>
        <p:spPr>
          <a:xfrm>
            <a:off x="428596" y="485776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πλάτος ταλάντωσης είναι ίσο με την απόστασης μεταξύ της θέσης ισορροπίας του μέσου διάδοσης και ενός όρου (ή κοιλάδας) του κύματος.</a:t>
            </a:r>
            <a:endParaRPr lang="el-GR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3857628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πλάτος ταλάντωσης των σωματιδίων (άτομα, μόρια)  του μέσου διάδοσης που ταλαντώνονται .</a:t>
            </a:r>
            <a:endParaRPr lang="el-GR" dirty="0"/>
          </a:p>
        </p:txBody>
      </p:sp>
      <p:sp>
        <p:nvSpPr>
          <p:cNvPr id="31" name="30 - TextBox"/>
          <p:cNvSpPr txBox="1"/>
          <p:nvPr/>
        </p:nvSpPr>
        <p:spPr>
          <a:xfrm>
            <a:off x="357158" y="5929330"/>
            <a:ext cx="8448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Όσο μεγαλύτερο</a:t>
            </a:r>
            <a:r>
              <a:rPr lang="el-GR" dirty="0" smtClean="0"/>
              <a:t> είναι το </a:t>
            </a:r>
            <a:r>
              <a:rPr lang="el-GR" b="1" dirty="0" smtClean="0"/>
              <a:t>πλάτος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ενός κύματος, τόσο </a:t>
            </a:r>
            <a:r>
              <a:rPr lang="el-GR" b="1" dirty="0" smtClean="0"/>
              <a:t>μεγαλύτερη</a:t>
            </a:r>
            <a:r>
              <a:rPr lang="el-GR" dirty="0" smtClean="0"/>
              <a:t> είναι και η </a:t>
            </a:r>
            <a:r>
              <a:rPr lang="el-GR" b="1" dirty="0" smtClean="0"/>
              <a:t>ενέργεια</a:t>
            </a:r>
            <a:r>
              <a:rPr lang="el-GR" dirty="0" smtClean="0"/>
              <a:t> που μεταφέρεται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500034" y="14285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143404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214446" y="1357298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857356" y="1285860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 </a:t>
            </a:r>
            <a:r>
              <a:rPr lang="en-US" b="1" dirty="0" smtClean="0"/>
              <a:t>u</a:t>
            </a:r>
            <a:endParaRPr lang="el-GR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78687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200105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28667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3572694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357984" y="927876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314406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6001554" y="114219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286512" y="785794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Διεύθυνση ταλάντωσης των σωματιδίων του μέσου διάδοσης κύματος, εδώ του σκοινιού.</a:t>
            </a:r>
            <a:endParaRPr lang="el-GR" sz="1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4429124" y="142852"/>
            <a:ext cx="2750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Μήκος  κύματος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-71502" y="1714488"/>
            <a:ext cx="92155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συχνότητα </a:t>
            </a:r>
            <a:r>
              <a:rPr lang="en-US" b="1" dirty="0" smtClean="0"/>
              <a:t>f</a:t>
            </a:r>
            <a:r>
              <a:rPr lang="en-US" dirty="0" smtClean="0"/>
              <a:t> </a:t>
            </a:r>
            <a:r>
              <a:rPr lang="el-GR" dirty="0" smtClean="0"/>
              <a:t>ενός μηχανικού κύματος είναι: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 η συχνότητα με την οποία ταλαντώνονται τα σωματίδια του μέσου διάδοσης του κύματος.</a:t>
            </a:r>
          </a:p>
          <a:p>
            <a:r>
              <a:rPr lang="el-GR" dirty="0" smtClean="0"/>
              <a:t> </a:t>
            </a:r>
            <a:r>
              <a:rPr lang="el-GR" b="1" u="sng" dirty="0" smtClean="0"/>
              <a:t>παράδειγμα</a:t>
            </a:r>
            <a:r>
              <a:rPr lang="el-GR" dirty="0" smtClean="0"/>
              <a:t> στο παραπάνω σκοινί που ταλαντώνεται, αν ένα σημείο του ταλαντώνεται,   έχει συχνότητα 5Hz,  τότε και η συχνότητα του κύματος θα είναι πέντε 5Hz 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συχνότητα με την οποία ταλαντώνεται η πηγή, η οποία προκαλεί το κύμα.</a:t>
            </a:r>
          </a:p>
          <a:p>
            <a:r>
              <a:rPr lang="el-GR" b="1" u="sng" dirty="0" smtClean="0"/>
              <a:t>Παράδειγμα</a:t>
            </a:r>
            <a:r>
              <a:rPr lang="el-GR" dirty="0" smtClean="0"/>
              <a:t> αν το χέρι που ταλαντώνεται και προκαλεί το κύμα στη χορδή  που φαίνεται στο σχήμα έχει συχνότητα 10 </a:t>
            </a:r>
            <a:r>
              <a:rPr lang="el-GR" dirty="0" err="1" smtClean="0"/>
              <a:t>Hz</a:t>
            </a:r>
            <a:r>
              <a:rPr lang="el-GR" dirty="0" smtClean="0"/>
              <a:t>, τότε και το κύμα θα έχει συχνότητα 10Hz.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 Η συχνότητα κύματος δείχνει πόσα μήκη κύματος , έχει ταξιδέψει το κύμα μέσα σε ένα δευτερόλεπτο.</a:t>
            </a:r>
          </a:p>
          <a:p>
            <a:r>
              <a:rPr lang="el-GR" dirty="0" smtClean="0"/>
              <a:t> </a:t>
            </a:r>
            <a:r>
              <a:rPr lang="el-GR" b="1" u="sng" dirty="0" smtClean="0"/>
              <a:t>Παράδειγμα</a:t>
            </a:r>
            <a:r>
              <a:rPr lang="el-GR" dirty="0" smtClean="0"/>
              <a:t> αν το κύμα έχει συχνότητα 50 </a:t>
            </a:r>
            <a:r>
              <a:rPr lang="el-GR" dirty="0" err="1" smtClean="0"/>
              <a:t>Hz</a:t>
            </a:r>
            <a:r>
              <a:rPr lang="el-GR" dirty="0" smtClean="0"/>
              <a:t>, τότε μέσα σε ένα δευτερόλεπτο το κύμα , θα έχει ταξιδέψει σε  απόσταση 50 μηκών κύματος.  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500034" y="14285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143404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214446" y="1357298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857356" y="1285860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 </a:t>
            </a:r>
            <a:r>
              <a:rPr lang="en-US" b="1" dirty="0" smtClean="0"/>
              <a:t>u</a:t>
            </a:r>
            <a:endParaRPr lang="el-GR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78687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200105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28667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3572694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357984" y="927876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314406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6001554" y="114219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286512" y="785794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Διεύθυνση ταλάντωσης των σωματιδίων του μέσου διάδοσης κύματος, εδώ του σκοινιού.</a:t>
            </a:r>
            <a:endParaRPr lang="el-GR" sz="1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4429124" y="142852"/>
            <a:ext cx="3127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κύματος Τ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-71502" y="1714488"/>
            <a:ext cx="92155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περίοδος Τ</a:t>
            </a:r>
            <a:r>
              <a:rPr lang="en-US" dirty="0" smtClean="0"/>
              <a:t> </a:t>
            </a:r>
            <a:r>
              <a:rPr lang="el-GR" dirty="0" smtClean="0"/>
              <a:t>ενός μηχανικού κύματος είναι: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 η περίοδος Τ με την οποία ταλαντώνονται τα σωματίδια του μέσου διάδοσης του κύματος.</a:t>
            </a:r>
          </a:p>
          <a:p>
            <a:r>
              <a:rPr lang="el-GR" dirty="0" smtClean="0"/>
              <a:t> </a:t>
            </a:r>
            <a:r>
              <a:rPr lang="el-GR" b="1" u="sng" dirty="0" smtClean="0"/>
              <a:t>παράδειγμα</a:t>
            </a:r>
            <a:r>
              <a:rPr lang="el-GR" dirty="0" smtClean="0"/>
              <a:t> στο παραπάνω σκοινί που ταλαντώνεται, αν ένα σημείο του ταλαντώνεται,   έχει περίοδο 5</a:t>
            </a:r>
            <a:r>
              <a:rPr lang="en-US" dirty="0" smtClean="0"/>
              <a:t>s</a:t>
            </a:r>
            <a:r>
              <a:rPr lang="el-GR" dirty="0" smtClean="0"/>
              <a:t>,  τότε και η περίοδος του κύματος θα είναι πέντε 5</a:t>
            </a:r>
            <a:r>
              <a:rPr lang="en-US" dirty="0" smtClean="0"/>
              <a:t>s</a:t>
            </a:r>
            <a:r>
              <a:rPr lang="el-GR" dirty="0" smtClean="0"/>
              <a:t> 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περίοδος με την οποία ταλαντώνεται η πηγή, η οποία προκαλεί το κύμα.</a:t>
            </a:r>
          </a:p>
          <a:p>
            <a:r>
              <a:rPr lang="el-GR" b="1" u="sng" dirty="0" smtClean="0"/>
              <a:t>Παράδειγμα</a:t>
            </a:r>
            <a:r>
              <a:rPr lang="el-GR" dirty="0" smtClean="0"/>
              <a:t> αν το χέρι που ταλαντώνεται και προκαλεί το κύμα στη χορδή  που φαίνεται στο σχήμα</a:t>
            </a:r>
            <a:r>
              <a:rPr lang="en-US" dirty="0" smtClean="0"/>
              <a:t>,</a:t>
            </a:r>
            <a:r>
              <a:rPr lang="el-GR" dirty="0" smtClean="0"/>
              <a:t> έχει περίοδο 10</a:t>
            </a:r>
            <a:r>
              <a:rPr lang="en-US" dirty="0" smtClean="0"/>
              <a:t>s</a:t>
            </a:r>
            <a:r>
              <a:rPr lang="el-GR" dirty="0" smtClean="0"/>
              <a:t>, τότε και το κύμα θα έχει περίοδο 10</a:t>
            </a:r>
            <a:r>
              <a:rPr lang="en-US" dirty="0" smtClean="0"/>
              <a:t>s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 Σε χρόνο μιας περιόδου, το κύμα έχει ταξιδέψει απόσταση ίση με ένα μήκος κύματος.</a:t>
            </a:r>
          </a:p>
          <a:p>
            <a:r>
              <a:rPr lang="el-GR" dirty="0" smtClean="0"/>
              <a:t> </a:t>
            </a:r>
            <a:r>
              <a:rPr lang="el-GR" b="1" u="sng" dirty="0" smtClean="0"/>
              <a:t>Παράδειγμα</a:t>
            </a:r>
            <a:r>
              <a:rPr lang="el-GR" dirty="0" smtClean="0"/>
              <a:t> αν το κύμα έχει περίοδο 50</a:t>
            </a:r>
            <a:r>
              <a:rPr lang="en-US" dirty="0" smtClean="0"/>
              <a:t>s</a:t>
            </a:r>
            <a:r>
              <a:rPr lang="el-GR" dirty="0" smtClean="0"/>
              <a:t>, τότε μέσα σε χρόνο 50</a:t>
            </a:r>
            <a:r>
              <a:rPr lang="en-US" dirty="0" smtClean="0"/>
              <a:t>s </a:t>
            </a:r>
            <a:r>
              <a:rPr lang="el-GR" dirty="0" smtClean="0"/>
              <a:t>το κύμα , θα έχει ταξιδέψει ένα μήκος κύματος.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785794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Τύπος  (σχέση, εξίσωση) ταχύτητας 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1247" y="5574426"/>
            <a:ext cx="1102753" cy="1283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>
            <a:endCxn id="25" idx="1"/>
          </p:cNvCxnSpPr>
          <p:nvPr/>
        </p:nvCxnSpPr>
        <p:spPr>
          <a:xfrm flipV="1">
            <a:off x="4286248" y="2381714"/>
            <a:ext cx="1714512" cy="54722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4143372" y="4000504"/>
            <a:ext cx="1143008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1285852" y="3500438"/>
            <a:ext cx="1714512" cy="1714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000760" y="1643050"/>
            <a:ext cx="30003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Μετατόπιση του σώματος που κινείται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l-GR" b="1" dirty="0" smtClean="0"/>
              <a:t>Για κύμα είναι πόση απόσταση ταξίδεψε ένα κύμα  (π.χ. 4</a:t>
            </a:r>
            <a:r>
              <a:rPr lang="en-US" b="1" dirty="0" smtClean="0"/>
              <a:t>0m</a:t>
            </a:r>
            <a:r>
              <a:rPr lang="el-GR" b="1" dirty="0" smtClean="0"/>
              <a:t>) </a:t>
            </a:r>
            <a:endParaRPr lang="en-US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929058" y="5000636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Είναι το χρονικό διάστημα (Δ</a:t>
            </a:r>
            <a:r>
              <a:rPr lang="en-US" b="1" dirty="0" smtClean="0">
                <a:solidFill>
                  <a:srgbClr val="FF0000"/>
                </a:solidFill>
              </a:rPr>
              <a:t>t) </a:t>
            </a:r>
            <a:r>
              <a:rPr lang="el-GR" b="1" dirty="0" smtClean="0">
                <a:solidFill>
                  <a:srgbClr val="FF0000"/>
                </a:solidFill>
              </a:rPr>
              <a:t>που έκανε το σώμα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l-GR" b="1" dirty="0" smtClean="0">
                <a:solidFill>
                  <a:srgbClr val="FF0000"/>
                </a:solidFill>
              </a:rPr>
              <a:t> ή το </a:t>
            </a:r>
            <a:r>
              <a:rPr lang="el-GR" b="1" dirty="0" smtClean="0"/>
              <a:t>κύμα</a:t>
            </a:r>
            <a:r>
              <a:rPr lang="el-GR" b="1" dirty="0" smtClean="0">
                <a:solidFill>
                  <a:srgbClr val="FF0000"/>
                </a:solidFill>
              </a:rPr>
              <a:t> - </a:t>
            </a:r>
            <a:r>
              <a:rPr lang="el-GR" b="1" dirty="0" smtClean="0"/>
              <a:t>ενέργεια</a:t>
            </a:r>
            <a:r>
              <a:rPr lang="el-GR" b="1" dirty="0" smtClean="0">
                <a:solidFill>
                  <a:srgbClr val="FF0000"/>
                </a:solidFill>
              </a:rPr>
              <a:t>) για να διανύσει την απόσταση Δ</a:t>
            </a:r>
            <a:r>
              <a:rPr lang="en-US" b="1" dirty="0" smtClean="0">
                <a:solidFill>
                  <a:srgbClr val="FF0000"/>
                </a:solidFill>
              </a:rPr>
              <a:t>x.  (</a:t>
            </a:r>
            <a:r>
              <a:rPr lang="el-GR" b="1" dirty="0" smtClean="0">
                <a:solidFill>
                  <a:srgbClr val="FF0000"/>
                </a:solidFill>
              </a:rPr>
              <a:t>π.χ. 2</a:t>
            </a:r>
            <a:r>
              <a:rPr lang="en-US" b="1" dirty="0" smtClean="0">
                <a:solidFill>
                  <a:srgbClr val="FF0000"/>
                </a:solidFill>
              </a:rPr>
              <a:t>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00034" y="5214950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ταχύτητα, </a:t>
            </a:r>
            <a:r>
              <a:rPr lang="el-GR" b="1" dirty="0" smtClean="0"/>
              <a:t>για κύμα είναι η ταχύτητα με την οποία ταξιδεύει ένα κύμα</a:t>
            </a:r>
            <a:r>
              <a:rPr lang="en-US" b="1" dirty="0" smtClean="0"/>
              <a:t> (</a:t>
            </a:r>
            <a:r>
              <a:rPr lang="el-GR" b="1" dirty="0" smtClean="0"/>
              <a:t>π.χ. </a:t>
            </a:r>
            <a:r>
              <a:rPr lang="en-US" b="1" dirty="0" smtClean="0"/>
              <a:t>u = </a:t>
            </a:r>
            <a:r>
              <a:rPr lang="el-GR" b="1" dirty="0" smtClean="0"/>
              <a:t>2</a:t>
            </a:r>
            <a:r>
              <a:rPr lang="en-US" b="1" dirty="0" smtClean="0"/>
              <a:t>0m/s)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928926" y="292893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 </a:t>
            </a:r>
            <a:r>
              <a:rPr lang="en-US" sz="4000" b="1" dirty="0" smtClean="0"/>
              <a:t>u</a:t>
            </a:r>
            <a:r>
              <a:rPr lang="el-GR" sz="4000" b="1" baseline="-25000" dirty="0" smtClean="0"/>
              <a:t> </a:t>
            </a:r>
            <a:endParaRPr lang="en-US" sz="4000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428992" y="300037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000496" y="335756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3929058" y="272111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Δ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9" name="18 - Ορθογώνιο"/>
          <p:cNvSpPr/>
          <p:nvPr/>
        </p:nvSpPr>
        <p:spPr>
          <a:xfrm>
            <a:off x="4000496" y="3286124"/>
            <a:ext cx="6591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Δ</a:t>
            </a:r>
            <a:r>
              <a:rPr lang="en-US" sz="4000" b="1" dirty="0" smtClean="0"/>
              <a:t>t</a:t>
            </a:r>
            <a:endParaRPr lang="en-US" sz="4000" dirty="0"/>
          </a:p>
        </p:txBody>
      </p:sp>
      <p:sp>
        <p:nvSpPr>
          <p:cNvPr id="24" name="2 - Θέση περιεχομένου"/>
          <p:cNvSpPr>
            <a:spLocks noGrp="1"/>
          </p:cNvSpPr>
          <p:nvPr>
            <p:ph idx="1"/>
          </p:nvPr>
        </p:nvSpPr>
        <p:spPr>
          <a:xfrm>
            <a:off x="2786050" y="0"/>
            <a:ext cx="2928958" cy="7143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l-GR" sz="4400" b="1" dirty="0" smtClean="0">
                <a:solidFill>
                  <a:srgbClr val="FF0000"/>
                </a:solidFill>
              </a:rPr>
              <a:t>ταχύτητα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6215082"/>
            <a:ext cx="1000132" cy="428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500034" y="14285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 ΚΥΜΑΤΑ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143404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214446" y="1357298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857356" y="1285860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 </a:t>
            </a:r>
            <a:r>
              <a:rPr lang="en-US" b="1" dirty="0" smtClean="0"/>
              <a:t>u</a:t>
            </a:r>
            <a:endParaRPr lang="el-GR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78687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200105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28667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3572694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357984" y="927876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314406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6001554" y="114219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286512" y="785794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Διεύθυνση ταλάντωσης των σωματιδίων του μέσου διάδοσης κύματος, εδώ του σκοινιού.</a:t>
            </a:r>
            <a:endParaRPr lang="el-GR" sz="1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4429124" y="142852"/>
            <a:ext cx="3152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Ταχύτητα κύματος 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857224" y="2143116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ένα οποιοδήποτε κύμα έχει </a:t>
            </a:r>
            <a:r>
              <a:rPr lang="el-GR" dirty="0" smtClean="0">
                <a:solidFill>
                  <a:srgbClr val="00B050"/>
                </a:solidFill>
              </a:rPr>
              <a:t>συχνότητα </a:t>
            </a:r>
            <a:r>
              <a:rPr lang="en-US" dirty="0" smtClean="0">
                <a:solidFill>
                  <a:srgbClr val="00B050"/>
                </a:solidFill>
              </a:rPr>
              <a:t>f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rgbClr val="0070C0"/>
                </a:solidFill>
              </a:rPr>
              <a:t>μήκος κύματος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λ</a:t>
            </a:r>
            <a:r>
              <a:rPr lang="el-GR" dirty="0" smtClean="0"/>
              <a:t>, τότε η </a:t>
            </a:r>
            <a:r>
              <a:rPr lang="el-GR" dirty="0" smtClean="0">
                <a:solidFill>
                  <a:srgbClr val="FF0000"/>
                </a:solidFill>
              </a:rPr>
              <a:t>ταχύτητα</a:t>
            </a:r>
            <a:r>
              <a:rPr lang="en-US" dirty="0" smtClean="0">
                <a:solidFill>
                  <a:srgbClr val="FF0000"/>
                </a:solidFill>
              </a:rPr>
              <a:t> u</a:t>
            </a:r>
            <a:r>
              <a:rPr lang="el-GR" dirty="0" smtClean="0"/>
              <a:t> με την οποία ταξιδεύει θα δίνεται από τον ακόλουθο τύπο:</a:t>
            </a:r>
            <a:endParaRPr lang="el-GR" dirty="0"/>
          </a:p>
        </p:txBody>
      </p:sp>
      <p:sp>
        <p:nvSpPr>
          <p:cNvPr id="24" name="23 - Ορθογώνιο"/>
          <p:cNvSpPr/>
          <p:nvPr/>
        </p:nvSpPr>
        <p:spPr>
          <a:xfrm>
            <a:off x="3071802" y="3571876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2357422" y="3571876"/>
            <a:ext cx="1143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u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3714744" y="3571876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 smtClean="0">
                <a:solidFill>
                  <a:srgbClr val="0070C0"/>
                </a:solidFill>
              </a:rPr>
              <a:t>λ</a:t>
            </a:r>
            <a:r>
              <a:rPr lang="en-US" sz="4400" b="1" dirty="0" smtClean="0">
                <a:solidFill>
                  <a:srgbClr val="0070C0"/>
                </a:solidFill>
              </a:rPr>
              <a:t> </a:t>
            </a:r>
            <a:r>
              <a:rPr lang="el-GR" sz="4400" baseline="30000" dirty="0" smtClean="0">
                <a:solidFill>
                  <a:srgbClr val="0070C0"/>
                </a:solidFill>
              </a:rPr>
              <a:t>.</a:t>
            </a:r>
            <a:r>
              <a:rPr lang="el-GR" sz="4400" dirty="0" smtClean="0">
                <a:solidFill>
                  <a:srgbClr val="0070C0"/>
                </a:solidFill>
              </a:rPr>
              <a:t> </a:t>
            </a:r>
            <a:endParaRPr lang="en-US" sz="4400" baseline="30000" dirty="0">
              <a:solidFill>
                <a:srgbClr val="0070C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4572000" y="3571876"/>
            <a:ext cx="362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f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500034" y="14285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 ΚΥΜΑΤΑ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143404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214446" y="1357298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857356" y="1285860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 </a:t>
            </a:r>
            <a:r>
              <a:rPr lang="en-US" b="1" dirty="0" smtClean="0"/>
              <a:t>u</a:t>
            </a:r>
            <a:endParaRPr lang="el-GR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78687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200105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28667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3572694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357984" y="927876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314406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6001554" y="114219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286512" y="785794"/>
            <a:ext cx="271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Διεύθυνση ταλάντωσης των σωματιδίων του μέσου διάδοσης κύματος, εδώ του σκοινιού.</a:t>
            </a:r>
            <a:endParaRPr lang="el-GR" sz="1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4429124" y="142852"/>
            <a:ext cx="3152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Ταχύτητα κύματος 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357158" y="1643050"/>
            <a:ext cx="75724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Έστω ένα κύμα ταξιδεύει μια απόσταση Δ</a:t>
            </a:r>
            <a:r>
              <a:rPr lang="en-US" dirty="0" smtClean="0"/>
              <a:t>x, </a:t>
            </a:r>
            <a:r>
              <a:rPr lang="el-GR" dirty="0" smtClean="0"/>
              <a:t>η οποία είναι</a:t>
            </a:r>
            <a:r>
              <a:rPr lang="en-US" dirty="0" smtClean="0"/>
              <a:t> </a:t>
            </a:r>
            <a:r>
              <a:rPr lang="el-GR" dirty="0" smtClean="0"/>
              <a:t>ίση με το μήκος κύματός του,</a:t>
            </a:r>
            <a:r>
              <a:rPr lang="en-US" dirty="0" smtClean="0"/>
              <a:t> </a:t>
            </a:r>
            <a:r>
              <a:rPr lang="el-GR" dirty="0" smtClean="0"/>
              <a:t>που είναι λ :    άρα   </a:t>
            </a:r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r>
              <a:rPr lang="el-GR" b="1" dirty="0" smtClean="0">
                <a:solidFill>
                  <a:srgbClr val="00B050"/>
                </a:solidFill>
              </a:rPr>
              <a:t> = λ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el-GR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b="1" dirty="0" smtClean="0"/>
          </a:p>
          <a:p>
            <a:pPr>
              <a:buFont typeface="Wingdings" pitchFamily="2" charset="2"/>
              <a:buChar char="ü"/>
            </a:pPr>
            <a:r>
              <a:rPr lang="el-GR" b="1" dirty="0" smtClean="0"/>
              <a:t>Όμως </a:t>
            </a:r>
            <a:r>
              <a:rPr lang="el-GR" dirty="0" smtClean="0"/>
              <a:t>σε χρονικό διάστημα Δ</a:t>
            </a:r>
            <a:r>
              <a:rPr lang="en-US" dirty="0" smtClean="0"/>
              <a:t>t</a:t>
            </a:r>
            <a:r>
              <a:rPr lang="el-GR" dirty="0" smtClean="0"/>
              <a:t> μιας περιόδου </a:t>
            </a:r>
            <a:r>
              <a:rPr lang="el-GR" dirty="0" smtClean="0"/>
              <a:t>Τ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l-GR" b="1" dirty="0" smtClean="0">
                <a:solidFill>
                  <a:srgbClr val="0070C0"/>
                </a:solidFill>
              </a:rPr>
              <a:t>Δ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l-GR" b="1" dirty="0" smtClean="0">
                <a:solidFill>
                  <a:srgbClr val="0070C0"/>
                </a:solidFill>
              </a:rPr>
              <a:t>= Τ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το κύμα έχει ταξιδέψει απόσταση Δ</a:t>
            </a:r>
            <a:r>
              <a:rPr lang="en-US" dirty="0" smtClean="0"/>
              <a:t>x</a:t>
            </a:r>
            <a:r>
              <a:rPr lang="el-GR" dirty="0" smtClean="0"/>
              <a:t> ίση με ένα μήκος κύματος λ </a:t>
            </a:r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357158" y="435120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u</a:t>
            </a:r>
            <a:r>
              <a:rPr lang="el-GR" sz="4000" b="1" baseline="-25000" dirty="0" smtClean="0">
                <a:solidFill>
                  <a:srgbClr val="FF0000"/>
                </a:solidFill>
              </a:rPr>
              <a:t> 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857224" y="442263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1428728" y="477982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1357290" y="414338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Δ</a:t>
            </a:r>
            <a:r>
              <a:rPr lang="en-US" sz="4000" b="1" dirty="0" smtClean="0">
                <a:solidFill>
                  <a:srgbClr val="00B050"/>
                </a:solidFill>
              </a:rPr>
              <a:t>x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1428728" y="4714884"/>
            <a:ext cx="6591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Δ</a:t>
            </a:r>
            <a:r>
              <a:rPr lang="en-US" sz="4000" b="1" dirty="0" smtClean="0">
                <a:solidFill>
                  <a:srgbClr val="0070C0"/>
                </a:solidFill>
              </a:rPr>
              <a:t>t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500034" y="3286124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Η ταχύτητα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u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/>
              <a:t>με την οποία ταξιδεύει το κύμα θα είναι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5" name="34 - Ορθογώνιο"/>
          <p:cNvSpPr/>
          <p:nvPr/>
        </p:nvSpPr>
        <p:spPr>
          <a:xfrm>
            <a:off x="3286116" y="4429132"/>
            <a:ext cx="463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ή</a:t>
            </a:r>
            <a:endParaRPr lang="en-US" sz="4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4572000" y="442263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u</a:t>
            </a:r>
            <a:r>
              <a:rPr lang="el-GR" sz="4000" b="1" baseline="-25000" dirty="0" smtClean="0">
                <a:solidFill>
                  <a:srgbClr val="FF0000"/>
                </a:solidFill>
              </a:rPr>
              <a:t> 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5072066" y="449407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5643570" y="485126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572132" y="421481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λ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5643570" y="4786322"/>
            <a:ext cx="4379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Τ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14884"/>
            <a:ext cx="26305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928926" y="2786058"/>
            <a:ext cx="52149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Όταν ένα μηχανικό κύμα ταξιδεύει μέσα σε ένα υλικό, τότε τα </a:t>
            </a:r>
            <a:r>
              <a:rPr lang="el-GR" sz="3200" b="1" dirty="0" smtClean="0"/>
              <a:t>σωματίδια</a:t>
            </a:r>
            <a:r>
              <a:rPr lang="el-GR" sz="3200" dirty="0" smtClean="0"/>
              <a:t> του υλικού αυτού </a:t>
            </a:r>
            <a:r>
              <a:rPr lang="el-GR" sz="3200" b="1" dirty="0" smtClean="0"/>
              <a:t>ταλαντώνονται</a:t>
            </a:r>
          </a:p>
          <a:p>
            <a:endParaRPr lang="el-GR" sz="320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6182" y="142852"/>
            <a:ext cx="315781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428736"/>
            <a:ext cx="4643470" cy="125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857232"/>
            <a:ext cx="29114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2571736" y="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</a:t>
            </a:r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643174" y="5934670"/>
            <a:ext cx="66437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Τα κύματα της θάλασσας δημιουργούνται συνήθως εξαιτίας των ανέμων. Η μηχανική τους ενέργεια προέρχεται από την κινητική ενέργεια των ανέμων (αιολική ενέργεια)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14282" y="1071546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Ταχύτητα που ταξιδεύει το κύμα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 10 </a:t>
            </a:r>
            <a:r>
              <a:rPr lang="en-US" b="1" dirty="0" smtClean="0">
                <a:solidFill>
                  <a:srgbClr val="FF0000"/>
                </a:solidFill>
              </a:rPr>
              <a:t>m/s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6429388" y="928670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Η συχνότητα </a:t>
            </a:r>
            <a:r>
              <a:rPr lang="en-US" b="1" dirty="0" smtClean="0">
                <a:solidFill>
                  <a:srgbClr val="00B050"/>
                </a:solidFill>
              </a:rPr>
              <a:t>f </a:t>
            </a:r>
            <a:r>
              <a:rPr lang="el-GR" b="1" dirty="0" smtClean="0">
                <a:solidFill>
                  <a:srgbClr val="00B050"/>
                </a:solidFill>
              </a:rPr>
              <a:t>του κύματος (</a:t>
            </a:r>
            <a:r>
              <a:rPr lang="el-GR" b="1" dirty="0" err="1" smtClean="0">
                <a:solidFill>
                  <a:srgbClr val="00B050"/>
                </a:solidFill>
              </a:rPr>
              <a:t>π.χ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2</a:t>
            </a:r>
            <a:r>
              <a:rPr lang="en-US" b="1" dirty="0" smtClean="0">
                <a:solidFill>
                  <a:srgbClr val="00B050"/>
                </a:solidFill>
              </a:rPr>
              <a:t> Hz 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" name="22 - Επεξήγηση με σύννεφο"/>
          <p:cNvSpPr/>
          <p:nvPr/>
        </p:nvSpPr>
        <p:spPr>
          <a:xfrm>
            <a:off x="6000760" y="571480"/>
            <a:ext cx="2643206" cy="1643050"/>
          </a:xfrm>
          <a:prstGeom prst="cloudCallout">
            <a:avLst>
              <a:gd name="adj1" fmla="val -81384"/>
              <a:gd name="adj2" fmla="val 1004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62748"/>
              <a:gd name="adj2" fmla="val -1627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0" y="1000108"/>
            <a:ext cx="2786050" cy="1214446"/>
          </a:xfrm>
          <a:prstGeom prst="cloudCallout">
            <a:avLst>
              <a:gd name="adj1" fmla="val 28624"/>
              <a:gd name="adj2" fmla="val 1387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3071802" y="3143248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357422" y="3143248"/>
            <a:ext cx="1143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u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714744" y="3143248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 smtClean="0">
                <a:solidFill>
                  <a:srgbClr val="0070C0"/>
                </a:solidFill>
              </a:rPr>
              <a:t>λ</a:t>
            </a:r>
            <a:r>
              <a:rPr lang="en-US" sz="4400" b="1" dirty="0" smtClean="0">
                <a:solidFill>
                  <a:srgbClr val="0070C0"/>
                </a:solidFill>
              </a:rPr>
              <a:t> </a:t>
            </a:r>
            <a:r>
              <a:rPr lang="el-GR" sz="4400" baseline="30000" dirty="0" smtClean="0">
                <a:solidFill>
                  <a:srgbClr val="0070C0"/>
                </a:solidFill>
              </a:rPr>
              <a:t>.</a:t>
            </a:r>
            <a:r>
              <a:rPr lang="el-GR" sz="4400" dirty="0" smtClean="0">
                <a:solidFill>
                  <a:srgbClr val="0070C0"/>
                </a:solidFill>
              </a:rPr>
              <a:t> </a:t>
            </a:r>
            <a:endParaRPr lang="en-US" sz="4400" baseline="30000" dirty="0">
              <a:solidFill>
                <a:srgbClr val="0070C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4572000" y="3143248"/>
            <a:ext cx="362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f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214414" y="5857892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Το μήκος κύματος λ  (</a:t>
            </a:r>
            <a:r>
              <a:rPr lang="el-GR" b="1" dirty="0" err="1" smtClean="0">
                <a:solidFill>
                  <a:srgbClr val="0070C0"/>
                </a:solidFill>
              </a:rPr>
              <a:t>π.χ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5</a:t>
            </a:r>
            <a:r>
              <a:rPr lang="en-US" b="1" dirty="0" smtClean="0">
                <a:solidFill>
                  <a:srgbClr val="0070C0"/>
                </a:solidFill>
              </a:rPr>
              <a:t>m)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 animBg="1"/>
      <p:bldP spid="24" grpId="0" animBg="1"/>
      <p:bldP spid="25" grpId="0" animBg="1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500034" y="14285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 ΚΥΜΑΤΑ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143404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214446" y="1357298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857356" y="1285860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 </a:t>
            </a:r>
            <a:r>
              <a:rPr lang="en-US" b="1" dirty="0" smtClean="0"/>
              <a:t>u</a:t>
            </a:r>
            <a:endParaRPr lang="el-GR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78687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200105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286678" y="927876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3572694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357984" y="927876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3144066" y="85643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Ορθογώνιο"/>
          <p:cNvSpPr/>
          <p:nvPr/>
        </p:nvSpPr>
        <p:spPr>
          <a:xfrm>
            <a:off x="4429124" y="142852"/>
            <a:ext cx="3152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Ταχύτητα κύματος 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endParaRPr lang="el-GR" sz="2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2285984" y="2143116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1571604" y="2143116"/>
            <a:ext cx="1143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u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2928926" y="2143116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 smtClean="0">
                <a:solidFill>
                  <a:srgbClr val="0070C0"/>
                </a:solidFill>
              </a:rPr>
              <a:t>λ</a:t>
            </a:r>
            <a:r>
              <a:rPr lang="en-US" sz="4400" b="1" dirty="0" smtClean="0">
                <a:solidFill>
                  <a:srgbClr val="0070C0"/>
                </a:solidFill>
              </a:rPr>
              <a:t> </a:t>
            </a:r>
            <a:r>
              <a:rPr lang="el-GR" sz="4400" baseline="30000" dirty="0" smtClean="0">
                <a:solidFill>
                  <a:srgbClr val="0070C0"/>
                </a:solidFill>
              </a:rPr>
              <a:t>.</a:t>
            </a:r>
            <a:r>
              <a:rPr lang="el-GR" sz="4400" dirty="0" smtClean="0">
                <a:solidFill>
                  <a:srgbClr val="0070C0"/>
                </a:solidFill>
              </a:rPr>
              <a:t> </a:t>
            </a:r>
            <a:endParaRPr lang="en-US" sz="4400" baseline="30000" dirty="0">
              <a:solidFill>
                <a:srgbClr val="0070C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3786182" y="2143116"/>
            <a:ext cx="362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f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0" y="5103674"/>
            <a:ext cx="8572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ταχύτητα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Δεν εξαρτάται από το πλάτος του κύματος.</a:t>
            </a:r>
          </a:p>
          <a:p>
            <a:r>
              <a:rPr lang="el-GR" dirty="0" smtClean="0"/>
              <a:t>Εξαρτάται από τις ιδιότητες του μέσου διάδοσης. </a:t>
            </a:r>
            <a:endParaRPr lang="en-US" dirty="0" smtClean="0"/>
          </a:p>
          <a:p>
            <a:r>
              <a:rPr lang="el-GR" dirty="0" smtClean="0"/>
              <a:t>Στο ίδιο μέσο διάδοσης τα εγκάρσια κύματα διαδίδονται με μικρότερη ταχύτητα απ’ </a:t>
            </a:r>
            <a:r>
              <a:rPr lang="el-GR" dirty="0" err="1" smtClean="0"/>
              <a:t>ό,τι</a:t>
            </a:r>
            <a:r>
              <a:rPr lang="el-GR" dirty="0" smtClean="0"/>
              <a:t> τα διαμήκη.</a:t>
            </a:r>
            <a:endParaRPr lang="el-GR" dirty="0"/>
          </a:p>
        </p:txBody>
      </p:sp>
      <p:sp>
        <p:nvSpPr>
          <p:cNvPr id="29" name="28 - Ορθογώνιο"/>
          <p:cNvSpPr/>
          <p:nvPr/>
        </p:nvSpPr>
        <p:spPr>
          <a:xfrm>
            <a:off x="4286248" y="30003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Η σχέση αυτή ονομάζεται </a:t>
            </a:r>
            <a:r>
              <a:rPr lang="el-GR" b="1" dirty="0" smtClean="0"/>
              <a:t>θεμελιώδης νόμος της κυματικής: Η </a:t>
            </a:r>
            <a:r>
              <a:rPr lang="el-GR" b="1" dirty="0" smtClean="0">
                <a:solidFill>
                  <a:srgbClr val="FF0000"/>
                </a:solidFill>
              </a:rPr>
              <a:t>ταχύτητα</a:t>
            </a:r>
            <a:r>
              <a:rPr lang="el-GR" b="1" dirty="0" smtClean="0"/>
              <a:t> διάδοσης του κύματος σ' ένα μέσο ισούται με το γινόμενο της </a:t>
            </a:r>
            <a:r>
              <a:rPr lang="el-GR" b="1" dirty="0" smtClean="0">
                <a:solidFill>
                  <a:srgbClr val="00B050"/>
                </a:solidFill>
              </a:rPr>
              <a:t>συχνότητάς</a:t>
            </a:r>
            <a:r>
              <a:rPr lang="el-GR" b="1" dirty="0" smtClean="0"/>
              <a:t> του επί το </a:t>
            </a:r>
            <a:r>
              <a:rPr lang="el-GR" b="1" dirty="0" smtClean="0">
                <a:solidFill>
                  <a:srgbClr val="0070C0"/>
                </a:solidFill>
              </a:rPr>
              <a:t>μήκος κύματος</a:t>
            </a:r>
            <a:r>
              <a:rPr lang="el-G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1285852" y="214290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-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Εγκάρσια κύματα</a:t>
            </a: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4143404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357290" y="2357430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285852" y="2428868"/>
            <a:ext cx="19960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  διεύθυνση διάδοσης  κύματος</a:t>
            </a:r>
            <a:endParaRPr lang="el-GR" sz="11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000100" y="3571876"/>
            <a:ext cx="6000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Τα σωματίδια του μέσου διάδοσης, εδώ  του σκοινιού , </a:t>
            </a:r>
            <a:r>
              <a:rPr lang="el-GR" u="sng" dirty="0" smtClean="0"/>
              <a:t>ταλαντώνονται κάθετα στη διεύθυνση διάδοσης του κύματος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 Ένα τέτοιο κύμα ονομάζεται </a:t>
            </a:r>
            <a:r>
              <a:rPr lang="el-GR" b="1" dirty="0" smtClean="0"/>
              <a:t>εγκάρσιο κύμα</a:t>
            </a:r>
            <a:r>
              <a:rPr lang="el-GR" dirty="0" smtClean="0"/>
              <a:t>. 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929720" y="185657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2143902" y="192800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429522" y="1928008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5400000">
            <a:off x="3715538" y="185657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5400000">
            <a:off x="500828" y="1928008"/>
            <a:ext cx="42862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3286910" y="1856570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5400000">
            <a:off x="5787240" y="1785132"/>
            <a:ext cx="428628" cy="1588"/>
          </a:xfrm>
          <a:prstGeom prst="straightConnector1">
            <a:avLst/>
          </a:prstGeom>
          <a:ln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072198" y="1428736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Διεύθυνση ταλάντωσης των σωματιδίων του μέσου διάδοσης κύματος, εδώ του σκοινιού.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500034" y="648866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Προσοχή  !!! </a:t>
            </a:r>
            <a:r>
              <a:rPr lang="el-GR" dirty="0" smtClean="0"/>
              <a:t>Τα εγκάρσια κύματα διαδίδονται μόνο μέσα στα στερεά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1285852" y="21429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-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Εγκάρσια κύματα</a:t>
            </a:r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85786" y="5929330"/>
            <a:ext cx="8358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ένα εγκάρσιο μηχανικό κύμα δημιουργούνται </a:t>
            </a:r>
            <a:r>
              <a:rPr lang="el-GR" b="1" dirty="0" smtClean="0"/>
              <a:t>όρη</a:t>
            </a:r>
            <a:r>
              <a:rPr lang="el-GR" dirty="0" smtClean="0"/>
              <a:t> και </a:t>
            </a:r>
            <a:r>
              <a:rPr lang="el-GR" b="1" dirty="0" smtClean="0"/>
              <a:t>κοιλάδες</a:t>
            </a:r>
            <a:r>
              <a:rPr lang="el-GR" dirty="0" smtClean="0"/>
              <a:t> , όπως φαίνονται στην εικόνα.</a:t>
            </a: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5429256" y="3095952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5715008" y="3310266"/>
            <a:ext cx="19960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  διεύθυνση διάδοσης  κύματος</a:t>
            </a:r>
            <a:endParaRPr lang="el-GR" sz="11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071678"/>
            <a:ext cx="4643470" cy="125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3536149" y="3393281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893075" y="332184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500430" y="3571876"/>
            <a:ext cx="95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κοιλάδα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1571604" y="3500438"/>
            <a:ext cx="95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κοιλάδα</a:t>
            </a:r>
            <a:endParaRPr lang="el-GR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5400000" flipH="1" flipV="1">
            <a:off x="2786050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5400000" flipH="1" flipV="1">
            <a:off x="1142976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643174" y="171448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όρος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214414" y="17859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όρος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21" grpId="0"/>
      <p:bldP spid="22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6000760" cy="150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1285852" y="214290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–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Διαμήκη κύματα</a:t>
            </a: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2786050" y="2214554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2571736" y="2357430"/>
            <a:ext cx="19960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  διεύθυνση διάδοσης  κύματος</a:t>
            </a:r>
            <a:endParaRPr lang="el-GR" sz="11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14282" y="4572008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Τα σωματίδια του μέσου διάδοσης, εδώ  του ελατηρίου, </a:t>
            </a:r>
            <a:r>
              <a:rPr lang="el-GR" u="sng" dirty="0" smtClean="0"/>
              <a:t>ταλαντώνονται παράλληλα στη διεύθυνση διάδοσης του κύματος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 Ένα τέτοιο κύμα ονομάζεται </a:t>
            </a:r>
            <a:r>
              <a:rPr lang="el-GR" b="1" dirty="0" smtClean="0"/>
              <a:t>διάμηκες κύμα</a:t>
            </a:r>
            <a:r>
              <a:rPr lang="el-GR" dirty="0" smtClean="0"/>
              <a:t>. </a:t>
            </a:r>
            <a:endParaRPr lang="el-GR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0800000">
            <a:off x="4286248" y="3429000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6072198" y="2786058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Διεύθυνση ταλάντωσης των σωματιδίων του μέσου διάδοσης κύματος, εδώ του ελατηρίου.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142844" y="6211669"/>
            <a:ext cx="9001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Προσοχή  !!! </a:t>
            </a:r>
            <a:r>
              <a:rPr lang="el-GR" dirty="0" smtClean="0"/>
              <a:t>Τα διαμήκη κύματα διαδίδονται  μέσα στα </a:t>
            </a:r>
            <a:r>
              <a:rPr lang="el-GR" b="1" dirty="0" smtClean="0"/>
              <a:t>στερεά</a:t>
            </a:r>
            <a:r>
              <a:rPr lang="el-GR" dirty="0" smtClean="0"/>
              <a:t>, </a:t>
            </a:r>
            <a:r>
              <a:rPr lang="el-GR" b="1" dirty="0" smtClean="0"/>
              <a:t>υγρά</a:t>
            </a:r>
            <a:r>
              <a:rPr lang="el-GR" dirty="0" smtClean="0"/>
              <a:t> και </a:t>
            </a:r>
            <a:r>
              <a:rPr lang="el-GR" b="1" dirty="0" smtClean="0"/>
              <a:t>αέρια, </a:t>
            </a:r>
            <a:r>
              <a:rPr lang="el-GR" dirty="0" smtClean="0"/>
              <a:t>μάλιστα διαδίδονται με μεγαλύτερη ταχύτητα στα στερεά, μετά στα υγρά και τέλος στα αέρια</a:t>
            </a:r>
            <a:endParaRPr lang="el-GR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0800000">
            <a:off x="2143108" y="1714488"/>
            <a:ext cx="1928826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10800000">
            <a:off x="3357554" y="1928802"/>
            <a:ext cx="1643074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ύγραμμο βέλος σύνδεσης"/>
          <p:cNvCxnSpPr/>
          <p:nvPr/>
        </p:nvCxnSpPr>
        <p:spPr>
          <a:xfrm rot="10800000">
            <a:off x="1285852" y="1785926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7228147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1285852" y="21429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–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Διαμήκη κύματα</a:t>
            </a:r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85720" y="4429132"/>
            <a:ext cx="8358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ένα διάμηκες μηχανικό κύμα δημιουργούνται </a:t>
            </a:r>
            <a:r>
              <a:rPr lang="el-GR" b="1" dirty="0" smtClean="0"/>
              <a:t>πυκνώματα </a:t>
            </a:r>
            <a:r>
              <a:rPr lang="el-GR" dirty="0" smtClean="0"/>
              <a:t>και </a:t>
            </a:r>
            <a:r>
              <a:rPr lang="el-GR" b="1" dirty="0" smtClean="0"/>
              <a:t>αραιώματα</a:t>
            </a:r>
            <a:r>
              <a:rPr lang="el-GR" dirty="0" smtClean="0"/>
              <a:t>, όπως φαίνονται στην εικόνα.</a:t>
            </a: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6357950" y="3000372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000892" y="3143248"/>
            <a:ext cx="19960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  διεύθυνση διάδοσης  κύματος</a:t>
            </a:r>
            <a:endParaRPr lang="el-GR" sz="11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4643438" y="3143248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1965307" y="3178173"/>
            <a:ext cx="928694" cy="144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4572000" y="3571876"/>
            <a:ext cx="1045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αραίωμα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1714480" y="3714752"/>
            <a:ext cx="1045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αραίωμα</a:t>
            </a:r>
            <a:endParaRPr lang="el-GR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 rot="5400000" flipH="1" flipV="1">
            <a:off x="5500694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5400000" flipH="1" flipV="1">
            <a:off x="3536149" y="210739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428992" y="157161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πύκνωμα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5357818" y="142873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πύκνωμα</a:t>
            </a:r>
            <a:endParaRPr lang="el-GR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500702"/>
            <a:ext cx="4000496" cy="122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21" grpId="0"/>
      <p:bldP spid="22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73765"/>
            <a:ext cx="6111871" cy="506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3071802" y="5500702"/>
            <a:ext cx="6429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https://phet.colorado.edu/sims/html/wave-interference/latest/wave-interference_all.html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1071538" y="214290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–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Διαμήκη κύματα</a:t>
            </a: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- Ευθεία γραμμή σύνδεσης"/>
          <p:cNvCxnSpPr/>
          <p:nvPr/>
        </p:nvCxnSpPr>
        <p:spPr>
          <a:xfrm rot="5400000">
            <a:off x="1072356" y="3428206"/>
            <a:ext cx="6858000" cy="1588"/>
          </a:xfrm>
          <a:prstGeom prst="line">
            <a:avLst/>
          </a:prstGeom>
          <a:ln w="539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2643206" cy="113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714356"/>
            <a:ext cx="29114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571472" y="142852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6">
                    <a:lumMod val="50000"/>
                  </a:schemeClr>
                </a:solidFill>
              </a:rPr>
              <a:t>Εγκάρσια κύματα</a:t>
            </a:r>
            <a:endParaRPr lang="el-G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143504" y="142852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6">
                    <a:lumMod val="50000"/>
                  </a:schemeClr>
                </a:solidFill>
              </a:rPr>
              <a:t>Διαμήκη κύματα</a:t>
            </a:r>
            <a:endParaRPr lang="el-G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6490701"/>
            <a:ext cx="2000232" cy="367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Ορθογώνιο"/>
          <p:cNvSpPr/>
          <p:nvPr/>
        </p:nvSpPr>
        <p:spPr>
          <a:xfrm>
            <a:off x="214282" y="2143116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Τα σωματίδια του μέσου διάδοσης,  , </a:t>
            </a:r>
            <a:r>
              <a:rPr lang="el-GR" u="sng" dirty="0" smtClean="0"/>
              <a:t>ταλαντώνονται κάθετα  </a:t>
            </a:r>
            <a:r>
              <a:rPr lang="el-GR" dirty="0" smtClean="0"/>
              <a:t>στη διεύθυνση διάδοσης του κύματος.</a:t>
            </a: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1142976" y="1643050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928662" y="1785926"/>
            <a:ext cx="19960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  διεύθυνση διάδοσης  κύματος</a:t>
            </a:r>
            <a:endParaRPr lang="el-GR" sz="11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6143636" y="1571612"/>
            <a:ext cx="1571636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5929322" y="1714488"/>
            <a:ext cx="19960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/>
              <a:t>  διεύθυνση διάδοσης  κύματος</a:t>
            </a:r>
            <a:endParaRPr lang="el-GR" sz="11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5072066" y="2000240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Τα σωματίδια του μέσου διάδοσης,  , </a:t>
            </a:r>
            <a:r>
              <a:rPr lang="el-GR" u="sng" dirty="0" smtClean="0"/>
              <a:t>ταλαντώνονται παράλληλα </a:t>
            </a:r>
            <a:r>
              <a:rPr lang="el-GR" dirty="0" smtClean="0"/>
              <a:t>στη διεύθυνση διάδοσης του κύματος.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4929158" y="3286124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Σε ένα διάμηκες κύμα δημιουργούνται πυκνώματα ( υψηλή πίεση, πυκνότητα)  και αραιώματα ( χαμηλή πίεση, πυκνότητα) </a:t>
            </a:r>
            <a:endParaRPr lang="el-GR" dirty="0"/>
          </a:p>
        </p:txBody>
      </p:sp>
      <p:sp>
        <p:nvSpPr>
          <p:cNvPr id="18" name="17 - Ορθογώνιο"/>
          <p:cNvSpPr/>
          <p:nvPr/>
        </p:nvSpPr>
        <p:spPr>
          <a:xfrm>
            <a:off x="214282" y="3500438"/>
            <a:ext cx="4214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Σε ένα εγκάρσιο κύμα δημιουργούνται όροι και κοιλάδες</a:t>
            </a:r>
            <a:endParaRPr lang="el-GR" dirty="0"/>
          </a:p>
        </p:txBody>
      </p:sp>
      <p:sp>
        <p:nvSpPr>
          <p:cNvPr id="19" name="18 - Ορθογώνιο"/>
          <p:cNvSpPr/>
          <p:nvPr/>
        </p:nvSpPr>
        <p:spPr>
          <a:xfrm>
            <a:off x="142844" y="4643446"/>
            <a:ext cx="42148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Το εγκάρσιο κύμα διαδίδεται μόνο στα </a:t>
            </a:r>
            <a:r>
              <a:rPr lang="el-GR" b="1" dirty="0" smtClean="0"/>
              <a:t>στερεά</a:t>
            </a:r>
            <a:r>
              <a:rPr lang="el-GR" dirty="0" smtClean="0"/>
              <a:t>  και είναι </a:t>
            </a:r>
            <a:r>
              <a:rPr lang="el-GR" b="1" dirty="0" smtClean="0"/>
              <a:t>πιο αργό </a:t>
            </a:r>
            <a:r>
              <a:rPr lang="el-GR" dirty="0" smtClean="0"/>
              <a:t>από ένα διάμηκες κύμα.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4786314" y="4929198"/>
            <a:ext cx="4143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Τα διαμήκη κύματα διαδίδονται  μέσα στα </a:t>
            </a:r>
            <a:r>
              <a:rPr lang="el-GR" b="1" dirty="0" smtClean="0"/>
              <a:t>στερεά</a:t>
            </a:r>
            <a:r>
              <a:rPr lang="el-GR" dirty="0" smtClean="0"/>
              <a:t>, </a:t>
            </a:r>
            <a:r>
              <a:rPr lang="el-GR" b="1" dirty="0" smtClean="0"/>
              <a:t>υγρά</a:t>
            </a:r>
            <a:r>
              <a:rPr lang="el-GR" dirty="0" smtClean="0"/>
              <a:t> και </a:t>
            </a:r>
            <a:r>
              <a:rPr lang="el-GR" b="1" dirty="0" smtClean="0"/>
              <a:t>αέρια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QO9XmhvdwOkzJszAo3c5-tMbumRLnGjAUr0h-95Xv7vkxdnIe4JEk-7UOytIBHiExqrjc&amp;usqp=CA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5143536" cy="2384732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2285984" y="0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20" dirty="0" smtClean="0">
                <a:solidFill>
                  <a:srgbClr val="FF0000"/>
                </a:solidFill>
              </a:rPr>
              <a:t>ΜΗΧΑΝΙΚΑ ΚΥΜΑΤΑ </a:t>
            </a:r>
            <a:r>
              <a:rPr lang="en-US" b="1" spc="620" dirty="0" smtClean="0">
                <a:solidFill>
                  <a:srgbClr val="FF0000"/>
                </a:solidFill>
              </a:rPr>
              <a:t> 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b="1" spc="620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57158" y="3643314"/>
            <a:ext cx="83582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Λέμε </a:t>
            </a:r>
            <a:r>
              <a:rPr lang="en-US" dirty="0" smtClean="0"/>
              <a:t> </a:t>
            </a:r>
            <a:r>
              <a:rPr lang="el-GR" dirty="0" smtClean="0"/>
              <a:t>ότι ένα </a:t>
            </a:r>
            <a:r>
              <a:rPr lang="el-GR" b="1" dirty="0" smtClean="0"/>
              <a:t>κύμα</a:t>
            </a:r>
            <a:r>
              <a:rPr lang="el-GR" dirty="0" smtClean="0"/>
              <a:t> διαδίδεται κατά μήκος του ελατηρίου</a:t>
            </a:r>
            <a:r>
              <a:rPr lang="en-US" dirty="0" smtClean="0"/>
              <a:t> 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 Το </a:t>
            </a:r>
            <a:r>
              <a:rPr lang="el-GR" b="1" dirty="0" smtClean="0"/>
              <a:t>κύμα μεταφέρει ενέργεια</a:t>
            </a:r>
            <a:r>
              <a:rPr lang="el-GR" dirty="0" smtClean="0"/>
              <a:t> σε κάθε σωματίδιο (άτομο, μόριο) του ελατηρίου </a:t>
            </a:r>
            <a:r>
              <a:rPr lang="el-GR" b="1" dirty="0" smtClean="0"/>
              <a:t>χωρίς να μεταφέρει ύλη</a:t>
            </a:r>
            <a:r>
              <a:rPr lang="el-GR" dirty="0" smtClean="0"/>
              <a:t>. Έτσι το ένα σωματίδιο μεταφέρει την ενέργεια στο διπλανό </a:t>
            </a:r>
            <a:r>
              <a:rPr lang="el-GR" dirty="0" err="1" smtClean="0"/>
              <a:t>του….ασκώντας</a:t>
            </a:r>
            <a:r>
              <a:rPr lang="el-GR" dirty="0" smtClean="0"/>
              <a:t> δύναμη το ένα στο άλλο….</a:t>
            </a:r>
          </a:p>
          <a:p>
            <a:endParaRPr lang="el-GR" dirty="0" smtClean="0"/>
          </a:p>
          <a:p>
            <a:r>
              <a:rPr lang="el-GR" dirty="0" smtClean="0"/>
              <a:t>Μια </a:t>
            </a:r>
            <a:r>
              <a:rPr lang="el-GR" b="1" dirty="0" smtClean="0"/>
              <a:t>πηγή </a:t>
            </a:r>
            <a:r>
              <a:rPr lang="el-GR" dirty="0" smtClean="0"/>
              <a:t>(στην παραπάνω εικόνα, η πηγή είναι το χέρι που ταλαντώνεται) που </a:t>
            </a:r>
            <a:r>
              <a:rPr lang="el-GR" b="1" dirty="0" smtClean="0"/>
              <a:t>ταλαντώνεται</a:t>
            </a:r>
            <a:r>
              <a:rPr lang="el-GR" dirty="0" smtClean="0"/>
              <a:t> μπορεί να </a:t>
            </a:r>
            <a:r>
              <a:rPr lang="el-GR" b="1" dirty="0" smtClean="0"/>
              <a:t>παράγει κύμα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 Η ενέργεια που μεταφέρει το κύμα προσφέρεται από την πηγή. </a:t>
            </a:r>
            <a:endParaRPr lang="el-GR" dirty="0"/>
          </a:p>
        </p:txBody>
      </p:sp>
      <p:pic>
        <p:nvPicPr>
          <p:cNvPr id="8" name="Picture 2" descr="https://encrypted-tbn0.gstatic.com/images?q=tbn:ANd9GcQO9XmhvdwOkzJszAo3c5-tMbumRLnGjAUr0h-95Xv7vkxdnIe4JEk-7UOytIBHiExqrjc&amp;usqp=CA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09566"/>
            <a:ext cx="5143536" cy="23847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1108</Words>
  <PresentationFormat>Προβολή στην οθόνη (4:3)</PresentationFormat>
  <Paragraphs>177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112</cp:revision>
  <dcterms:created xsi:type="dcterms:W3CDTF">2023-03-18T16:41:59Z</dcterms:created>
  <dcterms:modified xsi:type="dcterms:W3CDTF">2023-05-05T04:53:26Z</dcterms:modified>
</cp:coreProperties>
</file>