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310" r:id="rId3"/>
    <p:sldId id="307" r:id="rId4"/>
    <p:sldId id="308" r:id="rId5"/>
    <p:sldId id="311" r:id="rId6"/>
    <p:sldId id="313" r:id="rId7"/>
    <p:sldId id="312" r:id="rId8"/>
    <p:sldId id="314" r:id="rId9"/>
    <p:sldId id="315" r:id="rId10"/>
    <p:sldId id="318" r:id="rId11"/>
    <p:sldId id="316" r:id="rId12"/>
    <p:sldId id="317" r:id="rId13"/>
    <p:sldId id="31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8E0DC-BE6C-4500-8EC5-A98E66D55A4A}" v="26" dt="2022-09-12T17:28:24.7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7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CD8E0DC-BE6C-4500-8EC5-A98E66D55A4A}"/>
    <pc:docChg chg="custSel addSld modSld sldOrd">
      <pc:chgData name="P Kyteas" userId="50ed48d6b988d59b" providerId="LiveId" clId="{6CD8E0DC-BE6C-4500-8EC5-A98E66D55A4A}" dt="2022-09-12T17:29:00.435" v="475" actId="1076"/>
      <pc:docMkLst>
        <pc:docMk/>
      </pc:docMkLst>
      <pc:sldChg chg="addSp delSp modSp new mod modAnim">
        <pc:chgData name="P Kyteas" userId="50ed48d6b988d59b" providerId="LiveId" clId="{6CD8E0DC-BE6C-4500-8EC5-A98E66D55A4A}" dt="2022-09-12T16:53:24.368" v="119" actId="14100"/>
        <pc:sldMkLst>
          <pc:docMk/>
          <pc:sldMk cId="4235792422" sldId="370"/>
        </pc:sldMkLst>
        <pc:spChg chg="del">
          <ac:chgData name="P Kyteas" userId="50ed48d6b988d59b" providerId="LiveId" clId="{6CD8E0DC-BE6C-4500-8EC5-A98E66D55A4A}" dt="2022-09-12T16:39:32.808" v="1" actId="478"/>
          <ac:spMkLst>
            <pc:docMk/>
            <pc:sldMk cId="4235792422" sldId="370"/>
            <ac:spMk id="2" creationId="{3B9DAA72-75CF-6904-0235-86687E4D2EAA}"/>
          </ac:spMkLst>
        </pc:spChg>
        <pc:spChg chg="del">
          <ac:chgData name="P Kyteas" userId="50ed48d6b988d59b" providerId="LiveId" clId="{6CD8E0DC-BE6C-4500-8EC5-A98E66D55A4A}" dt="2022-09-12T16:39:35.573" v="2" actId="478"/>
          <ac:spMkLst>
            <pc:docMk/>
            <pc:sldMk cId="4235792422" sldId="370"/>
            <ac:spMk id="3" creationId="{BAB4CD11-D715-96E0-8F9E-DA363762E49F}"/>
          </ac:spMkLst>
        </pc:spChg>
        <pc:spChg chg="add del">
          <ac:chgData name="P Kyteas" userId="50ed48d6b988d59b" providerId="LiveId" clId="{6CD8E0DC-BE6C-4500-8EC5-A98E66D55A4A}" dt="2022-09-12T16:45:50.463" v="7" actId="478"/>
          <ac:spMkLst>
            <pc:docMk/>
            <pc:sldMk cId="4235792422" sldId="370"/>
            <ac:spMk id="6" creationId="{728A7552-FF37-E965-CD97-8B2B72DB3EDA}"/>
          </ac:spMkLst>
        </pc:spChg>
        <pc:spChg chg="add mod">
          <ac:chgData name="P Kyteas" userId="50ed48d6b988d59b" providerId="LiveId" clId="{6CD8E0DC-BE6C-4500-8EC5-A98E66D55A4A}" dt="2022-09-12T16:46:34.673" v="16" actId="13822"/>
          <ac:spMkLst>
            <pc:docMk/>
            <pc:sldMk cId="4235792422" sldId="370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6:53:24.368" v="119" actId="14100"/>
          <ac:spMkLst>
            <pc:docMk/>
            <pc:sldMk cId="4235792422" sldId="370"/>
            <ac:spMk id="14" creationId="{DD95959A-8053-D26F-D081-2DC964AF57DE}"/>
          </ac:spMkLst>
        </pc:spChg>
        <pc:picChg chg="add mod">
          <ac:chgData name="P Kyteas" userId="50ed48d6b988d59b" providerId="LiveId" clId="{6CD8E0DC-BE6C-4500-8EC5-A98E66D55A4A}" dt="2022-09-12T16:45:19.486" v="5" actId="1076"/>
          <ac:picMkLst>
            <pc:docMk/>
            <pc:sldMk cId="4235792422" sldId="370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6:50:43.832" v="25" actId="14100"/>
          <ac:picMkLst>
            <pc:docMk/>
            <pc:sldMk cId="4235792422" sldId="370"/>
            <ac:picMk id="12" creationId="{B7CF99A0-1295-51DC-F07A-C43D0369ABD5}"/>
          </ac:picMkLst>
        </pc:picChg>
        <pc:cxnChg chg="add mod ord">
          <ac:chgData name="P Kyteas" userId="50ed48d6b988d59b" providerId="LiveId" clId="{6CD8E0DC-BE6C-4500-8EC5-A98E66D55A4A}" dt="2022-09-12T16:50:56.396" v="27" actId="166"/>
          <ac:cxnSpMkLst>
            <pc:docMk/>
            <pc:sldMk cId="4235792422" sldId="370"/>
            <ac:cxnSpMk id="9" creationId="{B5CF046E-19C9-6393-69AD-62F95C41D456}"/>
          </ac:cxnSpMkLst>
        </pc:cxnChg>
      </pc:sldChg>
      <pc:sldChg chg="addSp delSp modSp mod ord delAnim">
        <pc:chgData name="P Kyteas" userId="50ed48d6b988d59b" providerId="LiveId" clId="{6CD8E0DC-BE6C-4500-8EC5-A98E66D55A4A}" dt="2022-09-12T17:19:22.464" v="330"/>
        <pc:sldMkLst>
          <pc:docMk/>
          <pc:sldMk cId="1385499470" sldId="371"/>
        </pc:sldMkLst>
        <pc:spChg chg="del">
          <ac:chgData name="P Kyteas" userId="50ed48d6b988d59b" providerId="LiveId" clId="{6CD8E0DC-BE6C-4500-8EC5-A98E66D55A4A}" dt="2022-09-12T16:54:28.481" v="125" actId="478"/>
          <ac:spMkLst>
            <pc:docMk/>
            <pc:sldMk cId="1385499470" sldId="371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7:19:00.358" v="324" actId="1076"/>
          <ac:spMkLst>
            <pc:docMk/>
            <pc:sldMk cId="1385499470" sldId="371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19:08.197" v="326" actId="1076"/>
          <ac:spMkLst>
            <pc:docMk/>
            <pc:sldMk cId="1385499470" sldId="371"/>
            <ac:spMk id="13" creationId="{352183E8-D6AA-6318-5E4D-BEEC39ADD74B}"/>
          </ac:spMkLst>
        </pc:spChg>
        <pc:spChg chg="del mod">
          <ac:chgData name="P Kyteas" userId="50ed48d6b988d59b" providerId="LiveId" clId="{6CD8E0DC-BE6C-4500-8EC5-A98E66D55A4A}" dt="2022-09-12T16:58:03.227" v="127" actId="478"/>
          <ac:spMkLst>
            <pc:docMk/>
            <pc:sldMk cId="1385499470" sldId="371"/>
            <ac:spMk id="14" creationId="{DD95959A-8053-D26F-D081-2DC964AF57DE}"/>
          </ac:spMkLst>
        </pc:spChg>
        <pc:spChg chg="add mod">
          <ac:chgData name="P Kyteas" userId="50ed48d6b988d59b" providerId="LiveId" clId="{6CD8E0DC-BE6C-4500-8EC5-A98E66D55A4A}" dt="2022-09-12T17:02:51.944" v="211" actId="1076"/>
          <ac:spMkLst>
            <pc:docMk/>
            <pc:sldMk cId="1385499470" sldId="371"/>
            <ac:spMk id="16" creationId="{8FFB9F22-9651-DB2A-931A-AF939B5966A4}"/>
          </ac:spMkLst>
        </pc:spChg>
        <pc:spChg chg="add del">
          <ac:chgData name="P Kyteas" userId="50ed48d6b988d59b" providerId="LiveId" clId="{6CD8E0DC-BE6C-4500-8EC5-A98E66D55A4A}" dt="2022-09-12T17:18:56.595" v="323" actId="478"/>
          <ac:spMkLst>
            <pc:docMk/>
            <pc:sldMk cId="1385499470" sldId="371"/>
            <ac:spMk id="18" creationId="{E82E1BA5-8823-58C5-CD8E-8D512244ADFF}"/>
          </ac:spMkLst>
        </pc:spChg>
        <pc:picChg chg="add mod">
          <ac:chgData name="P Kyteas" userId="50ed48d6b988d59b" providerId="LiveId" clId="{6CD8E0DC-BE6C-4500-8EC5-A98E66D55A4A}" dt="2022-09-12T17:19:03.125" v="325" actId="1076"/>
          <ac:picMkLst>
            <pc:docMk/>
            <pc:sldMk cId="1385499470" sldId="371"/>
            <ac:picMk id="4" creationId="{BD5D0886-9616-BF7F-8FDA-BC7453EABD81}"/>
          </ac:picMkLst>
        </pc:picChg>
        <pc:picChg chg="del mod">
          <ac:chgData name="P Kyteas" userId="50ed48d6b988d59b" providerId="LiveId" clId="{6CD8E0DC-BE6C-4500-8EC5-A98E66D55A4A}" dt="2022-09-12T16:58:14.443" v="130" actId="478"/>
          <ac:picMkLst>
            <pc:docMk/>
            <pc:sldMk cId="1385499470" sldId="371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7:00:57.212" v="139" actId="1076"/>
          <ac:picMkLst>
            <pc:docMk/>
            <pc:sldMk cId="1385499470" sldId="371"/>
            <ac:picMk id="8" creationId="{7FC3A037-3C41-7786-A027-A89A2AA67C30}"/>
          </ac:picMkLst>
        </pc:picChg>
        <pc:picChg chg="mod">
          <ac:chgData name="P Kyteas" userId="50ed48d6b988d59b" providerId="LiveId" clId="{6CD8E0DC-BE6C-4500-8EC5-A98E66D55A4A}" dt="2022-09-12T16:58:17.331" v="132" actId="1076"/>
          <ac:picMkLst>
            <pc:docMk/>
            <pc:sldMk cId="1385499470" sldId="371"/>
            <ac:picMk id="12" creationId="{B7CF99A0-1295-51DC-F07A-C43D0369ABD5}"/>
          </ac:picMkLst>
        </pc:picChg>
        <pc:cxnChg chg="del mod">
          <ac:chgData name="P Kyteas" userId="50ed48d6b988d59b" providerId="LiveId" clId="{6CD8E0DC-BE6C-4500-8EC5-A98E66D55A4A}" dt="2022-09-12T16:58:15.826" v="131" actId="478"/>
          <ac:cxnSpMkLst>
            <pc:docMk/>
            <pc:sldMk cId="1385499470" sldId="371"/>
            <ac:cxnSpMk id="9" creationId="{B5CF046E-19C9-6393-69AD-62F95C41D456}"/>
          </ac:cxnSpMkLst>
        </pc:cxnChg>
      </pc:sldChg>
      <pc:sldChg chg="addSp delSp modSp mod ord delAnim modAnim">
        <pc:chgData name="P Kyteas" userId="50ed48d6b988d59b" providerId="LiveId" clId="{6CD8E0DC-BE6C-4500-8EC5-A98E66D55A4A}" dt="2022-09-12T17:29:00.435" v="475" actId="1076"/>
        <pc:sldMkLst>
          <pc:docMk/>
          <pc:sldMk cId="2999033153" sldId="372"/>
        </pc:sldMkLst>
        <pc:spChg chg="add mod">
          <ac:chgData name="P Kyteas" userId="50ed48d6b988d59b" providerId="LiveId" clId="{6CD8E0DC-BE6C-4500-8EC5-A98E66D55A4A}" dt="2022-09-12T17:18:03.279" v="319" actId="1076"/>
          <ac:spMkLst>
            <pc:docMk/>
            <pc:sldMk cId="2999033153" sldId="372"/>
            <ac:spMk id="3" creationId="{93E083A8-AF0C-0EF9-D7A1-159AED077196}"/>
          </ac:spMkLst>
        </pc:spChg>
        <pc:spChg chg="add del mod">
          <ac:chgData name="P Kyteas" userId="50ed48d6b988d59b" providerId="LiveId" clId="{6CD8E0DC-BE6C-4500-8EC5-A98E66D55A4A}" dt="2022-09-12T17:27:16.612" v="457"/>
          <ac:spMkLst>
            <pc:docMk/>
            <pc:sldMk cId="2999033153" sldId="372"/>
            <ac:spMk id="10" creationId="{45378CB3-5600-98A5-143C-315B83780414}"/>
          </ac:spMkLst>
        </pc:spChg>
        <pc:spChg chg="del">
          <ac:chgData name="P Kyteas" userId="50ed48d6b988d59b" providerId="LiveId" clId="{6CD8E0DC-BE6C-4500-8EC5-A98E66D55A4A}" dt="2022-09-12T17:04:51.867" v="214" actId="478"/>
          <ac:spMkLst>
            <pc:docMk/>
            <pc:sldMk cId="2999033153" sldId="372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28:36.576" v="474" actId="1076"/>
          <ac:spMkLst>
            <pc:docMk/>
            <pc:sldMk cId="2999033153" sldId="372"/>
            <ac:spMk id="12" creationId="{E755B362-F4CC-0ED4-27F9-B8BE66FDBEAB}"/>
          </ac:spMkLst>
        </pc:spChg>
        <pc:spChg chg="del">
          <ac:chgData name="P Kyteas" userId="50ed48d6b988d59b" providerId="LiveId" clId="{6CD8E0DC-BE6C-4500-8EC5-A98E66D55A4A}" dt="2022-09-12T17:04:59.538" v="216" actId="478"/>
          <ac:spMkLst>
            <pc:docMk/>
            <pc:sldMk cId="2999033153" sldId="372"/>
            <ac:spMk id="13" creationId="{352183E8-D6AA-6318-5E4D-BEEC39ADD74B}"/>
          </ac:spMkLst>
        </pc:spChg>
        <pc:spChg chg="mod">
          <ac:chgData name="P Kyteas" userId="50ed48d6b988d59b" providerId="LiveId" clId="{6CD8E0DC-BE6C-4500-8EC5-A98E66D55A4A}" dt="2022-09-12T17:29:00.435" v="475" actId="1076"/>
          <ac:spMkLst>
            <pc:docMk/>
            <pc:sldMk cId="2999033153" sldId="372"/>
            <ac:spMk id="16" creationId="{8FFB9F22-9651-DB2A-931A-AF939B5966A4}"/>
          </ac:spMkLst>
        </pc:spChg>
        <pc:spChg chg="del mod">
          <ac:chgData name="P Kyteas" userId="50ed48d6b988d59b" providerId="LiveId" clId="{6CD8E0DC-BE6C-4500-8EC5-A98E66D55A4A}" dt="2022-09-12T17:14:51.707" v="304" actId="478"/>
          <ac:spMkLst>
            <pc:docMk/>
            <pc:sldMk cId="2999033153" sldId="372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04:55.130" v="215" actId="478"/>
          <ac:picMkLst>
            <pc:docMk/>
            <pc:sldMk cId="2999033153" sldId="372"/>
            <ac:picMk id="4" creationId="{BD5D0886-9616-BF7F-8FDA-BC7453EABD81}"/>
          </ac:picMkLst>
        </pc:picChg>
        <pc:picChg chg="add mod">
          <ac:chgData name="P Kyteas" userId="50ed48d6b988d59b" providerId="LiveId" clId="{6CD8E0DC-BE6C-4500-8EC5-A98E66D55A4A}" dt="2022-09-12T17:24:51.328" v="339" actId="1076"/>
          <ac:picMkLst>
            <pc:docMk/>
            <pc:sldMk cId="2999033153" sldId="372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28:33.640" v="473" actId="1076"/>
          <ac:picMkLst>
            <pc:docMk/>
            <pc:sldMk cId="2999033153" sldId="372"/>
            <ac:picMk id="8" creationId="{7FC3A037-3C41-7786-A027-A89A2AA67C30}"/>
          </ac:picMkLst>
        </pc:picChg>
        <pc:picChg chg="add mod">
          <ac:chgData name="P Kyteas" userId="50ed48d6b988d59b" providerId="LiveId" clId="{6CD8E0DC-BE6C-4500-8EC5-A98E66D55A4A}" dt="2022-09-12T17:17:45.660" v="313" actId="1076"/>
          <ac:picMkLst>
            <pc:docMk/>
            <pc:sldMk cId="2999033153" sldId="372"/>
            <ac:picMk id="9" creationId="{BB41E084-5632-9539-A6F2-28923CAD673A}"/>
          </ac:picMkLst>
        </pc:picChg>
        <pc:picChg chg="del">
          <ac:chgData name="P Kyteas" userId="50ed48d6b988d59b" providerId="LiveId" clId="{6CD8E0DC-BE6C-4500-8EC5-A98E66D55A4A}" dt="2022-09-12T17:17:33.720" v="309" actId="478"/>
          <ac:picMkLst>
            <pc:docMk/>
            <pc:sldMk cId="2999033153" sldId="372"/>
            <ac:picMk id="12" creationId="{B7CF99A0-1295-51DC-F07A-C43D0369ABD5}"/>
          </ac:picMkLst>
        </pc:picChg>
        <pc:cxnChg chg="add mod">
          <ac:chgData name="P Kyteas" userId="50ed48d6b988d59b" providerId="LiveId" clId="{6CD8E0DC-BE6C-4500-8EC5-A98E66D55A4A}" dt="2022-09-12T17:25:43.875" v="346" actId="14100"/>
          <ac:cxnSpMkLst>
            <pc:docMk/>
            <pc:sldMk cId="2999033153" sldId="372"/>
            <ac:cxnSpMk id="4" creationId="{98FC4703-4851-A438-62E3-64966727AA7C}"/>
          </ac:cxnSpMkLst>
        </pc:cxnChg>
        <pc:cxnChg chg="add mod">
          <ac:chgData name="P Kyteas" userId="50ed48d6b988d59b" providerId="LiveId" clId="{6CD8E0DC-BE6C-4500-8EC5-A98E66D55A4A}" dt="2022-09-12T17:27:25.875" v="461" actId="14100"/>
          <ac:cxnSpMkLst>
            <pc:docMk/>
            <pc:sldMk cId="2999033153" sldId="372"/>
            <ac:cxnSpMk id="13" creationId="{6DA9607A-BFE4-5D84-B183-651A601F998A}"/>
          </ac:cxnSpMkLst>
        </pc:cxnChg>
      </pc:sldChg>
      <pc:sldChg chg="delSp modSp mod ord">
        <pc:chgData name="P Kyteas" userId="50ed48d6b988d59b" providerId="LiveId" clId="{6CD8E0DC-BE6C-4500-8EC5-A98E66D55A4A}" dt="2022-09-12T17:19:49.260" v="334" actId="1076"/>
        <pc:sldMkLst>
          <pc:docMk/>
          <pc:sldMk cId="1302305225" sldId="373"/>
        </pc:sldMkLst>
        <pc:spChg chg="del">
          <ac:chgData name="P Kyteas" userId="50ed48d6b988d59b" providerId="LiveId" clId="{6CD8E0DC-BE6C-4500-8EC5-A98E66D55A4A}" dt="2022-09-12T17:18:44.395" v="322" actId="478"/>
          <ac:spMkLst>
            <pc:docMk/>
            <pc:sldMk cId="1302305225" sldId="373"/>
            <ac:spMk id="3" creationId="{93E083A8-AF0C-0EF9-D7A1-159AED077196}"/>
          </ac:spMkLst>
        </pc:spChg>
        <pc:spChg chg="mod">
          <ac:chgData name="P Kyteas" userId="50ed48d6b988d59b" providerId="LiveId" clId="{6CD8E0DC-BE6C-4500-8EC5-A98E66D55A4A}" dt="2022-09-12T17:19:49.260" v="334" actId="1076"/>
          <ac:spMkLst>
            <pc:docMk/>
            <pc:sldMk cId="1302305225" sldId="373"/>
            <ac:spMk id="16" creationId="{8FFB9F22-9651-DB2A-931A-AF939B5966A4}"/>
          </ac:spMkLst>
        </pc:spChg>
        <pc:spChg chg="mod">
          <ac:chgData name="P Kyteas" userId="50ed48d6b988d59b" providerId="LiveId" clId="{6CD8E0DC-BE6C-4500-8EC5-A98E66D55A4A}" dt="2022-09-12T17:19:38.070" v="332" actId="1076"/>
          <ac:spMkLst>
            <pc:docMk/>
            <pc:sldMk cId="1302305225" sldId="373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12:25.277" v="303" actId="478"/>
          <ac:picMkLst>
            <pc:docMk/>
            <pc:sldMk cId="1302305225" sldId="373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19:45.274" v="333" actId="14100"/>
          <ac:picMkLst>
            <pc:docMk/>
            <pc:sldMk cId="1302305225" sldId="373"/>
            <ac:picMk id="8" creationId="{7FC3A037-3C41-7786-A027-A89A2AA67C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643042" y="357166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Συνολικό φορτίο 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00034" y="92867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Άσκηση 1</a:t>
            </a:r>
            <a:endParaRPr lang="el-GR" b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142844" y="1500174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βρείτε το συνολικό φορτίο σωμάτων που έχουν ηλεκτρικό φορτίο(φορτίο):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 = +2nC ,  q</a:t>
            </a:r>
            <a:r>
              <a:rPr lang="en-US" baseline="-25000" dirty="0" smtClean="0"/>
              <a:t>2</a:t>
            </a:r>
            <a:r>
              <a:rPr lang="en-US" dirty="0" smtClean="0"/>
              <a:t> = +5nC</a:t>
            </a:r>
            <a:r>
              <a:rPr lang="el-GR" dirty="0" smtClean="0"/>
              <a:t> </a:t>
            </a:r>
            <a:r>
              <a:rPr lang="en-US" dirty="0" smtClean="0"/>
              <a:t>, q</a:t>
            </a:r>
            <a:r>
              <a:rPr lang="en-US" baseline="-25000" dirty="0" smtClean="0"/>
              <a:t>3</a:t>
            </a:r>
            <a:r>
              <a:rPr lang="en-US" dirty="0" smtClean="0"/>
              <a:t> = -2nC</a:t>
            </a:r>
            <a:r>
              <a:rPr lang="el-GR" dirty="0" smtClean="0"/>
              <a:t> </a:t>
            </a:r>
            <a:r>
              <a:rPr lang="en-US" dirty="0" smtClean="0"/>
              <a:t>, q</a:t>
            </a:r>
            <a:r>
              <a:rPr lang="en-US" baseline="-25000" dirty="0" smtClean="0"/>
              <a:t>4</a:t>
            </a:r>
            <a:r>
              <a:rPr lang="en-US" dirty="0" smtClean="0"/>
              <a:t> = -6nC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2071670" y="242886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Λύση</a:t>
            </a:r>
            <a:endParaRPr lang="el-GR" b="1" u="sng" dirty="0"/>
          </a:p>
        </p:txBody>
      </p:sp>
      <p:sp>
        <p:nvSpPr>
          <p:cNvPr id="11" name="10 - Ορθογώνιο"/>
          <p:cNvSpPr/>
          <p:nvPr/>
        </p:nvSpPr>
        <p:spPr>
          <a:xfrm>
            <a:off x="642910" y="2714620"/>
            <a:ext cx="6041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Το συνολικό ηλεκτρικό φορτίο  (</a:t>
            </a:r>
            <a:r>
              <a:rPr lang="en-US" dirty="0" smtClean="0"/>
              <a:t>q</a:t>
            </a:r>
            <a:r>
              <a:rPr lang="el-GR" baseline="-25000" dirty="0" err="1" smtClean="0"/>
              <a:t>ολ</a:t>
            </a:r>
            <a:r>
              <a:rPr lang="el-GR" dirty="0" smtClean="0"/>
              <a:t>)  των  σωμάτων ,  θα είναι: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357158" y="3429000"/>
            <a:ext cx="27787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l-GR" baseline="-25000" dirty="0" err="1" smtClean="0"/>
              <a:t>ολ</a:t>
            </a:r>
            <a:r>
              <a:rPr lang="el-GR" dirty="0" smtClean="0"/>
              <a:t>  =  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l-GR" dirty="0" smtClean="0"/>
              <a:t> </a:t>
            </a:r>
            <a:r>
              <a:rPr lang="en-US" dirty="0" smtClean="0"/>
              <a:t>+</a:t>
            </a:r>
            <a:r>
              <a:rPr lang="el-GR" dirty="0" smtClean="0"/>
              <a:t>  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 +</a:t>
            </a:r>
            <a:r>
              <a:rPr lang="el-GR" dirty="0" smtClean="0"/>
              <a:t>  </a:t>
            </a:r>
            <a:r>
              <a:rPr lang="en-US" dirty="0" smtClean="0"/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l-GR" dirty="0" smtClean="0"/>
              <a:t> +  </a:t>
            </a:r>
            <a:r>
              <a:rPr lang="en-US" dirty="0" smtClean="0"/>
              <a:t>q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20477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l-GR" baseline="-25000" dirty="0" err="1" smtClean="0"/>
              <a:t>ολ</a:t>
            </a:r>
            <a:r>
              <a:rPr lang="el-GR" dirty="0" smtClean="0"/>
              <a:t>  =  +2  + 5  -2  - 6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4" name="13 - Ορθογώνιο"/>
          <p:cNvSpPr/>
          <p:nvPr/>
        </p:nvSpPr>
        <p:spPr>
          <a:xfrm>
            <a:off x="500034" y="4857760"/>
            <a:ext cx="1371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l-GR" baseline="-25000" dirty="0" err="1" smtClean="0"/>
              <a:t>ολ</a:t>
            </a:r>
            <a:r>
              <a:rPr lang="el-GR" dirty="0" smtClean="0"/>
              <a:t>  =   -1 </a:t>
            </a:r>
            <a:r>
              <a:rPr lang="en-US" dirty="0" err="1" smtClean="0"/>
              <a:t>nC</a:t>
            </a:r>
            <a:endParaRPr lang="el-GR" dirty="0" smtClean="0"/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00232" y="200024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dirty="0" smtClean="0"/>
              <a:t>Λέγοντας </a:t>
            </a:r>
            <a:r>
              <a:rPr lang="el-GR" sz="2800" b="1" dirty="0" smtClean="0"/>
              <a:t>μέτρο </a:t>
            </a:r>
            <a:r>
              <a:rPr lang="el-GR" sz="2800" b="1" dirty="0" smtClean="0"/>
              <a:t>του ηλεκτρικού φορτίου </a:t>
            </a:r>
            <a:r>
              <a:rPr lang="el-GR" sz="2800" dirty="0" smtClean="0"/>
              <a:t>εννοούμε </a:t>
            </a:r>
            <a:r>
              <a:rPr lang="el-GR" sz="2800" dirty="0" smtClean="0"/>
              <a:t>πάντα </a:t>
            </a:r>
            <a:r>
              <a:rPr lang="el-GR" sz="2800" b="1" dirty="0" smtClean="0"/>
              <a:t>θετικά ηλεκτρικά φορτία</a:t>
            </a:r>
            <a:endParaRPr lang="el-GR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357158" y="500042"/>
            <a:ext cx="828680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Τα υλικά σώματα αποτελούνται από </a:t>
            </a:r>
            <a:r>
              <a:rPr lang="el-GR" sz="2400" dirty="0" smtClean="0"/>
              <a:t>άτομα .. δηλαδή </a:t>
            </a:r>
            <a:r>
              <a:rPr lang="el-GR" sz="2400" dirty="0" smtClean="0"/>
              <a:t>από πρωτόνια και ηλεκτρόνια.  </a:t>
            </a:r>
            <a:r>
              <a:rPr lang="en-US" sz="2400" dirty="0" smtClean="0"/>
              <a:t>T</a:t>
            </a:r>
            <a:r>
              <a:rPr lang="el-GR" sz="2400" dirty="0" smtClean="0"/>
              <a:t>ο </a:t>
            </a:r>
            <a:r>
              <a:rPr lang="el-GR" sz="2400" dirty="0" smtClean="0"/>
              <a:t>ηλεκτρικό φορτίο που έχει ένα σώμα οφείλεται στο θετικό ηλεκτρικό φορτίο των </a:t>
            </a:r>
            <a:r>
              <a:rPr lang="el-GR" sz="2400" dirty="0" smtClean="0"/>
              <a:t>πρωτονίων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dirty="0" smtClean="0"/>
              <a:t>και το αρνητικό ηλεκτρικό φορτίο </a:t>
            </a:r>
            <a:r>
              <a:rPr lang="el-GR" sz="2400" dirty="0" smtClean="0"/>
              <a:t>των ηλεκτρονίων που περιέχονται στο σώμα.</a:t>
            </a:r>
            <a:endParaRPr lang="el-GR" sz="2400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 </a:t>
            </a:r>
            <a:r>
              <a:rPr lang="el-GR" sz="2400" dirty="0" smtClean="0"/>
              <a:t>Επειδή </a:t>
            </a:r>
            <a:r>
              <a:rPr lang="el-GR" sz="2400" dirty="0" smtClean="0"/>
              <a:t>τα ηλεκτρόνια και τα πρωτόνια ούτε </a:t>
            </a:r>
            <a:r>
              <a:rPr lang="el-GR" sz="2400" dirty="0" smtClean="0"/>
              <a:t>εξαφανίζονται,  </a:t>
            </a:r>
            <a:r>
              <a:rPr lang="el-GR" sz="2400" dirty="0" smtClean="0"/>
              <a:t>αλλά ούτε και εμφανίζονται από το </a:t>
            </a:r>
            <a:r>
              <a:rPr lang="el-GR" sz="2400" dirty="0" smtClean="0"/>
              <a:t>πουθενά …  </a:t>
            </a:r>
            <a:r>
              <a:rPr lang="el-GR" sz="2400" dirty="0" smtClean="0"/>
              <a:t>έτσι και το ηλεκτρικό φορτίο που αυτά </a:t>
            </a:r>
            <a:r>
              <a:rPr lang="el-GR" sz="2400" dirty="0" smtClean="0"/>
              <a:t>έχουν, </a:t>
            </a:r>
            <a:r>
              <a:rPr lang="el-GR" sz="2400" dirty="0" smtClean="0"/>
              <a:t>ούτε εξαφανίζεται ούτε εμφανίζεται από το πουθενά.</a:t>
            </a:r>
          </a:p>
          <a:p>
            <a:r>
              <a:rPr lang="el-GR" sz="2400" dirty="0" smtClean="0"/>
              <a:t> </a:t>
            </a:r>
            <a:r>
              <a:rPr lang="el-GR" sz="2400" dirty="0" smtClean="0"/>
              <a:t>Έτσι </a:t>
            </a:r>
            <a:r>
              <a:rPr lang="el-GR" sz="2400" dirty="0" smtClean="0"/>
              <a:t>το ολικό ηλεκτρικό φορτίο των σωμάτων διατηρείται </a:t>
            </a:r>
            <a:r>
              <a:rPr lang="el-GR" sz="2400" dirty="0" smtClean="0"/>
              <a:t>σταθερό,  </a:t>
            </a:r>
            <a:r>
              <a:rPr lang="el-GR" sz="2400" dirty="0" smtClean="0"/>
              <a:t>σε οποιοδήποτε </a:t>
            </a:r>
            <a:r>
              <a:rPr lang="el-GR" sz="2400" dirty="0" smtClean="0"/>
              <a:t>διαδικασία. </a:t>
            </a:r>
          </a:p>
          <a:p>
            <a:r>
              <a:rPr lang="el-GR" sz="2400" dirty="0" smtClean="0"/>
              <a:t> </a:t>
            </a:r>
          </a:p>
          <a:p>
            <a:r>
              <a:rPr lang="el-GR" sz="2400" dirty="0" smtClean="0"/>
              <a:t>Αυτή η ιδιότητα του ηλεκτρικού φορτίου,   είναι </a:t>
            </a:r>
            <a:r>
              <a:rPr lang="el-GR" sz="2400" dirty="0" smtClean="0"/>
              <a:t>γνωστή ως </a:t>
            </a:r>
            <a:r>
              <a:rPr lang="el-GR" sz="2400" b="1" i="1" u="sng" dirty="0" smtClean="0">
                <a:solidFill>
                  <a:srgbClr val="FF0000"/>
                </a:solidFill>
              </a:rPr>
              <a:t>αρχή διατήρησης του ηλεκτρικού φορτίου</a:t>
            </a:r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357158" y="714356"/>
            <a:ext cx="828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  </a:t>
            </a:r>
            <a:r>
              <a:rPr lang="en-US" sz="2400" dirty="0" smtClean="0"/>
              <a:t>T</a:t>
            </a:r>
            <a:r>
              <a:rPr lang="el-GR" sz="2400" dirty="0" smtClean="0"/>
              <a:t>ο μικρότερο αρνητικό ηλεκτρικό φορτίο, που υπάρχει στη φύση είναι το ηλεκτρικό φορτίο του ηλεκτρονίου.</a:t>
            </a:r>
          </a:p>
          <a:p>
            <a:endParaRPr lang="el-GR" sz="2400" dirty="0" smtClean="0"/>
          </a:p>
          <a:p>
            <a:r>
              <a:rPr lang="en-US" sz="2400" dirty="0" smtClean="0"/>
              <a:t>T</a:t>
            </a:r>
            <a:r>
              <a:rPr lang="el-GR" sz="2400" dirty="0" smtClean="0"/>
              <a:t>ο μικρότερο </a:t>
            </a:r>
            <a:r>
              <a:rPr lang="el-GR" sz="2400" dirty="0" smtClean="0"/>
              <a:t>θετικό ηλεκτρικό φορτίο, </a:t>
            </a:r>
            <a:r>
              <a:rPr lang="el-GR" sz="2400" dirty="0" smtClean="0"/>
              <a:t>που υπάρχει στη φύση είναι το ηλεκτρικό φορτίο του </a:t>
            </a:r>
            <a:r>
              <a:rPr lang="el-GR" sz="2400" dirty="0" smtClean="0"/>
              <a:t>πρωτονίου.</a:t>
            </a:r>
          </a:p>
          <a:p>
            <a:endParaRPr lang="el-GR" sz="2400" dirty="0" smtClean="0"/>
          </a:p>
          <a:p>
            <a:r>
              <a:rPr lang="el-GR" sz="2400" dirty="0" smtClean="0"/>
              <a:t>Το </a:t>
            </a:r>
            <a:r>
              <a:rPr lang="el-GR" sz="2400" b="1" dirty="0" smtClean="0"/>
              <a:t>μέτρο του φορτίου του </a:t>
            </a:r>
            <a:r>
              <a:rPr lang="el-GR" sz="2400" dirty="0" smtClean="0"/>
              <a:t>πρωτονίου είναι ίσο </a:t>
            </a:r>
            <a:r>
              <a:rPr lang="el-GR" sz="2400" b="1" dirty="0" smtClean="0"/>
              <a:t>με το μέτρο του φορτίου</a:t>
            </a:r>
            <a:r>
              <a:rPr lang="el-GR" sz="2400" dirty="0" smtClean="0"/>
              <a:t> του ηλεκτρονίου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ίσο με   </a:t>
            </a:r>
            <a:r>
              <a:rPr lang="en-US" sz="2400" dirty="0" smtClean="0">
                <a:solidFill>
                  <a:srgbClr val="FF0000"/>
                </a:solidFill>
              </a:rPr>
              <a:t>1.6 </a:t>
            </a:r>
            <a:r>
              <a:rPr lang="en-US" sz="2400" dirty="0" smtClean="0">
                <a:solidFill>
                  <a:srgbClr val="FF0000"/>
                </a:solidFill>
              </a:rPr>
              <a:t>× 10</a:t>
            </a:r>
            <a:r>
              <a:rPr lang="en-US" sz="2400" baseline="30000" dirty="0" smtClean="0">
                <a:solidFill>
                  <a:srgbClr val="FF0000"/>
                </a:solidFill>
              </a:rPr>
              <a:t>-19</a:t>
            </a:r>
            <a:r>
              <a:rPr lang="en-US" sz="2400" dirty="0" smtClean="0">
                <a:solidFill>
                  <a:srgbClr val="FF0000"/>
                </a:solidFill>
              </a:rPr>
              <a:t> C</a:t>
            </a:r>
            <a:r>
              <a:rPr lang="el-GR" sz="2400" dirty="0" smtClean="0"/>
              <a:t>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 </a:t>
            </a:r>
            <a:br>
              <a:rPr lang="el-GR" sz="2400" dirty="0" smtClean="0"/>
            </a:br>
            <a:r>
              <a:rPr lang="el-GR" sz="2400" dirty="0" smtClean="0"/>
              <a:t> </a:t>
            </a:r>
          </a:p>
          <a:p>
            <a:r>
              <a:rPr lang="el-GR" sz="2400" dirty="0" smtClean="0"/>
              <a:t> </a:t>
            </a:r>
            <a:br>
              <a:rPr lang="el-GR" sz="2400" dirty="0" smtClean="0"/>
            </a:br>
            <a:endParaRPr lang="el-G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357158" y="357166"/>
            <a:ext cx="8501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  </a:t>
            </a:r>
            <a:endParaRPr lang="el-GR" sz="2400" dirty="0" smtClean="0"/>
          </a:p>
          <a:p>
            <a:r>
              <a:rPr lang="el-GR" sz="2400" dirty="0" smtClean="0"/>
              <a:t>Επειδή κάθε ηλεκτρικά φορτισμένο σώμα έχει περισσότερα ή λιγότερα ηλεκτρόνια,  το συνολικό φορτίο του σώματος θα είναι ακέραιο πολλαπλάσιο του  </a:t>
            </a:r>
            <a:r>
              <a:rPr lang="el-GR" sz="2400" dirty="0" err="1" smtClean="0"/>
              <a:t>μετρου</a:t>
            </a:r>
            <a:r>
              <a:rPr lang="el-GR" sz="2400" dirty="0" smtClean="0"/>
              <a:t> του ηλεκτρικού </a:t>
            </a:r>
            <a:r>
              <a:rPr lang="el-GR" sz="2400" dirty="0" smtClean="0"/>
              <a:t>φορτίου του ηλεκτρονίου</a:t>
            </a:r>
            <a:r>
              <a:rPr lang="el-GR" sz="2400" dirty="0" smtClean="0"/>
              <a:t>.</a:t>
            </a:r>
          </a:p>
          <a:p>
            <a:endParaRPr lang="el-GR" sz="2400" dirty="0" smtClean="0"/>
          </a:p>
          <a:p>
            <a:r>
              <a:rPr lang="el-GR" sz="2400" dirty="0" smtClean="0"/>
              <a:t> Άρα το ηλεκτρικό φορτίο δεν μπορεί να πάρει οποιαδήποτε </a:t>
            </a:r>
            <a:r>
              <a:rPr lang="el-GR" sz="2400" dirty="0" smtClean="0"/>
              <a:t>τιμή.. </a:t>
            </a:r>
            <a:r>
              <a:rPr lang="el-GR" sz="2400" dirty="0" smtClean="0"/>
              <a:t>παρά μόνο τιμές που είναι ακέραια πολλαπλάσια του </a:t>
            </a:r>
            <a:r>
              <a:rPr lang="el-GR" sz="2400" dirty="0" smtClean="0"/>
              <a:t> μέτρου του φορτίου </a:t>
            </a:r>
            <a:r>
              <a:rPr lang="el-GR" sz="2400" dirty="0" smtClean="0"/>
              <a:t>του ηλεκτρονίου</a:t>
            </a:r>
            <a:r>
              <a:rPr lang="el-GR" sz="2400" dirty="0" smtClean="0"/>
              <a:t>.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 </a:t>
            </a:r>
            <a:r>
              <a:rPr lang="el-GR" sz="2400" dirty="0" smtClean="0"/>
              <a:t>Η  </a:t>
            </a:r>
            <a:r>
              <a:rPr lang="el-GR" sz="2400" dirty="0" smtClean="0"/>
              <a:t>ιδιότητα αυτή του </a:t>
            </a:r>
            <a:r>
              <a:rPr lang="el-GR" sz="2400" dirty="0" smtClean="0"/>
              <a:t>ηλεκτρικού φορτίου,  ονομάζεται  </a:t>
            </a:r>
            <a:r>
              <a:rPr lang="el-GR" sz="2400" b="1" dirty="0" err="1" smtClean="0"/>
              <a:t>κβάντωση</a:t>
            </a:r>
            <a:r>
              <a:rPr lang="el-GR" sz="2400" b="1" dirty="0" smtClean="0"/>
              <a:t> του ηλεκτρικού </a:t>
            </a:r>
            <a:r>
              <a:rPr lang="el-GR" sz="2400" b="1" dirty="0" smtClean="0"/>
              <a:t>φορτίου.</a:t>
            </a:r>
            <a:endParaRPr lang="el-GR" sz="2400" b="1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 </a:t>
            </a:r>
            <a:br>
              <a:rPr lang="el-GR" sz="2400" dirty="0" smtClean="0"/>
            </a:br>
            <a:r>
              <a:rPr lang="el-GR" sz="2400" dirty="0" smtClean="0"/>
              <a:t> </a:t>
            </a:r>
          </a:p>
          <a:p>
            <a:r>
              <a:rPr lang="el-GR" sz="2400" dirty="0" smtClean="0"/>
              <a:t> </a:t>
            </a:r>
            <a:br>
              <a:rPr lang="el-GR" sz="2400" dirty="0" smtClean="0"/>
            </a:br>
            <a:endParaRPr lang="el-G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Έλλειψη"/>
          <p:cNvSpPr/>
          <p:nvPr/>
        </p:nvSpPr>
        <p:spPr>
          <a:xfrm>
            <a:off x="2857488" y="3000372"/>
            <a:ext cx="2500330" cy="1214446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2928926" y="3143248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Φυσικά μεγέθη ή μεγέθη</a:t>
            </a:r>
            <a:endParaRPr lang="en-US" sz="24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 flipH="1" flipV="1">
            <a:off x="4357686" y="2000240"/>
            <a:ext cx="1428760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Έλλειψη"/>
          <p:cNvSpPr/>
          <p:nvPr/>
        </p:nvSpPr>
        <p:spPr>
          <a:xfrm>
            <a:off x="4857752" y="285728"/>
            <a:ext cx="2214578" cy="1428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5000628" y="500042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Χρονική στιγμή – χρονικό διάστημα</a:t>
            </a:r>
          </a:p>
          <a:p>
            <a:r>
              <a:rPr lang="el-GR" b="1" dirty="0" smtClean="0"/>
              <a:t>π.χ. ( 4</a:t>
            </a:r>
            <a:r>
              <a:rPr lang="en-US" b="1" dirty="0" smtClean="0"/>
              <a:t>s )</a:t>
            </a:r>
            <a:endParaRPr lang="en-US" b="1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6200000" flipV="1">
            <a:off x="2357422" y="2071678"/>
            <a:ext cx="1428760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Έλλειψη"/>
          <p:cNvSpPr/>
          <p:nvPr/>
        </p:nvSpPr>
        <p:spPr>
          <a:xfrm>
            <a:off x="2000232" y="571480"/>
            <a:ext cx="1857388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2071670" y="642918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Απόσταση </a:t>
            </a:r>
          </a:p>
          <a:p>
            <a:pPr>
              <a:buFontTx/>
              <a:buChar char="-"/>
            </a:pPr>
            <a:r>
              <a:rPr lang="el-GR" b="1" dirty="0" smtClean="0"/>
              <a:t>Θέση – μήκος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b="1" dirty="0" smtClean="0"/>
              <a:t>  </a:t>
            </a:r>
            <a:r>
              <a:rPr lang="el-GR" b="1" dirty="0" smtClean="0"/>
              <a:t>π.χ. ( </a:t>
            </a:r>
            <a:r>
              <a:rPr lang="en-US" b="1" dirty="0" smtClean="0"/>
              <a:t>7m )</a:t>
            </a:r>
          </a:p>
          <a:p>
            <a:endParaRPr lang="en-US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2143108" y="3500438"/>
            <a:ext cx="723904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Έλλειψη"/>
          <p:cNvSpPr/>
          <p:nvPr/>
        </p:nvSpPr>
        <p:spPr>
          <a:xfrm>
            <a:off x="785786" y="3143248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785786" y="335756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ταχύτητα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10800000" flipV="1">
            <a:off x="2214546" y="4000504"/>
            <a:ext cx="928694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Έλλειψη"/>
          <p:cNvSpPr/>
          <p:nvPr/>
        </p:nvSpPr>
        <p:spPr>
          <a:xfrm>
            <a:off x="938186" y="4557891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142976" y="4786322"/>
            <a:ext cx="990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μάζα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rot="5400000">
            <a:off x="3798002" y="4703064"/>
            <a:ext cx="1200329" cy="2238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Έλλειψη"/>
          <p:cNvSpPr/>
          <p:nvPr/>
        </p:nvSpPr>
        <p:spPr>
          <a:xfrm>
            <a:off x="3714744" y="5429264"/>
            <a:ext cx="857256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3714744" y="550070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όγκος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5357818" y="3000372"/>
            <a:ext cx="633418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Έλλειψη"/>
          <p:cNvSpPr/>
          <p:nvPr/>
        </p:nvSpPr>
        <p:spPr>
          <a:xfrm>
            <a:off x="6143636" y="2428868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6143636" y="264318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πυκνότητα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5286380" y="3929066"/>
            <a:ext cx="1214446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Έλλειψη"/>
          <p:cNvSpPr/>
          <p:nvPr/>
        </p:nvSpPr>
        <p:spPr>
          <a:xfrm>
            <a:off x="6572264" y="4357694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6643702" y="457200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Δύναμη 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rot="16200000" flipH="1">
            <a:off x="4822033" y="4179099"/>
            <a:ext cx="785818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5072066" y="4857760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TextBox"/>
          <p:cNvSpPr txBox="1"/>
          <p:nvPr/>
        </p:nvSpPr>
        <p:spPr>
          <a:xfrm>
            <a:off x="5214942" y="514351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ενέργεια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46" name="45 - Ευθύγραμμο βέλος σύνδεσης"/>
          <p:cNvCxnSpPr>
            <a:endCxn id="47" idx="6"/>
          </p:cNvCxnSpPr>
          <p:nvPr/>
        </p:nvCxnSpPr>
        <p:spPr>
          <a:xfrm rot="10800000">
            <a:off x="1857356" y="2571746"/>
            <a:ext cx="1143008" cy="64294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Έλλειψη"/>
          <p:cNvSpPr/>
          <p:nvPr/>
        </p:nvSpPr>
        <p:spPr>
          <a:xfrm>
            <a:off x="938186" y="2214555"/>
            <a:ext cx="919170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938186" y="242886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πίεση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0" y="6077570"/>
            <a:ext cx="8929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Αυτά είναι μόνο  μερικά από τα </a:t>
            </a:r>
            <a:r>
              <a:rPr lang="el-GR" b="1" dirty="0" err="1" smtClean="0"/>
              <a:t>μεγέθη…υπάρχουν</a:t>
            </a:r>
            <a:r>
              <a:rPr lang="el-GR" b="1" dirty="0" smtClean="0"/>
              <a:t> ..και πολλά άλλα, όπως το εμβαδόν, το  ηλεκτρικό φορτίο, η θερμοκρασία κ. α.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 animBg="1"/>
      <p:bldP spid="17" grpId="0"/>
      <p:bldP spid="20" grpId="0" animBg="1"/>
      <p:bldP spid="21" grpId="0"/>
      <p:bldP spid="24" grpId="0" animBg="1"/>
      <p:bldP spid="25" grpId="0"/>
      <p:bldP spid="30" grpId="0" animBg="1"/>
      <p:bldP spid="31" grpId="0"/>
      <p:bldP spid="34" grpId="0" animBg="1"/>
      <p:bldP spid="35" grpId="0"/>
      <p:bldP spid="38" grpId="0" animBg="1"/>
      <p:bldP spid="39" grpId="0"/>
      <p:bldP spid="43" grpId="0" animBg="1"/>
      <p:bldP spid="44" grpId="0"/>
      <p:bldP spid="47" grpId="0" animBg="1"/>
      <p:bldP spid="48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57224" y="1428736"/>
            <a:ext cx="57864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Δύο μεγέθη  </a:t>
            </a:r>
            <a:r>
              <a:rPr lang="el-GR" dirty="0" smtClean="0"/>
              <a:t>είναι μεταξύ τους </a:t>
            </a:r>
            <a:r>
              <a:rPr lang="el-GR" b="1" dirty="0" smtClean="0"/>
              <a:t>ανάλογα</a:t>
            </a:r>
            <a:r>
              <a:rPr lang="el-GR" dirty="0" smtClean="0"/>
              <a:t> όταν :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Το ένα μέγεθος </a:t>
            </a:r>
            <a:r>
              <a:rPr lang="el-GR" u="sng" dirty="0" smtClean="0"/>
              <a:t>μεταβάλλεται</a:t>
            </a:r>
            <a:r>
              <a:rPr lang="el-GR" dirty="0" smtClean="0"/>
              <a:t> επειδή </a:t>
            </a:r>
            <a:r>
              <a:rPr lang="el-GR" u="sng" dirty="0" smtClean="0"/>
              <a:t>πολλαπλασιάζεται</a:t>
            </a:r>
            <a:r>
              <a:rPr lang="el-GR" dirty="0" smtClean="0"/>
              <a:t>  (ή διαιρείται)   </a:t>
            </a:r>
            <a:r>
              <a:rPr lang="el-GR" u="sng" dirty="0" smtClean="0"/>
              <a:t>με έναν αριθμό</a:t>
            </a:r>
            <a:r>
              <a:rPr lang="el-GR" dirty="0" smtClean="0"/>
              <a:t> , τότε και </a:t>
            </a:r>
            <a:r>
              <a:rPr lang="el-GR" u="sng" dirty="0" smtClean="0"/>
              <a:t>το άλλο μέγεθος </a:t>
            </a:r>
            <a:r>
              <a:rPr lang="el-GR" dirty="0" smtClean="0"/>
              <a:t>θα μεταβληθεί </a:t>
            </a:r>
            <a:r>
              <a:rPr lang="el-GR" u="sng" dirty="0" smtClean="0"/>
              <a:t>πολλαπλασιαζόμενο</a:t>
            </a:r>
            <a:r>
              <a:rPr lang="el-GR" dirty="0" smtClean="0"/>
              <a:t> (ή διαιρούμενο)  </a:t>
            </a:r>
            <a:r>
              <a:rPr lang="el-GR" u="sng" dirty="0" smtClean="0"/>
              <a:t>με τον ίδιο ακριβώς αριθμό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857760"/>
            <a:ext cx="421481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7000892" y="4143380"/>
            <a:ext cx="17145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2 ευρώ το κιλό</a:t>
            </a:r>
            <a:endParaRPr lang="en-US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643834" y="450057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 -  Παράδειγμα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2714620"/>
            <a:ext cx="57864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πολλαπλασιάσω το </a:t>
            </a:r>
            <a:r>
              <a:rPr lang="el-GR" sz="2000" b="1" dirty="0" smtClean="0"/>
              <a:t>μέγεθος Α</a:t>
            </a:r>
            <a:r>
              <a:rPr lang="el-GR" sz="2000" dirty="0" smtClean="0"/>
              <a:t>  π.χ. αν το πολλαπλασιάσω με το 3 (= </a:t>
            </a:r>
            <a:r>
              <a:rPr lang="el-GR" sz="2000" u="sng" dirty="0" smtClean="0"/>
              <a:t>τριπλασιάσω</a:t>
            </a:r>
            <a:r>
              <a:rPr lang="el-GR" sz="2000" dirty="0" smtClean="0"/>
              <a:t>)  το 1 </a:t>
            </a:r>
            <a:r>
              <a:rPr lang="el-GR" sz="2000" u="sng" dirty="0" smtClean="0"/>
              <a:t>κιλό</a:t>
            </a:r>
            <a:r>
              <a:rPr lang="el-GR" sz="2000" dirty="0" smtClean="0"/>
              <a:t> των πορτοκαλιών  (3 </a:t>
            </a:r>
            <a:r>
              <a:rPr lang="el-GR" sz="2000" b="1" baseline="30000" dirty="0" smtClean="0"/>
              <a:t>.</a:t>
            </a:r>
            <a:r>
              <a:rPr lang="el-GR" sz="2000" dirty="0" smtClean="0"/>
              <a:t>1 = 3)    τότε :</a:t>
            </a:r>
          </a:p>
          <a:p>
            <a:endParaRPr lang="el-GR" sz="2000" dirty="0" smtClean="0"/>
          </a:p>
          <a:p>
            <a:r>
              <a:rPr lang="el-GR" sz="2000" dirty="0" smtClean="0"/>
              <a:t>Το </a:t>
            </a:r>
            <a:r>
              <a:rPr lang="el-GR" sz="2000" b="1" dirty="0" smtClean="0"/>
              <a:t>μέγεθος Β</a:t>
            </a:r>
            <a:r>
              <a:rPr lang="el-GR" sz="2000" dirty="0" smtClean="0"/>
              <a:t> που είναι ή </a:t>
            </a:r>
            <a:r>
              <a:rPr lang="el-GR" sz="2000" u="sng" dirty="0" smtClean="0"/>
              <a:t>τιμή</a:t>
            </a:r>
            <a:r>
              <a:rPr lang="el-GR" sz="2000" dirty="0" smtClean="0"/>
              <a:t> 1 κιλού πορτοκαλιών  (= 2ευρώ) επίσης θα </a:t>
            </a:r>
            <a:r>
              <a:rPr lang="el-GR" sz="2000" u="sng" dirty="0" smtClean="0"/>
              <a:t>τριπλασιαστεί</a:t>
            </a:r>
            <a:r>
              <a:rPr lang="el-GR" sz="2000" dirty="0" smtClean="0"/>
              <a:t> (3 </a:t>
            </a:r>
            <a:r>
              <a:rPr lang="el-GR" sz="2000" b="1" baseline="30000" dirty="0" smtClean="0"/>
              <a:t>.</a:t>
            </a:r>
            <a:r>
              <a:rPr lang="el-GR" sz="2000" dirty="0" smtClean="0"/>
              <a:t>2 =6) 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857760"/>
            <a:ext cx="421481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7000892" y="4143380"/>
            <a:ext cx="17145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2 ευρώ το κιλό</a:t>
            </a:r>
            <a:endParaRPr lang="en-US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643834" y="450057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0" y="1214422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Μέγεθός Α:    </a:t>
            </a:r>
            <a:r>
              <a:rPr lang="el-GR" sz="2000" dirty="0" smtClean="0"/>
              <a:t>Μάζα πορτοκαλιών (σε </a:t>
            </a:r>
            <a:r>
              <a:rPr lang="el-GR" sz="2000" u="sng" dirty="0" smtClean="0"/>
              <a:t>κιλά</a:t>
            </a:r>
            <a:r>
              <a:rPr lang="el-GR" sz="2000" dirty="0" smtClean="0"/>
              <a:t>)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1857364"/>
            <a:ext cx="56109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Μέγεθός Β</a:t>
            </a:r>
            <a:r>
              <a:rPr lang="el-GR" sz="2000" dirty="0" smtClean="0"/>
              <a:t>:    </a:t>
            </a:r>
            <a:r>
              <a:rPr lang="el-GR" sz="2000" u="sng" dirty="0" smtClean="0"/>
              <a:t>Τιμή  για κάθε  ένα κιλό </a:t>
            </a:r>
            <a:r>
              <a:rPr lang="el-GR" sz="2000" dirty="0" smtClean="0"/>
              <a:t>πορτοκαλιών.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85720" y="714356"/>
            <a:ext cx="20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Έστω δύο μεγέθη: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14348" y="535782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μεγέθη Α και Β είναι μεταξύ τους ανάλογα μεγέθη.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42910" y="928670"/>
            <a:ext cx="67866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Ένα σώμα που είναι </a:t>
            </a:r>
            <a:r>
              <a:rPr lang="el-GR" sz="2400" b="1" u="sng" dirty="0" smtClean="0"/>
              <a:t>ηλεκτρικά ουδέτερο </a:t>
            </a:r>
            <a:r>
              <a:rPr lang="el-GR" sz="2400" b="1" u="sng" dirty="0" smtClean="0"/>
              <a:t>(αφόρτιστο )   </a:t>
            </a:r>
            <a:r>
              <a:rPr lang="el-GR" sz="2400" dirty="0" smtClean="0"/>
              <a:t>σημαίνει </a:t>
            </a:r>
            <a:r>
              <a:rPr lang="el-GR" sz="2400" dirty="0" smtClean="0"/>
              <a:t>ότι έχει ίσο αριθμό  θετικών πρωτονίων και  αρνητικών </a:t>
            </a:r>
            <a:r>
              <a:rPr lang="el-GR" sz="2400" dirty="0" smtClean="0"/>
              <a:t>ηλεκτρονίων.</a:t>
            </a:r>
            <a:endParaRPr lang="el-GR" sz="2400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5" name="4 - Έλλειψη"/>
          <p:cNvSpPr/>
          <p:nvPr/>
        </p:nvSpPr>
        <p:spPr>
          <a:xfrm>
            <a:off x="2143108" y="4500570"/>
            <a:ext cx="235745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285984" y="500063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3571868" y="478632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2571736" y="442913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714612" y="54292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928926" y="485776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3357554" y="54292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….</a:t>
            </a:r>
            <a:endParaRPr lang="el-GR" sz="2000" dirty="0" smtClean="0"/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84836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06254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99110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84836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5786446" y="2786058"/>
            <a:ext cx="1357322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6786578" y="2272721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6786578" y="212984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7143768" y="2143116"/>
            <a:ext cx="18573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Ηλεκτρόνιο</a:t>
            </a:r>
            <a:r>
              <a:rPr lang="el-GR" sz="1400" dirty="0" smtClean="0"/>
              <a:t> που έχει φύγει μέσα από το </a:t>
            </a:r>
            <a:r>
              <a:rPr lang="el-GR" sz="1400" dirty="0" smtClean="0"/>
              <a:t>άτομο.. Ονομάζεται </a:t>
            </a:r>
            <a:r>
              <a:rPr lang="el-GR" sz="1400" b="1" dirty="0" smtClean="0"/>
              <a:t>ελεύθερο ηλεκτρόνιο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/>
      <p:bldP spid="33" grpId="0" animBg="1"/>
      <p:bldP spid="34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428596" y="214290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 </a:t>
            </a:r>
            <a:r>
              <a:rPr lang="el-GR" sz="2400" dirty="0" smtClean="0"/>
              <a:t>Τα </a:t>
            </a:r>
            <a:r>
              <a:rPr lang="el-GR" sz="2400" dirty="0" smtClean="0"/>
              <a:t>ηλεκτρόνια που δεν βρίσκονται μέσα στα άτομα ονομάζονται ελεύθερα ηλεκτρόνια.</a:t>
            </a:r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Ένα οποιοδήποτε υλικό σώμα μπορεί να </a:t>
            </a:r>
            <a:r>
              <a:rPr lang="el-GR" sz="2400" dirty="0" smtClean="0"/>
              <a:t>προσλάβει </a:t>
            </a:r>
            <a:r>
              <a:rPr lang="el-GR" sz="2400" dirty="0" smtClean="0"/>
              <a:t>ελεύθερα ηλεκτρόνια </a:t>
            </a:r>
            <a:r>
              <a:rPr lang="el-GR" sz="2400" dirty="0" smtClean="0"/>
              <a:t>ή  </a:t>
            </a:r>
            <a:r>
              <a:rPr lang="el-GR" sz="2400" dirty="0" smtClean="0"/>
              <a:t>να αποβάλλει ελεύθερα </a:t>
            </a:r>
            <a:r>
              <a:rPr lang="el-GR" sz="2400" dirty="0" smtClean="0"/>
              <a:t>ηλεκτρόνια..</a:t>
            </a:r>
            <a:endParaRPr lang="el-GR" sz="2400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000100" y="3286124"/>
            <a:ext cx="6929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 Η φόρτιση </a:t>
            </a:r>
            <a:r>
              <a:rPr lang="el-GR" sz="2400" dirty="0" smtClean="0"/>
              <a:t>ενός σώματος  γίνεται με </a:t>
            </a:r>
            <a:r>
              <a:rPr lang="el-GR" sz="2400" dirty="0" smtClean="0"/>
              <a:t>μεταφορά ηλεκτρονίων </a:t>
            </a:r>
            <a:r>
              <a:rPr lang="el-GR" sz="2400" dirty="0" smtClean="0"/>
              <a:t>….</a:t>
            </a:r>
          </a:p>
          <a:p>
            <a:endParaRPr lang="el-GR" sz="2400" dirty="0" smtClean="0"/>
          </a:p>
          <a:p>
            <a:r>
              <a:rPr lang="el-GR" sz="2400" dirty="0" smtClean="0"/>
              <a:t>Τα </a:t>
            </a:r>
            <a:r>
              <a:rPr lang="el-GR" sz="2400" dirty="0" smtClean="0"/>
              <a:t>πρωτόνια δεν μπορούν να μετακινηθούν εύκολα γιατί έχουν πολύ μεγαλύτερη μάζα από </a:t>
            </a:r>
            <a:r>
              <a:rPr lang="el-GR" sz="2400" dirty="0" smtClean="0"/>
              <a:t>τα ηλεκτρόνια … ενώ τα πρωτόνια </a:t>
            </a:r>
            <a:r>
              <a:rPr lang="el-GR" sz="2400" dirty="0" smtClean="0"/>
              <a:t>  συγκρατούνται με ισχυρές δυνάμεις μέσα στον πυρήνα των ατόμων. </a:t>
            </a:r>
            <a:r>
              <a:rPr lang="el-GR" sz="2400" dirty="0" smtClean="0"/>
              <a:t> </a:t>
            </a:r>
            <a:endParaRPr lang="el-GR" sz="2400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42910" y="928670"/>
            <a:ext cx="7858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Ένα σώμα που </a:t>
            </a:r>
            <a:r>
              <a:rPr lang="el-GR" sz="2400" dirty="0" smtClean="0"/>
              <a:t>έχει </a:t>
            </a:r>
            <a:r>
              <a:rPr lang="el-GR" sz="2400" b="1" dirty="0" smtClean="0"/>
              <a:t>θετικό ηλεκτρικό φορτίο </a:t>
            </a:r>
            <a:r>
              <a:rPr lang="el-GR" sz="2400" b="1" u="sng" dirty="0" smtClean="0"/>
              <a:t> </a:t>
            </a:r>
            <a:r>
              <a:rPr lang="el-GR" sz="2400" dirty="0" smtClean="0"/>
              <a:t>σημαίνει </a:t>
            </a:r>
            <a:r>
              <a:rPr lang="el-GR" sz="2400" dirty="0" smtClean="0"/>
              <a:t>ότι έχει </a:t>
            </a:r>
            <a:r>
              <a:rPr lang="el-GR" sz="2400" dirty="0" smtClean="0"/>
              <a:t>περισσότερα </a:t>
            </a:r>
            <a:r>
              <a:rPr lang="el-GR" sz="2400" dirty="0" smtClean="0"/>
              <a:t>  </a:t>
            </a:r>
            <a:r>
              <a:rPr lang="el-GR" sz="2400" dirty="0" smtClean="0"/>
              <a:t>θετικά  πρωτόνια  </a:t>
            </a:r>
            <a:r>
              <a:rPr lang="el-GR" sz="2400" dirty="0" smtClean="0"/>
              <a:t>και  </a:t>
            </a:r>
            <a:r>
              <a:rPr lang="el-GR" sz="2400" dirty="0" smtClean="0"/>
              <a:t>λιγότερα αρνητικά ηλεκτρόνια.</a:t>
            </a:r>
            <a:endParaRPr lang="el-GR" sz="2400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5" name="4 - Έλλειψη"/>
          <p:cNvSpPr/>
          <p:nvPr/>
        </p:nvSpPr>
        <p:spPr>
          <a:xfrm>
            <a:off x="2143108" y="4500570"/>
            <a:ext cx="235745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285984" y="500063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2571736" y="442913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714612" y="54292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928926" y="485776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3357554" y="54292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42910" y="928670"/>
            <a:ext cx="7858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Ένα σώμα που </a:t>
            </a:r>
            <a:r>
              <a:rPr lang="el-GR" sz="2400" dirty="0" smtClean="0"/>
              <a:t>έχει </a:t>
            </a:r>
            <a:r>
              <a:rPr lang="el-GR" sz="2400" b="1" dirty="0" smtClean="0"/>
              <a:t>αρνητικό ηλεκτρικό φορτίο </a:t>
            </a:r>
            <a:r>
              <a:rPr lang="el-GR" sz="2400" b="1" u="sng" dirty="0" smtClean="0"/>
              <a:t> </a:t>
            </a:r>
            <a:r>
              <a:rPr lang="el-GR" sz="2400" dirty="0" smtClean="0"/>
              <a:t>σημαίνει </a:t>
            </a:r>
            <a:r>
              <a:rPr lang="el-GR" sz="2400" dirty="0" smtClean="0"/>
              <a:t>ότι έχει </a:t>
            </a:r>
            <a:r>
              <a:rPr lang="el-GR" sz="2400" dirty="0" smtClean="0"/>
              <a:t>λιγότερα </a:t>
            </a:r>
            <a:r>
              <a:rPr lang="el-GR" sz="2400" dirty="0" smtClean="0"/>
              <a:t>  </a:t>
            </a:r>
            <a:r>
              <a:rPr lang="el-GR" sz="2400" dirty="0" smtClean="0"/>
              <a:t>θετικά  πρωτόνια  </a:t>
            </a:r>
            <a:r>
              <a:rPr lang="el-GR" sz="2400" dirty="0" smtClean="0"/>
              <a:t>και  </a:t>
            </a:r>
            <a:r>
              <a:rPr lang="el-GR" sz="2400" dirty="0" smtClean="0"/>
              <a:t>περισσότερα αρνητικά ηλεκτρόνια.</a:t>
            </a:r>
            <a:endParaRPr lang="el-GR" sz="2400" dirty="0" smtClean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5" name="4 - Έλλειψη"/>
          <p:cNvSpPr/>
          <p:nvPr/>
        </p:nvSpPr>
        <p:spPr>
          <a:xfrm>
            <a:off x="2143108" y="4572008"/>
            <a:ext cx="235745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285984" y="500063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2571736" y="442913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714612" y="54292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3000364" y="471488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3357554" y="54292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000364" y="564357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857620" y="521495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3500430" y="478632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3210</TotalTime>
  <Words>453</Words>
  <Application>Microsoft Office PowerPoint</Application>
  <PresentationFormat>Προβολή στην οθόνη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467</cp:revision>
  <dcterms:created xsi:type="dcterms:W3CDTF">2020-03-28T09:35:19Z</dcterms:created>
  <dcterms:modified xsi:type="dcterms:W3CDTF">2022-09-26T19:56:25Z</dcterms:modified>
</cp:coreProperties>
</file>